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59" r:id="rId4"/>
    <p:sldId id="261" r:id="rId5"/>
    <p:sldId id="263" r:id="rId6"/>
    <p:sldId id="262" r:id="rId7"/>
    <p:sldId id="264" r:id="rId8"/>
    <p:sldId id="265" r:id="rId9"/>
    <p:sldId id="266" r:id="rId10"/>
    <p:sldId id="25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2" autoAdjust="0"/>
    <p:restoredTop sz="94660"/>
  </p:normalViewPr>
  <p:slideViewPr>
    <p:cSldViewPr>
      <p:cViewPr>
        <p:scale>
          <a:sx n="50" d="100"/>
          <a:sy n="50" d="100"/>
        </p:scale>
        <p:origin x="-99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BD729B-B348-4D91-B398-108E35E9D1E9}"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en-US"/>
        </a:p>
      </dgm:t>
    </dgm:pt>
    <dgm:pt modelId="{F8D79C3A-2B44-45E3-8FE1-C9D653EBFBC4}">
      <dgm:prSet phldrT="[Text]"/>
      <dgm:spPr/>
      <dgm:t>
        <a:bodyPr/>
        <a:lstStyle/>
        <a:p>
          <a:r>
            <a:rPr lang="en-US" b="1" dirty="0" err="1" smtClean="0"/>
            <a:t>Jenis-jenis</a:t>
          </a:r>
          <a:r>
            <a:rPr lang="en-US" b="1" dirty="0" smtClean="0"/>
            <a:t> </a:t>
          </a:r>
          <a:r>
            <a:rPr lang="en-US" b="1" dirty="0" err="1" smtClean="0"/>
            <a:t>Persediaan</a:t>
          </a:r>
          <a:r>
            <a:rPr lang="en-US" b="1" dirty="0" smtClean="0"/>
            <a:t> </a:t>
          </a:r>
          <a:r>
            <a:rPr lang="en-US" b="1" dirty="0" err="1" smtClean="0"/>
            <a:t>menurut</a:t>
          </a:r>
          <a:r>
            <a:rPr lang="en-US" b="1" dirty="0" smtClean="0"/>
            <a:t> </a:t>
          </a:r>
          <a:r>
            <a:rPr lang="en-US" b="1" dirty="0" err="1" smtClean="0"/>
            <a:t>Fungsinya</a:t>
          </a:r>
          <a:endParaRPr lang="en-US" dirty="0"/>
        </a:p>
      </dgm:t>
    </dgm:pt>
    <dgm:pt modelId="{F7F5E34A-BD80-4F7B-A645-AD3C9DE47E70}" type="parTrans" cxnId="{1FC7E74E-E7DA-4231-B203-DE7826350ED9}">
      <dgm:prSet/>
      <dgm:spPr/>
      <dgm:t>
        <a:bodyPr/>
        <a:lstStyle/>
        <a:p>
          <a:endParaRPr lang="en-US"/>
        </a:p>
      </dgm:t>
    </dgm:pt>
    <dgm:pt modelId="{D147F2E9-C2CE-48F2-BF8D-C342930FFD6D}" type="sibTrans" cxnId="{1FC7E74E-E7DA-4231-B203-DE7826350ED9}">
      <dgm:prSet/>
      <dgm:spPr/>
      <dgm:t>
        <a:bodyPr/>
        <a:lstStyle/>
        <a:p>
          <a:endParaRPr lang="en-US"/>
        </a:p>
      </dgm:t>
    </dgm:pt>
    <dgm:pt modelId="{58D68B62-DBAB-4A47-B316-892252C95497}">
      <dgm:prSet phldrT="[Text]"/>
      <dgm:spPr/>
      <dgm:t>
        <a:bodyPr/>
        <a:lstStyle/>
        <a:p>
          <a:r>
            <a:rPr lang="en-US" i="1" dirty="0" smtClean="0"/>
            <a:t>Batch Stock </a:t>
          </a:r>
          <a:r>
            <a:rPr lang="en-US" i="1" dirty="0" err="1" smtClean="0"/>
            <a:t>atau</a:t>
          </a:r>
          <a:r>
            <a:rPr lang="en-US" i="1" dirty="0" smtClean="0"/>
            <a:t> Lot Size Inventory</a:t>
          </a:r>
          <a:endParaRPr lang="en-US" dirty="0"/>
        </a:p>
      </dgm:t>
    </dgm:pt>
    <dgm:pt modelId="{2592BC94-F1EB-48CD-A93C-F09FC1B3EDA9}" type="parTrans" cxnId="{4191246E-750A-473E-9620-AF74AD1753AC}">
      <dgm:prSet/>
      <dgm:spPr/>
      <dgm:t>
        <a:bodyPr/>
        <a:lstStyle/>
        <a:p>
          <a:endParaRPr lang="en-US"/>
        </a:p>
      </dgm:t>
    </dgm:pt>
    <dgm:pt modelId="{F7C04217-DAC4-45B0-A76E-182DF5C0CF48}" type="sibTrans" cxnId="{4191246E-750A-473E-9620-AF74AD1753AC}">
      <dgm:prSet/>
      <dgm:spPr/>
      <dgm:t>
        <a:bodyPr/>
        <a:lstStyle/>
        <a:p>
          <a:endParaRPr lang="en-US"/>
        </a:p>
      </dgm:t>
    </dgm:pt>
    <dgm:pt modelId="{FD7377FF-82DC-4F90-A20A-9504856931DE}">
      <dgm:prSet phldrT="[Text]"/>
      <dgm:spPr/>
      <dgm:t>
        <a:bodyPr/>
        <a:lstStyle/>
        <a:p>
          <a:r>
            <a:rPr lang="en-US" i="1" dirty="0" smtClean="0"/>
            <a:t>Fluctuation Stock</a:t>
          </a:r>
          <a:endParaRPr lang="en-US" dirty="0"/>
        </a:p>
      </dgm:t>
    </dgm:pt>
    <dgm:pt modelId="{16815977-FEAA-49CE-B07A-9230735AED8C}" type="parTrans" cxnId="{D9880098-DB55-4038-82A6-F98C31A50122}">
      <dgm:prSet/>
      <dgm:spPr/>
      <dgm:t>
        <a:bodyPr/>
        <a:lstStyle/>
        <a:p>
          <a:endParaRPr lang="en-US"/>
        </a:p>
      </dgm:t>
    </dgm:pt>
    <dgm:pt modelId="{2129F91F-565E-4417-AAD0-5B38C606DA48}" type="sibTrans" cxnId="{D9880098-DB55-4038-82A6-F98C31A50122}">
      <dgm:prSet/>
      <dgm:spPr/>
      <dgm:t>
        <a:bodyPr/>
        <a:lstStyle/>
        <a:p>
          <a:endParaRPr lang="en-US"/>
        </a:p>
      </dgm:t>
    </dgm:pt>
    <dgm:pt modelId="{F8671167-7948-436D-892C-D1624D70B8D4}">
      <dgm:prSet phldrT="[Text]"/>
      <dgm:spPr/>
      <dgm:t>
        <a:bodyPr/>
        <a:lstStyle/>
        <a:p>
          <a:r>
            <a:rPr lang="en-US" b="1" dirty="0" err="1" smtClean="0"/>
            <a:t>Jenis-jenis</a:t>
          </a:r>
          <a:r>
            <a:rPr lang="en-US" b="1" dirty="0" smtClean="0"/>
            <a:t> </a:t>
          </a:r>
          <a:r>
            <a:rPr lang="en-US" b="1" dirty="0" err="1" smtClean="0"/>
            <a:t>Persediaan</a:t>
          </a:r>
          <a:r>
            <a:rPr lang="en-US" b="1" dirty="0" smtClean="0"/>
            <a:t> </a:t>
          </a:r>
          <a:r>
            <a:rPr lang="en-US" b="1" dirty="0" err="1" smtClean="0"/>
            <a:t>menurut</a:t>
          </a:r>
          <a:r>
            <a:rPr lang="en-US" b="1" dirty="0" smtClean="0"/>
            <a:t> </a:t>
          </a:r>
          <a:r>
            <a:rPr lang="en-US" b="1" dirty="0" err="1" smtClean="0"/>
            <a:t>Jenis</a:t>
          </a:r>
          <a:r>
            <a:rPr lang="en-US" b="1" dirty="0" smtClean="0"/>
            <a:t> </a:t>
          </a:r>
          <a:r>
            <a:rPr lang="en-US" b="1" dirty="0" err="1" smtClean="0"/>
            <a:t>dan</a:t>
          </a:r>
          <a:r>
            <a:rPr lang="en-US" b="1" dirty="0" smtClean="0"/>
            <a:t> </a:t>
          </a:r>
          <a:r>
            <a:rPr lang="en-US" b="1" dirty="0" err="1" smtClean="0"/>
            <a:t>Posisi</a:t>
          </a:r>
          <a:r>
            <a:rPr lang="en-US" b="1" dirty="0" smtClean="0"/>
            <a:t> </a:t>
          </a:r>
          <a:r>
            <a:rPr lang="en-US" b="1" dirty="0" err="1" smtClean="0"/>
            <a:t>Barang</a:t>
          </a:r>
          <a:endParaRPr lang="en-US" dirty="0"/>
        </a:p>
      </dgm:t>
    </dgm:pt>
    <dgm:pt modelId="{EFD5BFA6-9849-4DB6-9ECD-6BBB816FA6A0}" type="parTrans" cxnId="{6E6AB278-5A0A-425D-8842-1E13F6018D47}">
      <dgm:prSet/>
      <dgm:spPr/>
      <dgm:t>
        <a:bodyPr/>
        <a:lstStyle/>
        <a:p>
          <a:endParaRPr lang="en-US"/>
        </a:p>
      </dgm:t>
    </dgm:pt>
    <dgm:pt modelId="{AF0CDF9E-AC21-4222-B9DE-FC2455002B18}" type="sibTrans" cxnId="{6E6AB278-5A0A-425D-8842-1E13F6018D47}">
      <dgm:prSet/>
      <dgm:spPr/>
      <dgm:t>
        <a:bodyPr/>
        <a:lstStyle/>
        <a:p>
          <a:endParaRPr lang="en-US"/>
        </a:p>
      </dgm:t>
    </dgm:pt>
    <dgm:pt modelId="{ED248C81-ED41-49D9-AB20-96F45C9E452E}">
      <dgm:prSet phldrT="[Text]"/>
      <dgm:spPr/>
      <dgm:t>
        <a:bodyPr/>
        <a:lstStyle/>
        <a:p>
          <a:r>
            <a:rPr lang="en-US" dirty="0" err="1" smtClean="0"/>
            <a:t>Bahan</a:t>
          </a:r>
          <a:r>
            <a:rPr lang="en-US" dirty="0" smtClean="0"/>
            <a:t> Baku </a:t>
          </a:r>
          <a:r>
            <a:rPr lang="en-US" i="1" dirty="0" smtClean="0"/>
            <a:t>(Raw Materials Stock)</a:t>
          </a:r>
          <a:endParaRPr lang="en-US" dirty="0"/>
        </a:p>
      </dgm:t>
    </dgm:pt>
    <dgm:pt modelId="{114C7F8D-27BE-4B46-8A7B-B3EBACAB8848}" type="parTrans" cxnId="{FC4EDA22-538E-49CF-BA3E-084F0FE51E59}">
      <dgm:prSet/>
      <dgm:spPr/>
      <dgm:t>
        <a:bodyPr/>
        <a:lstStyle/>
        <a:p>
          <a:endParaRPr lang="en-US"/>
        </a:p>
      </dgm:t>
    </dgm:pt>
    <dgm:pt modelId="{80B9D970-FAB5-49A4-AC4F-F24C000CBDAD}" type="sibTrans" cxnId="{FC4EDA22-538E-49CF-BA3E-084F0FE51E59}">
      <dgm:prSet/>
      <dgm:spPr/>
      <dgm:t>
        <a:bodyPr/>
        <a:lstStyle/>
        <a:p>
          <a:endParaRPr lang="en-US"/>
        </a:p>
      </dgm:t>
    </dgm:pt>
    <dgm:pt modelId="{A03D239F-77B1-46BD-8920-382B35532C42}">
      <dgm:prSet phldrT="[Text]"/>
      <dgm:spPr/>
      <dgm:t>
        <a:bodyPr/>
        <a:lstStyle/>
        <a:p>
          <a:r>
            <a:rPr lang="en-US" dirty="0" err="1" smtClean="0"/>
            <a:t>Bagian</a:t>
          </a:r>
          <a:r>
            <a:rPr lang="en-US" dirty="0" smtClean="0"/>
            <a:t> </a:t>
          </a:r>
          <a:r>
            <a:rPr lang="en-US" dirty="0" err="1" smtClean="0"/>
            <a:t>Produk</a:t>
          </a:r>
          <a:r>
            <a:rPr lang="en-US" dirty="0" smtClean="0"/>
            <a:t> </a:t>
          </a:r>
          <a:r>
            <a:rPr lang="en-US" dirty="0" err="1" smtClean="0"/>
            <a:t>atau</a:t>
          </a:r>
          <a:r>
            <a:rPr lang="en-US" dirty="0" smtClean="0"/>
            <a:t> parts yang </a:t>
          </a:r>
          <a:r>
            <a:rPr lang="en-US" dirty="0" err="1" smtClean="0"/>
            <a:t>dibeli</a:t>
          </a:r>
          <a:r>
            <a:rPr lang="en-US" dirty="0" smtClean="0"/>
            <a:t> </a:t>
          </a:r>
          <a:r>
            <a:rPr lang="en-US" i="1" dirty="0" smtClean="0"/>
            <a:t>(Purchased Parts/Component Stock) </a:t>
          </a:r>
          <a:endParaRPr lang="en-US" dirty="0"/>
        </a:p>
      </dgm:t>
    </dgm:pt>
    <dgm:pt modelId="{8E026614-3474-47A6-ABA3-F2E1DC010991}" type="parTrans" cxnId="{B919C6E3-64F8-4BC2-801D-71EC9DCA6CA0}">
      <dgm:prSet/>
      <dgm:spPr/>
      <dgm:t>
        <a:bodyPr/>
        <a:lstStyle/>
        <a:p>
          <a:endParaRPr lang="en-US"/>
        </a:p>
      </dgm:t>
    </dgm:pt>
    <dgm:pt modelId="{94D16425-10CF-4503-AB71-AC18C22690E7}" type="sibTrans" cxnId="{B919C6E3-64F8-4BC2-801D-71EC9DCA6CA0}">
      <dgm:prSet/>
      <dgm:spPr/>
      <dgm:t>
        <a:bodyPr/>
        <a:lstStyle/>
        <a:p>
          <a:endParaRPr lang="en-US"/>
        </a:p>
      </dgm:t>
    </dgm:pt>
    <dgm:pt modelId="{151EF035-C467-4A36-880A-82138B2E7427}">
      <dgm:prSet/>
      <dgm:spPr/>
      <dgm:t>
        <a:bodyPr/>
        <a:lstStyle/>
        <a:p>
          <a:r>
            <a:rPr lang="en-US" i="1" dirty="0" smtClean="0"/>
            <a:t>Anticipation Stock</a:t>
          </a:r>
          <a:endParaRPr lang="en-US" dirty="0"/>
        </a:p>
      </dgm:t>
    </dgm:pt>
    <dgm:pt modelId="{62411559-42D8-45C8-8C8E-8D0B0FA9A000}" type="parTrans" cxnId="{3CBAC1AD-036C-45AE-A7DF-73552AE4A1EF}">
      <dgm:prSet/>
      <dgm:spPr/>
      <dgm:t>
        <a:bodyPr/>
        <a:lstStyle/>
        <a:p>
          <a:endParaRPr lang="en-US"/>
        </a:p>
      </dgm:t>
    </dgm:pt>
    <dgm:pt modelId="{0EE30728-DCAB-4377-905B-6E38A7B92010}" type="sibTrans" cxnId="{3CBAC1AD-036C-45AE-A7DF-73552AE4A1EF}">
      <dgm:prSet/>
      <dgm:spPr/>
      <dgm:t>
        <a:bodyPr/>
        <a:lstStyle/>
        <a:p>
          <a:endParaRPr lang="en-US"/>
        </a:p>
      </dgm:t>
    </dgm:pt>
    <dgm:pt modelId="{466C4396-BF44-4276-A05D-540A12BCEB3F}">
      <dgm:prSet/>
      <dgm:spPr/>
      <dgm:t>
        <a:bodyPr/>
        <a:lstStyle/>
        <a:p>
          <a:r>
            <a:rPr lang="en-US" dirty="0" err="1" smtClean="0"/>
            <a:t>Bahan-bahan</a:t>
          </a:r>
          <a:r>
            <a:rPr lang="en-US" dirty="0" smtClean="0"/>
            <a:t> </a:t>
          </a:r>
          <a:r>
            <a:rPr lang="en-US" dirty="0" err="1" smtClean="0"/>
            <a:t>Pembantu</a:t>
          </a:r>
          <a:r>
            <a:rPr lang="en-US" dirty="0" smtClean="0"/>
            <a:t> / </a:t>
          </a:r>
          <a:r>
            <a:rPr lang="en-US" dirty="0" err="1" smtClean="0"/>
            <a:t>Perlengkapan</a:t>
          </a:r>
          <a:r>
            <a:rPr lang="en-US" dirty="0" smtClean="0"/>
            <a:t> </a:t>
          </a:r>
          <a:r>
            <a:rPr lang="en-US" i="1" dirty="0" smtClean="0"/>
            <a:t>(Supplies Stock </a:t>
          </a:r>
          <a:r>
            <a:rPr lang="en-US" dirty="0" err="1" smtClean="0"/>
            <a:t>atau</a:t>
          </a:r>
          <a:r>
            <a:rPr lang="en-US" dirty="0" smtClean="0"/>
            <a:t> </a:t>
          </a:r>
          <a:r>
            <a:rPr lang="en-US" i="1" dirty="0" smtClean="0"/>
            <a:t>manufacturing supplies </a:t>
          </a:r>
          <a:r>
            <a:rPr lang="en-US" i="1" dirty="0" err="1" smtClean="0"/>
            <a:t>incentory</a:t>
          </a:r>
          <a:r>
            <a:rPr lang="en-US" i="1" dirty="0" smtClean="0"/>
            <a:t>)</a:t>
          </a:r>
          <a:endParaRPr lang="en-US" dirty="0"/>
        </a:p>
      </dgm:t>
    </dgm:pt>
    <dgm:pt modelId="{ADB2F728-DDBC-4B7B-82E5-71B9D3197B89}" type="parTrans" cxnId="{BBB789C7-0CF4-41CC-85F7-E8FBEFB1767D}">
      <dgm:prSet/>
      <dgm:spPr/>
      <dgm:t>
        <a:bodyPr/>
        <a:lstStyle/>
        <a:p>
          <a:endParaRPr lang="en-US"/>
        </a:p>
      </dgm:t>
    </dgm:pt>
    <dgm:pt modelId="{4F1465D6-6EB4-4A75-8B50-C21C362D8839}" type="sibTrans" cxnId="{BBB789C7-0CF4-41CC-85F7-E8FBEFB1767D}">
      <dgm:prSet/>
      <dgm:spPr/>
      <dgm:t>
        <a:bodyPr/>
        <a:lstStyle/>
        <a:p>
          <a:endParaRPr lang="en-US"/>
        </a:p>
      </dgm:t>
    </dgm:pt>
    <dgm:pt modelId="{1462790B-FBB7-4E4E-BEC6-43530C799862}">
      <dgm:prSet/>
      <dgm:spPr/>
      <dgm:t>
        <a:bodyPr/>
        <a:lstStyle/>
        <a:p>
          <a:r>
            <a:rPr lang="en-US" dirty="0" err="1" smtClean="0"/>
            <a:t>Barang</a:t>
          </a:r>
          <a:r>
            <a:rPr lang="en-US" dirty="0" smtClean="0"/>
            <a:t> </a:t>
          </a:r>
          <a:r>
            <a:rPr lang="en-US" dirty="0" err="1" smtClean="0"/>
            <a:t>setengah</a:t>
          </a:r>
          <a:r>
            <a:rPr lang="en-US" dirty="0" smtClean="0"/>
            <a:t> </a:t>
          </a:r>
          <a:r>
            <a:rPr lang="en-US" dirty="0" err="1" smtClean="0"/>
            <a:t>jadi</a:t>
          </a:r>
          <a:r>
            <a:rPr lang="en-US" dirty="0" smtClean="0"/>
            <a:t> / </a:t>
          </a:r>
          <a:r>
            <a:rPr lang="en-US" dirty="0" err="1" smtClean="0"/>
            <a:t>dalam</a:t>
          </a:r>
          <a:r>
            <a:rPr lang="en-US" dirty="0" smtClean="0"/>
            <a:t> </a:t>
          </a:r>
          <a:r>
            <a:rPr lang="en-US" dirty="0" err="1" smtClean="0"/>
            <a:t>proses</a:t>
          </a:r>
          <a:r>
            <a:rPr lang="en-US" dirty="0" smtClean="0"/>
            <a:t> </a:t>
          </a:r>
          <a:r>
            <a:rPr lang="en-US" i="1" dirty="0" smtClean="0"/>
            <a:t>(Work in Process / </a:t>
          </a:r>
          <a:r>
            <a:rPr lang="en-US" i="1" dirty="0" err="1" smtClean="0"/>
            <a:t>Progess</a:t>
          </a:r>
          <a:r>
            <a:rPr lang="en-US" i="1" dirty="0" smtClean="0"/>
            <a:t> Stock)</a:t>
          </a:r>
          <a:endParaRPr lang="en-US" dirty="0"/>
        </a:p>
      </dgm:t>
    </dgm:pt>
    <dgm:pt modelId="{471ECD3B-433D-46FB-9650-CDB862CA618F}" type="parTrans" cxnId="{4717D197-FEB6-4669-90C8-A370A67C08F1}">
      <dgm:prSet/>
      <dgm:spPr/>
      <dgm:t>
        <a:bodyPr/>
        <a:lstStyle/>
        <a:p>
          <a:endParaRPr lang="en-US"/>
        </a:p>
      </dgm:t>
    </dgm:pt>
    <dgm:pt modelId="{4EAA91C6-9332-4E5A-9F29-89A8F3B29CD6}" type="sibTrans" cxnId="{4717D197-FEB6-4669-90C8-A370A67C08F1}">
      <dgm:prSet/>
      <dgm:spPr/>
      <dgm:t>
        <a:bodyPr/>
        <a:lstStyle/>
        <a:p>
          <a:endParaRPr lang="en-US"/>
        </a:p>
      </dgm:t>
    </dgm:pt>
    <dgm:pt modelId="{CB113669-7A11-4FC6-A2D2-B4DF2115C28E}">
      <dgm:prSet/>
      <dgm:spPr/>
      <dgm:t>
        <a:bodyPr/>
        <a:lstStyle/>
        <a:p>
          <a:r>
            <a:rPr lang="en-US" dirty="0" err="1" smtClean="0"/>
            <a:t>Barang</a:t>
          </a:r>
          <a:r>
            <a:rPr lang="en-US" dirty="0" smtClean="0"/>
            <a:t> </a:t>
          </a:r>
          <a:r>
            <a:rPr lang="en-US" dirty="0" err="1" smtClean="0"/>
            <a:t>jadi</a:t>
          </a:r>
          <a:r>
            <a:rPr lang="en-US" dirty="0" smtClean="0"/>
            <a:t> </a:t>
          </a:r>
          <a:r>
            <a:rPr lang="en-US" i="1" dirty="0" smtClean="0"/>
            <a:t>(Finished Goods Stock)</a:t>
          </a:r>
          <a:endParaRPr lang="en-US" dirty="0"/>
        </a:p>
      </dgm:t>
    </dgm:pt>
    <dgm:pt modelId="{B58E62AB-3414-4C0C-82C7-860B9CE56126}" type="parTrans" cxnId="{4DB3D97B-6CEA-4180-B54A-2CB814A02640}">
      <dgm:prSet/>
      <dgm:spPr/>
      <dgm:t>
        <a:bodyPr/>
        <a:lstStyle/>
        <a:p>
          <a:endParaRPr lang="en-US"/>
        </a:p>
      </dgm:t>
    </dgm:pt>
    <dgm:pt modelId="{E4872581-7B95-4AF3-AA17-D02A0A9AAA24}" type="sibTrans" cxnId="{4DB3D97B-6CEA-4180-B54A-2CB814A02640}">
      <dgm:prSet/>
      <dgm:spPr/>
      <dgm:t>
        <a:bodyPr/>
        <a:lstStyle/>
        <a:p>
          <a:endParaRPr lang="en-US"/>
        </a:p>
      </dgm:t>
    </dgm:pt>
    <dgm:pt modelId="{BC0BC8FF-6896-4049-B71E-17BE5E3E48FA}" type="pres">
      <dgm:prSet presAssocID="{59BD729B-B348-4D91-B398-108E35E9D1E9}" presName="diagram" presStyleCnt="0">
        <dgm:presLayoutVars>
          <dgm:chPref val="1"/>
          <dgm:dir/>
          <dgm:animOne val="branch"/>
          <dgm:animLvl val="lvl"/>
          <dgm:resizeHandles/>
        </dgm:presLayoutVars>
      </dgm:prSet>
      <dgm:spPr/>
    </dgm:pt>
    <dgm:pt modelId="{21B02DA7-8247-45B8-9909-DFE58E3FE3D2}" type="pres">
      <dgm:prSet presAssocID="{F8D79C3A-2B44-45E3-8FE1-C9D653EBFBC4}" presName="root" presStyleCnt="0"/>
      <dgm:spPr/>
    </dgm:pt>
    <dgm:pt modelId="{F4ABFD67-71F6-4223-BED6-A0ED12C1142D}" type="pres">
      <dgm:prSet presAssocID="{F8D79C3A-2B44-45E3-8FE1-C9D653EBFBC4}" presName="rootComposite" presStyleCnt="0"/>
      <dgm:spPr/>
    </dgm:pt>
    <dgm:pt modelId="{F46279F0-0F57-470B-BB49-5DDD590EA6AA}" type="pres">
      <dgm:prSet presAssocID="{F8D79C3A-2B44-45E3-8FE1-C9D653EBFBC4}" presName="rootText" presStyleLbl="node1" presStyleIdx="0" presStyleCnt="2"/>
      <dgm:spPr/>
      <dgm:t>
        <a:bodyPr/>
        <a:lstStyle/>
        <a:p>
          <a:endParaRPr lang="en-US"/>
        </a:p>
      </dgm:t>
    </dgm:pt>
    <dgm:pt modelId="{EDABFBCC-B970-4643-8F75-888C96441CAC}" type="pres">
      <dgm:prSet presAssocID="{F8D79C3A-2B44-45E3-8FE1-C9D653EBFBC4}" presName="rootConnector" presStyleLbl="node1" presStyleIdx="0" presStyleCnt="2"/>
      <dgm:spPr/>
    </dgm:pt>
    <dgm:pt modelId="{69829AE5-D720-4C92-BBDF-7E9E65C907B0}" type="pres">
      <dgm:prSet presAssocID="{F8D79C3A-2B44-45E3-8FE1-C9D653EBFBC4}" presName="childShape" presStyleCnt="0"/>
      <dgm:spPr/>
    </dgm:pt>
    <dgm:pt modelId="{5A4935FB-6E1B-4222-A478-8B1E75BD5402}" type="pres">
      <dgm:prSet presAssocID="{2592BC94-F1EB-48CD-A93C-F09FC1B3EDA9}" presName="Name13" presStyleLbl="parChTrans1D2" presStyleIdx="0" presStyleCnt="8"/>
      <dgm:spPr/>
    </dgm:pt>
    <dgm:pt modelId="{BE3D0E09-B8E0-4851-B9BE-B5EE5412A71E}" type="pres">
      <dgm:prSet presAssocID="{58D68B62-DBAB-4A47-B316-892252C95497}" presName="childText" presStyleLbl="bgAcc1" presStyleIdx="0" presStyleCnt="8">
        <dgm:presLayoutVars>
          <dgm:bulletEnabled val="1"/>
        </dgm:presLayoutVars>
      </dgm:prSet>
      <dgm:spPr/>
      <dgm:t>
        <a:bodyPr/>
        <a:lstStyle/>
        <a:p>
          <a:endParaRPr lang="en-US"/>
        </a:p>
      </dgm:t>
    </dgm:pt>
    <dgm:pt modelId="{68ABB562-412A-4C0E-AC8D-ED6693954AA3}" type="pres">
      <dgm:prSet presAssocID="{16815977-FEAA-49CE-B07A-9230735AED8C}" presName="Name13" presStyleLbl="parChTrans1D2" presStyleIdx="1" presStyleCnt="8"/>
      <dgm:spPr/>
    </dgm:pt>
    <dgm:pt modelId="{91DB7404-1328-474A-ADF3-1B664DA43EED}" type="pres">
      <dgm:prSet presAssocID="{FD7377FF-82DC-4F90-A20A-9504856931DE}" presName="childText" presStyleLbl="bgAcc1" presStyleIdx="1" presStyleCnt="8">
        <dgm:presLayoutVars>
          <dgm:bulletEnabled val="1"/>
        </dgm:presLayoutVars>
      </dgm:prSet>
      <dgm:spPr/>
      <dgm:t>
        <a:bodyPr/>
        <a:lstStyle/>
        <a:p>
          <a:endParaRPr lang="en-US"/>
        </a:p>
      </dgm:t>
    </dgm:pt>
    <dgm:pt modelId="{247EAAEB-CC11-48FF-9C6F-FCBE6C282CDF}" type="pres">
      <dgm:prSet presAssocID="{62411559-42D8-45C8-8C8E-8D0B0FA9A000}" presName="Name13" presStyleLbl="parChTrans1D2" presStyleIdx="2" presStyleCnt="8"/>
      <dgm:spPr/>
    </dgm:pt>
    <dgm:pt modelId="{FAF99BD4-FBA2-4803-9F66-16C423D4308A}" type="pres">
      <dgm:prSet presAssocID="{151EF035-C467-4A36-880A-82138B2E7427}" presName="childText" presStyleLbl="bgAcc1" presStyleIdx="2" presStyleCnt="8">
        <dgm:presLayoutVars>
          <dgm:bulletEnabled val="1"/>
        </dgm:presLayoutVars>
      </dgm:prSet>
      <dgm:spPr/>
      <dgm:t>
        <a:bodyPr/>
        <a:lstStyle/>
        <a:p>
          <a:endParaRPr lang="en-US"/>
        </a:p>
      </dgm:t>
    </dgm:pt>
    <dgm:pt modelId="{D9C64293-BD94-4CCD-97B3-65BC56789E35}" type="pres">
      <dgm:prSet presAssocID="{F8671167-7948-436D-892C-D1624D70B8D4}" presName="root" presStyleCnt="0"/>
      <dgm:spPr/>
    </dgm:pt>
    <dgm:pt modelId="{2AD0EF32-BB0E-4613-8EE3-D950EBD35742}" type="pres">
      <dgm:prSet presAssocID="{F8671167-7948-436D-892C-D1624D70B8D4}" presName="rootComposite" presStyleCnt="0"/>
      <dgm:spPr/>
    </dgm:pt>
    <dgm:pt modelId="{CF3054AB-77BE-4F90-A619-827AD0740355}" type="pres">
      <dgm:prSet presAssocID="{F8671167-7948-436D-892C-D1624D70B8D4}" presName="rootText" presStyleLbl="node1" presStyleIdx="1" presStyleCnt="2"/>
      <dgm:spPr/>
      <dgm:t>
        <a:bodyPr/>
        <a:lstStyle/>
        <a:p>
          <a:endParaRPr lang="en-US"/>
        </a:p>
      </dgm:t>
    </dgm:pt>
    <dgm:pt modelId="{03631EBD-20C5-4B7C-ACE1-CC6D34820506}" type="pres">
      <dgm:prSet presAssocID="{F8671167-7948-436D-892C-D1624D70B8D4}" presName="rootConnector" presStyleLbl="node1" presStyleIdx="1" presStyleCnt="2"/>
      <dgm:spPr/>
    </dgm:pt>
    <dgm:pt modelId="{934DE4E4-B4DB-4D38-9390-F6774D3007DF}" type="pres">
      <dgm:prSet presAssocID="{F8671167-7948-436D-892C-D1624D70B8D4}" presName="childShape" presStyleCnt="0"/>
      <dgm:spPr/>
    </dgm:pt>
    <dgm:pt modelId="{56B8BC88-344F-401C-9004-B64D5A846ED9}" type="pres">
      <dgm:prSet presAssocID="{114C7F8D-27BE-4B46-8A7B-B3EBACAB8848}" presName="Name13" presStyleLbl="parChTrans1D2" presStyleIdx="3" presStyleCnt="8"/>
      <dgm:spPr/>
    </dgm:pt>
    <dgm:pt modelId="{08D6E57C-EF31-4280-84F8-4520B1B346F8}" type="pres">
      <dgm:prSet presAssocID="{ED248C81-ED41-49D9-AB20-96F45C9E452E}" presName="childText" presStyleLbl="bgAcc1" presStyleIdx="3" presStyleCnt="8">
        <dgm:presLayoutVars>
          <dgm:bulletEnabled val="1"/>
        </dgm:presLayoutVars>
      </dgm:prSet>
      <dgm:spPr/>
      <dgm:t>
        <a:bodyPr/>
        <a:lstStyle/>
        <a:p>
          <a:endParaRPr lang="en-US"/>
        </a:p>
      </dgm:t>
    </dgm:pt>
    <dgm:pt modelId="{0D1F32EA-9EC9-4352-B8BF-183B35ADCCFD}" type="pres">
      <dgm:prSet presAssocID="{8E026614-3474-47A6-ABA3-F2E1DC010991}" presName="Name13" presStyleLbl="parChTrans1D2" presStyleIdx="4" presStyleCnt="8"/>
      <dgm:spPr/>
    </dgm:pt>
    <dgm:pt modelId="{40D1902A-7477-47DB-B315-EB0BB997A1E2}" type="pres">
      <dgm:prSet presAssocID="{A03D239F-77B1-46BD-8920-382B35532C42}" presName="childText" presStyleLbl="bgAcc1" presStyleIdx="4" presStyleCnt="8">
        <dgm:presLayoutVars>
          <dgm:bulletEnabled val="1"/>
        </dgm:presLayoutVars>
      </dgm:prSet>
      <dgm:spPr/>
      <dgm:t>
        <a:bodyPr/>
        <a:lstStyle/>
        <a:p>
          <a:endParaRPr lang="en-US"/>
        </a:p>
      </dgm:t>
    </dgm:pt>
    <dgm:pt modelId="{64E0BE30-F541-4601-9A4C-88CB4A317643}" type="pres">
      <dgm:prSet presAssocID="{ADB2F728-DDBC-4B7B-82E5-71B9D3197B89}" presName="Name13" presStyleLbl="parChTrans1D2" presStyleIdx="5" presStyleCnt="8"/>
      <dgm:spPr/>
    </dgm:pt>
    <dgm:pt modelId="{85E28945-26F8-4E4E-9FE3-792E2859BD21}" type="pres">
      <dgm:prSet presAssocID="{466C4396-BF44-4276-A05D-540A12BCEB3F}" presName="childText" presStyleLbl="bgAcc1" presStyleIdx="5" presStyleCnt="8" custLinFactNeighborX="-449" custLinFactNeighborY="-2188">
        <dgm:presLayoutVars>
          <dgm:bulletEnabled val="1"/>
        </dgm:presLayoutVars>
      </dgm:prSet>
      <dgm:spPr/>
      <dgm:t>
        <a:bodyPr/>
        <a:lstStyle/>
        <a:p>
          <a:endParaRPr lang="en-US"/>
        </a:p>
      </dgm:t>
    </dgm:pt>
    <dgm:pt modelId="{BDC1A7BA-1BAC-4DBD-B12A-4D6CC380C570}" type="pres">
      <dgm:prSet presAssocID="{471ECD3B-433D-46FB-9650-CDB862CA618F}" presName="Name13" presStyleLbl="parChTrans1D2" presStyleIdx="6" presStyleCnt="8"/>
      <dgm:spPr/>
    </dgm:pt>
    <dgm:pt modelId="{4AC39F63-1458-49D3-BCAA-2EA06E41B723}" type="pres">
      <dgm:prSet presAssocID="{1462790B-FBB7-4E4E-BEC6-43530C799862}" presName="childText" presStyleLbl="bgAcc1" presStyleIdx="6" presStyleCnt="8">
        <dgm:presLayoutVars>
          <dgm:bulletEnabled val="1"/>
        </dgm:presLayoutVars>
      </dgm:prSet>
      <dgm:spPr/>
      <dgm:t>
        <a:bodyPr/>
        <a:lstStyle/>
        <a:p>
          <a:endParaRPr lang="en-US"/>
        </a:p>
      </dgm:t>
    </dgm:pt>
    <dgm:pt modelId="{FCA8F5D4-1033-4BC6-B933-E9E4AE89E6C5}" type="pres">
      <dgm:prSet presAssocID="{B58E62AB-3414-4C0C-82C7-860B9CE56126}" presName="Name13" presStyleLbl="parChTrans1D2" presStyleIdx="7" presStyleCnt="8"/>
      <dgm:spPr/>
    </dgm:pt>
    <dgm:pt modelId="{3C8F32EA-BF60-4C92-9584-5111CA6DA34B}" type="pres">
      <dgm:prSet presAssocID="{CB113669-7A11-4FC6-A2D2-B4DF2115C28E}" presName="childText" presStyleLbl="bgAcc1" presStyleIdx="7" presStyleCnt="8">
        <dgm:presLayoutVars>
          <dgm:bulletEnabled val="1"/>
        </dgm:presLayoutVars>
      </dgm:prSet>
      <dgm:spPr/>
      <dgm:t>
        <a:bodyPr/>
        <a:lstStyle/>
        <a:p>
          <a:endParaRPr lang="en-US"/>
        </a:p>
      </dgm:t>
    </dgm:pt>
  </dgm:ptLst>
  <dgm:cxnLst>
    <dgm:cxn modelId="{D046459C-657D-440D-B5F5-A3BABF3AC20C}" type="presOf" srcId="{8E026614-3474-47A6-ABA3-F2E1DC010991}" destId="{0D1F32EA-9EC9-4352-B8BF-183B35ADCCFD}" srcOrd="0" destOrd="0" presId="urn:microsoft.com/office/officeart/2005/8/layout/hierarchy3"/>
    <dgm:cxn modelId="{91D117FD-8D18-47BB-96AD-FC89D31243A5}" type="presOf" srcId="{62411559-42D8-45C8-8C8E-8D0B0FA9A000}" destId="{247EAAEB-CC11-48FF-9C6F-FCBE6C282CDF}" srcOrd="0" destOrd="0" presId="urn:microsoft.com/office/officeart/2005/8/layout/hierarchy3"/>
    <dgm:cxn modelId="{D9951EB0-E7E8-43FB-8B2C-E889DD0192F8}" type="presOf" srcId="{CB113669-7A11-4FC6-A2D2-B4DF2115C28E}" destId="{3C8F32EA-BF60-4C92-9584-5111CA6DA34B}" srcOrd="0" destOrd="0" presId="urn:microsoft.com/office/officeart/2005/8/layout/hierarchy3"/>
    <dgm:cxn modelId="{7721702E-5122-44EF-B880-0F0528670591}" type="presOf" srcId="{58D68B62-DBAB-4A47-B316-892252C95497}" destId="{BE3D0E09-B8E0-4851-B9BE-B5EE5412A71E}" srcOrd="0" destOrd="0" presId="urn:microsoft.com/office/officeart/2005/8/layout/hierarchy3"/>
    <dgm:cxn modelId="{1FFC5AA0-F117-437E-A968-2C6A58102665}" type="presOf" srcId="{466C4396-BF44-4276-A05D-540A12BCEB3F}" destId="{85E28945-26F8-4E4E-9FE3-792E2859BD21}" srcOrd="0" destOrd="0" presId="urn:microsoft.com/office/officeart/2005/8/layout/hierarchy3"/>
    <dgm:cxn modelId="{79C41EC8-D9D8-49A5-B9D5-5393843349CE}" type="presOf" srcId="{471ECD3B-433D-46FB-9650-CDB862CA618F}" destId="{BDC1A7BA-1BAC-4DBD-B12A-4D6CC380C570}" srcOrd="0" destOrd="0" presId="urn:microsoft.com/office/officeart/2005/8/layout/hierarchy3"/>
    <dgm:cxn modelId="{1FC7E74E-E7DA-4231-B203-DE7826350ED9}" srcId="{59BD729B-B348-4D91-B398-108E35E9D1E9}" destId="{F8D79C3A-2B44-45E3-8FE1-C9D653EBFBC4}" srcOrd="0" destOrd="0" parTransId="{F7F5E34A-BD80-4F7B-A645-AD3C9DE47E70}" sibTransId="{D147F2E9-C2CE-48F2-BF8D-C342930FFD6D}"/>
    <dgm:cxn modelId="{B919C6E3-64F8-4BC2-801D-71EC9DCA6CA0}" srcId="{F8671167-7948-436D-892C-D1624D70B8D4}" destId="{A03D239F-77B1-46BD-8920-382B35532C42}" srcOrd="1" destOrd="0" parTransId="{8E026614-3474-47A6-ABA3-F2E1DC010991}" sibTransId="{94D16425-10CF-4503-AB71-AC18C22690E7}"/>
    <dgm:cxn modelId="{DC10AA25-FD03-42F1-9172-74C5BD35CFAB}" type="presOf" srcId="{B58E62AB-3414-4C0C-82C7-860B9CE56126}" destId="{FCA8F5D4-1033-4BC6-B933-E9E4AE89E6C5}" srcOrd="0" destOrd="0" presId="urn:microsoft.com/office/officeart/2005/8/layout/hierarchy3"/>
    <dgm:cxn modelId="{6E6AB278-5A0A-425D-8842-1E13F6018D47}" srcId="{59BD729B-B348-4D91-B398-108E35E9D1E9}" destId="{F8671167-7948-436D-892C-D1624D70B8D4}" srcOrd="1" destOrd="0" parTransId="{EFD5BFA6-9849-4DB6-9ECD-6BBB816FA6A0}" sibTransId="{AF0CDF9E-AC21-4222-B9DE-FC2455002B18}"/>
    <dgm:cxn modelId="{D9880098-DB55-4038-82A6-F98C31A50122}" srcId="{F8D79C3A-2B44-45E3-8FE1-C9D653EBFBC4}" destId="{FD7377FF-82DC-4F90-A20A-9504856931DE}" srcOrd="1" destOrd="0" parTransId="{16815977-FEAA-49CE-B07A-9230735AED8C}" sibTransId="{2129F91F-565E-4417-AAD0-5B38C606DA48}"/>
    <dgm:cxn modelId="{DDB7A2D8-9A2F-4786-AFDE-92CD629DF4EE}" type="presOf" srcId="{A03D239F-77B1-46BD-8920-382B35532C42}" destId="{40D1902A-7477-47DB-B315-EB0BB997A1E2}" srcOrd="0" destOrd="0" presId="urn:microsoft.com/office/officeart/2005/8/layout/hierarchy3"/>
    <dgm:cxn modelId="{26CACC0C-8C48-4894-8132-79C777E41C38}" type="presOf" srcId="{F8D79C3A-2B44-45E3-8FE1-C9D653EBFBC4}" destId="{EDABFBCC-B970-4643-8F75-888C96441CAC}" srcOrd="1" destOrd="0" presId="urn:microsoft.com/office/officeart/2005/8/layout/hierarchy3"/>
    <dgm:cxn modelId="{BBB789C7-0CF4-41CC-85F7-E8FBEFB1767D}" srcId="{F8671167-7948-436D-892C-D1624D70B8D4}" destId="{466C4396-BF44-4276-A05D-540A12BCEB3F}" srcOrd="2" destOrd="0" parTransId="{ADB2F728-DDBC-4B7B-82E5-71B9D3197B89}" sibTransId="{4F1465D6-6EB4-4A75-8B50-C21C362D8839}"/>
    <dgm:cxn modelId="{041A1689-491D-4AEB-B5AF-5B64D935F8EA}" type="presOf" srcId="{ED248C81-ED41-49D9-AB20-96F45C9E452E}" destId="{08D6E57C-EF31-4280-84F8-4520B1B346F8}" srcOrd="0" destOrd="0" presId="urn:microsoft.com/office/officeart/2005/8/layout/hierarchy3"/>
    <dgm:cxn modelId="{4717D197-FEB6-4669-90C8-A370A67C08F1}" srcId="{F8671167-7948-436D-892C-D1624D70B8D4}" destId="{1462790B-FBB7-4E4E-BEC6-43530C799862}" srcOrd="3" destOrd="0" parTransId="{471ECD3B-433D-46FB-9650-CDB862CA618F}" sibTransId="{4EAA91C6-9332-4E5A-9F29-89A8F3B29CD6}"/>
    <dgm:cxn modelId="{9528AB72-765C-46D2-B69E-84F97D23D332}" type="presOf" srcId="{F8671167-7948-436D-892C-D1624D70B8D4}" destId="{03631EBD-20C5-4B7C-ACE1-CC6D34820506}" srcOrd="1" destOrd="0" presId="urn:microsoft.com/office/officeart/2005/8/layout/hierarchy3"/>
    <dgm:cxn modelId="{047D5782-F507-42FE-8C30-37EE82639AD6}" type="presOf" srcId="{114C7F8D-27BE-4B46-8A7B-B3EBACAB8848}" destId="{56B8BC88-344F-401C-9004-B64D5A846ED9}" srcOrd="0" destOrd="0" presId="urn:microsoft.com/office/officeart/2005/8/layout/hierarchy3"/>
    <dgm:cxn modelId="{4029C26D-6E0C-4AEE-A03A-0266BC032CA4}" type="presOf" srcId="{16815977-FEAA-49CE-B07A-9230735AED8C}" destId="{68ABB562-412A-4C0E-AC8D-ED6693954AA3}" srcOrd="0" destOrd="0" presId="urn:microsoft.com/office/officeart/2005/8/layout/hierarchy3"/>
    <dgm:cxn modelId="{2C6C79C0-9134-4991-984F-3940FEB02CF3}" type="presOf" srcId="{151EF035-C467-4A36-880A-82138B2E7427}" destId="{FAF99BD4-FBA2-4803-9F66-16C423D4308A}" srcOrd="0" destOrd="0" presId="urn:microsoft.com/office/officeart/2005/8/layout/hierarchy3"/>
    <dgm:cxn modelId="{6D19C404-0065-4A21-8E6A-93418200C66E}" type="presOf" srcId="{ADB2F728-DDBC-4B7B-82E5-71B9D3197B89}" destId="{64E0BE30-F541-4601-9A4C-88CB4A317643}" srcOrd="0" destOrd="0" presId="urn:microsoft.com/office/officeart/2005/8/layout/hierarchy3"/>
    <dgm:cxn modelId="{4191246E-750A-473E-9620-AF74AD1753AC}" srcId="{F8D79C3A-2B44-45E3-8FE1-C9D653EBFBC4}" destId="{58D68B62-DBAB-4A47-B316-892252C95497}" srcOrd="0" destOrd="0" parTransId="{2592BC94-F1EB-48CD-A93C-F09FC1B3EDA9}" sibTransId="{F7C04217-DAC4-45B0-A76E-182DF5C0CF48}"/>
    <dgm:cxn modelId="{DD1D1B6E-6423-44EB-8E79-FFD40C121FFF}" type="presOf" srcId="{59BD729B-B348-4D91-B398-108E35E9D1E9}" destId="{BC0BC8FF-6896-4049-B71E-17BE5E3E48FA}" srcOrd="0" destOrd="0" presId="urn:microsoft.com/office/officeart/2005/8/layout/hierarchy3"/>
    <dgm:cxn modelId="{06ED469F-25E2-4ADE-8E23-D220F9B0197F}" type="presOf" srcId="{F8671167-7948-436D-892C-D1624D70B8D4}" destId="{CF3054AB-77BE-4F90-A619-827AD0740355}" srcOrd="0" destOrd="0" presId="urn:microsoft.com/office/officeart/2005/8/layout/hierarchy3"/>
    <dgm:cxn modelId="{8F38D418-84A5-4332-8E7B-2710734D0679}" type="presOf" srcId="{1462790B-FBB7-4E4E-BEC6-43530C799862}" destId="{4AC39F63-1458-49D3-BCAA-2EA06E41B723}" srcOrd="0" destOrd="0" presId="urn:microsoft.com/office/officeart/2005/8/layout/hierarchy3"/>
    <dgm:cxn modelId="{FC4EDA22-538E-49CF-BA3E-084F0FE51E59}" srcId="{F8671167-7948-436D-892C-D1624D70B8D4}" destId="{ED248C81-ED41-49D9-AB20-96F45C9E452E}" srcOrd="0" destOrd="0" parTransId="{114C7F8D-27BE-4B46-8A7B-B3EBACAB8848}" sibTransId="{80B9D970-FAB5-49A4-AC4F-F24C000CBDAD}"/>
    <dgm:cxn modelId="{429501F5-B0B0-4163-B076-00E399D1CFF6}" type="presOf" srcId="{2592BC94-F1EB-48CD-A93C-F09FC1B3EDA9}" destId="{5A4935FB-6E1B-4222-A478-8B1E75BD5402}" srcOrd="0" destOrd="0" presId="urn:microsoft.com/office/officeart/2005/8/layout/hierarchy3"/>
    <dgm:cxn modelId="{A3233DF9-3048-48B1-9E76-5FF7AD3998DF}" type="presOf" srcId="{FD7377FF-82DC-4F90-A20A-9504856931DE}" destId="{91DB7404-1328-474A-ADF3-1B664DA43EED}" srcOrd="0" destOrd="0" presId="urn:microsoft.com/office/officeart/2005/8/layout/hierarchy3"/>
    <dgm:cxn modelId="{4DB3D97B-6CEA-4180-B54A-2CB814A02640}" srcId="{F8671167-7948-436D-892C-D1624D70B8D4}" destId="{CB113669-7A11-4FC6-A2D2-B4DF2115C28E}" srcOrd="4" destOrd="0" parTransId="{B58E62AB-3414-4C0C-82C7-860B9CE56126}" sibTransId="{E4872581-7B95-4AF3-AA17-D02A0A9AAA24}"/>
    <dgm:cxn modelId="{1CC86F2D-9390-4CA0-8BEB-616FE3201A60}" type="presOf" srcId="{F8D79C3A-2B44-45E3-8FE1-C9D653EBFBC4}" destId="{F46279F0-0F57-470B-BB49-5DDD590EA6AA}" srcOrd="0" destOrd="0" presId="urn:microsoft.com/office/officeart/2005/8/layout/hierarchy3"/>
    <dgm:cxn modelId="{3CBAC1AD-036C-45AE-A7DF-73552AE4A1EF}" srcId="{F8D79C3A-2B44-45E3-8FE1-C9D653EBFBC4}" destId="{151EF035-C467-4A36-880A-82138B2E7427}" srcOrd="2" destOrd="0" parTransId="{62411559-42D8-45C8-8C8E-8D0B0FA9A000}" sibTransId="{0EE30728-DCAB-4377-905B-6E38A7B92010}"/>
    <dgm:cxn modelId="{1B582EB5-153F-4464-8728-38FB0C620A2A}" type="presParOf" srcId="{BC0BC8FF-6896-4049-B71E-17BE5E3E48FA}" destId="{21B02DA7-8247-45B8-9909-DFE58E3FE3D2}" srcOrd="0" destOrd="0" presId="urn:microsoft.com/office/officeart/2005/8/layout/hierarchy3"/>
    <dgm:cxn modelId="{31DBC94F-65BC-4114-9FF2-09A295026BBC}" type="presParOf" srcId="{21B02DA7-8247-45B8-9909-DFE58E3FE3D2}" destId="{F4ABFD67-71F6-4223-BED6-A0ED12C1142D}" srcOrd="0" destOrd="0" presId="urn:microsoft.com/office/officeart/2005/8/layout/hierarchy3"/>
    <dgm:cxn modelId="{403CF652-502B-413C-9AEE-EAB92991DBC5}" type="presParOf" srcId="{F4ABFD67-71F6-4223-BED6-A0ED12C1142D}" destId="{F46279F0-0F57-470B-BB49-5DDD590EA6AA}" srcOrd="0" destOrd="0" presId="urn:microsoft.com/office/officeart/2005/8/layout/hierarchy3"/>
    <dgm:cxn modelId="{CDB65314-303F-4FCD-9A47-755EA09FBD15}" type="presParOf" srcId="{F4ABFD67-71F6-4223-BED6-A0ED12C1142D}" destId="{EDABFBCC-B970-4643-8F75-888C96441CAC}" srcOrd="1" destOrd="0" presId="urn:microsoft.com/office/officeart/2005/8/layout/hierarchy3"/>
    <dgm:cxn modelId="{0FB3C830-4D86-4724-A019-7C95465FB000}" type="presParOf" srcId="{21B02DA7-8247-45B8-9909-DFE58E3FE3D2}" destId="{69829AE5-D720-4C92-BBDF-7E9E65C907B0}" srcOrd="1" destOrd="0" presId="urn:microsoft.com/office/officeart/2005/8/layout/hierarchy3"/>
    <dgm:cxn modelId="{63487982-6A44-42CD-8ECE-40FB4A1535B8}" type="presParOf" srcId="{69829AE5-D720-4C92-BBDF-7E9E65C907B0}" destId="{5A4935FB-6E1B-4222-A478-8B1E75BD5402}" srcOrd="0" destOrd="0" presId="urn:microsoft.com/office/officeart/2005/8/layout/hierarchy3"/>
    <dgm:cxn modelId="{7C3E612C-E555-42E5-8207-8009905D736F}" type="presParOf" srcId="{69829AE5-D720-4C92-BBDF-7E9E65C907B0}" destId="{BE3D0E09-B8E0-4851-B9BE-B5EE5412A71E}" srcOrd="1" destOrd="0" presId="urn:microsoft.com/office/officeart/2005/8/layout/hierarchy3"/>
    <dgm:cxn modelId="{4ACB0636-33B7-4D85-96C7-0F3238AF24B5}" type="presParOf" srcId="{69829AE5-D720-4C92-BBDF-7E9E65C907B0}" destId="{68ABB562-412A-4C0E-AC8D-ED6693954AA3}" srcOrd="2" destOrd="0" presId="urn:microsoft.com/office/officeart/2005/8/layout/hierarchy3"/>
    <dgm:cxn modelId="{3620E813-C364-4CD1-A608-1B47CA159F1C}" type="presParOf" srcId="{69829AE5-D720-4C92-BBDF-7E9E65C907B0}" destId="{91DB7404-1328-474A-ADF3-1B664DA43EED}" srcOrd="3" destOrd="0" presId="urn:microsoft.com/office/officeart/2005/8/layout/hierarchy3"/>
    <dgm:cxn modelId="{1242A45E-9045-4A64-8599-5BF6ABEA7747}" type="presParOf" srcId="{69829AE5-D720-4C92-BBDF-7E9E65C907B0}" destId="{247EAAEB-CC11-48FF-9C6F-FCBE6C282CDF}" srcOrd="4" destOrd="0" presId="urn:microsoft.com/office/officeart/2005/8/layout/hierarchy3"/>
    <dgm:cxn modelId="{81FF5B5A-C74F-4A16-A714-14E549F2385F}" type="presParOf" srcId="{69829AE5-D720-4C92-BBDF-7E9E65C907B0}" destId="{FAF99BD4-FBA2-4803-9F66-16C423D4308A}" srcOrd="5" destOrd="0" presId="urn:microsoft.com/office/officeart/2005/8/layout/hierarchy3"/>
    <dgm:cxn modelId="{A58CFF97-E824-40ED-93D0-72C754BF9C9E}" type="presParOf" srcId="{BC0BC8FF-6896-4049-B71E-17BE5E3E48FA}" destId="{D9C64293-BD94-4CCD-97B3-65BC56789E35}" srcOrd="1" destOrd="0" presId="urn:microsoft.com/office/officeart/2005/8/layout/hierarchy3"/>
    <dgm:cxn modelId="{F7228B3D-1B9D-44C4-8CB7-5F25ACB55F4E}" type="presParOf" srcId="{D9C64293-BD94-4CCD-97B3-65BC56789E35}" destId="{2AD0EF32-BB0E-4613-8EE3-D950EBD35742}" srcOrd="0" destOrd="0" presId="urn:microsoft.com/office/officeart/2005/8/layout/hierarchy3"/>
    <dgm:cxn modelId="{74BAAF1C-833D-4F40-A8FD-C08CD82BCE2A}" type="presParOf" srcId="{2AD0EF32-BB0E-4613-8EE3-D950EBD35742}" destId="{CF3054AB-77BE-4F90-A619-827AD0740355}" srcOrd="0" destOrd="0" presId="urn:microsoft.com/office/officeart/2005/8/layout/hierarchy3"/>
    <dgm:cxn modelId="{182F68D4-C504-4E29-A0E3-40A9452B47C1}" type="presParOf" srcId="{2AD0EF32-BB0E-4613-8EE3-D950EBD35742}" destId="{03631EBD-20C5-4B7C-ACE1-CC6D34820506}" srcOrd="1" destOrd="0" presId="urn:microsoft.com/office/officeart/2005/8/layout/hierarchy3"/>
    <dgm:cxn modelId="{0C8B2BDC-CAE9-413B-98E2-4ADBD444D647}" type="presParOf" srcId="{D9C64293-BD94-4CCD-97B3-65BC56789E35}" destId="{934DE4E4-B4DB-4D38-9390-F6774D3007DF}" srcOrd="1" destOrd="0" presId="urn:microsoft.com/office/officeart/2005/8/layout/hierarchy3"/>
    <dgm:cxn modelId="{607F4ECC-FF67-4BBB-8132-E7516EDEBF96}" type="presParOf" srcId="{934DE4E4-B4DB-4D38-9390-F6774D3007DF}" destId="{56B8BC88-344F-401C-9004-B64D5A846ED9}" srcOrd="0" destOrd="0" presId="urn:microsoft.com/office/officeart/2005/8/layout/hierarchy3"/>
    <dgm:cxn modelId="{BCC0092F-C99B-4456-B597-278FF732380D}" type="presParOf" srcId="{934DE4E4-B4DB-4D38-9390-F6774D3007DF}" destId="{08D6E57C-EF31-4280-84F8-4520B1B346F8}" srcOrd="1" destOrd="0" presId="urn:microsoft.com/office/officeart/2005/8/layout/hierarchy3"/>
    <dgm:cxn modelId="{BFD10949-26D1-46D9-9262-ACB609F47914}" type="presParOf" srcId="{934DE4E4-B4DB-4D38-9390-F6774D3007DF}" destId="{0D1F32EA-9EC9-4352-B8BF-183B35ADCCFD}" srcOrd="2" destOrd="0" presId="urn:microsoft.com/office/officeart/2005/8/layout/hierarchy3"/>
    <dgm:cxn modelId="{D055834D-BDCD-4BF2-9F6D-2807794D072C}" type="presParOf" srcId="{934DE4E4-B4DB-4D38-9390-F6774D3007DF}" destId="{40D1902A-7477-47DB-B315-EB0BB997A1E2}" srcOrd="3" destOrd="0" presId="urn:microsoft.com/office/officeart/2005/8/layout/hierarchy3"/>
    <dgm:cxn modelId="{54C49AD0-8FDB-4AB4-9A68-C70F22070CD6}" type="presParOf" srcId="{934DE4E4-B4DB-4D38-9390-F6774D3007DF}" destId="{64E0BE30-F541-4601-9A4C-88CB4A317643}" srcOrd="4" destOrd="0" presId="urn:microsoft.com/office/officeart/2005/8/layout/hierarchy3"/>
    <dgm:cxn modelId="{7B683554-5FEA-4B56-A313-05E6393A0527}" type="presParOf" srcId="{934DE4E4-B4DB-4D38-9390-F6774D3007DF}" destId="{85E28945-26F8-4E4E-9FE3-792E2859BD21}" srcOrd="5" destOrd="0" presId="urn:microsoft.com/office/officeart/2005/8/layout/hierarchy3"/>
    <dgm:cxn modelId="{C7806954-DF62-49C5-A218-953997B40AFA}" type="presParOf" srcId="{934DE4E4-B4DB-4D38-9390-F6774D3007DF}" destId="{BDC1A7BA-1BAC-4DBD-B12A-4D6CC380C570}" srcOrd="6" destOrd="0" presId="urn:microsoft.com/office/officeart/2005/8/layout/hierarchy3"/>
    <dgm:cxn modelId="{865E699B-8F1F-4940-98B3-1D7D02A7F478}" type="presParOf" srcId="{934DE4E4-B4DB-4D38-9390-F6774D3007DF}" destId="{4AC39F63-1458-49D3-BCAA-2EA06E41B723}" srcOrd="7" destOrd="0" presId="urn:microsoft.com/office/officeart/2005/8/layout/hierarchy3"/>
    <dgm:cxn modelId="{2193EF5C-4778-4C36-9246-B3E472D449FD}" type="presParOf" srcId="{934DE4E4-B4DB-4D38-9390-F6774D3007DF}" destId="{FCA8F5D4-1033-4BC6-B933-E9E4AE89E6C5}" srcOrd="8" destOrd="0" presId="urn:microsoft.com/office/officeart/2005/8/layout/hierarchy3"/>
    <dgm:cxn modelId="{8E56219A-FC5F-439E-B80B-DDF9320866BD}" type="presParOf" srcId="{934DE4E4-B4DB-4D38-9390-F6774D3007DF}" destId="{3C8F32EA-BF60-4C92-9584-5111CA6DA34B}" srcOrd="9"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46279F0-0F57-470B-BB49-5DDD590EA6AA}">
      <dsp:nvSpPr>
        <dsp:cNvPr id="0" name=""/>
        <dsp:cNvSpPr/>
      </dsp:nvSpPr>
      <dsp:spPr>
        <a:xfrm>
          <a:off x="1917557" y="1181"/>
          <a:ext cx="1512837" cy="7564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b="1" kern="1200" dirty="0" err="1" smtClean="0"/>
            <a:t>Jenis-jenis</a:t>
          </a:r>
          <a:r>
            <a:rPr lang="en-US" sz="1200" b="1" kern="1200" dirty="0" smtClean="0"/>
            <a:t> </a:t>
          </a:r>
          <a:r>
            <a:rPr lang="en-US" sz="1200" b="1" kern="1200" dirty="0" err="1" smtClean="0"/>
            <a:t>Persediaan</a:t>
          </a:r>
          <a:r>
            <a:rPr lang="en-US" sz="1200" b="1" kern="1200" dirty="0" smtClean="0"/>
            <a:t> </a:t>
          </a:r>
          <a:r>
            <a:rPr lang="en-US" sz="1200" b="1" kern="1200" dirty="0" err="1" smtClean="0"/>
            <a:t>menurut</a:t>
          </a:r>
          <a:r>
            <a:rPr lang="en-US" sz="1200" b="1" kern="1200" dirty="0" smtClean="0"/>
            <a:t> </a:t>
          </a:r>
          <a:r>
            <a:rPr lang="en-US" sz="1200" b="1" kern="1200" dirty="0" err="1" smtClean="0"/>
            <a:t>Fungsinya</a:t>
          </a:r>
          <a:endParaRPr lang="en-US" sz="1200" kern="1200" dirty="0"/>
        </a:p>
      </dsp:txBody>
      <dsp:txXfrm>
        <a:off x="1917557" y="1181"/>
        <a:ext cx="1512837" cy="756418"/>
      </dsp:txXfrm>
    </dsp:sp>
    <dsp:sp modelId="{5A4935FB-6E1B-4222-A478-8B1E75BD5402}">
      <dsp:nvSpPr>
        <dsp:cNvPr id="0" name=""/>
        <dsp:cNvSpPr/>
      </dsp:nvSpPr>
      <dsp:spPr>
        <a:xfrm>
          <a:off x="2068841" y="757600"/>
          <a:ext cx="151283" cy="567314"/>
        </a:xfrm>
        <a:custGeom>
          <a:avLst/>
          <a:gdLst/>
          <a:ahLst/>
          <a:cxnLst/>
          <a:rect l="0" t="0" r="0" b="0"/>
          <a:pathLst>
            <a:path>
              <a:moveTo>
                <a:pt x="0" y="0"/>
              </a:moveTo>
              <a:lnTo>
                <a:pt x="0" y="567314"/>
              </a:lnTo>
              <a:lnTo>
                <a:pt x="151283" y="5673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3D0E09-B8E0-4851-B9BE-B5EE5412A71E}">
      <dsp:nvSpPr>
        <dsp:cNvPr id="0" name=""/>
        <dsp:cNvSpPr/>
      </dsp:nvSpPr>
      <dsp:spPr>
        <a:xfrm>
          <a:off x="2220124" y="946705"/>
          <a:ext cx="1210270" cy="7564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i="1" kern="1200" dirty="0" smtClean="0"/>
            <a:t>Batch Stock </a:t>
          </a:r>
          <a:r>
            <a:rPr lang="en-US" sz="900" i="1" kern="1200" dirty="0" err="1" smtClean="0"/>
            <a:t>atau</a:t>
          </a:r>
          <a:r>
            <a:rPr lang="en-US" sz="900" i="1" kern="1200" dirty="0" smtClean="0"/>
            <a:t> Lot Size Inventory</a:t>
          </a:r>
          <a:endParaRPr lang="en-US" sz="900" kern="1200" dirty="0"/>
        </a:p>
      </dsp:txBody>
      <dsp:txXfrm>
        <a:off x="2220124" y="946705"/>
        <a:ext cx="1210270" cy="756418"/>
      </dsp:txXfrm>
    </dsp:sp>
    <dsp:sp modelId="{68ABB562-412A-4C0E-AC8D-ED6693954AA3}">
      <dsp:nvSpPr>
        <dsp:cNvPr id="0" name=""/>
        <dsp:cNvSpPr/>
      </dsp:nvSpPr>
      <dsp:spPr>
        <a:xfrm>
          <a:off x="2068841" y="757600"/>
          <a:ext cx="151283" cy="1512837"/>
        </a:xfrm>
        <a:custGeom>
          <a:avLst/>
          <a:gdLst/>
          <a:ahLst/>
          <a:cxnLst/>
          <a:rect l="0" t="0" r="0" b="0"/>
          <a:pathLst>
            <a:path>
              <a:moveTo>
                <a:pt x="0" y="0"/>
              </a:moveTo>
              <a:lnTo>
                <a:pt x="0" y="1512837"/>
              </a:lnTo>
              <a:lnTo>
                <a:pt x="151283" y="15128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DB7404-1328-474A-ADF3-1B664DA43EED}">
      <dsp:nvSpPr>
        <dsp:cNvPr id="0" name=""/>
        <dsp:cNvSpPr/>
      </dsp:nvSpPr>
      <dsp:spPr>
        <a:xfrm>
          <a:off x="2220124" y="1892228"/>
          <a:ext cx="1210270" cy="7564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i="1" kern="1200" dirty="0" smtClean="0"/>
            <a:t>Fluctuation Stock</a:t>
          </a:r>
          <a:endParaRPr lang="en-US" sz="900" kern="1200" dirty="0"/>
        </a:p>
      </dsp:txBody>
      <dsp:txXfrm>
        <a:off x="2220124" y="1892228"/>
        <a:ext cx="1210270" cy="756418"/>
      </dsp:txXfrm>
    </dsp:sp>
    <dsp:sp modelId="{247EAAEB-CC11-48FF-9C6F-FCBE6C282CDF}">
      <dsp:nvSpPr>
        <dsp:cNvPr id="0" name=""/>
        <dsp:cNvSpPr/>
      </dsp:nvSpPr>
      <dsp:spPr>
        <a:xfrm>
          <a:off x="2068841" y="757600"/>
          <a:ext cx="151283" cy="2458361"/>
        </a:xfrm>
        <a:custGeom>
          <a:avLst/>
          <a:gdLst/>
          <a:ahLst/>
          <a:cxnLst/>
          <a:rect l="0" t="0" r="0" b="0"/>
          <a:pathLst>
            <a:path>
              <a:moveTo>
                <a:pt x="0" y="0"/>
              </a:moveTo>
              <a:lnTo>
                <a:pt x="0" y="2458361"/>
              </a:lnTo>
              <a:lnTo>
                <a:pt x="151283" y="245836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F99BD4-FBA2-4803-9F66-16C423D4308A}">
      <dsp:nvSpPr>
        <dsp:cNvPr id="0" name=""/>
        <dsp:cNvSpPr/>
      </dsp:nvSpPr>
      <dsp:spPr>
        <a:xfrm>
          <a:off x="2220124" y="2837752"/>
          <a:ext cx="1210270" cy="7564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i="1" kern="1200" dirty="0" smtClean="0"/>
            <a:t>Anticipation Stock</a:t>
          </a:r>
          <a:endParaRPr lang="en-US" sz="900" kern="1200" dirty="0"/>
        </a:p>
      </dsp:txBody>
      <dsp:txXfrm>
        <a:off x="2220124" y="2837752"/>
        <a:ext cx="1210270" cy="756418"/>
      </dsp:txXfrm>
    </dsp:sp>
    <dsp:sp modelId="{CF3054AB-77BE-4F90-A619-827AD0740355}">
      <dsp:nvSpPr>
        <dsp:cNvPr id="0" name=""/>
        <dsp:cNvSpPr/>
      </dsp:nvSpPr>
      <dsp:spPr>
        <a:xfrm>
          <a:off x="3808604" y="1181"/>
          <a:ext cx="1512837" cy="7564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b="1" kern="1200" dirty="0" err="1" smtClean="0"/>
            <a:t>Jenis-jenis</a:t>
          </a:r>
          <a:r>
            <a:rPr lang="en-US" sz="1200" b="1" kern="1200" dirty="0" smtClean="0"/>
            <a:t> </a:t>
          </a:r>
          <a:r>
            <a:rPr lang="en-US" sz="1200" b="1" kern="1200" dirty="0" err="1" smtClean="0"/>
            <a:t>Persediaan</a:t>
          </a:r>
          <a:r>
            <a:rPr lang="en-US" sz="1200" b="1" kern="1200" dirty="0" smtClean="0"/>
            <a:t> </a:t>
          </a:r>
          <a:r>
            <a:rPr lang="en-US" sz="1200" b="1" kern="1200" dirty="0" err="1" smtClean="0"/>
            <a:t>menurut</a:t>
          </a:r>
          <a:r>
            <a:rPr lang="en-US" sz="1200" b="1" kern="1200" dirty="0" smtClean="0"/>
            <a:t> </a:t>
          </a:r>
          <a:r>
            <a:rPr lang="en-US" sz="1200" b="1" kern="1200" dirty="0" err="1" smtClean="0"/>
            <a:t>Jenis</a:t>
          </a:r>
          <a:r>
            <a:rPr lang="en-US" sz="1200" b="1" kern="1200" dirty="0" smtClean="0"/>
            <a:t> </a:t>
          </a:r>
          <a:r>
            <a:rPr lang="en-US" sz="1200" b="1" kern="1200" dirty="0" err="1" smtClean="0"/>
            <a:t>dan</a:t>
          </a:r>
          <a:r>
            <a:rPr lang="en-US" sz="1200" b="1" kern="1200" dirty="0" smtClean="0"/>
            <a:t> </a:t>
          </a:r>
          <a:r>
            <a:rPr lang="en-US" sz="1200" b="1" kern="1200" dirty="0" err="1" smtClean="0"/>
            <a:t>Posisi</a:t>
          </a:r>
          <a:r>
            <a:rPr lang="en-US" sz="1200" b="1" kern="1200" dirty="0" smtClean="0"/>
            <a:t> </a:t>
          </a:r>
          <a:r>
            <a:rPr lang="en-US" sz="1200" b="1" kern="1200" dirty="0" err="1" smtClean="0"/>
            <a:t>Barang</a:t>
          </a:r>
          <a:endParaRPr lang="en-US" sz="1200" kern="1200" dirty="0"/>
        </a:p>
      </dsp:txBody>
      <dsp:txXfrm>
        <a:off x="3808604" y="1181"/>
        <a:ext cx="1512837" cy="756418"/>
      </dsp:txXfrm>
    </dsp:sp>
    <dsp:sp modelId="{56B8BC88-344F-401C-9004-B64D5A846ED9}">
      <dsp:nvSpPr>
        <dsp:cNvPr id="0" name=""/>
        <dsp:cNvSpPr/>
      </dsp:nvSpPr>
      <dsp:spPr>
        <a:xfrm>
          <a:off x="3959888" y="757600"/>
          <a:ext cx="151283" cy="567314"/>
        </a:xfrm>
        <a:custGeom>
          <a:avLst/>
          <a:gdLst/>
          <a:ahLst/>
          <a:cxnLst/>
          <a:rect l="0" t="0" r="0" b="0"/>
          <a:pathLst>
            <a:path>
              <a:moveTo>
                <a:pt x="0" y="0"/>
              </a:moveTo>
              <a:lnTo>
                <a:pt x="0" y="567314"/>
              </a:lnTo>
              <a:lnTo>
                <a:pt x="151283" y="5673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D6E57C-EF31-4280-84F8-4520B1B346F8}">
      <dsp:nvSpPr>
        <dsp:cNvPr id="0" name=""/>
        <dsp:cNvSpPr/>
      </dsp:nvSpPr>
      <dsp:spPr>
        <a:xfrm>
          <a:off x="4111172" y="946705"/>
          <a:ext cx="1210270" cy="7564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kern="1200" dirty="0" err="1" smtClean="0"/>
            <a:t>Bahan</a:t>
          </a:r>
          <a:r>
            <a:rPr lang="en-US" sz="900" kern="1200" dirty="0" smtClean="0"/>
            <a:t> Baku </a:t>
          </a:r>
          <a:r>
            <a:rPr lang="en-US" sz="900" i="1" kern="1200" dirty="0" smtClean="0"/>
            <a:t>(Raw Materials Stock)</a:t>
          </a:r>
          <a:endParaRPr lang="en-US" sz="900" kern="1200" dirty="0"/>
        </a:p>
      </dsp:txBody>
      <dsp:txXfrm>
        <a:off x="4111172" y="946705"/>
        <a:ext cx="1210270" cy="756418"/>
      </dsp:txXfrm>
    </dsp:sp>
    <dsp:sp modelId="{0D1F32EA-9EC9-4352-B8BF-183B35ADCCFD}">
      <dsp:nvSpPr>
        <dsp:cNvPr id="0" name=""/>
        <dsp:cNvSpPr/>
      </dsp:nvSpPr>
      <dsp:spPr>
        <a:xfrm>
          <a:off x="3959888" y="757600"/>
          <a:ext cx="151283" cy="1512837"/>
        </a:xfrm>
        <a:custGeom>
          <a:avLst/>
          <a:gdLst/>
          <a:ahLst/>
          <a:cxnLst/>
          <a:rect l="0" t="0" r="0" b="0"/>
          <a:pathLst>
            <a:path>
              <a:moveTo>
                <a:pt x="0" y="0"/>
              </a:moveTo>
              <a:lnTo>
                <a:pt x="0" y="1512837"/>
              </a:lnTo>
              <a:lnTo>
                <a:pt x="151283" y="15128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D1902A-7477-47DB-B315-EB0BB997A1E2}">
      <dsp:nvSpPr>
        <dsp:cNvPr id="0" name=""/>
        <dsp:cNvSpPr/>
      </dsp:nvSpPr>
      <dsp:spPr>
        <a:xfrm>
          <a:off x="4111172" y="1892228"/>
          <a:ext cx="1210270" cy="7564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kern="1200" dirty="0" err="1" smtClean="0"/>
            <a:t>Bagian</a:t>
          </a:r>
          <a:r>
            <a:rPr lang="en-US" sz="900" kern="1200" dirty="0" smtClean="0"/>
            <a:t> </a:t>
          </a:r>
          <a:r>
            <a:rPr lang="en-US" sz="900" kern="1200" dirty="0" err="1" smtClean="0"/>
            <a:t>Produk</a:t>
          </a:r>
          <a:r>
            <a:rPr lang="en-US" sz="900" kern="1200" dirty="0" smtClean="0"/>
            <a:t> </a:t>
          </a:r>
          <a:r>
            <a:rPr lang="en-US" sz="900" kern="1200" dirty="0" err="1" smtClean="0"/>
            <a:t>atau</a:t>
          </a:r>
          <a:r>
            <a:rPr lang="en-US" sz="900" kern="1200" dirty="0" smtClean="0"/>
            <a:t> parts yang </a:t>
          </a:r>
          <a:r>
            <a:rPr lang="en-US" sz="900" kern="1200" dirty="0" err="1" smtClean="0"/>
            <a:t>dibeli</a:t>
          </a:r>
          <a:r>
            <a:rPr lang="en-US" sz="900" kern="1200" dirty="0" smtClean="0"/>
            <a:t> </a:t>
          </a:r>
          <a:r>
            <a:rPr lang="en-US" sz="900" i="1" kern="1200" dirty="0" smtClean="0"/>
            <a:t>(Purchased Parts/Component Stock) </a:t>
          </a:r>
          <a:endParaRPr lang="en-US" sz="900" kern="1200" dirty="0"/>
        </a:p>
      </dsp:txBody>
      <dsp:txXfrm>
        <a:off x="4111172" y="1892228"/>
        <a:ext cx="1210270" cy="756418"/>
      </dsp:txXfrm>
    </dsp:sp>
    <dsp:sp modelId="{64E0BE30-F541-4601-9A4C-88CB4A317643}">
      <dsp:nvSpPr>
        <dsp:cNvPr id="0" name=""/>
        <dsp:cNvSpPr/>
      </dsp:nvSpPr>
      <dsp:spPr>
        <a:xfrm>
          <a:off x="3959888" y="757600"/>
          <a:ext cx="145849" cy="2441811"/>
        </a:xfrm>
        <a:custGeom>
          <a:avLst/>
          <a:gdLst/>
          <a:ahLst/>
          <a:cxnLst/>
          <a:rect l="0" t="0" r="0" b="0"/>
          <a:pathLst>
            <a:path>
              <a:moveTo>
                <a:pt x="0" y="0"/>
              </a:moveTo>
              <a:lnTo>
                <a:pt x="0" y="2441811"/>
              </a:lnTo>
              <a:lnTo>
                <a:pt x="145849" y="24418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E28945-26F8-4E4E-9FE3-792E2859BD21}">
      <dsp:nvSpPr>
        <dsp:cNvPr id="0" name=""/>
        <dsp:cNvSpPr/>
      </dsp:nvSpPr>
      <dsp:spPr>
        <a:xfrm>
          <a:off x="4105738" y="2821201"/>
          <a:ext cx="1210270" cy="7564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kern="1200" dirty="0" err="1" smtClean="0"/>
            <a:t>Bahan-bahan</a:t>
          </a:r>
          <a:r>
            <a:rPr lang="en-US" sz="900" kern="1200" dirty="0" smtClean="0"/>
            <a:t> </a:t>
          </a:r>
          <a:r>
            <a:rPr lang="en-US" sz="900" kern="1200" dirty="0" err="1" smtClean="0"/>
            <a:t>Pembantu</a:t>
          </a:r>
          <a:r>
            <a:rPr lang="en-US" sz="900" kern="1200" dirty="0" smtClean="0"/>
            <a:t> / </a:t>
          </a:r>
          <a:r>
            <a:rPr lang="en-US" sz="900" kern="1200" dirty="0" err="1" smtClean="0"/>
            <a:t>Perlengkapan</a:t>
          </a:r>
          <a:r>
            <a:rPr lang="en-US" sz="900" kern="1200" dirty="0" smtClean="0"/>
            <a:t> </a:t>
          </a:r>
          <a:r>
            <a:rPr lang="en-US" sz="900" i="1" kern="1200" dirty="0" smtClean="0"/>
            <a:t>(Supplies Stock </a:t>
          </a:r>
          <a:r>
            <a:rPr lang="en-US" sz="900" kern="1200" dirty="0" err="1" smtClean="0"/>
            <a:t>atau</a:t>
          </a:r>
          <a:r>
            <a:rPr lang="en-US" sz="900" kern="1200" dirty="0" smtClean="0"/>
            <a:t> </a:t>
          </a:r>
          <a:r>
            <a:rPr lang="en-US" sz="900" i="1" kern="1200" dirty="0" smtClean="0"/>
            <a:t>manufacturing supplies </a:t>
          </a:r>
          <a:r>
            <a:rPr lang="en-US" sz="900" i="1" kern="1200" dirty="0" err="1" smtClean="0"/>
            <a:t>incentory</a:t>
          </a:r>
          <a:r>
            <a:rPr lang="en-US" sz="900" i="1" kern="1200" dirty="0" smtClean="0"/>
            <a:t>)</a:t>
          </a:r>
          <a:endParaRPr lang="en-US" sz="900" kern="1200" dirty="0"/>
        </a:p>
      </dsp:txBody>
      <dsp:txXfrm>
        <a:off x="4105738" y="2821201"/>
        <a:ext cx="1210270" cy="756418"/>
      </dsp:txXfrm>
    </dsp:sp>
    <dsp:sp modelId="{BDC1A7BA-1BAC-4DBD-B12A-4D6CC380C570}">
      <dsp:nvSpPr>
        <dsp:cNvPr id="0" name=""/>
        <dsp:cNvSpPr/>
      </dsp:nvSpPr>
      <dsp:spPr>
        <a:xfrm>
          <a:off x="3959888" y="757600"/>
          <a:ext cx="151283" cy="3403885"/>
        </a:xfrm>
        <a:custGeom>
          <a:avLst/>
          <a:gdLst/>
          <a:ahLst/>
          <a:cxnLst/>
          <a:rect l="0" t="0" r="0" b="0"/>
          <a:pathLst>
            <a:path>
              <a:moveTo>
                <a:pt x="0" y="0"/>
              </a:moveTo>
              <a:lnTo>
                <a:pt x="0" y="3403885"/>
              </a:lnTo>
              <a:lnTo>
                <a:pt x="151283" y="340388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C39F63-1458-49D3-BCAA-2EA06E41B723}">
      <dsp:nvSpPr>
        <dsp:cNvPr id="0" name=""/>
        <dsp:cNvSpPr/>
      </dsp:nvSpPr>
      <dsp:spPr>
        <a:xfrm>
          <a:off x="4111172" y="3783276"/>
          <a:ext cx="1210270" cy="7564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kern="1200" dirty="0" err="1" smtClean="0"/>
            <a:t>Barang</a:t>
          </a:r>
          <a:r>
            <a:rPr lang="en-US" sz="900" kern="1200" dirty="0" smtClean="0"/>
            <a:t> </a:t>
          </a:r>
          <a:r>
            <a:rPr lang="en-US" sz="900" kern="1200" dirty="0" err="1" smtClean="0"/>
            <a:t>setengah</a:t>
          </a:r>
          <a:r>
            <a:rPr lang="en-US" sz="900" kern="1200" dirty="0" smtClean="0"/>
            <a:t> </a:t>
          </a:r>
          <a:r>
            <a:rPr lang="en-US" sz="900" kern="1200" dirty="0" err="1" smtClean="0"/>
            <a:t>jadi</a:t>
          </a:r>
          <a:r>
            <a:rPr lang="en-US" sz="900" kern="1200" dirty="0" smtClean="0"/>
            <a:t> / </a:t>
          </a:r>
          <a:r>
            <a:rPr lang="en-US" sz="900" kern="1200" dirty="0" err="1" smtClean="0"/>
            <a:t>dalam</a:t>
          </a:r>
          <a:r>
            <a:rPr lang="en-US" sz="900" kern="1200" dirty="0" smtClean="0"/>
            <a:t> </a:t>
          </a:r>
          <a:r>
            <a:rPr lang="en-US" sz="900" kern="1200" dirty="0" err="1" smtClean="0"/>
            <a:t>proses</a:t>
          </a:r>
          <a:r>
            <a:rPr lang="en-US" sz="900" kern="1200" dirty="0" smtClean="0"/>
            <a:t> </a:t>
          </a:r>
          <a:r>
            <a:rPr lang="en-US" sz="900" i="1" kern="1200" dirty="0" smtClean="0"/>
            <a:t>(Work in Process / </a:t>
          </a:r>
          <a:r>
            <a:rPr lang="en-US" sz="900" i="1" kern="1200" dirty="0" err="1" smtClean="0"/>
            <a:t>Progess</a:t>
          </a:r>
          <a:r>
            <a:rPr lang="en-US" sz="900" i="1" kern="1200" dirty="0" smtClean="0"/>
            <a:t> Stock)</a:t>
          </a:r>
          <a:endParaRPr lang="en-US" sz="900" kern="1200" dirty="0"/>
        </a:p>
      </dsp:txBody>
      <dsp:txXfrm>
        <a:off x="4111172" y="3783276"/>
        <a:ext cx="1210270" cy="756418"/>
      </dsp:txXfrm>
    </dsp:sp>
    <dsp:sp modelId="{FCA8F5D4-1033-4BC6-B933-E9E4AE89E6C5}">
      <dsp:nvSpPr>
        <dsp:cNvPr id="0" name=""/>
        <dsp:cNvSpPr/>
      </dsp:nvSpPr>
      <dsp:spPr>
        <a:xfrm>
          <a:off x="3959888" y="757600"/>
          <a:ext cx="151283" cy="4349408"/>
        </a:xfrm>
        <a:custGeom>
          <a:avLst/>
          <a:gdLst/>
          <a:ahLst/>
          <a:cxnLst/>
          <a:rect l="0" t="0" r="0" b="0"/>
          <a:pathLst>
            <a:path>
              <a:moveTo>
                <a:pt x="0" y="0"/>
              </a:moveTo>
              <a:lnTo>
                <a:pt x="0" y="4349408"/>
              </a:lnTo>
              <a:lnTo>
                <a:pt x="151283" y="434940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8F32EA-BF60-4C92-9584-5111CA6DA34B}">
      <dsp:nvSpPr>
        <dsp:cNvPr id="0" name=""/>
        <dsp:cNvSpPr/>
      </dsp:nvSpPr>
      <dsp:spPr>
        <a:xfrm>
          <a:off x="4111172" y="4728799"/>
          <a:ext cx="1210270" cy="7564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lvl="0" algn="ctr" defTabSz="400050">
            <a:lnSpc>
              <a:spcPct val="90000"/>
            </a:lnSpc>
            <a:spcBef>
              <a:spcPct val="0"/>
            </a:spcBef>
            <a:spcAft>
              <a:spcPct val="35000"/>
            </a:spcAft>
          </a:pPr>
          <a:r>
            <a:rPr lang="en-US" sz="900" kern="1200" dirty="0" err="1" smtClean="0"/>
            <a:t>Barang</a:t>
          </a:r>
          <a:r>
            <a:rPr lang="en-US" sz="900" kern="1200" dirty="0" smtClean="0"/>
            <a:t> </a:t>
          </a:r>
          <a:r>
            <a:rPr lang="en-US" sz="900" kern="1200" dirty="0" err="1" smtClean="0"/>
            <a:t>jadi</a:t>
          </a:r>
          <a:r>
            <a:rPr lang="en-US" sz="900" kern="1200" dirty="0" smtClean="0"/>
            <a:t> </a:t>
          </a:r>
          <a:r>
            <a:rPr lang="en-US" sz="900" i="1" kern="1200" dirty="0" smtClean="0"/>
            <a:t>(Finished Goods Stock)</a:t>
          </a:r>
          <a:endParaRPr lang="en-US" sz="900" kern="1200" dirty="0"/>
        </a:p>
      </dsp:txBody>
      <dsp:txXfrm>
        <a:off x="4111172" y="4728799"/>
        <a:ext cx="1210270" cy="75641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1CBB99-30A5-4881-BB8B-9F74AD9EAA8A}"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F926D-C001-4952-A0E5-FAD40B4FAF8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1CBB99-30A5-4881-BB8B-9F74AD9EAA8A}"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F926D-C001-4952-A0E5-FAD40B4FAF8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1CBB99-30A5-4881-BB8B-9F74AD9EAA8A}"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F926D-C001-4952-A0E5-FAD40B4FAF8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1CBB99-30A5-4881-BB8B-9F74AD9EAA8A}"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F926D-C001-4952-A0E5-FAD40B4FAF8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CBB99-30A5-4881-BB8B-9F74AD9EAA8A}"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F926D-C001-4952-A0E5-FAD40B4FAF8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1CBB99-30A5-4881-BB8B-9F74AD9EAA8A}" type="datetimeFigureOut">
              <a:rPr lang="en-US" smtClean="0"/>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2F926D-C001-4952-A0E5-FAD40B4FAF8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1CBB99-30A5-4881-BB8B-9F74AD9EAA8A}" type="datetimeFigureOut">
              <a:rPr lang="en-US" smtClean="0"/>
              <a:t>5/17/2017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2F926D-C001-4952-A0E5-FAD40B4FAF8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1CBB99-30A5-4881-BB8B-9F74AD9EAA8A}" type="datetimeFigureOut">
              <a:rPr lang="en-US" smtClean="0"/>
              <a:t>5/17/2017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2F926D-C001-4952-A0E5-FAD40B4FAF8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CBB99-30A5-4881-BB8B-9F74AD9EAA8A}" type="datetimeFigureOut">
              <a:rPr lang="en-US" smtClean="0"/>
              <a:t>5/17/2017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2F926D-C001-4952-A0E5-FAD40B4FAF8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CBB99-30A5-4881-BB8B-9F74AD9EAA8A}" type="datetimeFigureOut">
              <a:rPr lang="en-US" smtClean="0"/>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2F926D-C001-4952-A0E5-FAD40B4FAF8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CBB99-30A5-4881-BB8B-9F74AD9EAA8A}" type="datetimeFigureOut">
              <a:rPr lang="en-US" smtClean="0"/>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2F926D-C001-4952-A0E5-FAD40B4FAF8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1CBB99-30A5-4881-BB8B-9F74AD9EAA8A}" type="datetimeFigureOut">
              <a:rPr lang="en-US" smtClean="0"/>
              <a:t>5/17/2017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2F926D-C001-4952-A0E5-FAD40B4FAF8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a:p>
        </p:txBody>
      </p:sp>
      <p:sp>
        <p:nvSpPr>
          <p:cNvPr id="10" name="Subtitle 9"/>
          <p:cNvSpPr>
            <a:spLocks noGrp="1"/>
          </p:cNvSpPr>
          <p:nvPr>
            <p:ph type="subTitle" idx="1"/>
          </p:nvPr>
        </p:nvSpPr>
        <p:spPr/>
        <p:txBody>
          <a:bodyPr/>
          <a:lstStyle/>
          <a:p>
            <a:endParaRPr lang="en-US"/>
          </a:p>
        </p:txBody>
      </p:sp>
      <p:pic>
        <p:nvPicPr>
          <p:cNvPr id="4" name="Picture 2" descr="D:\logo UPN.jpeg"/>
          <p:cNvPicPr>
            <a:picLocks noChangeAspect="1" noChangeArrowheads="1"/>
          </p:cNvPicPr>
          <p:nvPr/>
        </p:nvPicPr>
        <p:blipFill>
          <a:blip r:embed="rId2" cstate="print"/>
          <a:srcRect/>
          <a:stretch>
            <a:fillRect/>
          </a:stretch>
        </p:blipFill>
        <p:spPr bwMode="auto">
          <a:xfrm>
            <a:off x="2" y="1"/>
            <a:ext cx="1246659" cy="121919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smtClean="0"/>
              <a:t>TERIMA KASIH</a:t>
            </a:r>
            <a:endParaRPr lang="en-US"/>
          </a:p>
        </p:txBody>
      </p:sp>
      <p:sp>
        <p:nvSpPr>
          <p:cNvPr id="6" name="Subtitle 5"/>
          <p:cNvSpPr>
            <a:spLocks noGrp="1"/>
          </p:cNvSpPr>
          <p:nvPr>
            <p:ph type="subTitle" idx="1"/>
          </p:nvPr>
        </p:nvSpPr>
        <p:spPr/>
        <p:txBody>
          <a:bodyPr/>
          <a:lstStyle/>
          <a:p>
            <a:endParaRPr lang="en-US"/>
          </a:p>
        </p:txBody>
      </p:sp>
      <p:pic>
        <p:nvPicPr>
          <p:cNvPr id="4" name="Picture 2" descr="D:\logo UPN.jpeg"/>
          <p:cNvPicPr>
            <a:picLocks noChangeAspect="1" noChangeArrowheads="1"/>
          </p:cNvPicPr>
          <p:nvPr/>
        </p:nvPicPr>
        <p:blipFill>
          <a:blip r:embed="rId2" cstate="print"/>
          <a:srcRect/>
          <a:stretch>
            <a:fillRect/>
          </a:stretch>
        </p:blipFill>
        <p:spPr bwMode="auto">
          <a:xfrm>
            <a:off x="2" y="1"/>
            <a:ext cx="1246659" cy="1219199"/>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371600" y="274638"/>
            <a:ext cx="7315200" cy="1143000"/>
          </a:xfrm>
        </p:spPr>
        <p:txBody>
          <a:bodyPr/>
          <a:lstStyle/>
          <a:p>
            <a:r>
              <a:rPr lang="en-US" dirty="0" smtClean="0"/>
              <a:t>A. </a:t>
            </a:r>
            <a:r>
              <a:rPr lang="en-US" dirty="0" err="1" smtClean="0"/>
              <a:t>Pengertian</a:t>
            </a:r>
            <a:r>
              <a:rPr lang="en-US" dirty="0" smtClean="0"/>
              <a:t> </a:t>
            </a:r>
            <a:r>
              <a:rPr lang="en-US" dirty="0" err="1" smtClean="0"/>
              <a:t>Persediaan</a:t>
            </a:r>
            <a:endParaRPr lang="en-US" dirty="0"/>
          </a:p>
        </p:txBody>
      </p:sp>
      <p:sp>
        <p:nvSpPr>
          <p:cNvPr id="8" name="Content Placeholder 7"/>
          <p:cNvSpPr>
            <a:spLocks noGrp="1"/>
          </p:cNvSpPr>
          <p:nvPr>
            <p:ph idx="1"/>
          </p:nvPr>
        </p:nvSpPr>
        <p:spPr>
          <a:xfrm>
            <a:off x="457200" y="1828800"/>
            <a:ext cx="8229600" cy="4297363"/>
          </a:xfrm>
        </p:spPr>
        <p:txBody>
          <a:bodyPr/>
          <a:lstStyle/>
          <a:p>
            <a:endParaRPr lang="en-US" dirty="0"/>
          </a:p>
        </p:txBody>
      </p:sp>
      <p:pic>
        <p:nvPicPr>
          <p:cNvPr id="4" name="Picture 2" descr="D:\logo UPN.jpeg"/>
          <p:cNvPicPr>
            <a:picLocks noChangeAspect="1" noChangeArrowheads="1"/>
          </p:cNvPicPr>
          <p:nvPr/>
        </p:nvPicPr>
        <p:blipFill>
          <a:blip r:embed="rId2" cstate="print"/>
          <a:srcRect/>
          <a:stretch>
            <a:fillRect/>
          </a:stretch>
        </p:blipFill>
        <p:spPr bwMode="auto">
          <a:xfrm>
            <a:off x="2" y="1"/>
            <a:ext cx="1246659" cy="1219199"/>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371600" y="274638"/>
            <a:ext cx="7315200" cy="1143000"/>
          </a:xfrm>
        </p:spPr>
        <p:txBody>
          <a:bodyPr/>
          <a:lstStyle/>
          <a:p>
            <a:r>
              <a:rPr lang="en-US" dirty="0" smtClean="0"/>
              <a:t>B. </a:t>
            </a:r>
            <a:r>
              <a:rPr lang="en-US" dirty="0" err="1" smtClean="0"/>
              <a:t>Jenis-Jenis</a:t>
            </a:r>
            <a:r>
              <a:rPr lang="en-US" dirty="0" smtClean="0"/>
              <a:t> </a:t>
            </a:r>
            <a:r>
              <a:rPr lang="en-US" dirty="0" err="1" smtClean="0"/>
              <a:t>Persediaan</a:t>
            </a:r>
            <a:endParaRPr lang="en-US" dirty="0"/>
          </a:p>
        </p:txBody>
      </p:sp>
      <p:graphicFrame>
        <p:nvGraphicFramePr>
          <p:cNvPr id="5" name="Content Placeholder 4"/>
          <p:cNvGraphicFramePr>
            <a:graphicFrameLocks noGrp="1"/>
          </p:cNvGraphicFramePr>
          <p:nvPr>
            <p:ph idx="1"/>
          </p:nvPr>
        </p:nvGraphicFramePr>
        <p:xfrm>
          <a:off x="1447800" y="1371601"/>
          <a:ext cx="72390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D:\logo UPN.jpeg"/>
          <p:cNvPicPr>
            <a:picLocks noChangeAspect="1" noChangeArrowheads="1"/>
          </p:cNvPicPr>
          <p:nvPr/>
        </p:nvPicPr>
        <p:blipFill>
          <a:blip r:embed="rId7" cstate="print"/>
          <a:srcRect/>
          <a:stretch>
            <a:fillRect/>
          </a:stretch>
        </p:blipFill>
        <p:spPr bwMode="auto">
          <a:xfrm>
            <a:off x="2" y="1"/>
            <a:ext cx="1246659" cy="1219199"/>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371600" y="274638"/>
            <a:ext cx="7315200" cy="1143000"/>
          </a:xfrm>
        </p:spPr>
        <p:txBody>
          <a:bodyPr>
            <a:normAutofit fontScale="90000"/>
          </a:bodyPr>
          <a:lstStyle/>
          <a:p>
            <a:r>
              <a:rPr lang="en-US" dirty="0" smtClean="0"/>
              <a:t>C. </a:t>
            </a:r>
            <a:r>
              <a:rPr lang="en-US" dirty="0" err="1" smtClean="0"/>
              <a:t>Fungsi</a:t>
            </a:r>
            <a:r>
              <a:rPr lang="en-US" dirty="0" smtClean="0"/>
              <a:t> </a:t>
            </a:r>
            <a:r>
              <a:rPr lang="en-US" dirty="0" err="1" smtClean="0"/>
              <a:t>dan</a:t>
            </a:r>
            <a:r>
              <a:rPr lang="en-US" dirty="0" smtClean="0"/>
              <a:t> </a:t>
            </a:r>
            <a:r>
              <a:rPr lang="en-US" dirty="0" err="1" smtClean="0"/>
              <a:t>Tujuan</a:t>
            </a:r>
            <a:r>
              <a:rPr lang="en-US" dirty="0" smtClean="0"/>
              <a:t> </a:t>
            </a:r>
            <a:r>
              <a:rPr lang="en-US" dirty="0" err="1" smtClean="0"/>
              <a:t>Pengendalian</a:t>
            </a:r>
            <a:r>
              <a:rPr lang="en-US" dirty="0" smtClean="0"/>
              <a:t> </a:t>
            </a:r>
            <a:r>
              <a:rPr lang="en-US" dirty="0" err="1" smtClean="0"/>
              <a:t>Persediaan</a:t>
            </a:r>
            <a:endParaRPr lang="en-US" dirty="0"/>
          </a:p>
        </p:txBody>
      </p:sp>
      <p:sp>
        <p:nvSpPr>
          <p:cNvPr id="8" name="Content Placeholder 7"/>
          <p:cNvSpPr>
            <a:spLocks noGrp="1"/>
          </p:cNvSpPr>
          <p:nvPr>
            <p:ph idx="1"/>
          </p:nvPr>
        </p:nvSpPr>
        <p:spPr>
          <a:xfrm>
            <a:off x="457200" y="1828800"/>
            <a:ext cx="8229600" cy="4297363"/>
          </a:xfrm>
        </p:spPr>
        <p:txBody>
          <a:bodyPr>
            <a:normAutofit fontScale="62500" lnSpcReduction="20000"/>
          </a:bodyPr>
          <a:lstStyle/>
          <a:p>
            <a:r>
              <a:rPr lang="en-US" sz="5700" b="1" dirty="0" err="1" smtClean="0"/>
              <a:t>Fungsi</a:t>
            </a:r>
            <a:r>
              <a:rPr lang="en-US" sz="5700" b="1" dirty="0" smtClean="0"/>
              <a:t> :</a:t>
            </a:r>
          </a:p>
          <a:p>
            <a:pPr marL="514350" lvl="0" indent="-514350">
              <a:buFont typeface="+mj-lt"/>
              <a:buAutoNum type="arabicPeriod"/>
            </a:pPr>
            <a:r>
              <a:rPr lang="en-US" dirty="0" err="1"/>
              <a:t>Memperoleh</a:t>
            </a:r>
            <a:r>
              <a:rPr lang="en-US" dirty="0"/>
              <a:t> ( procure ) </a:t>
            </a:r>
            <a:r>
              <a:rPr lang="en-US" dirty="0" err="1"/>
              <a:t>bahan-bahan</a:t>
            </a:r>
            <a:r>
              <a:rPr lang="en-US" dirty="0"/>
              <a:t> </a:t>
            </a:r>
            <a:r>
              <a:rPr lang="en-US" dirty="0" err="1"/>
              <a:t>yaitu</a:t>
            </a:r>
            <a:r>
              <a:rPr lang="en-US" dirty="0"/>
              <a:t> </a:t>
            </a:r>
            <a:r>
              <a:rPr lang="en-US" dirty="0" err="1"/>
              <a:t>menetapkan</a:t>
            </a:r>
            <a:r>
              <a:rPr lang="en-US" dirty="0"/>
              <a:t> </a:t>
            </a:r>
            <a:r>
              <a:rPr lang="en-US" dirty="0" err="1"/>
              <a:t>prosedur</a:t>
            </a:r>
            <a:r>
              <a:rPr lang="en-US" dirty="0"/>
              <a:t> </a:t>
            </a:r>
            <a:r>
              <a:rPr lang="en-US" dirty="0" err="1" smtClean="0"/>
              <a:t>untukk</a:t>
            </a:r>
            <a:r>
              <a:rPr lang="en-US" dirty="0" smtClean="0"/>
              <a:t> </a:t>
            </a:r>
            <a:r>
              <a:rPr lang="en-US" dirty="0" err="1"/>
              <a:t>memperoleh</a:t>
            </a:r>
            <a:r>
              <a:rPr lang="en-US" dirty="0"/>
              <a:t> </a:t>
            </a:r>
            <a:r>
              <a:rPr lang="en-US" dirty="0" err="1"/>
              <a:t>suatu</a:t>
            </a:r>
            <a:r>
              <a:rPr lang="en-US" dirty="0"/>
              <a:t> </a:t>
            </a:r>
            <a:r>
              <a:rPr lang="en-US" dirty="0" err="1"/>
              <a:t>suplai</a:t>
            </a:r>
            <a:r>
              <a:rPr lang="en-US" dirty="0"/>
              <a:t> yang </a:t>
            </a:r>
            <a:r>
              <a:rPr lang="en-US" dirty="0" err="1"/>
              <a:t>cukup</a:t>
            </a:r>
            <a:r>
              <a:rPr lang="en-US" dirty="0"/>
              <a:t> </a:t>
            </a:r>
            <a:r>
              <a:rPr lang="en-US" dirty="0" err="1"/>
              <a:t>dari</a:t>
            </a:r>
            <a:r>
              <a:rPr lang="en-US" dirty="0"/>
              <a:t> </a:t>
            </a:r>
            <a:r>
              <a:rPr lang="en-US" dirty="0" err="1"/>
              <a:t>bahan</a:t>
            </a:r>
            <a:r>
              <a:rPr lang="en-US" dirty="0"/>
              <a:t> </a:t>
            </a:r>
            <a:r>
              <a:rPr lang="en-US" dirty="0" err="1"/>
              <a:t>bahan</a:t>
            </a:r>
            <a:r>
              <a:rPr lang="en-US" dirty="0"/>
              <a:t> yang </a:t>
            </a:r>
            <a:r>
              <a:rPr lang="en-US" dirty="0" err="1"/>
              <a:t>dibutuhkan</a:t>
            </a:r>
            <a:r>
              <a:rPr lang="en-US" dirty="0"/>
              <a:t> </a:t>
            </a:r>
            <a:r>
              <a:rPr lang="en-US" dirty="0" err="1"/>
              <a:t>baik</a:t>
            </a:r>
            <a:r>
              <a:rPr lang="en-US" dirty="0"/>
              <a:t> </a:t>
            </a:r>
            <a:r>
              <a:rPr lang="en-US" dirty="0" err="1"/>
              <a:t>kuantitas</a:t>
            </a:r>
            <a:r>
              <a:rPr lang="en-US" dirty="0"/>
              <a:t> </a:t>
            </a:r>
            <a:r>
              <a:rPr lang="en-US" dirty="0" err="1"/>
              <a:t>maupun</a:t>
            </a:r>
            <a:r>
              <a:rPr lang="en-US" dirty="0"/>
              <a:t> </a:t>
            </a:r>
            <a:r>
              <a:rPr lang="en-US" dirty="0" err="1"/>
              <a:t>kualitas</a:t>
            </a:r>
            <a:r>
              <a:rPr lang="en-US" dirty="0"/>
              <a:t>.</a:t>
            </a:r>
          </a:p>
          <a:p>
            <a:pPr marL="514350" lvl="0" indent="-514350">
              <a:buFont typeface="+mj-lt"/>
              <a:buAutoNum type="arabicPeriod"/>
            </a:pPr>
            <a:r>
              <a:rPr lang="en-US" dirty="0" err="1"/>
              <a:t>Menyimpan</a:t>
            </a:r>
            <a:r>
              <a:rPr lang="en-US" dirty="0"/>
              <a:t> </a:t>
            </a:r>
            <a:r>
              <a:rPr lang="en-US" dirty="0" err="1"/>
              <a:t>dan</a:t>
            </a:r>
            <a:r>
              <a:rPr lang="en-US" dirty="0"/>
              <a:t> </a:t>
            </a:r>
            <a:r>
              <a:rPr lang="en-US" dirty="0" err="1"/>
              <a:t>memelihara</a:t>
            </a:r>
            <a:r>
              <a:rPr lang="en-US" dirty="0"/>
              <a:t> ( maintain ) </a:t>
            </a:r>
            <a:r>
              <a:rPr lang="en-US" dirty="0" err="1"/>
              <a:t>bahan-bahan</a:t>
            </a:r>
            <a:r>
              <a:rPr lang="en-US" dirty="0"/>
              <a:t> </a:t>
            </a:r>
            <a:r>
              <a:rPr lang="en-US" dirty="0" err="1"/>
              <a:t>dalam</a:t>
            </a:r>
            <a:r>
              <a:rPr lang="en-US" dirty="0"/>
              <a:t> </a:t>
            </a:r>
            <a:r>
              <a:rPr lang="en-US" dirty="0" err="1"/>
              <a:t>persediaan</a:t>
            </a:r>
            <a:r>
              <a:rPr lang="en-US" dirty="0"/>
              <a:t>, </a:t>
            </a:r>
            <a:r>
              <a:rPr lang="en-US" dirty="0" err="1"/>
              <a:t>yaitu</a:t>
            </a:r>
            <a:r>
              <a:rPr lang="en-US" dirty="0"/>
              <a:t> </a:t>
            </a:r>
            <a:r>
              <a:rPr lang="en-US" dirty="0" err="1"/>
              <a:t>mengadakan</a:t>
            </a:r>
            <a:r>
              <a:rPr lang="en-US" dirty="0"/>
              <a:t> </a:t>
            </a:r>
            <a:r>
              <a:rPr lang="en-US" dirty="0" err="1"/>
              <a:t>suatu</a:t>
            </a:r>
            <a:r>
              <a:rPr lang="en-US" dirty="0"/>
              <a:t> </a:t>
            </a:r>
            <a:r>
              <a:rPr lang="en-US" dirty="0" err="1"/>
              <a:t>sistem</a:t>
            </a:r>
            <a:r>
              <a:rPr lang="en-US" dirty="0"/>
              <a:t> </a:t>
            </a:r>
            <a:r>
              <a:rPr lang="en-US" dirty="0" err="1"/>
              <a:t>penyimpanan</a:t>
            </a:r>
            <a:r>
              <a:rPr lang="en-US" dirty="0"/>
              <a:t> </a:t>
            </a:r>
            <a:r>
              <a:rPr lang="en-US" dirty="0" err="1"/>
              <a:t>untuk</a:t>
            </a:r>
            <a:r>
              <a:rPr lang="en-US" dirty="0"/>
              <a:t> </a:t>
            </a:r>
            <a:r>
              <a:rPr lang="en-US" dirty="0" err="1"/>
              <a:t>memelihara</a:t>
            </a:r>
            <a:r>
              <a:rPr lang="en-US" dirty="0"/>
              <a:t> </a:t>
            </a:r>
            <a:r>
              <a:rPr lang="en-US" dirty="0" err="1"/>
              <a:t>dan</a:t>
            </a:r>
            <a:r>
              <a:rPr lang="en-US" dirty="0"/>
              <a:t> </a:t>
            </a:r>
            <a:r>
              <a:rPr lang="en-US" dirty="0" err="1"/>
              <a:t>melinduungi</a:t>
            </a:r>
            <a:r>
              <a:rPr lang="en-US" dirty="0"/>
              <a:t> </a:t>
            </a:r>
            <a:r>
              <a:rPr lang="en-US" dirty="0" err="1"/>
              <a:t>bahan-bahan</a:t>
            </a:r>
            <a:r>
              <a:rPr lang="en-US" dirty="0"/>
              <a:t> yang </a:t>
            </a:r>
            <a:r>
              <a:rPr lang="en-US" dirty="0" err="1"/>
              <a:t>telah</a:t>
            </a:r>
            <a:r>
              <a:rPr lang="en-US" dirty="0"/>
              <a:t> </a:t>
            </a:r>
            <a:r>
              <a:rPr lang="en-US" dirty="0" err="1"/>
              <a:t>dimasukkan</a:t>
            </a:r>
            <a:r>
              <a:rPr lang="en-US" dirty="0"/>
              <a:t> </a:t>
            </a:r>
            <a:r>
              <a:rPr lang="en-US" dirty="0" err="1"/>
              <a:t>dalam</a:t>
            </a:r>
            <a:r>
              <a:rPr lang="en-US" dirty="0"/>
              <a:t> </a:t>
            </a:r>
            <a:r>
              <a:rPr lang="en-US" dirty="0" err="1"/>
              <a:t>persediaan</a:t>
            </a:r>
            <a:r>
              <a:rPr lang="en-US" dirty="0"/>
              <a:t>.</a:t>
            </a:r>
          </a:p>
          <a:p>
            <a:pPr marL="514350" lvl="0" indent="-514350">
              <a:buFont typeface="+mj-lt"/>
              <a:buAutoNum type="arabicPeriod"/>
            </a:pPr>
            <a:r>
              <a:rPr lang="en-US" dirty="0" err="1"/>
              <a:t>Pengeluaran</a:t>
            </a:r>
            <a:r>
              <a:rPr lang="en-US" dirty="0"/>
              <a:t> </a:t>
            </a:r>
            <a:r>
              <a:rPr lang="en-US" dirty="0" err="1"/>
              <a:t>bahan-bahan</a:t>
            </a:r>
            <a:r>
              <a:rPr lang="en-US" dirty="0"/>
              <a:t>, </a:t>
            </a:r>
            <a:r>
              <a:rPr lang="en-US" dirty="0" err="1"/>
              <a:t>yaitu</a:t>
            </a:r>
            <a:r>
              <a:rPr lang="en-US" dirty="0"/>
              <a:t> </a:t>
            </a:r>
            <a:r>
              <a:rPr lang="en-US" dirty="0" err="1"/>
              <a:t>menetapkan</a:t>
            </a:r>
            <a:r>
              <a:rPr lang="en-US" dirty="0"/>
              <a:t> </a:t>
            </a:r>
            <a:r>
              <a:rPr lang="en-US" dirty="0" err="1"/>
              <a:t>suatu</a:t>
            </a:r>
            <a:r>
              <a:rPr lang="en-US" dirty="0"/>
              <a:t> </a:t>
            </a:r>
            <a:r>
              <a:rPr lang="en-US" dirty="0" err="1"/>
              <a:t>pengaturan</a:t>
            </a:r>
            <a:r>
              <a:rPr lang="en-US" dirty="0"/>
              <a:t> </a:t>
            </a:r>
            <a:r>
              <a:rPr lang="en-US" dirty="0" err="1"/>
              <a:t>atas</a:t>
            </a:r>
            <a:r>
              <a:rPr lang="en-US" dirty="0"/>
              <a:t> </a:t>
            </a:r>
            <a:r>
              <a:rPr lang="en-US" dirty="0" err="1"/>
              <a:t>pengeluararr</a:t>
            </a:r>
            <a:r>
              <a:rPr lang="en-US" dirty="0"/>
              <a:t> </a:t>
            </a:r>
            <a:r>
              <a:rPr lang="en-US" dirty="0" err="1"/>
              <a:t>dan</a:t>
            </a:r>
            <a:r>
              <a:rPr lang="en-US" dirty="0"/>
              <a:t> </a:t>
            </a:r>
            <a:r>
              <a:rPr lang="en-US" dirty="0" err="1"/>
              <a:t>penyampaian</a:t>
            </a:r>
            <a:r>
              <a:rPr lang="en-US" dirty="0"/>
              <a:t> </a:t>
            </a:r>
            <a:r>
              <a:rPr lang="en-US" dirty="0" err="1"/>
              <a:t>bahan-bahan</a:t>
            </a:r>
            <a:r>
              <a:rPr lang="en-US" dirty="0"/>
              <a:t> </a:t>
            </a:r>
            <a:r>
              <a:rPr lang="en-US" dirty="0" err="1"/>
              <a:t>dengan</a:t>
            </a:r>
            <a:r>
              <a:rPr lang="en-US" dirty="0"/>
              <a:t> </a:t>
            </a:r>
            <a:r>
              <a:rPr lang="en-US" dirty="0" err="1"/>
              <a:t>tepat</a:t>
            </a:r>
            <a:r>
              <a:rPr lang="en-US" dirty="0"/>
              <a:t> </a:t>
            </a:r>
            <a:r>
              <a:rPr lang="en-US" dirty="0" err="1"/>
              <a:t>pada</a:t>
            </a:r>
            <a:r>
              <a:rPr lang="en-US" dirty="0"/>
              <a:t> </a:t>
            </a:r>
            <a:r>
              <a:rPr lang="en-US" dirty="0" err="1"/>
              <a:t>saat</a:t>
            </a:r>
            <a:r>
              <a:rPr lang="en-US" dirty="0"/>
              <a:t> </a:t>
            </a:r>
            <a:r>
              <a:rPr lang="en-US" dirty="0" err="1"/>
              <a:t>serta</a:t>
            </a:r>
            <a:r>
              <a:rPr lang="en-US" dirty="0"/>
              <a:t> </a:t>
            </a:r>
            <a:r>
              <a:rPr lang="en-US" dirty="0" err="1"/>
              <a:t>tempat</a:t>
            </a:r>
            <a:r>
              <a:rPr lang="en-US" dirty="0"/>
              <a:t> </a:t>
            </a:r>
            <a:r>
              <a:rPr lang="en-US" dirty="0" err="1"/>
              <a:t>di</a:t>
            </a:r>
            <a:r>
              <a:rPr lang="en-US" dirty="0"/>
              <a:t> </a:t>
            </a:r>
            <a:r>
              <a:rPr lang="en-US" dirty="0" err="1"/>
              <a:t>mana</a:t>
            </a:r>
            <a:r>
              <a:rPr lang="en-US" dirty="0"/>
              <a:t> </a:t>
            </a:r>
            <a:r>
              <a:rPr lang="en-US" dirty="0" err="1" smtClean="0"/>
              <a:t>dibutuhkan</a:t>
            </a:r>
            <a:r>
              <a:rPr lang="en-US" dirty="0"/>
              <a:t>.</a:t>
            </a:r>
          </a:p>
          <a:p>
            <a:pPr marL="514350" lvl="0" indent="-514350">
              <a:buFont typeface="+mj-lt"/>
              <a:buAutoNum type="arabicPeriod"/>
            </a:pPr>
            <a:r>
              <a:rPr lang="en-US" dirty="0" err="1"/>
              <a:t>Meminimalisasi</a:t>
            </a:r>
            <a:r>
              <a:rPr lang="en-US" dirty="0"/>
              <a:t> </a:t>
            </a:r>
            <a:r>
              <a:rPr lang="en-US" dirty="0" err="1"/>
              <a:t>investasi</a:t>
            </a:r>
            <a:r>
              <a:rPr lang="en-US" dirty="0"/>
              <a:t> </a:t>
            </a:r>
            <a:r>
              <a:rPr lang="en-US" dirty="0" err="1"/>
              <a:t>dalam</a:t>
            </a:r>
            <a:r>
              <a:rPr lang="en-US" dirty="0"/>
              <a:t> </a:t>
            </a:r>
            <a:r>
              <a:rPr lang="en-US" dirty="0" err="1"/>
              <a:t>bentuk</a:t>
            </a:r>
            <a:r>
              <a:rPr lang="en-US" dirty="0"/>
              <a:t> </a:t>
            </a:r>
            <a:r>
              <a:rPr lang="en-US" dirty="0" err="1"/>
              <a:t>bahan</a:t>
            </a:r>
            <a:r>
              <a:rPr lang="en-US" dirty="0"/>
              <a:t> </a:t>
            </a:r>
            <a:r>
              <a:rPr lang="en-US" dirty="0" err="1"/>
              <a:t>atau</a:t>
            </a:r>
            <a:r>
              <a:rPr lang="en-US" dirty="0"/>
              <a:t> </a:t>
            </a:r>
            <a:r>
              <a:rPr lang="en-US" dirty="0" err="1"/>
              <a:t>baang</a:t>
            </a:r>
            <a:r>
              <a:rPr lang="en-US" dirty="0"/>
              <a:t> (</a:t>
            </a:r>
            <a:r>
              <a:rPr lang="en-US" dirty="0" err="1"/>
              <a:t>mempertahankan</a:t>
            </a:r>
            <a:r>
              <a:rPr lang="en-US" dirty="0"/>
              <a:t> </a:t>
            </a:r>
            <a:r>
              <a:rPr lang="en-US" dirty="0" err="1"/>
              <a:t>persediaan</a:t>
            </a:r>
            <a:r>
              <a:rPr lang="en-US" dirty="0"/>
              <a:t> </a:t>
            </a:r>
            <a:r>
              <a:rPr lang="en-US" dirty="0" err="1"/>
              <a:t>dalam</a:t>
            </a:r>
            <a:r>
              <a:rPr lang="en-US" dirty="0"/>
              <a:t> </a:t>
            </a:r>
            <a:r>
              <a:rPr lang="en-US" dirty="0" err="1"/>
              <a:t>jumlah</a:t>
            </a:r>
            <a:r>
              <a:rPr lang="en-US" dirty="0"/>
              <a:t> yang optimum </a:t>
            </a:r>
            <a:r>
              <a:rPr lang="en-US" dirty="0" err="1"/>
              <a:t>setiap</a:t>
            </a:r>
            <a:r>
              <a:rPr lang="en-US" dirty="0"/>
              <a:t> </a:t>
            </a:r>
            <a:r>
              <a:rPr lang="en-US" dirty="0" err="1"/>
              <a:t>waktu</a:t>
            </a:r>
            <a:r>
              <a:rPr lang="en-US" dirty="0"/>
              <a:t>). </a:t>
            </a:r>
          </a:p>
        </p:txBody>
      </p:sp>
      <p:pic>
        <p:nvPicPr>
          <p:cNvPr id="4" name="Picture 2" descr="D:\logo UPN.jpeg"/>
          <p:cNvPicPr>
            <a:picLocks noChangeAspect="1" noChangeArrowheads="1"/>
          </p:cNvPicPr>
          <p:nvPr/>
        </p:nvPicPr>
        <p:blipFill>
          <a:blip r:embed="rId2" cstate="print"/>
          <a:srcRect/>
          <a:stretch>
            <a:fillRect/>
          </a:stretch>
        </p:blipFill>
        <p:spPr bwMode="auto">
          <a:xfrm>
            <a:off x="2" y="1"/>
            <a:ext cx="1246659" cy="1219199"/>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371600" y="274638"/>
            <a:ext cx="7315200" cy="1143000"/>
          </a:xfrm>
        </p:spPr>
        <p:txBody>
          <a:bodyPr/>
          <a:lstStyle/>
          <a:p>
            <a:endParaRPr lang="en-US" dirty="0"/>
          </a:p>
        </p:txBody>
      </p:sp>
      <p:sp>
        <p:nvSpPr>
          <p:cNvPr id="8" name="Content Placeholder 7"/>
          <p:cNvSpPr>
            <a:spLocks noGrp="1"/>
          </p:cNvSpPr>
          <p:nvPr>
            <p:ph idx="1"/>
          </p:nvPr>
        </p:nvSpPr>
        <p:spPr>
          <a:xfrm>
            <a:off x="457200" y="1828800"/>
            <a:ext cx="8229600" cy="4297363"/>
          </a:xfrm>
        </p:spPr>
        <p:txBody>
          <a:bodyPr>
            <a:normAutofit lnSpcReduction="10000"/>
          </a:bodyPr>
          <a:lstStyle/>
          <a:p>
            <a:r>
              <a:rPr lang="en-US" sz="4000" b="1" dirty="0" err="1" smtClean="0"/>
              <a:t>Tujuan</a:t>
            </a:r>
            <a:r>
              <a:rPr lang="en-US" sz="4000" b="1" dirty="0" smtClean="0"/>
              <a:t> :</a:t>
            </a:r>
          </a:p>
          <a:p>
            <a:pPr indent="571500" algn="just">
              <a:buNone/>
            </a:pPr>
            <a:r>
              <a:rPr lang="en-US" dirty="0" err="1" smtClean="0"/>
              <a:t>Untuk</a:t>
            </a:r>
            <a:r>
              <a:rPr lang="en-US" dirty="0" smtClean="0"/>
              <a:t> </a:t>
            </a:r>
            <a:r>
              <a:rPr lang="en-US" dirty="0" err="1"/>
              <a:t>menyeimbangkan</a:t>
            </a:r>
            <a:r>
              <a:rPr lang="en-US" dirty="0"/>
              <a:t> </a:t>
            </a:r>
            <a:r>
              <a:rPr lang="en-US" dirty="0" err="1"/>
              <a:t>persediaan</a:t>
            </a:r>
            <a:r>
              <a:rPr lang="en-US" dirty="0"/>
              <a:t> </a:t>
            </a:r>
            <a:r>
              <a:rPr lang="en-US" dirty="0" err="1"/>
              <a:t>dengan</a:t>
            </a:r>
            <a:r>
              <a:rPr lang="en-US" dirty="0"/>
              <a:t> </a:t>
            </a:r>
            <a:r>
              <a:rPr lang="en-US" dirty="0" err="1"/>
              <a:t>kerugian</a:t>
            </a:r>
            <a:r>
              <a:rPr lang="en-US" dirty="0"/>
              <a:t> yang </a:t>
            </a:r>
            <a:r>
              <a:rPr lang="en-US" dirty="0" err="1"/>
              <a:t>ditimbulkan</a:t>
            </a:r>
            <a:r>
              <a:rPr lang="en-US" dirty="0"/>
              <a:t> </a:t>
            </a:r>
            <a:r>
              <a:rPr lang="en-US" dirty="0" err="1"/>
              <a:t>persediaan</a:t>
            </a:r>
            <a:r>
              <a:rPr lang="en-US" dirty="0"/>
              <a:t>, </a:t>
            </a:r>
            <a:r>
              <a:rPr lang="en-US" dirty="0" err="1"/>
              <a:t>sehingga</a:t>
            </a:r>
            <a:r>
              <a:rPr lang="en-US" dirty="0"/>
              <a:t> </a:t>
            </a:r>
            <a:r>
              <a:rPr lang="en-US" dirty="0" err="1"/>
              <a:t>kebutuhan</a:t>
            </a:r>
            <a:r>
              <a:rPr lang="en-US" dirty="0"/>
              <a:t> </a:t>
            </a:r>
            <a:r>
              <a:rPr lang="en-US" dirty="0" err="1"/>
              <a:t>produksi</a:t>
            </a:r>
            <a:r>
              <a:rPr lang="en-US" dirty="0"/>
              <a:t> </a:t>
            </a:r>
            <a:r>
              <a:rPr lang="en-US" dirty="0" err="1"/>
              <a:t>dan</a:t>
            </a:r>
            <a:r>
              <a:rPr lang="en-US" dirty="0"/>
              <a:t> </a:t>
            </a:r>
            <a:r>
              <a:rPr lang="en-US" dirty="0" err="1"/>
              <a:t>pelanggan</a:t>
            </a:r>
            <a:r>
              <a:rPr lang="en-US" dirty="0"/>
              <a:t> </a:t>
            </a:r>
            <a:r>
              <a:rPr lang="en-US" dirty="0" err="1"/>
              <a:t>dapat</a:t>
            </a:r>
            <a:r>
              <a:rPr lang="en-US" dirty="0"/>
              <a:t> </a:t>
            </a:r>
            <a:r>
              <a:rPr lang="en-US" dirty="0" err="1"/>
              <a:t>dipenuhi</a:t>
            </a:r>
            <a:r>
              <a:rPr lang="en-US" dirty="0"/>
              <a:t> </a:t>
            </a:r>
            <a:r>
              <a:rPr lang="en-US" dirty="0" err="1"/>
              <a:t>dengan</a:t>
            </a:r>
            <a:r>
              <a:rPr lang="en-US" dirty="0"/>
              <a:t> </a:t>
            </a:r>
            <a:r>
              <a:rPr lang="en-US" dirty="0" err="1"/>
              <a:t>memadai</a:t>
            </a:r>
            <a:r>
              <a:rPr lang="en-US" dirty="0"/>
              <a:t>, </a:t>
            </a:r>
            <a:r>
              <a:rPr lang="en-US" dirty="0" err="1"/>
              <a:t>tetapi</a:t>
            </a:r>
            <a:r>
              <a:rPr lang="en-US" dirty="0"/>
              <a:t> </a:t>
            </a:r>
            <a:r>
              <a:rPr lang="en-US" dirty="0" err="1"/>
              <a:t>dengan</a:t>
            </a:r>
            <a:r>
              <a:rPr lang="en-US" dirty="0"/>
              <a:t> </a:t>
            </a:r>
            <a:r>
              <a:rPr lang="en-US" dirty="0" err="1"/>
              <a:t>resiko</a:t>
            </a:r>
            <a:r>
              <a:rPr lang="en-US" dirty="0"/>
              <a:t> </a:t>
            </a:r>
            <a:r>
              <a:rPr lang="en-US" dirty="0" err="1"/>
              <a:t>dan</a:t>
            </a:r>
            <a:r>
              <a:rPr lang="en-US" dirty="0"/>
              <a:t> </a:t>
            </a:r>
            <a:r>
              <a:rPr lang="en-US" dirty="0" err="1"/>
              <a:t>biaya</a:t>
            </a:r>
            <a:r>
              <a:rPr lang="en-US" dirty="0"/>
              <a:t> minimum </a:t>
            </a:r>
            <a:r>
              <a:rPr lang="en-US" dirty="0" err="1"/>
              <a:t>bagi</a:t>
            </a:r>
            <a:r>
              <a:rPr lang="en-US" dirty="0"/>
              <a:t> </a:t>
            </a:r>
            <a:r>
              <a:rPr lang="en-US" dirty="0" err="1"/>
              <a:t>perusahaan</a:t>
            </a:r>
            <a:r>
              <a:rPr lang="en-US" dirty="0"/>
              <a:t>. </a:t>
            </a:r>
            <a:r>
              <a:rPr lang="en-US" dirty="0" err="1"/>
              <a:t>mengemukakan</a:t>
            </a:r>
            <a:r>
              <a:rPr lang="en-US" dirty="0"/>
              <a:t> </a:t>
            </a:r>
            <a:r>
              <a:rPr lang="en-US" dirty="0" err="1"/>
              <a:t>bahwapesan</a:t>
            </a:r>
            <a:r>
              <a:rPr lang="en-US" dirty="0"/>
              <a:t> </a:t>
            </a:r>
            <a:r>
              <a:rPr lang="en-US" dirty="0" err="1"/>
              <a:t>dari</a:t>
            </a:r>
            <a:r>
              <a:rPr lang="en-US" dirty="0"/>
              <a:t>  </a:t>
            </a:r>
            <a:r>
              <a:rPr lang="en-US" dirty="0" err="1"/>
              <a:t>pengendalian</a:t>
            </a:r>
            <a:r>
              <a:rPr lang="en-US" dirty="0"/>
              <a:t> </a:t>
            </a:r>
            <a:r>
              <a:rPr lang="en-US" dirty="0" err="1"/>
              <a:t>persediaan</a:t>
            </a:r>
            <a:r>
              <a:rPr lang="en-US" dirty="0"/>
              <a:t> </a:t>
            </a:r>
            <a:r>
              <a:rPr lang="en-US" dirty="0" err="1"/>
              <a:t>adalah</a:t>
            </a:r>
            <a:r>
              <a:rPr lang="en-US" dirty="0"/>
              <a:t> </a:t>
            </a:r>
            <a:r>
              <a:rPr lang="en-US" dirty="0" err="1"/>
              <a:t>untuk</a:t>
            </a:r>
            <a:r>
              <a:rPr lang="en-US" dirty="0"/>
              <a:t> </a:t>
            </a:r>
            <a:r>
              <a:rPr lang="en-US" dirty="0" err="1"/>
              <a:t>meminimisasi</a:t>
            </a:r>
            <a:r>
              <a:rPr lang="en-US" dirty="0"/>
              <a:t> </a:t>
            </a:r>
            <a:r>
              <a:rPr lang="en-US" dirty="0" err="1"/>
              <a:t>biaya</a:t>
            </a:r>
            <a:r>
              <a:rPr lang="en-US" dirty="0"/>
              <a:t> </a:t>
            </a:r>
            <a:r>
              <a:rPr lang="en-US" dirty="0" err="1"/>
              <a:t>persediaen</a:t>
            </a:r>
            <a:r>
              <a:rPr lang="en-US" dirty="0"/>
              <a:t> total.</a:t>
            </a:r>
          </a:p>
          <a:p>
            <a:pPr>
              <a:buNone/>
            </a:pPr>
            <a:endParaRPr lang="en-US" dirty="0"/>
          </a:p>
        </p:txBody>
      </p:sp>
      <p:pic>
        <p:nvPicPr>
          <p:cNvPr id="4" name="Picture 2" descr="D:\logo UPN.jpeg"/>
          <p:cNvPicPr>
            <a:picLocks noChangeAspect="1" noChangeArrowheads="1"/>
          </p:cNvPicPr>
          <p:nvPr/>
        </p:nvPicPr>
        <p:blipFill>
          <a:blip r:embed="rId2" cstate="print"/>
          <a:srcRect/>
          <a:stretch>
            <a:fillRect/>
          </a:stretch>
        </p:blipFill>
        <p:spPr bwMode="auto">
          <a:xfrm>
            <a:off x="2" y="1"/>
            <a:ext cx="1246659" cy="1219199"/>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371600" y="274638"/>
            <a:ext cx="7315200" cy="1143000"/>
          </a:xfrm>
        </p:spPr>
        <p:txBody>
          <a:bodyPr>
            <a:normAutofit fontScale="90000"/>
          </a:bodyPr>
          <a:lstStyle/>
          <a:p>
            <a:r>
              <a:rPr lang="en-US" dirty="0" smtClean="0"/>
              <a:t>D. </a:t>
            </a:r>
            <a:r>
              <a:rPr lang="en-US" dirty="0" err="1" smtClean="0"/>
              <a:t>Metode</a:t>
            </a:r>
            <a:r>
              <a:rPr lang="en-US" dirty="0" smtClean="0"/>
              <a:t> </a:t>
            </a:r>
            <a:r>
              <a:rPr lang="en-US" dirty="0" err="1" smtClean="0"/>
              <a:t>Pengelolaan</a:t>
            </a:r>
            <a:r>
              <a:rPr lang="en-US" dirty="0" smtClean="0"/>
              <a:t> </a:t>
            </a:r>
            <a:r>
              <a:rPr lang="en-US" dirty="0" err="1" smtClean="0"/>
              <a:t>Persediaan</a:t>
            </a:r>
            <a:endParaRPr lang="en-US" dirty="0"/>
          </a:p>
        </p:txBody>
      </p:sp>
      <p:sp>
        <p:nvSpPr>
          <p:cNvPr id="8" name="Content Placeholder 7"/>
          <p:cNvSpPr>
            <a:spLocks noGrp="1"/>
          </p:cNvSpPr>
          <p:nvPr>
            <p:ph idx="1"/>
          </p:nvPr>
        </p:nvSpPr>
        <p:spPr>
          <a:xfrm>
            <a:off x="457200" y="2057400"/>
            <a:ext cx="8229600" cy="4068763"/>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pPr lvl="0"/>
            <a:r>
              <a:rPr lang="en-US" sz="3900" b="1" dirty="0"/>
              <a:t>FIFO ( </a:t>
            </a:r>
            <a:r>
              <a:rPr lang="en-US" sz="3900" b="1" i="1" dirty="0"/>
              <a:t>First In First Out </a:t>
            </a:r>
            <a:r>
              <a:rPr lang="en-US" sz="3900" b="1" dirty="0"/>
              <a:t>)</a:t>
            </a:r>
          </a:p>
          <a:p>
            <a:pPr indent="514350" algn="just">
              <a:buNone/>
            </a:pPr>
            <a:r>
              <a:rPr lang="id-ID" dirty="0"/>
              <a:t>Barang Yang Pertama Masuk, Barang yang Pertama Keluar. Sistem manajemen ini biasanya diterapkan pada barang-barang yang memiliki standart mutu dan kualitas berdasarkan waktu simpan. Semakin lama disimpan maka mutu barang tersebut akan menurun, sehingga barang yang masuk dalam toko pertama kali maka akan dijual terlebih dulu. Contoh barang dagangan yang menggunakan sistem FIFO antara lain telur, beras, bahan makanan. </a:t>
            </a:r>
            <a:endParaRPr lang="en-US" dirty="0"/>
          </a:p>
        </p:txBody>
      </p:sp>
      <p:pic>
        <p:nvPicPr>
          <p:cNvPr id="4" name="Picture 2" descr="D:\logo UPN.jpeg"/>
          <p:cNvPicPr>
            <a:picLocks noChangeAspect="1" noChangeArrowheads="1"/>
          </p:cNvPicPr>
          <p:nvPr/>
        </p:nvPicPr>
        <p:blipFill>
          <a:blip r:embed="rId2" cstate="print"/>
          <a:srcRect/>
          <a:stretch>
            <a:fillRect/>
          </a:stretch>
        </p:blipFill>
        <p:spPr bwMode="auto">
          <a:xfrm>
            <a:off x="2" y="1"/>
            <a:ext cx="1246659" cy="1219199"/>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371600" y="274638"/>
            <a:ext cx="7315200" cy="1143000"/>
          </a:xfrm>
        </p:spPr>
        <p:txBody>
          <a:bodyPr/>
          <a:lstStyle/>
          <a:p>
            <a:endParaRPr lang="en-US" dirty="0"/>
          </a:p>
        </p:txBody>
      </p:sp>
      <p:sp>
        <p:nvSpPr>
          <p:cNvPr id="8" name="Content Placeholder 7"/>
          <p:cNvSpPr>
            <a:spLocks noGrp="1"/>
          </p:cNvSpPr>
          <p:nvPr>
            <p:ph idx="1"/>
          </p:nvPr>
        </p:nvSpPr>
        <p:spPr>
          <a:xfrm>
            <a:off x="457200" y="1981200"/>
            <a:ext cx="8229600" cy="4144963"/>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r>
              <a:rPr lang="en-US" sz="4200" b="1" dirty="0"/>
              <a:t>LIFO (</a:t>
            </a:r>
            <a:r>
              <a:rPr lang="en-US" sz="4200" b="1" i="1" dirty="0"/>
              <a:t>Last In First Out</a:t>
            </a:r>
            <a:r>
              <a:rPr lang="en-US" sz="4200" b="1" dirty="0" smtClean="0"/>
              <a:t>) :</a:t>
            </a:r>
          </a:p>
          <a:p>
            <a:pPr indent="571500" algn="just">
              <a:buNone/>
            </a:pPr>
            <a:r>
              <a:rPr lang="id-ID" dirty="0"/>
              <a:t>Barang Yang Masuk Terakhir, Barang Yang Lebih Dahulu Keluar. Sistem manajemen ini biasanya digunakan untuk barang-barang yang dijual berdasarkan mode yang sedang tren, atau berdasarkan update teknologi terbaru. Barang yang terakhir masuk merupakan barang yang sedang diminati konsumen saat ini, dan akan popularitasnya akan meredup seiring berjalannya waktu. Contoh barang dagangannya antara lain : pakaian, buku, handphone, barang elektronik, aksesoris, dll</a:t>
            </a:r>
            <a:r>
              <a:rPr lang="en-US" dirty="0" smtClean="0"/>
              <a:t>.</a:t>
            </a:r>
            <a:endParaRPr lang="en-US" dirty="0"/>
          </a:p>
        </p:txBody>
      </p:sp>
      <p:pic>
        <p:nvPicPr>
          <p:cNvPr id="4" name="Picture 2" descr="D:\logo UPN.jpeg"/>
          <p:cNvPicPr>
            <a:picLocks noChangeAspect="1" noChangeArrowheads="1"/>
          </p:cNvPicPr>
          <p:nvPr/>
        </p:nvPicPr>
        <p:blipFill>
          <a:blip r:embed="rId2" cstate="print"/>
          <a:srcRect/>
          <a:stretch>
            <a:fillRect/>
          </a:stretch>
        </p:blipFill>
        <p:spPr bwMode="auto">
          <a:xfrm>
            <a:off x="2" y="1"/>
            <a:ext cx="1246659" cy="1219199"/>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371600" y="274638"/>
            <a:ext cx="7315200" cy="1143000"/>
          </a:xfrm>
        </p:spPr>
        <p:txBody>
          <a:bodyPr/>
          <a:lstStyle/>
          <a:p>
            <a:endParaRPr lang="en-US" dirty="0"/>
          </a:p>
        </p:txBody>
      </p:sp>
      <p:sp>
        <p:nvSpPr>
          <p:cNvPr id="8" name="Content Placeholder 7"/>
          <p:cNvSpPr>
            <a:spLocks noGrp="1"/>
          </p:cNvSpPr>
          <p:nvPr>
            <p:ph idx="1"/>
          </p:nvPr>
        </p:nvSpPr>
        <p:spPr>
          <a:xfrm>
            <a:off x="457200" y="1828800"/>
            <a:ext cx="8229600" cy="4297363"/>
          </a:xfrm>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lvl="0"/>
            <a:r>
              <a:rPr lang="en-US" sz="3800" b="1" dirty="0"/>
              <a:t>FEFO (First </a:t>
            </a:r>
            <a:r>
              <a:rPr lang="en-US" sz="3800" b="1" dirty="0" err="1"/>
              <a:t>Expaired</a:t>
            </a:r>
            <a:r>
              <a:rPr lang="en-US" sz="3800" b="1" dirty="0"/>
              <a:t> First Out</a:t>
            </a:r>
            <a:r>
              <a:rPr lang="en-US" sz="3800" b="1" dirty="0" smtClean="0"/>
              <a:t>) :</a:t>
            </a:r>
            <a:endParaRPr lang="en-US" b="1" dirty="0"/>
          </a:p>
          <a:p>
            <a:pPr indent="571500" algn="just"/>
            <a:r>
              <a:rPr lang="id-ID" dirty="0"/>
              <a:t>Barang Dengan Tanggal Expired Paling Cepat, Barang Yang Lebih Dulu Keluar. Sistem FEFO ini sangat tepat diaplikasikan untuk meningkatkan pelayanan kepada konsumen sebagai nilai tambah pada toko anda. Semakin banyak toko yang menerapkan sistem ini, termasuk toko sparepart.</a:t>
            </a:r>
            <a:endParaRPr lang="en-US" dirty="0"/>
          </a:p>
          <a:p>
            <a:pPr indent="571500" algn="just"/>
            <a:r>
              <a:rPr lang="id-ID" dirty="0"/>
              <a:t>Sistem ini biasanya diterapkan pada barang-barang konsumsi dengan pengawasan dan penyimpanan yang ketat. Pada saat barang masuk, maka pemilik toko harus melihat tanggal kadaluarsanya</a:t>
            </a:r>
            <a:endParaRPr lang="en-US" dirty="0"/>
          </a:p>
        </p:txBody>
      </p:sp>
      <p:pic>
        <p:nvPicPr>
          <p:cNvPr id="4" name="Picture 2" descr="D:\logo UPN.jpeg"/>
          <p:cNvPicPr>
            <a:picLocks noChangeAspect="1" noChangeArrowheads="1"/>
          </p:cNvPicPr>
          <p:nvPr/>
        </p:nvPicPr>
        <p:blipFill>
          <a:blip r:embed="rId2" cstate="print"/>
          <a:srcRect/>
          <a:stretch>
            <a:fillRect/>
          </a:stretch>
        </p:blipFill>
        <p:spPr bwMode="auto">
          <a:xfrm>
            <a:off x="2" y="1"/>
            <a:ext cx="1246659" cy="1219199"/>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371600" y="274638"/>
            <a:ext cx="7315200" cy="1143000"/>
          </a:xfrm>
        </p:spPr>
        <p:txBody>
          <a:bodyPr>
            <a:normAutofit fontScale="90000"/>
          </a:bodyPr>
          <a:lstStyle/>
          <a:p>
            <a:r>
              <a:rPr lang="en-US" dirty="0" smtClean="0"/>
              <a:t>E. </a:t>
            </a:r>
            <a:r>
              <a:rPr lang="en-US" dirty="0" err="1" smtClean="0"/>
              <a:t>Persediaan</a:t>
            </a:r>
            <a:r>
              <a:rPr lang="en-US" dirty="0" smtClean="0"/>
              <a:t> </a:t>
            </a:r>
            <a:r>
              <a:rPr lang="en-US" dirty="0" err="1" smtClean="0"/>
              <a:t>pada</a:t>
            </a:r>
            <a:r>
              <a:rPr lang="en-US" dirty="0" smtClean="0"/>
              <a:t> PT. NIPPON INDOSARI CORPINDO</a:t>
            </a:r>
            <a:endParaRPr lang="en-US" dirty="0"/>
          </a:p>
        </p:txBody>
      </p:sp>
      <p:sp>
        <p:nvSpPr>
          <p:cNvPr id="8" name="Content Placeholder 7"/>
          <p:cNvSpPr>
            <a:spLocks noGrp="1"/>
          </p:cNvSpPr>
          <p:nvPr>
            <p:ph idx="1"/>
          </p:nvPr>
        </p:nvSpPr>
        <p:spPr>
          <a:xfrm>
            <a:off x="457200" y="1828800"/>
            <a:ext cx="8229600" cy="4297363"/>
          </a:xfrm>
        </p:spPr>
        <p:txBody>
          <a:bodyPr>
            <a:normAutofit fontScale="85000" lnSpcReduction="10000"/>
          </a:bodyPr>
          <a:lstStyle/>
          <a:p>
            <a:pPr>
              <a:buNone/>
            </a:pPr>
            <a:r>
              <a:rPr lang="en-US" dirty="0" err="1"/>
              <a:t>Persediaan</a:t>
            </a:r>
            <a:r>
              <a:rPr lang="en-US" dirty="0"/>
              <a:t> yang </a:t>
            </a:r>
            <a:r>
              <a:rPr lang="en-US" dirty="0" err="1"/>
              <a:t>terdapat</a:t>
            </a:r>
            <a:r>
              <a:rPr lang="en-US" dirty="0"/>
              <a:t> </a:t>
            </a:r>
            <a:r>
              <a:rPr lang="en-US" dirty="0" err="1"/>
              <a:t>pada</a:t>
            </a:r>
            <a:r>
              <a:rPr lang="en-US" dirty="0"/>
              <a:t> </a:t>
            </a:r>
            <a:r>
              <a:rPr lang="en-US" dirty="0" err="1"/>
              <a:t>perusahaan</a:t>
            </a:r>
            <a:r>
              <a:rPr lang="en-US" dirty="0"/>
              <a:t> </a:t>
            </a:r>
            <a:r>
              <a:rPr lang="en-US" dirty="0" err="1"/>
              <a:t>manufactur</a:t>
            </a:r>
            <a:r>
              <a:rPr lang="en-US" dirty="0"/>
              <a:t> </a:t>
            </a:r>
            <a:r>
              <a:rPr lang="en-US" dirty="0" err="1"/>
              <a:t>seperti</a:t>
            </a:r>
            <a:r>
              <a:rPr lang="en-US" dirty="0"/>
              <a:t> PT. Nippon </a:t>
            </a:r>
            <a:r>
              <a:rPr lang="en-US" dirty="0" err="1"/>
              <a:t>Indosari</a:t>
            </a:r>
            <a:r>
              <a:rPr lang="en-US" dirty="0"/>
              <a:t> </a:t>
            </a:r>
            <a:r>
              <a:rPr lang="en-US" dirty="0" err="1"/>
              <a:t>Corpindo</a:t>
            </a:r>
            <a:r>
              <a:rPr lang="en-US" dirty="0"/>
              <a:t> </a:t>
            </a:r>
            <a:r>
              <a:rPr lang="en-US" dirty="0" err="1"/>
              <a:t>adalah</a:t>
            </a:r>
            <a:r>
              <a:rPr lang="en-US" dirty="0"/>
              <a:t> </a:t>
            </a:r>
            <a:r>
              <a:rPr lang="en-US" dirty="0" err="1"/>
              <a:t>persediaan</a:t>
            </a:r>
            <a:r>
              <a:rPr lang="en-US" dirty="0"/>
              <a:t>  </a:t>
            </a:r>
            <a:r>
              <a:rPr lang="en-US" dirty="0" err="1"/>
              <a:t>bahan</a:t>
            </a:r>
            <a:r>
              <a:rPr lang="en-US" dirty="0"/>
              <a:t> </a:t>
            </a:r>
            <a:r>
              <a:rPr lang="en-US" dirty="0" err="1"/>
              <a:t>baku</a:t>
            </a:r>
            <a:r>
              <a:rPr lang="en-US" dirty="0"/>
              <a:t>, </a:t>
            </a:r>
            <a:r>
              <a:rPr lang="en-US" dirty="0" err="1"/>
              <a:t>persediaan</a:t>
            </a:r>
            <a:r>
              <a:rPr lang="en-US" dirty="0"/>
              <a:t> </a:t>
            </a:r>
            <a:r>
              <a:rPr lang="en-US" dirty="0" err="1"/>
              <a:t>dalam</a:t>
            </a:r>
            <a:r>
              <a:rPr lang="en-US" dirty="0"/>
              <a:t> </a:t>
            </a:r>
            <a:r>
              <a:rPr lang="en-US" dirty="0" err="1"/>
              <a:t>proses</a:t>
            </a:r>
            <a:r>
              <a:rPr lang="en-US" dirty="0"/>
              <a:t> </a:t>
            </a:r>
            <a:r>
              <a:rPr lang="en-US" dirty="0" err="1"/>
              <a:t>dan</a:t>
            </a:r>
            <a:r>
              <a:rPr lang="en-US" dirty="0"/>
              <a:t> </a:t>
            </a:r>
            <a:r>
              <a:rPr lang="en-US" dirty="0" err="1"/>
              <a:t>persediaan</a:t>
            </a:r>
            <a:r>
              <a:rPr lang="en-US" dirty="0"/>
              <a:t> </a:t>
            </a:r>
            <a:r>
              <a:rPr lang="en-US" dirty="0" err="1"/>
              <a:t>barang</a:t>
            </a:r>
            <a:r>
              <a:rPr lang="en-US" dirty="0"/>
              <a:t> </a:t>
            </a:r>
            <a:r>
              <a:rPr lang="en-US" dirty="0" err="1"/>
              <a:t>jadi</a:t>
            </a:r>
            <a:r>
              <a:rPr lang="en-US" dirty="0"/>
              <a:t>. </a:t>
            </a:r>
            <a:r>
              <a:rPr lang="en-US" dirty="0" err="1"/>
              <a:t>Sedangkan</a:t>
            </a:r>
            <a:r>
              <a:rPr lang="en-US" dirty="0"/>
              <a:t> </a:t>
            </a:r>
            <a:r>
              <a:rPr lang="en-US" dirty="0" err="1"/>
              <a:t>untuk</a:t>
            </a:r>
            <a:r>
              <a:rPr lang="en-US" dirty="0"/>
              <a:t> </a:t>
            </a:r>
            <a:r>
              <a:rPr lang="en-US" dirty="0" err="1"/>
              <a:t>metode</a:t>
            </a:r>
            <a:r>
              <a:rPr lang="en-US" dirty="0"/>
              <a:t> yang </a:t>
            </a:r>
            <a:r>
              <a:rPr lang="en-US" dirty="0" err="1"/>
              <a:t>digunakan</a:t>
            </a:r>
            <a:r>
              <a:rPr lang="en-US" dirty="0"/>
              <a:t> </a:t>
            </a:r>
            <a:r>
              <a:rPr lang="en-US" dirty="0" err="1"/>
              <a:t>adalah</a:t>
            </a:r>
            <a:r>
              <a:rPr lang="en-US" dirty="0"/>
              <a:t> </a:t>
            </a:r>
            <a:r>
              <a:rPr lang="en-US" dirty="0" err="1"/>
              <a:t>metode</a:t>
            </a:r>
            <a:r>
              <a:rPr lang="en-US" dirty="0"/>
              <a:t> FIFO (</a:t>
            </a:r>
            <a:r>
              <a:rPr lang="en-US" i="1" dirty="0"/>
              <a:t>First In First Out</a:t>
            </a:r>
            <a:r>
              <a:rPr lang="en-US" dirty="0"/>
              <a:t>). </a:t>
            </a:r>
            <a:r>
              <a:rPr lang="en-US" dirty="0" err="1"/>
              <a:t>Dimana</a:t>
            </a:r>
            <a:r>
              <a:rPr lang="en-US" dirty="0"/>
              <a:t> </a:t>
            </a:r>
            <a:r>
              <a:rPr lang="en-US" dirty="0" err="1"/>
              <a:t>bahan</a:t>
            </a:r>
            <a:r>
              <a:rPr lang="en-US" dirty="0"/>
              <a:t> </a:t>
            </a:r>
            <a:r>
              <a:rPr lang="en-US" dirty="0" err="1"/>
              <a:t>baku</a:t>
            </a:r>
            <a:r>
              <a:rPr lang="en-US" dirty="0"/>
              <a:t> yang </a:t>
            </a:r>
            <a:r>
              <a:rPr lang="en-US" dirty="0" err="1"/>
              <a:t>datang</a:t>
            </a:r>
            <a:r>
              <a:rPr lang="en-US" dirty="0"/>
              <a:t> </a:t>
            </a:r>
            <a:r>
              <a:rPr lang="en-US" dirty="0" err="1"/>
              <a:t>pertama</a:t>
            </a:r>
            <a:r>
              <a:rPr lang="en-US" dirty="0"/>
              <a:t>, </a:t>
            </a:r>
            <a:r>
              <a:rPr lang="en-US" dirty="0" err="1"/>
              <a:t>akan</a:t>
            </a:r>
            <a:r>
              <a:rPr lang="en-US" dirty="0"/>
              <a:t> </a:t>
            </a:r>
            <a:r>
              <a:rPr lang="en-US" dirty="0" err="1"/>
              <a:t>diolah</a:t>
            </a:r>
            <a:r>
              <a:rPr lang="en-US" dirty="0"/>
              <a:t> </a:t>
            </a:r>
            <a:r>
              <a:rPr lang="en-US" dirty="0" err="1"/>
              <a:t>terlebih</a:t>
            </a:r>
            <a:r>
              <a:rPr lang="en-US" dirty="0"/>
              <a:t> </a:t>
            </a:r>
            <a:r>
              <a:rPr lang="en-US" dirty="0" err="1"/>
              <a:t>terlebih</a:t>
            </a:r>
            <a:r>
              <a:rPr lang="en-US" dirty="0"/>
              <a:t> </a:t>
            </a:r>
            <a:r>
              <a:rPr lang="en-US" dirty="0" err="1"/>
              <a:t>dahulu</a:t>
            </a:r>
            <a:r>
              <a:rPr lang="en-US" dirty="0"/>
              <a:t> </a:t>
            </a:r>
            <a:r>
              <a:rPr lang="en-US" dirty="0" err="1"/>
              <a:t>menjadi</a:t>
            </a:r>
            <a:r>
              <a:rPr lang="en-US" dirty="0"/>
              <a:t> </a:t>
            </a:r>
            <a:r>
              <a:rPr lang="en-US" dirty="0" err="1"/>
              <a:t>roti</a:t>
            </a:r>
            <a:r>
              <a:rPr lang="en-US" dirty="0"/>
              <a:t> </a:t>
            </a:r>
            <a:r>
              <a:rPr lang="en-US" dirty="0" err="1"/>
              <a:t>manis</a:t>
            </a:r>
            <a:r>
              <a:rPr lang="en-US" dirty="0"/>
              <a:t> </a:t>
            </a:r>
            <a:r>
              <a:rPr lang="en-US" dirty="0" err="1"/>
              <a:t>atau</a:t>
            </a:r>
            <a:r>
              <a:rPr lang="en-US" dirty="0"/>
              <a:t> </a:t>
            </a:r>
            <a:r>
              <a:rPr lang="en-US" dirty="0" err="1"/>
              <a:t>roti</a:t>
            </a:r>
            <a:r>
              <a:rPr lang="en-US" dirty="0"/>
              <a:t> </a:t>
            </a:r>
            <a:r>
              <a:rPr lang="en-US" dirty="0" err="1"/>
              <a:t>tawar</a:t>
            </a:r>
            <a:r>
              <a:rPr lang="en-US" dirty="0"/>
              <a:t>. Hal </a:t>
            </a:r>
            <a:r>
              <a:rPr lang="en-US" dirty="0" err="1"/>
              <a:t>ini</a:t>
            </a:r>
            <a:r>
              <a:rPr lang="en-US" dirty="0"/>
              <a:t> </a:t>
            </a:r>
            <a:r>
              <a:rPr lang="en-US" dirty="0" err="1"/>
              <a:t>dikarenakan</a:t>
            </a:r>
            <a:r>
              <a:rPr lang="en-US" dirty="0"/>
              <a:t> s</a:t>
            </a:r>
            <a:r>
              <a:rPr lang="id-ID" dirty="0"/>
              <a:t>emakin lama disimpan maka mutu barang tersebut akan menurun, sehingga barang yang masuk dalam toko pertama kali maka akan dijual terlebih dulu.</a:t>
            </a:r>
            <a:endParaRPr lang="en-US" dirty="0"/>
          </a:p>
          <a:p>
            <a:pPr>
              <a:buNone/>
            </a:pPr>
            <a:endParaRPr lang="en-US" dirty="0"/>
          </a:p>
        </p:txBody>
      </p:sp>
      <p:pic>
        <p:nvPicPr>
          <p:cNvPr id="4" name="Picture 2" descr="D:\logo UPN.jpeg"/>
          <p:cNvPicPr>
            <a:picLocks noChangeAspect="1" noChangeArrowheads="1"/>
          </p:cNvPicPr>
          <p:nvPr/>
        </p:nvPicPr>
        <p:blipFill>
          <a:blip r:embed="rId2" cstate="print"/>
          <a:srcRect/>
          <a:stretch>
            <a:fillRect/>
          </a:stretch>
        </p:blipFill>
        <p:spPr bwMode="auto">
          <a:xfrm>
            <a:off x="2" y="1"/>
            <a:ext cx="1246659" cy="1219199"/>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TotalTime>
  <Words>554</Words>
  <Application>Microsoft Office PowerPoint</Application>
  <PresentationFormat>On-screen Show (4:3)</PresentationFormat>
  <Paragraphs>31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A. Pengertian Persediaan</vt:lpstr>
      <vt:lpstr>B. Jenis-Jenis Persediaan</vt:lpstr>
      <vt:lpstr>C. Fungsi dan Tujuan Pengendalian Persediaan</vt:lpstr>
      <vt:lpstr>Slide 5</vt:lpstr>
      <vt:lpstr>D. Metode Pengelolaan Persediaan</vt:lpstr>
      <vt:lpstr>Slide 7</vt:lpstr>
      <vt:lpstr>Slide 8</vt:lpstr>
      <vt:lpstr>E. Persediaan pada PT. NIPPON INDOSARI CORPINDO</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z</dc:creator>
  <cp:lastModifiedBy>z</cp:lastModifiedBy>
  <cp:revision>34</cp:revision>
  <dcterms:created xsi:type="dcterms:W3CDTF">2017-05-16T17:01:36Z</dcterms:created>
  <dcterms:modified xsi:type="dcterms:W3CDTF">2017-05-16T22:39:14Z</dcterms:modified>
</cp:coreProperties>
</file>