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9" r:id="rId4"/>
    <p:sldId id="310" r:id="rId5"/>
    <p:sldId id="311" r:id="rId6"/>
    <p:sldId id="312" r:id="rId7"/>
    <p:sldId id="313" r:id="rId8"/>
    <p:sldId id="314" r:id="rId9"/>
    <p:sldId id="315" r:id="rId10"/>
    <p:sldId id="316" r:id="rId11"/>
    <p:sldId id="317" r:id="rId12"/>
    <p:sldId id="308" r:id="rId13"/>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3DD59BC1-8A4E-474A-8940-4B1B0419C11C}" type="datetimeFigureOut">
              <a:rPr lang="id-ID" smtClean="0"/>
              <a:t>05/12/2018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418730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DD59BC1-8A4E-474A-8940-4B1B0419C11C}" type="datetimeFigureOut">
              <a:rPr lang="id-ID" smtClean="0"/>
              <a:t>05/12/2018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636523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DD59BC1-8A4E-474A-8940-4B1B0419C11C}" type="datetimeFigureOut">
              <a:rPr lang="id-ID" smtClean="0"/>
              <a:t>05/12/2018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1115741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DD59BC1-8A4E-474A-8940-4B1B0419C11C}" type="datetimeFigureOut">
              <a:rPr lang="id-ID" smtClean="0"/>
              <a:t>05/12/2018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3454382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D59BC1-8A4E-474A-8940-4B1B0419C11C}" type="datetimeFigureOut">
              <a:rPr lang="id-ID" smtClean="0"/>
              <a:t>05/12/2018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106762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3DD59BC1-8A4E-474A-8940-4B1B0419C11C}" type="datetimeFigureOut">
              <a:rPr lang="id-ID" smtClean="0"/>
              <a:t>05/12/2018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3022873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3DD59BC1-8A4E-474A-8940-4B1B0419C11C}" type="datetimeFigureOut">
              <a:rPr lang="id-ID" smtClean="0"/>
              <a:t>05/12/2018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36853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3DD59BC1-8A4E-474A-8940-4B1B0419C11C}" type="datetimeFigureOut">
              <a:rPr lang="id-ID" smtClean="0"/>
              <a:t>05/12/2018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3196940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D59BC1-8A4E-474A-8940-4B1B0419C11C}" type="datetimeFigureOut">
              <a:rPr lang="id-ID" smtClean="0"/>
              <a:t>05/12/2018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93937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59BC1-8A4E-474A-8940-4B1B0419C11C}" type="datetimeFigureOut">
              <a:rPr lang="id-ID" smtClean="0"/>
              <a:t>05/12/2018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2936031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59BC1-8A4E-474A-8940-4B1B0419C11C}" type="datetimeFigureOut">
              <a:rPr lang="id-ID" smtClean="0"/>
              <a:t>05/12/2018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B8DEC8-37B2-478C-976D-48A63A80919D}" type="slidenum">
              <a:rPr lang="id-ID" smtClean="0"/>
              <a:t>‹#›</a:t>
            </a:fld>
            <a:endParaRPr lang="id-ID"/>
          </a:p>
        </p:txBody>
      </p:sp>
    </p:spTree>
    <p:extLst>
      <p:ext uri="{BB962C8B-B14F-4D97-AF65-F5344CB8AC3E}">
        <p14:creationId xmlns:p14="http://schemas.microsoft.com/office/powerpoint/2010/main" val="1912935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59BC1-8A4E-474A-8940-4B1B0419C11C}" type="datetimeFigureOut">
              <a:rPr lang="id-ID" smtClean="0"/>
              <a:t>05/12/2018</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B8DEC8-37B2-478C-976D-48A63A80919D}" type="slidenum">
              <a:rPr lang="id-ID" smtClean="0"/>
              <a:t>‹#›</a:t>
            </a:fld>
            <a:endParaRPr lang="id-ID"/>
          </a:p>
        </p:txBody>
      </p:sp>
    </p:spTree>
    <p:extLst>
      <p:ext uri="{BB962C8B-B14F-4D97-AF65-F5344CB8AC3E}">
        <p14:creationId xmlns:p14="http://schemas.microsoft.com/office/powerpoint/2010/main" val="189844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
          <p:cNvGrpSpPr>
            <a:grpSpLocks/>
          </p:cNvGrpSpPr>
          <p:nvPr/>
        </p:nvGrpSpPr>
        <p:grpSpPr bwMode="auto">
          <a:xfrm>
            <a:off x="201706" y="287244"/>
            <a:ext cx="11990294" cy="6173788"/>
            <a:chOff x="0" y="260648"/>
            <a:chExt cx="9318172" cy="6173553"/>
          </a:xfrm>
        </p:grpSpPr>
        <p:sp>
          <p:nvSpPr>
            <p:cNvPr id="5" name="Oval 4"/>
            <p:cNvSpPr/>
            <p:nvPr/>
          </p:nvSpPr>
          <p:spPr>
            <a:xfrm>
              <a:off x="7256463" y="859113"/>
              <a:ext cx="1368425" cy="10810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6" name="TextBox 5"/>
            <p:cNvSpPr txBox="1"/>
            <p:nvPr/>
          </p:nvSpPr>
          <p:spPr>
            <a:xfrm>
              <a:off x="769938" y="2219548"/>
              <a:ext cx="7926387" cy="954052"/>
            </a:xfrm>
            <a:prstGeom prst="rect">
              <a:avLst/>
            </a:prstGeom>
            <a:solidFill>
              <a:schemeClr val="accent1">
                <a:lumMod val="20000"/>
                <a:lumOff val="80000"/>
                <a:alpha val="73000"/>
              </a:schemeClr>
            </a:solidFill>
          </p:spPr>
          <p:txBody>
            <a:bodyPr wrap="none">
              <a:spAutoFit/>
            </a:bodyPr>
            <a:lstStyle/>
            <a:p>
              <a:pPr algn="r">
                <a:defRPr/>
              </a:pPr>
              <a:r>
                <a:rPr lang="id-ID" sz="5600" b="1" i="1" dirty="0">
                  <a:effectLst>
                    <a:outerShdw blurRad="38100" dist="38100" dir="2700000" algn="tl">
                      <a:srgbClr val="000000">
                        <a:alpha val="43137"/>
                      </a:srgbClr>
                    </a:outerShdw>
                  </a:effectLst>
                  <a:latin typeface="Bauhaus 93" pitchFamily="82" charset="0"/>
                </a:rPr>
                <a:t>MANAJEMEN  TEKNOLOGI</a:t>
              </a:r>
            </a:p>
          </p:txBody>
        </p:sp>
        <p:sp>
          <p:nvSpPr>
            <p:cNvPr id="7" name="TextBox 4"/>
            <p:cNvSpPr txBox="1">
              <a:spLocks noChangeArrowheads="1"/>
            </p:cNvSpPr>
            <p:nvPr/>
          </p:nvSpPr>
          <p:spPr bwMode="auto">
            <a:xfrm>
              <a:off x="6701418" y="3420289"/>
              <a:ext cx="205216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id-ID" sz="2000" b="1" i="1">
                  <a:latin typeface="Arial" panose="020B0604020202020204" pitchFamily="34" charset="0"/>
                </a:rPr>
                <a:t>Kode : 1220732</a:t>
              </a:r>
            </a:p>
          </p:txBody>
        </p:sp>
        <p:cxnSp>
          <p:nvCxnSpPr>
            <p:cNvPr id="8" name="Straight Connector 7"/>
            <p:cNvCxnSpPr/>
            <p:nvPr/>
          </p:nvCxnSpPr>
          <p:spPr>
            <a:xfrm>
              <a:off x="971550" y="3213286"/>
              <a:ext cx="7704138"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3528" y="3743907"/>
              <a:ext cx="8352160" cy="769412"/>
            </a:xfrm>
            <a:prstGeom prst="rect">
              <a:avLst/>
            </a:prstGeom>
            <a:solidFill>
              <a:schemeClr val="bg1">
                <a:alpha val="50000"/>
              </a:schemeClr>
            </a:solidFill>
          </p:spPr>
          <p:txBody>
            <a:bodyPr wrap="square">
              <a:spAutoFit/>
            </a:bodyPr>
            <a:lstStyle/>
            <a:p>
              <a:pPr algn="r">
                <a:defRPr/>
              </a:pPr>
              <a:r>
                <a:rPr lang="id-ID" sz="4400" b="1" i="1" spc="600" dirty="0" smtClean="0">
                  <a:solidFill>
                    <a:srgbClr val="002060"/>
                  </a:solidFill>
                  <a:effectLst>
                    <a:outerShdw blurRad="38100" dist="38100" dir="2700000" algn="tl">
                      <a:srgbClr val="000000">
                        <a:alpha val="43137"/>
                      </a:srgbClr>
                    </a:outerShdw>
                  </a:effectLst>
                  <a:latin typeface="Bernard MT Condensed" pitchFamily="18" charset="0"/>
                </a:rPr>
                <a:t>Transfer Teknologi</a:t>
              </a:r>
              <a:endParaRPr lang="id-ID" sz="4400" b="1" i="1" spc="600" dirty="0">
                <a:solidFill>
                  <a:srgbClr val="002060"/>
                </a:solidFill>
                <a:effectLst>
                  <a:outerShdw blurRad="38100" dist="38100" dir="2700000" algn="tl">
                    <a:srgbClr val="000000">
                      <a:alpha val="43137"/>
                    </a:srgbClr>
                  </a:outerShdw>
                </a:effectLst>
                <a:latin typeface="Bernard MT Condensed" pitchFamily="18" charset="0"/>
              </a:endParaRPr>
            </a:p>
          </p:txBody>
        </p:sp>
        <p:pic>
          <p:nvPicPr>
            <p:cNvPr id="10" name="Picture 10" descr="E:\File MEDIA Eko Nsby\Desain Logo\UPN Baru By ENS.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53732"/>
            <a:stretch>
              <a:fillRect/>
            </a:stretch>
          </p:blipFill>
          <p:spPr bwMode="auto">
            <a:xfrm>
              <a:off x="7346551" y="260648"/>
              <a:ext cx="1524631" cy="18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6613072" y="5591256"/>
              <a:ext cx="2705100" cy="461944"/>
            </a:xfrm>
            <a:prstGeom prst="rect">
              <a:avLst/>
            </a:prstGeom>
            <a:noFill/>
          </p:spPr>
          <p:txBody>
            <a:bodyPr wrap="none">
              <a:spAutoFit/>
            </a:bodyPr>
            <a:lstStyle/>
            <a:p>
              <a:pPr>
                <a:defRPr/>
              </a:pPr>
              <a:r>
                <a:rPr lang="id-ID" sz="2400" b="1" dirty="0">
                  <a:solidFill>
                    <a:schemeClr val="tx2">
                      <a:lumMod val="60000"/>
                      <a:lumOff val="40000"/>
                    </a:schemeClr>
                  </a:solidFill>
                </a:rPr>
                <a:t>Eko Nursubiyantoro</a:t>
              </a:r>
            </a:p>
          </p:txBody>
        </p:sp>
        <p:pic>
          <p:nvPicPr>
            <p:cNvPr id="1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053201"/>
              <a:ext cx="914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77809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60557827"/>
              </p:ext>
            </p:extLst>
          </p:nvPr>
        </p:nvGraphicFramePr>
        <p:xfrm>
          <a:off x="941294" y="1264024"/>
          <a:ext cx="10515601" cy="4695952"/>
        </p:xfrm>
        <a:graphic>
          <a:graphicData uri="http://schemas.openxmlformats.org/drawingml/2006/table">
            <a:tbl>
              <a:tblPr firstRow="1" firstCol="1" bandRow="1">
                <a:tableStyleId>{5C22544A-7EE6-4342-B048-85BDC9FD1C3A}</a:tableStyleId>
              </a:tblPr>
              <a:tblGrid>
                <a:gridCol w="2102665"/>
                <a:gridCol w="2102665"/>
                <a:gridCol w="2102665"/>
                <a:gridCol w="2103803"/>
                <a:gridCol w="2103803"/>
              </a:tblGrid>
              <a:tr h="0">
                <a:tc>
                  <a:txBody>
                    <a:bodyPr/>
                    <a:lstStyle/>
                    <a:p>
                      <a:pPr algn="r">
                        <a:lnSpc>
                          <a:spcPct val="107000"/>
                        </a:lnSpc>
                        <a:spcAft>
                          <a:spcPts val="0"/>
                        </a:spcAft>
                      </a:pPr>
                      <a:r>
                        <a:rPr lang="id-ID" sz="1800" dirty="0">
                          <a:effectLst/>
                        </a:rPr>
                        <a:t>Transfer ke</a:t>
                      </a:r>
                    </a:p>
                    <a:p>
                      <a:pPr algn="just">
                        <a:lnSpc>
                          <a:spcPct val="107000"/>
                        </a:lnSpc>
                        <a:spcAft>
                          <a:spcPts val="0"/>
                        </a:spcAft>
                      </a:pPr>
                      <a:r>
                        <a:rPr lang="id-ID" sz="1800" dirty="0">
                          <a:effectLst/>
                        </a:rPr>
                        <a:t>Dari</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d-ID" sz="1800">
                          <a:effectLst/>
                        </a:rPr>
                        <a:t>Pemerintah</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d-ID" sz="1800">
                          <a:effectLst/>
                        </a:rPr>
                        <a:t>Lembaga</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d-ID" sz="1800" dirty="0">
                          <a:effectLst/>
                        </a:rPr>
                        <a:t>Usaha</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d-ID" sz="1800">
                          <a:effectLst/>
                        </a:rPr>
                        <a:t>Individu</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0">
                <a:tc>
                  <a:txBody>
                    <a:bodyPr/>
                    <a:lstStyle/>
                    <a:p>
                      <a:pPr lvl="1" algn="l">
                        <a:lnSpc>
                          <a:spcPct val="107000"/>
                        </a:lnSpc>
                        <a:spcAft>
                          <a:spcPts val="0"/>
                        </a:spcAft>
                      </a:pPr>
                      <a:r>
                        <a:rPr lang="id-ID" sz="1800" dirty="0">
                          <a:effectLst/>
                        </a:rPr>
                        <a:t>Pemerintah</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0"/>
                        </a:spcAft>
                      </a:pPr>
                      <a:r>
                        <a:rPr lang="id-ID" sz="1800" dirty="0">
                          <a:effectLst/>
                        </a:rPr>
                        <a:t>Pertukaran ilmuan dan perjanjian kerjasama teknologi.</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Pembiayaan, peralatan, penelitian, dll.</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Pembiayaan dan bantuan lain.</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Dukungan program – program pelatihan</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lvl="1" algn="l">
                        <a:lnSpc>
                          <a:spcPct val="107000"/>
                        </a:lnSpc>
                        <a:spcAft>
                          <a:spcPts val="0"/>
                        </a:spcAft>
                      </a:pPr>
                      <a:r>
                        <a:rPr lang="id-ID" sz="1800" dirty="0">
                          <a:solidFill>
                            <a:schemeClr val="tx1"/>
                          </a:solidFill>
                          <a:effectLst/>
                        </a:rPr>
                        <a:t>Lembaga</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algn="l">
                        <a:lnSpc>
                          <a:spcPct val="107000"/>
                        </a:lnSpc>
                        <a:spcAft>
                          <a:spcPts val="0"/>
                        </a:spcAft>
                      </a:pPr>
                      <a:r>
                        <a:rPr lang="id-ID" sz="1800">
                          <a:effectLst/>
                        </a:rPr>
                        <a:t>Kontrak konsultasi untuk studi masalah spesifik</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dirty="0">
                          <a:effectLst/>
                        </a:rPr>
                        <a:t>Perjanjian kerjasama, pertukaran staff.</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dirty="0">
                          <a:effectLst/>
                        </a:rPr>
                        <a:t>Suplai dan penjualan proses know-how.</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Program – program pelatihan untuk individu.</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lvl="1" algn="l">
                        <a:lnSpc>
                          <a:spcPct val="107000"/>
                        </a:lnSpc>
                        <a:spcAft>
                          <a:spcPts val="0"/>
                        </a:spcAft>
                      </a:pPr>
                      <a:r>
                        <a:rPr lang="id-ID" sz="1800" dirty="0">
                          <a:effectLst/>
                        </a:rPr>
                        <a:t>Usaha</a:t>
                      </a:r>
                    </a:p>
                    <a:p>
                      <a:pPr lvl="1" algn="l">
                        <a:lnSpc>
                          <a:spcPct val="107000"/>
                        </a:lnSpc>
                        <a:spcAft>
                          <a:spcPts val="0"/>
                        </a:spcAft>
                      </a:pPr>
                      <a:r>
                        <a:rPr lang="id-ID" sz="1800" dirty="0">
                          <a:effectLst/>
                        </a:rPr>
                        <a:t>(businesses)</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0"/>
                        </a:spcAft>
                      </a:pPr>
                      <a:r>
                        <a:rPr lang="id-ID" sz="1800">
                          <a:effectLst/>
                        </a:rPr>
                        <a:t>Kontrak turnkey untuk konstruksi pabrik berteknologi tinggi.</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Suplai peralatan penelitian, data, dll.</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dirty="0">
                          <a:effectLst/>
                        </a:rPr>
                        <a:t>Joint venture, persetujuan lisensi, akuisisi, dll.</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dirty="0">
                          <a:effectLst/>
                        </a:rPr>
                        <a:t>Program – program jobs dan pelatihan di perusahaan pembeli.</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lvl="1" algn="l">
                        <a:lnSpc>
                          <a:spcPct val="107000"/>
                        </a:lnSpc>
                        <a:spcAft>
                          <a:spcPts val="0"/>
                        </a:spcAft>
                      </a:pPr>
                      <a:r>
                        <a:rPr lang="id-ID" sz="1800" dirty="0">
                          <a:solidFill>
                            <a:schemeClr val="tx1"/>
                          </a:solidFill>
                          <a:effectLst/>
                        </a:rPr>
                        <a:t>Individu</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algn="l">
                        <a:lnSpc>
                          <a:spcPct val="107000"/>
                        </a:lnSpc>
                        <a:spcAft>
                          <a:spcPts val="0"/>
                        </a:spcAft>
                      </a:pPr>
                      <a:r>
                        <a:rPr lang="id-ID" sz="1800">
                          <a:effectLst/>
                        </a:rPr>
                        <a:t>Konsultan yang disewa untuk menangani masalah khusus</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Staff dan peneliti di universitas, dll. (DN/LN)</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a:effectLst/>
                        </a:rPr>
                        <a:t>Pekerja – pekerja asing, manager dan peneliti asing.</a:t>
                      </a:r>
                      <a:endParaRPr lang="id-ID"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id-ID" sz="1800" dirty="0">
                          <a:effectLst/>
                        </a:rPr>
                        <a:t>Proyek – proyek penelitian kerjasama dan interaksi profesional lainnya.</a:t>
                      </a:r>
                      <a:endParaRPr lang="id-ID"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cxnSp>
        <p:nvCxnSpPr>
          <p:cNvPr id="6" name="Straight Connector 5"/>
          <p:cNvCxnSpPr/>
          <p:nvPr/>
        </p:nvCxnSpPr>
        <p:spPr>
          <a:xfrm>
            <a:off x="941294" y="1264024"/>
            <a:ext cx="2070847" cy="52443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27847" y="685800"/>
            <a:ext cx="9365321" cy="400110"/>
          </a:xfrm>
          <a:prstGeom prst="rect">
            <a:avLst/>
          </a:prstGeom>
          <a:noFill/>
        </p:spPr>
        <p:txBody>
          <a:bodyPr wrap="none" rtlCol="0">
            <a:spAutoFit/>
          </a:bodyPr>
          <a:lstStyle/>
          <a:p>
            <a:r>
              <a:rPr lang="id-ID" sz="2000" b="1" dirty="0" smtClean="0">
                <a:solidFill>
                  <a:srgbClr val="0070C0"/>
                </a:solidFill>
                <a:effectLst>
                  <a:outerShdw blurRad="38100" dist="38100" dir="2700000" algn="tl">
                    <a:srgbClr val="000000">
                      <a:alpha val="43137"/>
                    </a:srgbClr>
                  </a:outerShdw>
                </a:effectLst>
              </a:rPr>
              <a:t>Linkage tranfer teknologi: </a:t>
            </a:r>
            <a:r>
              <a:rPr lang="id-ID" sz="2000" dirty="0" smtClean="0"/>
              <a:t>cara atau mekanisme yang digunakan untuk transfer teknologi</a:t>
            </a:r>
            <a:endParaRPr lang="id-ID" sz="2000" dirty="0"/>
          </a:p>
        </p:txBody>
      </p:sp>
    </p:spTree>
    <p:extLst>
      <p:ext uri="{BB962C8B-B14F-4D97-AF65-F5344CB8AC3E}">
        <p14:creationId xmlns:p14="http://schemas.microsoft.com/office/powerpoint/2010/main" val="132958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93576" y="470647"/>
            <a:ext cx="6950108" cy="584775"/>
          </a:xfrm>
          <a:prstGeom prst="rect">
            <a:avLst/>
          </a:prstGeom>
          <a:noFill/>
        </p:spPr>
        <p:txBody>
          <a:bodyPr wrap="none" rtlCol="0">
            <a:spAutoFit/>
          </a:bodyPr>
          <a:lstStyle/>
          <a:p>
            <a:r>
              <a:rPr lang="id-ID" sz="3200" b="1" dirty="0" smtClean="0">
                <a:solidFill>
                  <a:srgbClr val="FF0000"/>
                </a:solidFill>
                <a:effectLst>
                  <a:outerShdw blurRad="38100" dist="38100" dir="2700000" algn="tl">
                    <a:srgbClr val="000000">
                      <a:alpha val="43137"/>
                    </a:srgbClr>
                  </a:outerShdw>
                </a:effectLst>
              </a:rPr>
              <a:t>Saluran transfer Teknologi Internasional</a:t>
            </a:r>
            <a:endParaRPr lang="id-ID" sz="3200"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602530292"/>
              </p:ext>
            </p:extLst>
          </p:nvPr>
        </p:nvGraphicFramePr>
        <p:xfrm>
          <a:off x="1054320" y="1378571"/>
          <a:ext cx="10281549" cy="4754880"/>
        </p:xfrm>
        <a:graphic>
          <a:graphicData uri="http://schemas.openxmlformats.org/drawingml/2006/table">
            <a:tbl>
              <a:tblPr firstRow="1" bandRow="1">
                <a:tableStyleId>{17292A2E-F333-43FB-9621-5CBBE7FDCDCB}</a:tableStyleId>
              </a:tblPr>
              <a:tblGrid>
                <a:gridCol w="3427183"/>
                <a:gridCol w="3427183"/>
                <a:gridCol w="3427183"/>
              </a:tblGrid>
              <a:tr h="356100">
                <a:tc rowSpan="2">
                  <a:txBody>
                    <a:bodyPr/>
                    <a:lstStyle/>
                    <a:p>
                      <a:pPr algn="ctr"/>
                      <a:r>
                        <a:rPr lang="id-ID" b="1" dirty="0" smtClean="0">
                          <a:solidFill>
                            <a:schemeClr val="bg1"/>
                          </a:solidFill>
                          <a:effectLst>
                            <a:outerShdw blurRad="38100" dist="38100" dir="2700000" algn="tl">
                              <a:srgbClr val="000000">
                                <a:alpha val="43137"/>
                              </a:srgbClr>
                            </a:outerShdw>
                          </a:effectLst>
                        </a:rPr>
                        <a:t>Peran</a:t>
                      </a:r>
                      <a:r>
                        <a:rPr lang="id-ID" b="1" baseline="0" dirty="0" smtClean="0">
                          <a:solidFill>
                            <a:schemeClr val="bg1"/>
                          </a:solidFill>
                          <a:effectLst>
                            <a:outerShdw blurRad="38100" dist="38100" dir="2700000" algn="tl">
                              <a:srgbClr val="000000">
                                <a:alpha val="43137"/>
                              </a:srgbClr>
                            </a:outerShdw>
                          </a:effectLst>
                        </a:rPr>
                        <a:t> Pasar</a:t>
                      </a:r>
                      <a:endParaRPr lang="id-ID" b="1"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id-ID" b="1" dirty="0" smtClean="0">
                          <a:solidFill>
                            <a:schemeClr val="bg1"/>
                          </a:solidFill>
                          <a:effectLst>
                            <a:outerShdw blurRad="38100" dist="38100" dir="2700000" algn="tl">
                              <a:srgbClr val="000000">
                                <a:alpha val="43137"/>
                              </a:srgbClr>
                            </a:outerShdw>
                          </a:effectLst>
                        </a:rPr>
                        <a:t>Peran Pemasok Asing</a:t>
                      </a:r>
                      <a:endParaRPr lang="id-ID" b="1" dirty="0">
                        <a:solidFill>
                          <a:schemeClr val="bg1"/>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id-ID" dirty="0"/>
                    </a:p>
                  </a:txBody>
                  <a:tcPr/>
                </a:tc>
              </a:tr>
              <a:tr h="295837">
                <a:tc vMerge="1">
                  <a:txBody>
                    <a:bodyPr/>
                    <a:lstStyle/>
                    <a:p>
                      <a:pPr algn="ctr"/>
                      <a:endParaRPr lang="id-ID" dirty="0"/>
                    </a:p>
                  </a:txBody>
                  <a:tcPr/>
                </a:tc>
                <a:tc>
                  <a:txBody>
                    <a:bodyPr/>
                    <a:lstStyle/>
                    <a:p>
                      <a:pPr algn="ctr"/>
                      <a:r>
                        <a:rPr lang="id-ID" b="1" dirty="0" smtClean="0">
                          <a:solidFill>
                            <a:schemeClr val="bg1"/>
                          </a:solidFill>
                          <a:effectLst>
                            <a:outerShdw blurRad="38100" dist="38100" dir="2700000" algn="tl">
                              <a:srgbClr val="000000">
                                <a:alpha val="43137"/>
                              </a:srgbClr>
                            </a:outerShdw>
                          </a:effectLst>
                        </a:rPr>
                        <a:t>Aktif</a:t>
                      </a:r>
                      <a:endParaRPr lang="id-ID" b="1" dirty="0">
                        <a:solidFill>
                          <a:schemeClr val="bg1"/>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id-ID" b="1" dirty="0" smtClean="0">
                          <a:solidFill>
                            <a:schemeClr val="bg1"/>
                          </a:solidFill>
                          <a:effectLst>
                            <a:outerShdw blurRad="38100" dist="38100" dir="2700000" algn="tl">
                              <a:srgbClr val="000000">
                                <a:alpha val="43137"/>
                              </a:srgbClr>
                            </a:outerShdw>
                          </a:effectLst>
                        </a:rPr>
                        <a:t>Tak Aktif</a:t>
                      </a:r>
                      <a:endParaRPr lang="id-ID" b="1" dirty="0">
                        <a:solidFill>
                          <a:schemeClr val="bg1"/>
                        </a:solidFill>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544357">
                <a:tc>
                  <a:txBody>
                    <a:bodyPr/>
                    <a:lstStyle/>
                    <a:p>
                      <a:pPr algn="l"/>
                      <a:r>
                        <a:rPr lang="id-ID" dirty="0" smtClean="0">
                          <a:effectLst>
                            <a:outerShdw blurRad="38100" dist="38100" dir="2700000" algn="tl">
                              <a:srgbClr val="000000">
                                <a:alpha val="43137"/>
                              </a:srgbClr>
                            </a:outerShdw>
                          </a:effectLst>
                        </a:rPr>
                        <a:t>Melalui Pasar</a:t>
                      </a:r>
                      <a:endParaRPr lang="id-ID"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l">
                        <a:buFont typeface="Courier New" panose="02070309020205020404" pitchFamily="49" charset="0"/>
                        <a:buChar char="o"/>
                      </a:pPr>
                      <a:r>
                        <a:rPr lang="id-ID" i="1" dirty="0" smtClean="0">
                          <a:effectLst>
                            <a:outerShdw blurRad="38100" dist="38100" dir="2700000" algn="tl">
                              <a:srgbClr val="000000">
                                <a:alpha val="43137"/>
                              </a:srgbClr>
                            </a:outerShdw>
                          </a:effectLst>
                        </a:rPr>
                        <a:t>Direct foreign investment (DFI)</a:t>
                      </a:r>
                    </a:p>
                    <a:p>
                      <a:pPr marL="342900" indent="-342900" algn="l">
                        <a:buFont typeface="Courier New" panose="02070309020205020404" pitchFamily="49" charset="0"/>
                        <a:buChar char="o"/>
                      </a:pPr>
                      <a:r>
                        <a:rPr lang="id-ID" dirty="0" smtClean="0">
                          <a:effectLst>
                            <a:outerShdw blurRad="38100" dist="38100" dir="2700000" algn="tl">
                              <a:srgbClr val="000000">
                                <a:alpha val="43137"/>
                              </a:srgbClr>
                            </a:outerShdw>
                          </a:effectLst>
                        </a:rPr>
                        <a:t>Lisensi</a:t>
                      </a:r>
                      <a:r>
                        <a:rPr lang="id-ID" baseline="0" dirty="0" smtClean="0">
                          <a:effectLst>
                            <a:outerShdw blurRad="38100" dist="38100" dir="2700000" algn="tl">
                              <a:srgbClr val="000000">
                                <a:alpha val="43137"/>
                              </a:srgbClr>
                            </a:outerShdw>
                          </a:effectLst>
                        </a:rPr>
                        <a:t> internasional</a:t>
                      </a:r>
                    </a:p>
                    <a:p>
                      <a:pPr marL="342900" indent="-342900" algn="l">
                        <a:buFont typeface="Courier New" panose="02070309020205020404" pitchFamily="49" charset="0"/>
                        <a:buChar char="o"/>
                      </a:pPr>
                      <a:r>
                        <a:rPr lang="id-ID" baseline="0" dirty="0" smtClean="0">
                          <a:effectLst>
                            <a:outerShdw blurRad="38100" dist="38100" dir="2700000" algn="tl">
                              <a:srgbClr val="000000">
                                <a:alpha val="43137"/>
                              </a:srgbClr>
                            </a:outerShdw>
                          </a:effectLst>
                        </a:rPr>
                        <a:t>Turnkey plant</a:t>
                      </a:r>
                    </a:p>
                    <a:p>
                      <a:pPr marL="342900" indent="-342900" algn="l">
                        <a:buFont typeface="Courier New" panose="02070309020205020404" pitchFamily="49" charset="0"/>
                        <a:buChar char="o"/>
                      </a:pPr>
                      <a:r>
                        <a:rPr lang="id-ID" baseline="0" dirty="0" smtClean="0">
                          <a:effectLst>
                            <a:outerShdw blurRad="38100" dist="38100" dir="2700000" algn="tl">
                              <a:srgbClr val="000000">
                                <a:alpha val="43137"/>
                              </a:srgbClr>
                            </a:outerShdw>
                          </a:effectLst>
                        </a:rPr>
                        <a:t>Konsutasi teknik</a:t>
                      </a:r>
                    </a:p>
                    <a:p>
                      <a:pPr marL="342900" indent="-342900" algn="l">
                        <a:buFont typeface="Courier New" panose="02070309020205020404" pitchFamily="49" charset="0"/>
                        <a:buChar char="o"/>
                      </a:pPr>
                      <a:r>
                        <a:rPr lang="id-ID" i="1" baseline="0" dirty="0" smtClean="0">
                          <a:effectLst>
                            <a:outerShdw blurRad="38100" dist="38100" dir="2700000" algn="tl">
                              <a:srgbClr val="000000">
                                <a:alpha val="43137"/>
                              </a:srgbClr>
                            </a:outerShdw>
                          </a:effectLst>
                        </a:rPr>
                        <a:t>Made-to-machinery</a:t>
                      </a:r>
                    </a:p>
                    <a:p>
                      <a:pPr algn="l"/>
                      <a:endParaRPr lang="id-ID" i="1" baseline="0" dirty="0" smtClean="0">
                        <a:effectLst>
                          <a:outerShdw blurRad="38100" dist="38100" dir="2700000" algn="tl">
                            <a:srgbClr val="000000">
                              <a:alpha val="43137"/>
                            </a:srgbClr>
                          </a:outerShdw>
                        </a:effectLst>
                      </a:endParaRPr>
                    </a:p>
                    <a:p>
                      <a:pPr algn="ctr"/>
                      <a:r>
                        <a:rPr lang="id-ID" i="0" baseline="0" dirty="0" smtClean="0">
                          <a:effectLst>
                            <a:outerShdw blurRad="38100" dist="38100" dir="2700000" algn="tl">
                              <a:srgbClr val="000000">
                                <a:alpha val="43137"/>
                              </a:srgbClr>
                            </a:outerShdw>
                          </a:effectLst>
                        </a:rPr>
                        <a:t>(Set 1)</a:t>
                      </a:r>
                      <a:endParaRPr lang="id-ID" i="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id-ID" dirty="0" smtClean="0">
                          <a:effectLst>
                            <a:outerShdw blurRad="38100" dist="38100" dir="2700000" algn="tl">
                              <a:srgbClr val="000000">
                                <a:alpha val="43137"/>
                              </a:srgbClr>
                            </a:outerShdw>
                          </a:effectLst>
                        </a:rPr>
                        <a:t>Standard (serial) machinery purchase</a:t>
                      </a: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ctr"/>
                      <a:r>
                        <a:rPr lang="id-ID" dirty="0" smtClean="0">
                          <a:effectLst>
                            <a:outerShdw blurRad="38100" dist="38100" dir="2700000" algn="tl">
                              <a:srgbClr val="000000">
                                <a:alpha val="43137"/>
                              </a:srgbClr>
                            </a:outerShdw>
                          </a:effectLst>
                        </a:rPr>
                        <a:t>(Set 2)</a:t>
                      </a:r>
                      <a:endParaRPr lang="id-ID"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4357">
                <a:tc>
                  <a:txBody>
                    <a:bodyPr/>
                    <a:lstStyle/>
                    <a:p>
                      <a:pPr algn="l"/>
                      <a:r>
                        <a:rPr lang="id-ID" dirty="0" smtClean="0">
                          <a:effectLst>
                            <a:outerShdw blurRad="38100" dist="38100" dir="2700000" algn="tl">
                              <a:srgbClr val="000000">
                                <a:alpha val="43137"/>
                              </a:srgbClr>
                            </a:outerShdw>
                          </a:effectLst>
                        </a:rPr>
                        <a:t>Tak Melalui Pasar</a:t>
                      </a:r>
                      <a:endParaRPr lang="id-ID"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l">
                        <a:buFont typeface="Courier New" panose="02070309020205020404" pitchFamily="49" charset="0"/>
                        <a:buChar char="o"/>
                      </a:pPr>
                      <a:r>
                        <a:rPr lang="id-ID" dirty="0" smtClean="0">
                          <a:effectLst>
                            <a:outerShdw blurRad="38100" dist="38100" dir="2700000" algn="tl">
                              <a:srgbClr val="000000">
                                <a:alpha val="43137"/>
                              </a:srgbClr>
                            </a:outerShdw>
                          </a:effectLst>
                        </a:rPr>
                        <a:t>Asisten Teknik Pemasok</a:t>
                      </a: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l"/>
                      <a:endParaRPr lang="id-ID" dirty="0" smtClean="0">
                        <a:effectLst>
                          <a:outerShdw blurRad="38100" dist="38100" dir="2700000" algn="tl">
                            <a:srgbClr val="000000">
                              <a:alpha val="43137"/>
                            </a:srgbClr>
                          </a:outerShdw>
                        </a:effectLst>
                      </a:endParaRPr>
                    </a:p>
                    <a:p>
                      <a:pPr algn="ctr"/>
                      <a:r>
                        <a:rPr lang="id-ID" dirty="0" smtClean="0">
                          <a:effectLst>
                            <a:outerShdw blurRad="38100" dist="38100" dir="2700000" algn="tl">
                              <a:srgbClr val="000000">
                                <a:alpha val="43137"/>
                              </a:srgbClr>
                            </a:outerShdw>
                          </a:effectLst>
                        </a:rPr>
                        <a:t>(Set 3)</a:t>
                      </a:r>
                      <a:endParaRPr lang="id-ID"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l">
                        <a:buFont typeface="Courier New" panose="02070309020205020404" pitchFamily="49" charset="0"/>
                        <a:buChar char="o"/>
                      </a:pPr>
                      <a:r>
                        <a:rPr lang="id-ID" dirty="0" smtClean="0">
                          <a:effectLst>
                            <a:outerShdw blurRad="38100" dist="38100" dir="2700000" algn="tl">
                              <a:srgbClr val="000000">
                                <a:alpha val="43137"/>
                              </a:srgbClr>
                            </a:outerShdw>
                          </a:effectLst>
                        </a:rPr>
                        <a:t>Imitasi (</a:t>
                      </a:r>
                      <a:r>
                        <a:rPr lang="id-ID" i="1" dirty="0" smtClean="0">
                          <a:effectLst>
                            <a:outerShdw blurRad="38100" dist="38100" dir="2700000" algn="tl">
                              <a:srgbClr val="000000">
                                <a:alpha val="43137"/>
                              </a:srgbClr>
                            </a:outerShdw>
                          </a:effectLst>
                        </a:rPr>
                        <a:t>reverse engineering</a:t>
                      </a:r>
                      <a:r>
                        <a:rPr lang="id-ID" dirty="0" smtClean="0">
                          <a:effectLst>
                            <a:outerShdw blurRad="38100" dist="38100" dir="2700000" algn="tl">
                              <a:srgbClr val="000000">
                                <a:alpha val="43137"/>
                              </a:srgbClr>
                            </a:outerShdw>
                          </a:effectLst>
                        </a:rPr>
                        <a:t>)</a:t>
                      </a:r>
                    </a:p>
                    <a:p>
                      <a:pPr marL="285750" indent="-285750" algn="l">
                        <a:buFont typeface="Courier New" panose="02070309020205020404" pitchFamily="49" charset="0"/>
                        <a:buChar char="o"/>
                      </a:pPr>
                      <a:r>
                        <a:rPr lang="id-ID" dirty="0" smtClean="0">
                          <a:effectLst>
                            <a:outerShdw blurRad="38100" dist="38100" dir="2700000" algn="tl">
                              <a:srgbClr val="000000">
                                <a:alpha val="43137"/>
                              </a:srgbClr>
                            </a:outerShdw>
                          </a:effectLst>
                        </a:rPr>
                        <a:t>Observasi</a:t>
                      </a:r>
                    </a:p>
                    <a:p>
                      <a:pPr marL="285750" indent="-285750" algn="l">
                        <a:buFont typeface="Courier New" panose="02070309020205020404" pitchFamily="49" charset="0"/>
                        <a:buChar char="o"/>
                      </a:pPr>
                      <a:r>
                        <a:rPr lang="id-ID" dirty="0" smtClean="0">
                          <a:effectLst>
                            <a:outerShdw blurRad="38100" dist="38100" dir="2700000" algn="tl">
                              <a:srgbClr val="000000">
                                <a:alpha val="43137"/>
                              </a:srgbClr>
                            </a:outerShdw>
                          </a:effectLst>
                        </a:rPr>
                        <a:t>Jurnal-jurnal niaga</a:t>
                      </a:r>
                    </a:p>
                    <a:p>
                      <a:pPr marL="285750" indent="-285750" algn="l">
                        <a:buFont typeface="Courier New" panose="02070309020205020404" pitchFamily="49" charset="0"/>
                        <a:buChar char="o"/>
                      </a:pPr>
                      <a:r>
                        <a:rPr lang="id-ID" dirty="0" smtClean="0">
                          <a:effectLst>
                            <a:outerShdw blurRad="38100" dist="38100" dir="2700000" algn="tl">
                              <a:srgbClr val="000000">
                                <a:alpha val="43137"/>
                              </a:srgbClr>
                            </a:outerShdw>
                          </a:effectLst>
                        </a:rPr>
                        <a:t>Pelayanan informasi teknik</a:t>
                      </a:r>
                    </a:p>
                    <a:p>
                      <a:pPr marL="285750" indent="-285750" algn="l">
                        <a:buFont typeface="Courier New" panose="02070309020205020404" pitchFamily="49" charset="0"/>
                        <a:buChar char="o"/>
                      </a:pPr>
                      <a:endParaRPr lang="id-ID" dirty="0" smtClean="0">
                        <a:effectLst>
                          <a:outerShdw blurRad="38100" dist="38100" dir="2700000" algn="tl">
                            <a:srgbClr val="000000">
                              <a:alpha val="43137"/>
                            </a:srgbClr>
                          </a:outerShdw>
                        </a:effectLst>
                      </a:endParaRPr>
                    </a:p>
                    <a:p>
                      <a:pPr marL="285750" indent="-285750" algn="l">
                        <a:buFont typeface="Courier New" panose="02070309020205020404" pitchFamily="49" charset="0"/>
                        <a:buChar char="o"/>
                      </a:pPr>
                      <a:endParaRPr lang="id-ID" dirty="0" smtClean="0">
                        <a:effectLst>
                          <a:outerShdw blurRad="38100" dist="38100" dir="2700000" algn="tl">
                            <a:srgbClr val="000000">
                              <a:alpha val="43137"/>
                            </a:srgbClr>
                          </a:outerShdw>
                        </a:effectLst>
                      </a:endParaRPr>
                    </a:p>
                    <a:p>
                      <a:pPr marL="0" marR="0" indent="0" algn="ctr"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id-ID" dirty="0" smtClean="0">
                          <a:effectLst>
                            <a:outerShdw blurRad="38100" dist="38100" dir="2700000" algn="tl">
                              <a:srgbClr val="000000">
                                <a:alpha val="43137"/>
                              </a:srgbClr>
                            </a:outerShdw>
                          </a:effectLst>
                        </a:rPr>
                        <a:t>(Set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46067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p:cNvSpPr txBox="1"/>
          <p:nvPr/>
        </p:nvSpPr>
        <p:spPr>
          <a:xfrm>
            <a:off x="0" y="217712"/>
            <a:ext cx="3454400" cy="1569660"/>
          </a:xfrm>
          <a:prstGeom prst="rect">
            <a:avLst/>
          </a:prstGeom>
          <a:solidFill>
            <a:schemeClr val="bg1"/>
          </a:solidFill>
        </p:spPr>
        <p:txBody>
          <a:bodyPr wrap="square" rtlCol="0">
            <a:spAutoFit/>
          </a:bodyPr>
          <a:lstStyle/>
          <a:p>
            <a:pPr algn="ctr"/>
            <a:r>
              <a:rPr lang="id-ID" sz="9600" dirty="0" smtClean="0">
                <a:solidFill>
                  <a:srgbClr val="FF0000"/>
                </a:solidFill>
                <a:latin typeface="Bernard MT Condensed" panose="02050806060905020404" pitchFamily="18" charset="0"/>
              </a:rPr>
              <a:t>FINISH</a:t>
            </a:r>
            <a:endParaRPr lang="id-ID" sz="9600" dirty="0">
              <a:solidFill>
                <a:srgbClr val="FF0000"/>
              </a:solidFill>
              <a:latin typeface="Bernard MT Condensed" panose="02050806060905020404" pitchFamily="18" charset="0"/>
            </a:endParaRPr>
          </a:p>
        </p:txBody>
      </p:sp>
    </p:spTree>
    <p:extLst>
      <p:ext uri="{BB962C8B-B14F-4D97-AF65-F5344CB8AC3E}">
        <p14:creationId xmlns:p14="http://schemas.microsoft.com/office/powerpoint/2010/main" val="24674039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304800"/>
            <a:ext cx="11241741" cy="985838"/>
          </a:xfrm>
          <a:solidFill>
            <a:schemeClr val="accent1">
              <a:lumMod val="20000"/>
              <a:lumOff val="80000"/>
              <a:alpha val="59000"/>
            </a:schemeClr>
          </a:solidFill>
          <a:ln>
            <a:solidFill>
              <a:schemeClr val="accent1"/>
            </a:solidFill>
          </a:ln>
        </p:spPr>
        <p:txBody>
          <a:bodyPr rtlCol="0"/>
          <a:lstStyle/>
          <a:p>
            <a:pPr algn="ctr" eaLnBrk="1" fontAlgn="auto" hangingPunct="1">
              <a:spcAft>
                <a:spcPts val="0"/>
              </a:spcAft>
              <a:defRPr/>
            </a:pPr>
            <a:r>
              <a:rPr lang="id-ID" sz="5400" b="1" dirty="0" smtClean="0">
                <a:solidFill>
                  <a:srgbClr val="FFC000"/>
                </a:solidFill>
                <a:effectLst>
                  <a:outerShdw blurRad="38100" dist="38100" dir="2700000" algn="tl">
                    <a:srgbClr val="000000">
                      <a:alpha val="43137"/>
                    </a:srgbClr>
                  </a:outerShdw>
                </a:effectLst>
                <a:latin typeface="Adelyne" pitchFamily="2" charset="0"/>
              </a:rPr>
              <a:t>Pendahuluan</a:t>
            </a:r>
            <a:endParaRPr lang="id-ID" sz="5400" b="1" dirty="0" smtClean="0">
              <a:solidFill>
                <a:srgbClr val="FFC000"/>
              </a:solidFill>
              <a:effectLst>
                <a:outerShdw blurRad="38100" dist="38100" dir="2700000" algn="tl">
                  <a:srgbClr val="000000">
                    <a:alpha val="43137"/>
                  </a:srgbClr>
                </a:outerShdw>
              </a:effectLst>
              <a:latin typeface="Aldo the Apache" panose="04030904040101010302" pitchFamily="82" charset="0"/>
            </a:endParaRPr>
          </a:p>
        </p:txBody>
      </p:sp>
      <p:sp>
        <p:nvSpPr>
          <p:cNvPr id="5" name="Rectangle 4"/>
          <p:cNvSpPr/>
          <p:nvPr/>
        </p:nvSpPr>
        <p:spPr>
          <a:xfrm>
            <a:off x="539552" y="1440541"/>
            <a:ext cx="11159389" cy="1938992"/>
          </a:xfrm>
          <a:prstGeom prst="rect">
            <a:avLst/>
          </a:prstGeom>
        </p:spPr>
        <p:txBody>
          <a:bodyPr wrap="square">
            <a:spAutoFit/>
          </a:bodyPr>
          <a:lstStyle/>
          <a:p>
            <a:pPr algn="just"/>
            <a:r>
              <a:rPr lang="id-ID" sz="2400" b="1" dirty="0">
                <a:solidFill>
                  <a:srgbClr val="FF0000"/>
                </a:solidFill>
                <a:effectLst>
                  <a:outerShdw blurRad="38100" dist="38100" dir="2700000" algn="tl">
                    <a:srgbClr val="000000">
                      <a:alpha val="43137"/>
                    </a:srgbClr>
                  </a:outerShdw>
                </a:effectLst>
              </a:rPr>
              <a:t>Transfer teknologi </a:t>
            </a:r>
            <a:r>
              <a:rPr lang="id-ID" sz="2400" dirty="0" smtClean="0"/>
              <a:t>adalah </a:t>
            </a:r>
            <a:r>
              <a:rPr lang="id-ID" sz="2400" dirty="0" smtClean="0">
                <a:solidFill>
                  <a:srgbClr val="0070C0"/>
                </a:solidFill>
                <a:effectLst>
                  <a:outerShdw blurRad="38100" dist="38100" dir="2700000" algn="tl">
                    <a:srgbClr val="000000">
                      <a:alpha val="43137"/>
                    </a:srgbClr>
                  </a:outerShdw>
                </a:effectLst>
              </a:rPr>
              <a:t>pengalihan </a:t>
            </a:r>
            <a:r>
              <a:rPr lang="id-ID" sz="2400" dirty="0">
                <a:solidFill>
                  <a:srgbClr val="0070C0"/>
                </a:solidFill>
                <a:effectLst>
                  <a:outerShdw blurRad="38100" dist="38100" dir="2700000" algn="tl">
                    <a:srgbClr val="000000">
                      <a:alpha val="43137"/>
                    </a:srgbClr>
                  </a:outerShdw>
                </a:effectLst>
              </a:rPr>
              <a:t>kemampuan memanfaatkan dan menguasai ilmu pengetahuan dan teknologi antar lembaga, badan atau orang, baik yang berada dalam lingkungan dalam negeri maupun yang berasal dari luar negeri ke dalam negeri atau sebaliknya.</a:t>
            </a:r>
            <a:r>
              <a:rPr lang="id-ID" sz="2400" dirty="0"/>
              <a:t> </a:t>
            </a:r>
            <a:endParaRPr lang="id-ID" sz="2400" dirty="0" smtClean="0"/>
          </a:p>
          <a:p>
            <a:pPr algn="just"/>
            <a:endParaRPr lang="id-ID" sz="2400" dirty="0" smtClean="0">
              <a:solidFill>
                <a:schemeClr val="accent1">
                  <a:lumMod val="75000"/>
                </a:schemeClr>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1069824081"/>
              </p:ext>
            </p:extLst>
          </p:nvPr>
        </p:nvGraphicFramePr>
        <p:xfrm>
          <a:off x="687470" y="3791046"/>
          <a:ext cx="10769488" cy="2839750"/>
        </p:xfrm>
        <a:graphic>
          <a:graphicData uri="http://schemas.openxmlformats.org/drawingml/2006/table">
            <a:tbl>
              <a:tblPr firstRow="1" firstCol="1" bandRow="1">
                <a:tableStyleId>{5C22544A-7EE6-4342-B048-85BDC9FD1C3A}</a:tableStyleId>
              </a:tblPr>
              <a:tblGrid>
                <a:gridCol w="5384744"/>
                <a:gridCol w="5384744"/>
              </a:tblGrid>
              <a:tr h="496103">
                <a:tc>
                  <a:txBody>
                    <a:bodyPr/>
                    <a:lstStyle/>
                    <a:p>
                      <a:pPr algn="ctr">
                        <a:lnSpc>
                          <a:spcPct val="107000"/>
                        </a:lnSpc>
                        <a:spcAft>
                          <a:spcPts val="0"/>
                        </a:spcAft>
                      </a:pPr>
                      <a:r>
                        <a:rPr lang="id-ID" sz="2400" i="1" dirty="0">
                          <a:effectLst/>
                        </a:rPr>
                        <a:t>Transferee</a:t>
                      </a:r>
                      <a:endParaRPr lang="id-ID" sz="2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d-ID" sz="2400" i="1" dirty="0">
                          <a:effectLst/>
                        </a:rPr>
                        <a:t>Transferor</a:t>
                      </a:r>
                      <a:endParaRPr lang="id-ID" sz="2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0000"/>
                    </a:solidFill>
                  </a:tcPr>
                </a:tc>
              </a:tr>
              <a:tr h="2343647">
                <a:tc>
                  <a:txBody>
                    <a:bodyPr/>
                    <a:lstStyle/>
                    <a:p>
                      <a:pPr marL="342900" lvl="0" indent="-342900" algn="l">
                        <a:lnSpc>
                          <a:spcPct val="107000"/>
                        </a:lnSpc>
                        <a:spcAft>
                          <a:spcPts val="800"/>
                        </a:spcAft>
                        <a:buFont typeface="+mj-lt"/>
                        <a:buAutoNum type="arabicPeriod"/>
                        <a:tabLst>
                          <a:tab pos="457200" algn="l"/>
                        </a:tabLst>
                      </a:pPr>
                      <a:r>
                        <a:rPr lang="id-ID" sz="2400" dirty="0">
                          <a:solidFill>
                            <a:schemeClr val="tx1"/>
                          </a:solidFill>
                          <a:effectLst>
                            <a:outerShdw blurRad="38100" dist="38100" dir="2700000" algn="tl">
                              <a:srgbClr val="000000">
                                <a:alpha val="43137"/>
                              </a:srgbClr>
                            </a:outerShdw>
                          </a:effectLst>
                        </a:rPr>
                        <a:t>Investasi R&amp;D rendah atau tidak ada</a:t>
                      </a:r>
                    </a:p>
                    <a:p>
                      <a:pPr marL="342900" lvl="0" indent="-342900" algn="l">
                        <a:lnSpc>
                          <a:spcPct val="107000"/>
                        </a:lnSpc>
                        <a:spcAft>
                          <a:spcPts val="800"/>
                        </a:spcAft>
                        <a:buFont typeface="+mj-lt"/>
                        <a:buAutoNum type="arabicPeriod"/>
                        <a:tabLst>
                          <a:tab pos="457200" algn="l"/>
                        </a:tabLst>
                      </a:pPr>
                      <a:r>
                        <a:rPr lang="id-ID" sz="2400" dirty="0">
                          <a:solidFill>
                            <a:schemeClr val="tx1"/>
                          </a:solidFill>
                          <a:effectLst>
                            <a:outerShdw blurRad="38100" dist="38100" dir="2700000" algn="tl">
                              <a:srgbClr val="000000">
                                <a:alpha val="43137"/>
                              </a:srgbClr>
                            </a:outerShdw>
                          </a:effectLst>
                        </a:rPr>
                        <a:t>Dapat cepat digunakan</a:t>
                      </a:r>
                    </a:p>
                    <a:p>
                      <a:pPr marL="342900" lvl="0" indent="-342900" algn="l">
                        <a:lnSpc>
                          <a:spcPct val="107000"/>
                        </a:lnSpc>
                        <a:spcAft>
                          <a:spcPts val="800"/>
                        </a:spcAft>
                        <a:buFont typeface="+mj-lt"/>
                        <a:buAutoNum type="arabicPeriod"/>
                        <a:tabLst>
                          <a:tab pos="457200" algn="l"/>
                        </a:tabLst>
                      </a:pPr>
                      <a:r>
                        <a:rPr lang="id-ID" sz="2400" dirty="0">
                          <a:solidFill>
                            <a:schemeClr val="tx1"/>
                          </a:solidFill>
                          <a:effectLst>
                            <a:outerShdw blurRad="38100" dist="38100" dir="2700000" algn="tl">
                              <a:srgbClr val="000000">
                                <a:alpha val="43137"/>
                              </a:srgbClr>
                            </a:outerShdw>
                          </a:effectLst>
                        </a:rPr>
                        <a:t>Resiko teknik dan finansial rendah</a:t>
                      </a:r>
                      <a:endParaRPr lang="id-ID" sz="2400"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l">
                        <a:lnSpc>
                          <a:spcPct val="107000"/>
                        </a:lnSpc>
                        <a:spcAft>
                          <a:spcPts val="800"/>
                        </a:spcAft>
                        <a:buFont typeface="+mj-lt"/>
                        <a:buAutoNum type="arabicPeriod"/>
                        <a:tabLst>
                          <a:tab pos="457200" algn="l"/>
                        </a:tabLst>
                      </a:pPr>
                      <a:r>
                        <a:rPr lang="id-ID" sz="2400" dirty="0">
                          <a:solidFill>
                            <a:srgbClr val="FF0000"/>
                          </a:solidFill>
                          <a:effectLst>
                            <a:outerShdw blurRad="38100" dist="38100" dir="2700000" algn="tl">
                              <a:srgbClr val="000000">
                                <a:alpha val="43137"/>
                              </a:srgbClr>
                            </a:outerShdw>
                          </a:effectLst>
                        </a:rPr>
                        <a:t>Meningkatkan investasi R&amp;D.</a:t>
                      </a:r>
                    </a:p>
                    <a:p>
                      <a:pPr marL="342900" lvl="0" indent="-342900" algn="l">
                        <a:lnSpc>
                          <a:spcPct val="107000"/>
                        </a:lnSpc>
                        <a:spcAft>
                          <a:spcPts val="800"/>
                        </a:spcAft>
                        <a:buFont typeface="+mj-lt"/>
                        <a:buAutoNum type="arabicPeriod"/>
                        <a:tabLst>
                          <a:tab pos="457200" algn="l"/>
                        </a:tabLst>
                      </a:pPr>
                      <a:r>
                        <a:rPr lang="id-ID" sz="2400" dirty="0">
                          <a:solidFill>
                            <a:srgbClr val="FF0000"/>
                          </a:solidFill>
                          <a:effectLst>
                            <a:outerShdw blurRad="38100" dist="38100" dir="2700000" algn="tl">
                              <a:srgbClr val="000000">
                                <a:alpha val="43137"/>
                              </a:srgbClr>
                            </a:outerShdw>
                          </a:effectLst>
                        </a:rPr>
                        <a:t>Penggunaan teknologi yang tidak seketika.</a:t>
                      </a:r>
                    </a:p>
                    <a:p>
                      <a:pPr marL="342900" lvl="0" indent="-342900" algn="l">
                        <a:lnSpc>
                          <a:spcPct val="107000"/>
                        </a:lnSpc>
                        <a:spcAft>
                          <a:spcPts val="800"/>
                        </a:spcAft>
                        <a:buFont typeface="+mj-lt"/>
                        <a:buAutoNum type="arabicPeriod"/>
                        <a:tabLst>
                          <a:tab pos="457200" algn="l"/>
                        </a:tabLst>
                      </a:pPr>
                      <a:r>
                        <a:rPr lang="id-ID" sz="2400" dirty="0">
                          <a:solidFill>
                            <a:srgbClr val="FF0000"/>
                          </a:solidFill>
                          <a:effectLst>
                            <a:outerShdw blurRad="38100" dist="38100" dir="2700000" algn="tl">
                              <a:srgbClr val="000000">
                                <a:alpha val="43137"/>
                              </a:srgbClr>
                            </a:outerShdw>
                          </a:effectLst>
                        </a:rPr>
                        <a:t>Penggunaan teknologi yang telah melewati batasnya.</a:t>
                      </a:r>
                      <a:endParaRPr lang="id-ID" sz="24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r>
            </a:tbl>
          </a:graphicData>
        </a:graphic>
      </p:graphicFrame>
      <p:sp>
        <p:nvSpPr>
          <p:cNvPr id="3" name="TextBox 2"/>
          <p:cNvSpPr txBox="1"/>
          <p:nvPr/>
        </p:nvSpPr>
        <p:spPr>
          <a:xfrm>
            <a:off x="687470" y="3267826"/>
            <a:ext cx="3915816" cy="523220"/>
          </a:xfrm>
          <a:prstGeom prst="rect">
            <a:avLst/>
          </a:prstGeom>
          <a:noFill/>
        </p:spPr>
        <p:txBody>
          <a:bodyPr wrap="none" rtlCol="0">
            <a:spAutoFit/>
          </a:bodyPr>
          <a:lstStyle/>
          <a:p>
            <a:r>
              <a:rPr lang="id-ID" sz="2800" b="1" dirty="0" smtClean="0">
                <a:solidFill>
                  <a:srgbClr val="7030A0"/>
                </a:solidFill>
                <a:effectLst>
                  <a:outerShdw blurRad="38100" dist="38100" dir="2700000" algn="tl">
                    <a:srgbClr val="000000">
                      <a:alpha val="43137"/>
                    </a:srgbClr>
                  </a:outerShdw>
                </a:effectLst>
              </a:rPr>
              <a:t>Alasan transfer teknologi</a:t>
            </a:r>
            <a:endParaRPr lang="id-ID" sz="2800" b="1" dirty="0">
              <a:solidFill>
                <a:srgbClr val="7030A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75266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4810" y="4624097"/>
            <a:ext cx="11159389" cy="1200329"/>
          </a:xfrm>
          <a:prstGeom prst="rect">
            <a:avLst/>
          </a:prstGeom>
        </p:spPr>
        <p:txBody>
          <a:bodyPr wrap="square">
            <a:spAutoFit/>
          </a:bodyPr>
          <a:lstStyle/>
          <a:p>
            <a:pPr algn="just"/>
            <a:r>
              <a:rPr lang="id-ID" sz="2400" b="1" i="1" dirty="0" smtClean="0">
                <a:effectLst>
                  <a:outerShdw blurRad="38100" dist="38100" dir="2700000" algn="tl">
                    <a:srgbClr val="000000">
                      <a:alpha val="43137"/>
                    </a:srgbClr>
                  </a:outerShdw>
                </a:effectLst>
              </a:rPr>
              <a:t>Pola Transfer Teknologi:</a:t>
            </a:r>
          </a:p>
          <a:p>
            <a:pPr marL="457200" indent="-457200" algn="just">
              <a:buAutoNum type="arabicPeriod"/>
            </a:pPr>
            <a:r>
              <a:rPr lang="id-ID" sz="2400" b="1" dirty="0" smtClean="0">
                <a:solidFill>
                  <a:srgbClr val="0070C0"/>
                </a:solidFill>
                <a:effectLst>
                  <a:outerShdw blurRad="38100" dist="38100" dir="2700000" algn="tl">
                    <a:srgbClr val="000000">
                      <a:alpha val="43137"/>
                    </a:srgbClr>
                  </a:outerShdw>
                </a:effectLst>
              </a:rPr>
              <a:t>Sektor primer: </a:t>
            </a:r>
            <a:r>
              <a:rPr lang="id-ID" sz="2400" b="1" dirty="0" smtClean="0">
                <a:solidFill>
                  <a:srgbClr val="7030A0"/>
                </a:solidFill>
                <a:effectLst>
                  <a:outerShdw blurRad="38100" dist="38100" dir="2700000" algn="tl">
                    <a:srgbClr val="000000">
                      <a:alpha val="43137"/>
                    </a:srgbClr>
                  </a:outerShdw>
                </a:effectLst>
              </a:rPr>
              <a:t>pertanian pertambangan</a:t>
            </a:r>
          </a:p>
          <a:p>
            <a:pPr marL="457200" indent="-457200" algn="just">
              <a:buAutoNum type="arabicPeriod"/>
            </a:pPr>
            <a:r>
              <a:rPr lang="id-ID" sz="2400" b="1" dirty="0" smtClean="0">
                <a:solidFill>
                  <a:srgbClr val="FF0000"/>
                </a:solidFill>
                <a:effectLst>
                  <a:outerShdw blurRad="38100" dist="38100" dir="2700000" algn="tl">
                    <a:srgbClr val="000000">
                      <a:alpha val="43137"/>
                    </a:srgbClr>
                  </a:outerShdw>
                </a:effectLst>
              </a:rPr>
              <a:t>Sektor industri: </a:t>
            </a:r>
            <a:r>
              <a:rPr lang="id-ID" sz="2400" b="1" dirty="0" smtClean="0">
                <a:effectLst>
                  <a:outerShdw blurRad="38100" dist="38100" dir="2700000" algn="tl">
                    <a:srgbClr val="000000">
                      <a:alpha val="43137"/>
                    </a:srgbClr>
                  </a:outerShdw>
                </a:effectLst>
              </a:rPr>
              <a:t>substitusi impor, promosi ekspor</a:t>
            </a:r>
            <a:endParaRPr lang="id-ID" sz="2400" dirty="0" smtClean="0"/>
          </a:p>
        </p:txBody>
      </p:sp>
      <p:sp>
        <p:nvSpPr>
          <p:cNvPr id="5" name="Rectangle 4"/>
          <p:cNvSpPr/>
          <p:nvPr/>
        </p:nvSpPr>
        <p:spPr>
          <a:xfrm>
            <a:off x="650069" y="585499"/>
            <a:ext cx="11048872" cy="830997"/>
          </a:xfrm>
          <a:prstGeom prst="rect">
            <a:avLst/>
          </a:prstGeom>
          <a:solidFill>
            <a:srgbClr val="00B0F0">
              <a:alpha val="29000"/>
            </a:srgbClr>
          </a:solidFill>
        </p:spPr>
        <p:txBody>
          <a:bodyPr wrap="square">
            <a:spAutoFit/>
          </a:bodyPr>
          <a:lstStyle/>
          <a:p>
            <a:pPr algn="ctr"/>
            <a:r>
              <a:rPr lang="id-ID" sz="4800" b="1" i="1" dirty="0" smtClean="0">
                <a:solidFill>
                  <a:srgbClr val="7030A0"/>
                </a:solidFill>
                <a:effectLst>
                  <a:outerShdw blurRad="38100" dist="38100" dir="2700000" algn="tl">
                    <a:srgbClr val="000000">
                      <a:alpha val="43137"/>
                    </a:srgbClr>
                  </a:outerShdw>
                </a:effectLst>
                <a:latin typeface="Adobe Garamond Pro Bold" panose="02020702060506020403" pitchFamily="18" charset="0"/>
              </a:rPr>
              <a:t> </a:t>
            </a:r>
            <a:r>
              <a:rPr lang="id-ID" sz="4800" b="1" i="1" dirty="0" smtClean="0">
                <a:solidFill>
                  <a:srgbClr val="C00000"/>
                </a:solidFill>
                <a:effectLst>
                  <a:outerShdw blurRad="38100" dist="38100" dir="2700000" algn="tl">
                    <a:srgbClr val="000000">
                      <a:alpha val="43137"/>
                    </a:srgbClr>
                  </a:outerShdw>
                </a:effectLst>
                <a:latin typeface="Adobe Garamond Pro Bold" panose="02020702060506020403" pitchFamily="18" charset="0"/>
              </a:rPr>
              <a:t>Lingkup Transfer Teknologi</a:t>
            </a:r>
            <a:endParaRPr lang="id-ID" sz="4800" b="1" i="1" dirty="0">
              <a:solidFill>
                <a:srgbClr val="C00000"/>
              </a:solidFill>
              <a:effectLst>
                <a:outerShdw blurRad="38100" dist="38100" dir="2700000" algn="tl">
                  <a:srgbClr val="000000">
                    <a:alpha val="43137"/>
                  </a:srgbClr>
                </a:outerShdw>
              </a:effectLst>
              <a:latin typeface="Adobe Garamond Pro Bold" panose="02020702060506020403"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526812761"/>
              </p:ext>
            </p:extLst>
          </p:nvPr>
        </p:nvGraphicFramePr>
        <p:xfrm>
          <a:off x="650069" y="1799486"/>
          <a:ext cx="11048872" cy="2278726"/>
        </p:xfrm>
        <a:graphic>
          <a:graphicData uri="http://schemas.openxmlformats.org/drawingml/2006/table">
            <a:tbl>
              <a:tblPr firstRow="1" firstCol="1" bandRow="1">
                <a:tableStyleId>{5C22544A-7EE6-4342-B048-85BDC9FD1C3A}</a:tableStyleId>
              </a:tblPr>
              <a:tblGrid>
                <a:gridCol w="5524436"/>
                <a:gridCol w="5524436"/>
              </a:tblGrid>
              <a:tr h="594090">
                <a:tc>
                  <a:txBody>
                    <a:bodyPr/>
                    <a:lstStyle/>
                    <a:p>
                      <a:pPr algn="ctr">
                        <a:lnSpc>
                          <a:spcPct val="107000"/>
                        </a:lnSpc>
                        <a:spcAft>
                          <a:spcPts val="0"/>
                        </a:spcAft>
                      </a:pPr>
                      <a:r>
                        <a:rPr lang="id-ID" sz="2400" i="1" dirty="0" smtClean="0">
                          <a:effectLst/>
                        </a:rPr>
                        <a:t>Internasional</a:t>
                      </a:r>
                      <a:endParaRPr lang="id-ID" sz="2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d-ID" sz="2400" i="1" dirty="0" smtClean="0">
                          <a:effectLst/>
                        </a:rPr>
                        <a:t>Intranasional</a:t>
                      </a:r>
                      <a:endParaRPr lang="id-ID" sz="2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0000"/>
                    </a:solidFill>
                  </a:tcPr>
                </a:tc>
              </a:tr>
              <a:tr h="1684636">
                <a:tc>
                  <a:txBody>
                    <a:bodyPr/>
                    <a:lstStyle/>
                    <a:p>
                      <a:pPr marL="342900" lvl="0" indent="-342900" algn="l">
                        <a:lnSpc>
                          <a:spcPct val="107000"/>
                        </a:lnSpc>
                        <a:spcAft>
                          <a:spcPts val="800"/>
                        </a:spcAft>
                        <a:buFont typeface="+mj-lt"/>
                        <a:buAutoNum type="arabicPeriod"/>
                        <a:tabLst>
                          <a:tab pos="457200" algn="l"/>
                        </a:tabLst>
                      </a:pPr>
                      <a:r>
                        <a:rPr lang="id-ID" sz="2400" dirty="0" smtClean="0">
                          <a:solidFill>
                            <a:schemeClr val="tx1"/>
                          </a:solidFill>
                          <a:effectLst>
                            <a:outerShdw blurRad="38100" dist="38100" dir="2700000" algn="tl">
                              <a:srgbClr val="000000">
                                <a:alpha val="43137"/>
                              </a:srgbClr>
                            </a:outerShdw>
                          </a:effectLst>
                        </a:rPr>
                        <a:t>Antar negara</a:t>
                      </a:r>
                      <a:r>
                        <a:rPr lang="id-ID" sz="2400" baseline="0" dirty="0" smtClean="0">
                          <a:solidFill>
                            <a:schemeClr val="tx1"/>
                          </a:solidFill>
                          <a:effectLst>
                            <a:outerShdw blurRad="38100" dist="38100" dir="2700000" algn="tl">
                              <a:srgbClr val="000000">
                                <a:alpha val="43137"/>
                              </a:srgbClr>
                            </a:outerShdw>
                          </a:effectLst>
                        </a:rPr>
                        <a:t> maju</a:t>
                      </a:r>
                      <a:endParaRPr lang="id-ID" sz="2400" dirty="0">
                        <a:solidFill>
                          <a:schemeClr val="tx1"/>
                        </a:solidFill>
                        <a:effectLst>
                          <a:outerShdw blurRad="38100" dist="38100" dir="2700000" algn="tl">
                            <a:srgbClr val="000000">
                              <a:alpha val="43137"/>
                            </a:srgbClr>
                          </a:outerShdw>
                        </a:effectLst>
                      </a:endParaRPr>
                    </a:p>
                    <a:p>
                      <a:pPr marL="342900" lvl="0" indent="-342900" algn="l">
                        <a:lnSpc>
                          <a:spcPct val="107000"/>
                        </a:lnSpc>
                        <a:spcAft>
                          <a:spcPts val="800"/>
                        </a:spcAft>
                        <a:buFont typeface="+mj-lt"/>
                        <a:buAutoNum type="arabicPeriod"/>
                        <a:tabLst>
                          <a:tab pos="457200" algn="l"/>
                        </a:tabLst>
                      </a:pPr>
                      <a:r>
                        <a:rPr lang="id-ID" sz="2400" dirty="0" smtClean="0">
                          <a:solidFill>
                            <a:schemeClr val="tx1"/>
                          </a:solidFill>
                          <a:effectLst>
                            <a:outerShdw blurRad="38100" dist="38100" dir="2700000" algn="tl">
                              <a:srgbClr val="000000">
                                <a:alpha val="43137"/>
                              </a:srgbClr>
                            </a:outerShdw>
                          </a:effectLst>
                        </a:rPr>
                        <a:t>Antar negara berkembang</a:t>
                      </a:r>
                      <a:endParaRPr lang="id-ID" sz="2400" dirty="0">
                        <a:solidFill>
                          <a:schemeClr val="tx1"/>
                        </a:solidFill>
                        <a:effectLst>
                          <a:outerShdw blurRad="38100" dist="38100" dir="2700000" algn="tl">
                            <a:srgbClr val="000000">
                              <a:alpha val="43137"/>
                            </a:srgbClr>
                          </a:outerShdw>
                        </a:effectLst>
                      </a:endParaRPr>
                    </a:p>
                    <a:p>
                      <a:pPr marL="342900" lvl="0" indent="-342900" algn="l">
                        <a:lnSpc>
                          <a:spcPct val="107000"/>
                        </a:lnSpc>
                        <a:spcAft>
                          <a:spcPts val="800"/>
                        </a:spcAft>
                        <a:buFont typeface="+mj-lt"/>
                        <a:buAutoNum type="arabicPeriod"/>
                        <a:tabLst>
                          <a:tab pos="457200" algn="l"/>
                        </a:tabLst>
                      </a:pPr>
                      <a:r>
                        <a:rPr lang="id-ID" sz="2400" dirty="0" smtClean="0">
                          <a:solidFill>
                            <a:schemeClr val="tx1"/>
                          </a:solidFill>
                          <a:effectLst>
                            <a:outerShdw blurRad="38100" dist="38100" dir="2700000" algn="tl">
                              <a:srgbClr val="000000">
                                <a:alpha val="43137"/>
                              </a:srgbClr>
                            </a:outerShdw>
                          </a:effectLst>
                        </a:rPr>
                        <a:t>Antar negara maju dan berkembang</a:t>
                      </a:r>
                      <a:endParaRPr lang="id-ID" sz="2400"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noFill/>
                  </a:tcPr>
                </a:tc>
                <a:tc>
                  <a:txBody>
                    <a:bodyPr/>
                    <a:lstStyle/>
                    <a:p>
                      <a:pPr marL="342900" lvl="0" indent="-342900" algn="l">
                        <a:lnSpc>
                          <a:spcPct val="107000"/>
                        </a:lnSpc>
                        <a:spcAft>
                          <a:spcPts val="800"/>
                        </a:spcAft>
                        <a:buFont typeface="+mj-lt"/>
                        <a:buAutoNum type="arabicPeriod"/>
                        <a:tabLst>
                          <a:tab pos="457200" algn="l"/>
                        </a:tabLst>
                      </a:pPr>
                      <a:r>
                        <a:rPr lang="id-ID" sz="2400" dirty="0" smtClean="0">
                          <a:solidFill>
                            <a:srgbClr val="FF0000"/>
                          </a:solidFill>
                          <a:effectLst>
                            <a:outerShdw blurRad="38100" dist="38100" dir="2700000" algn="tl">
                              <a:srgbClr val="000000">
                                <a:alpha val="43137"/>
                              </a:srgbClr>
                            </a:outerShdw>
                          </a:effectLst>
                        </a:rPr>
                        <a:t>Antar industri</a:t>
                      </a:r>
                      <a:endParaRPr lang="id-ID" sz="2400" dirty="0">
                        <a:solidFill>
                          <a:srgbClr val="FF0000"/>
                        </a:solidFill>
                        <a:effectLst>
                          <a:outerShdw blurRad="38100" dist="38100" dir="2700000" algn="tl">
                            <a:srgbClr val="000000">
                              <a:alpha val="43137"/>
                            </a:srgbClr>
                          </a:outerShdw>
                        </a:effectLst>
                      </a:endParaRPr>
                    </a:p>
                    <a:p>
                      <a:pPr marL="342900" lvl="0" indent="-342900" algn="l">
                        <a:lnSpc>
                          <a:spcPct val="107000"/>
                        </a:lnSpc>
                        <a:spcAft>
                          <a:spcPts val="800"/>
                        </a:spcAft>
                        <a:buFont typeface="+mj-lt"/>
                        <a:buAutoNum type="arabicPeriod"/>
                        <a:tabLst>
                          <a:tab pos="457200" algn="l"/>
                        </a:tabLst>
                      </a:pPr>
                      <a:r>
                        <a:rPr lang="id-ID" sz="2400" dirty="0" smtClean="0">
                          <a:solidFill>
                            <a:srgbClr val="FF0000"/>
                          </a:solidFill>
                          <a:effectLst>
                            <a:outerShdw blurRad="38100" dist="38100" dir="2700000" algn="tl">
                              <a:srgbClr val="000000">
                                <a:alpha val="43137"/>
                              </a:srgbClr>
                            </a:outerShdw>
                          </a:effectLst>
                        </a:rPr>
                        <a:t>Antar perusahaan</a:t>
                      </a:r>
                      <a:endParaRPr lang="id-ID" sz="24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0457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069" y="585499"/>
            <a:ext cx="11048872" cy="830997"/>
          </a:xfrm>
          <a:prstGeom prst="rect">
            <a:avLst/>
          </a:prstGeom>
          <a:solidFill>
            <a:schemeClr val="tx1">
              <a:alpha val="29000"/>
            </a:schemeClr>
          </a:solidFill>
        </p:spPr>
        <p:txBody>
          <a:bodyPr wrap="square">
            <a:spAutoFit/>
          </a:bodyPr>
          <a:lstStyle/>
          <a:p>
            <a:pPr algn="ctr"/>
            <a:r>
              <a:rPr lang="id-ID" sz="4800" b="1" i="1" dirty="0" smtClean="0">
                <a:solidFill>
                  <a:srgbClr val="FFFF00"/>
                </a:solidFill>
                <a:effectLst>
                  <a:outerShdw blurRad="38100" dist="38100" dir="2700000" algn="tl">
                    <a:srgbClr val="000000">
                      <a:alpha val="43137"/>
                    </a:srgbClr>
                  </a:outerShdw>
                </a:effectLst>
                <a:latin typeface="Adobe Garamond Pro Bold" panose="02020702060506020403" pitchFamily="18" charset="0"/>
              </a:rPr>
              <a:t> Manajemen Transfer Teknologi</a:t>
            </a:r>
            <a:endParaRPr lang="id-ID" sz="4800" b="1" i="1" dirty="0">
              <a:solidFill>
                <a:srgbClr val="FFFF00"/>
              </a:solidFill>
              <a:effectLst>
                <a:outerShdw blurRad="38100" dist="38100" dir="2700000" algn="tl">
                  <a:srgbClr val="000000">
                    <a:alpha val="43137"/>
                  </a:srgbClr>
                </a:outerShdw>
              </a:effectLst>
              <a:latin typeface="Adobe Garamond Pro Bold" panose="02020702060506020403" pitchFamily="18" charset="0"/>
            </a:endParaRPr>
          </a:p>
        </p:txBody>
      </p:sp>
      <p:sp>
        <p:nvSpPr>
          <p:cNvPr id="5" name="Rectangle 4"/>
          <p:cNvSpPr/>
          <p:nvPr/>
        </p:nvSpPr>
        <p:spPr>
          <a:xfrm>
            <a:off x="1232645" y="2297311"/>
            <a:ext cx="10358719" cy="3043205"/>
          </a:xfrm>
          <a:prstGeom prst="rect">
            <a:avLst/>
          </a:prstGeom>
        </p:spPr>
        <p:txBody>
          <a:bodyPr wrap="square">
            <a:spAutoFit/>
          </a:bodyPr>
          <a:lstStyle/>
          <a:p>
            <a:pPr marL="342900" lvl="0" indent="-342900" algn="just">
              <a:lnSpc>
                <a:spcPct val="107000"/>
              </a:lnSpc>
              <a:spcAft>
                <a:spcPts val="800"/>
              </a:spcAft>
              <a:buFont typeface="+mj-lt"/>
              <a:buAutoNum type="arabicPeriod"/>
              <a:tabLst>
                <a:tab pos="457200" algn="l"/>
              </a:tabLst>
            </a:pPr>
            <a:r>
              <a:rPr lang="id-ID" sz="2800" b="1" dirty="0">
                <a:solidFill>
                  <a:srgbClr val="FF000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Pemilihan teknologi yang cepat</a:t>
            </a:r>
            <a:endParaRPr lang="id-ID" sz="2800" b="1" dirty="0">
              <a:solidFill>
                <a:srgbClr val="FF000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b="1" dirty="0">
                <a:solidFill>
                  <a:srgbClr val="7030A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Pemanfaatan teknologi secara optimal, melalui proses adaptasi, asimilasi peningkatan teknologi, untuk menjaga dan meningkatkan daya saing perusahaan.</a:t>
            </a:r>
            <a:endParaRPr lang="id-ID" sz="2800" b="1" dirty="0">
              <a:solidFill>
                <a:srgbClr val="7030A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b="1" dirty="0">
                <a:solidFill>
                  <a:srgbClr val="0070C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Pendekatan adalah kombinasi strategi transfer teknologi dan pengembangan keterampilan teknik lokal.</a:t>
            </a:r>
            <a:endParaRPr lang="id-ID" sz="2800" b="1" dirty="0">
              <a:solidFill>
                <a:srgbClr val="0070C0"/>
              </a:solidFill>
              <a:effectLst>
                <a:outerShdw blurRad="38100" dist="38100" dir="2700000" algn="tl">
                  <a:srgbClr val="000000">
                    <a:alpha val="43137"/>
                  </a:srgbClr>
                </a:outerShdw>
              </a:effectLst>
              <a:ea typeface="Calibri" panose="020F0502020204030204" pitchFamily="34" charset="0"/>
              <a:cs typeface="Times New Roman" panose="02020603050405020304" pitchFamily="18" charset="0"/>
            </a:endParaRPr>
          </a:p>
        </p:txBody>
      </p:sp>
      <p:sp>
        <p:nvSpPr>
          <p:cNvPr id="6" name="Rectangle 5"/>
          <p:cNvSpPr/>
          <p:nvPr/>
        </p:nvSpPr>
        <p:spPr>
          <a:xfrm>
            <a:off x="1232646" y="1712536"/>
            <a:ext cx="1266693" cy="584775"/>
          </a:xfrm>
          <a:prstGeom prst="rect">
            <a:avLst/>
          </a:prstGeom>
        </p:spPr>
        <p:txBody>
          <a:bodyPr wrap="none">
            <a:spAutoFit/>
          </a:bodyPr>
          <a:lstStyle/>
          <a:p>
            <a:pPr algn="just"/>
            <a:r>
              <a:rPr lang="id-ID" sz="3200" b="1" i="1" dirty="0" smtClean="0">
                <a:effectLst>
                  <a:outerShdw blurRad="38100" dist="38100" dir="2700000" algn="tl">
                    <a:srgbClr val="000000">
                      <a:alpha val="43137"/>
                    </a:srgbClr>
                  </a:outerShdw>
                </a:effectLst>
              </a:rPr>
              <a:t>Fokus:</a:t>
            </a:r>
            <a:endParaRPr lang="id-ID" sz="32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061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069" y="585499"/>
            <a:ext cx="11048872" cy="830997"/>
          </a:xfrm>
          <a:prstGeom prst="rect">
            <a:avLst/>
          </a:prstGeom>
          <a:solidFill>
            <a:schemeClr val="accent4">
              <a:lumMod val="75000"/>
              <a:alpha val="29000"/>
            </a:schemeClr>
          </a:solidFill>
        </p:spPr>
        <p:txBody>
          <a:bodyPr wrap="square">
            <a:spAutoFit/>
          </a:bodyPr>
          <a:lstStyle/>
          <a:p>
            <a:pPr algn="ctr"/>
            <a:r>
              <a:rPr lang="id-ID" sz="4800" b="1" i="1" dirty="0" smtClean="0">
                <a:solidFill>
                  <a:srgbClr val="FF0000"/>
                </a:solidFill>
                <a:effectLst>
                  <a:outerShdw blurRad="38100" dist="38100" dir="2700000" algn="tl">
                    <a:srgbClr val="000000">
                      <a:alpha val="43137"/>
                    </a:srgbClr>
                  </a:outerShdw>
                </a:effectLst>
                <a:latin typeface="Adobe Garamond Pro Bold" panose="02020702060506020403" pitchFamily="18" charset="0"/>
              </a:rPr>
              <a:t> Prinsip Transfer Teknologi</a:t>
            </a:r>
            <a:endParaRPr lang="id-ID" sz="4800" b="1" i="1" dirty="0">
              <a:solidFill>
                <a:srgbClr val="FF0000"/>
              </a:solidFill>
              <a:effectLst>
                <a:outerShdw blurRad="38100" dist="38100" dir="2700000" algn="tl">
                  <a:srgbClr val="000000">
                    <a:alpha val="43137"/>
                  </a:srgbClr>
                </a:outerShdw>
              </a:effectLst>
              <a:latin typeface="Adobe Garamond Pro Bold" panose="02020702060506020403" pitchFamily="18" charset="0"/>
            </a:endParaRPr>
          </a:p>
        </p:txBody>
      </p:sp>
      <p:sp>
        <p:nvSpPr>
          <p:cNvPr id="5" name="Rectangle 4"/>
          <p:cNvSpPr/>
          <p:nvPr/>
        </p:nvSpPr>
        <p:spPr>
          <a:xfrm>
            <a:off x="650070" y="1867005"/>
            <a:ext cx="10914400" cy="4528869"/>
          </a:xfrm>
          <a:prstGeom prst="rect">
            <a:avLst/>
          </a:prstGeom>
        </p:spPr>
        <p:txBody>
          <a:bodyPr wrap="square">
            <a:spAutoFit/>
          </a:bodyPr>
          <a:lstStyle/>
          <a:p>
            <a:pPr marL="342900" lvl="0" indent="-342900" algn="just">
              <a:lnSpc>
                <a:spcPct val="107000"/>
              </a:lnSpc>
              <a:spcAft>
                <a:spcPts val="800"/>
              </a:spcAft>
              <a:buFont typeface="+mj-lt"/>
              <a:buAutoNum type="arabicPeriod"/>
              <a:tabLst>
                <a:tab pos="457200" algn="l"/>
              </a:tabLst>
            </a:pPr>
            <a:r>
              <a:rPr lang="id-ID" sz="2800" b="1" dirty="0" smtClean="0">
                <a:solidFill>
                  <a:srgbClr val="0070C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Pemilihan </a:t>
            </a:r>
            <a:r>
              <a:rPr lang="id-ID" sz="2800" b="1" dirty="0">
                <a:solidFill>
                  <a:srgbClr val="0070C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teknologi harus ditentukan berdasarkan kolerasi antara kebutuhan nasional dan sumber daya lokal yang dapat dilakukan.</a:t>
            </a:r>
          </a:p>
          <a:p>
            <a:pPr marL="342900" lvl="0" indent="-342900" algn="just">
              <a:lnSpc>
                <a:spcPct val="107000"/>
              </a:lnSpc>
              <a:spcAft>
                <a:spcPts val="800"/>
              </a:spcAft>
              <a:buFont typeface="+mj-lt"/>
              <a:buAutoNum type="arabicPeriod"/>
              <a:tabLst>
                <a:tab pos="457200" algn="l"/>
              </a:tabLst>
            </a:pPr>
            <a:r>
              <a:rPr lang="id-ID" sz="2800" b="1" dirty="0" smtClean="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Teknologi </a:t>
            </a:r>
            <a:r>
              <a:rPr lang="id-ID" sz="2800" b="1"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impor diterapkan setelah diadaptasikan dengan kondisi lokal.</a:t>
            </a:r>
          </a:p>
          <a:p>
            <a:pPr marL="342900" lvl="0" indent="-342900" algn="just">
              <a:lnSpc>
                <a:spcPct val="107000"/>
              </a:lnSpc>
              <a:spcAft>
                <a:spcPts val="800"/>
              </a:spcAft>
              <a:buFont typeface="+mj-lt"/>
              <a:buAutoNum type="arabicPeriod"/>
              <a:tabLst>
                <a:tab pos="457200" algn="l"/>
              </a:tabLst>
            </a:pPr>
            <a:r>
              <a:rPr lang="id-ID" sz="2800" b="1" dirty="0" smtClean="0">
                <a:solidFill>
                  <a:srgbClr val="00B05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Perbaikan</a:t>
            </a:r>
            <a:r>
              <a:rPr lang="id-ID" sz="2800" b="1" dirty="0">
                <a:solidFill>
                  <a:srgbClr val="00B05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imitasi, dan perbaikan teknologi impor harus dilakukan oleh tenaga terlatih lokal.</a:t>
            </a:r>
          </a:p>
          <a:p>
            <a:pPr marL="342900" lvl="0" indent="-342900" algn="just">
              <a:lnSpc>
                <a:spcPct val="107000"/>
              </a:lnSpc>
              <a:spcAft>
                <a:spcPts val="800"/>
              </a:spcAft>
              <a:buFont typeface="+mj-lt"/>
              <a:buAutoNum type="arabicPeriod"/>
              <a:tabLst>
                <a:tab pos="457200" algn="l"/>
              </a:tabLst>
            </a:pPr>
            <a:r>
              <a:rPr lang="id-ID" sz="2800" b="1" dirty="0" smtClean="0">
                <a:solidFill>
                  <a:schemeClr val="accent4">
                    <a:lumMod val="50000"/>
                  </a:schemeClr>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Tenaga </a:t>
            </a:r>
            <a:r>
              <a:rPr lang="id-ID" sz="2800" b="1" dirty="0">
                <a:solidFill>
                  <a:schemeClr val="accent4">
                    <a:lumMod val="50000"/>
                  </a:schemeClr>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asing (bukan pasar asing yang terkait dengan program - program bantuan) dapat memberikan training yang efektif bagi pengembangan SDM.</a:t>
            </a:r>
          </a:p>
        </p:txBody>
      </p:sp>
    </p:spTree>
    <p:extLst>
      <p:ext uri="{BB962C8B-B14F-4D97-AF65-F5344CB8AC3E}">
        <p14:creationId xmlns:p14="http://schemas.microsoft.com/office/powerpoint/2010/main" val="1178670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069" y="585499"/>
            <a:ext cx="11048872" cy="769441"/>
          </a:xfrm>
          <a:prstGeom prst="rect">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path path="circle">
              <a:fillToRect r="100000" b="100000"/>
            </a:path>
            <a:tileRect l="-100000" t="-100000"/>
          </a:gradFill>
        </p:spPr>
        <p:txBody>
          <a:bodyPr wrap="square">
            <a:spAutoFit/>
          </a:bodyPr>
          <a:lstStyle/>
          <a:p>
            <a:pPr algn="ctr"/>
            <a:r>
              <a:rPr lang="id-ID" sz="4400" b="1" i="1" dirty="0">
                <a:solidFill>
                  <a:schemeClr val="bg1"/>
                </a:solidFill>
                <a:effectLst>
                  <a:outerShdw blurRad="38100" dist="38100" dir="2700000" algn="tl">
                    <a:srgbClr val="000000">
                      <a:alpha val="43137"/>
                    </a:srgbClr>
                  </a:outerShdw>
                </a:effectLst>
                <a:latin typeface="Adobe Garamond Pro Bold" panose="02020702060506020403" pitchFamily="18" charset="0"/>
              </a:rPr>
              <a:t>Jenis Linkage (hubungan) Transfer </a:t>
            </a:r>
            <a:r>
              <a:rPr lang="id-ID" sz="4400" b="1" i="1" dirty="0" smtClean="0">
                <a:solidFill>
                  <a:schemeClr val="bg1"/>
                </a:solidFill>
                <a:effectLst>
                  <a:outerShdw blurRad="38100" dist="38100" dir="2700000" algn="tl">
                    <a:srgbClr val="000000">
                      <a:alpha val="43137"/>
                    </a:srgbClr>
                  </a:outerShdw>
                </a:effectLst>
                <a:latin typeface="Adobe Garamond Pro Bold" panose="02020702060506020403" pitchFamily="18" charset="0"/>
              </a:rPr>
              <a:t>Teknologi</a:t>
            </a:r>
            <a:endParaRPr lang="id-ID" sz="4400" b="1" i="1" dirty="0">
              <a:solidFill>
                <a:schemeClr val="bg1"/>
              </a:solidFill>
              <a:effectLst>
                <a:outerShdw blurRad="38100" dist="38100" dir="2700000" algn="tl">
                  <a:srgbClr val="000000">
                    <a:alpha val="43137"/>
                  </a:srgbClr>
                </a:outerShdw>
              </a:effectLst>
              <a:latin typeface="Adobe Garamond Pro Bold" panose="02020702060506020403"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378333604"/>
              </p:ext>
            </p:extLst>
          </p:nvPr>
        </p:nvGraphicFramePr>
        <p:xfrm>
          <a:off x="650069" y="1799486"/>
          <a:ext cx="11048872" cy="3924000"/>
        </p:xfrm>
        <a:graphic>
          <a:graphicData uri="http://schemas.openxmlformats.org/drawingml/2006/table">
            <a:tbl>
              <a:tblPr firstRow="1" firstCol="1" bandRow="1">
                <a:tableStyleId>{5C22544A-7EE6-4342-B048-85BDC9FD1C3A}</a:tableStyleId>
              </a:tblPr>
              <a:tblGrid>
                <a:gridCol w="5524436"/>
                <a:gridCol w="5524436"/>
              </a:tblGrid>
              <a:tr h="643798">
                <a:tc>
                  <a:txBody>
                    <a:bodyPr/>
                    <a:lstStyle/>
                    <a:p>
                      <a:pPr algn="ctr">
                        <a:lnSpc>
                          <a:spcPct val="107000"/>
                        </a:lnSpc>
                        <a:spcAft>
                          <a:spcPts val="0"/>
                        </a:spcAft>
                      </a:pPr>
                      <a:r>
                        <a:rPr lang="id-ID" sz="2400" i="1" dirty="0" smtClean="0">
                          <a:effectLst/>
                        </a:rPr>
                        <a:t>Linkage Langsung</a:t>
                      </a:r>
                      <a:endParaRPr lang="id-ID" sz="2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d-ID" sz="2400" i="1" dirty="0" smtClean="0">
                          <a:effectLst/>
                        </a:rPr>
                        <a:t>Linkage Tak Langsung</a:t>
                      </a:r>
                      <a:endParaRPr lang="id-ID" sz="24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0000"/>
                    </a:solidFill>
                  </a:tcPr>
                </a:tc>
              </a:tr>
              <a:tr h="3280202">
                <a:tc>
                  <a:txBody>
                    <a:bodyPr/>
                    <a:lstStyle/>
                    <a:p>
                      <a:pPr marL="342900" lvl="0" indent="-342900" algn="l">
                        <a:lnSpc>
                          <a:spcPct val="107000"/>
                        </a:lnSpc>
                        <a:spcAft>
                          <a:spcPts val="800"/>
                        </a:spcAft>
                        <a:buFont typeface="+mj-lt"/>
                        <a:buAutoNum type="arabicPeriod"/>
                        <a:tabLst>
                          <a:tab pos="457200" algn="l"/>
                        </a:tabLst>
                      </a:pPr>
                      <a:r>
                        <a:rPr lang="sv-SE" sz="2400" b="0" dirty="0" smtClean="0">
                          <a:solidFill>
                            <a:srgbClr val="0070C0"/>
                          </a:solidFill>
                          <a:effectLst>
                            <a:outerShdw blurRad="38100" dist="38100" dir="2700000" algn="tl">
                              <a:srgbClr val="000000">
                                <a:alpha val="43137"/>
                              </a:srgbClr>
                            </a:outerShdw>
                          </a:effectLst>
                        </a:rPr>
                        <a:t>Operasi perusahaan transnasional.</a:t>
                      </a:r>
                    </a:p>
                    <a:p>
                      <a:pPr marL="342900" lvl="0" indent="-342900" algn="l">
                        <a:lnSpc>
                          <a:spcPct val="107000"/>
                        </a:lnSpc>
                        <a:spcAft>
                          <a:spcPts val="800"/>
                        </a:spcAft>
                        <a:buFont typeface="+mj-lt"/>
                        <a:buAutoNum type="arabicPeriod"/>
                        <a:tabLst>
                          <a:tab pos="457200" algn="l"/>
                        </a:tabLst>
                      </a:pPr>
                      <a:r>
                        <a:rPr lang="sv-SE" sz="2400" b="0" dirty="0" smtClean="0">
                          <a:solidFill>
                            <a:srgbClr val="0070C0"/>
                          </a:solidFill>
                          <a:effectLst>
                            <a:outerShdw blurRad="38100" dist="38100" dir="2700000" algn="tl">
                              <a:srgbClr val="000000">
                                <a:alpha val="43137"/>
                              </a:srgbClr>
                            </a:outerShdw>
                          </a:effectLst>
                        </a:rPr>
                        <a:t>Perjanjian lisensi.</a:t>
                      </a:r>
                    </a:p>
                    <a:p>
                      <a:pPr marL="342900" lvl="0" indent="-342900" algn="l">
                        <a:lnSpc>
                          <a:spcPct val="107000"/>
                        </a:lnSpc>
                        <a:spcAft>
                          <a:spcPts val="800"/>
                        </a:spcAft>
                        <a:buFont typeface="+mj-lt"/>
                        <a:buAutoNum type="arabicPeriod"/>
                        <a:tabLst>
                          <a:tab pos="457200" algn="l"/>
                        </a:tabLst>
                      </a:pPr>
                      <a:r>
                        <a:rPr lang="sv-SE" sz="2400" b="0" dirty="0" smtClean="0">
                          <a:solidFill>
                            <a:srgbClr val="0070C0"/>
                          </a:solidFill>
                          <a:effectLst>
                            <a:outerShdw blurRad="38100" dist="38100" dir="2700000" algn="tl">
                              <a:srgbClr val="000000">
                                <a:alpha val="43137"/>
                              </a:srgbClr>
                            </a:outerShdw>
                          </a:effectLst>
                        </a:rPr>
                        <a:t>Penggunaan pakar dan kontraktor asing.</a:t>
                      </a:r>
                    </a:p>
                    <a:p>
                      <a:pPr marL="342900" lvl="0" indent="-342900" algn="l">
                        <a:lnSpc>
                          <a:spcPct val="107000"/>
                        </a:lnSpc>
                        <a:spcAft>
                          <a:spcPts val="800"/>
                        </a:spcAft>
                        <a:buFont typeface="+mj-lt"/>
                        <a:buAutoNum type="arabicPeriod"/>
                        <a:tabLst>
                          <a:tab pos="457200" algn="l"/>
                        </a:tabLst>
                      </a:pPr>
                      <a:r>
                        <a:rPr lang="sv-SE" sz="2400" b="0" dirty="0" smtClean="0">
                          <a:solidFill>
                            <a:srgbClr val="0070C0"/>
                          </a:solidFill>
                          <a:effectLst>
                            <a:outerShdw blurRad="38100" dist="38100" dir="2700000" algn="tl">
                              <a:srgbClr val="000000">
                                <a:alpha val="43137"/>
                              </a:srgbClr>
                            </a:outerShdw>
                          </a:effectLst>
                        </a:rPr>
                        <a:t>Training di luar negeri.</a:t>
                      </a:r>
                    </a:p>
                  </a:txBody>
                  <a:tcPr marL="68580" marR="68580" marT="0" marB="0">
                    <a:lnB w="12700" cap="flat" cmpd="sng" algn="ctr">
                      <a:solidFill>
                        <a:schemeClr val="tx1"/>
                      </a:solidFill>
                      <a:prstDash val="solid"/>
                      <a:round/>
                      <a:headEnd type="none" w="med" len="med"/>
                      <a:tailEnd type="none" w="med" len="med"/>
                    </a:lnB>
                    <a:noFill/>
                  </a:tcPr>
                </a:tc>
                <a:tc>
                  <a:txBody>
                    <a:bodyPr/>
                    <a:lstStyle/>
                    <a:p>
                      <a:pPr marL="342900" lvl="0" indent="-342900" algn="l">
                        <a:lnSpc>
                          <a:spcPct val="107000"/>
                        </a:lnSpc>
                        <a:spcAft>
                          <a:spcPts val="800"/>
                        </a:spcAft>
                        <a:buFont typeface="+mj-lt"/>
                        <a:buAutoNum type="arabicPeriod"/>
                        <a:tabLst>
                          <a:tab pos="457200" algn="l"/>
                        </a:tabLst>
                      </a:pPr>
                      <a:r>
                        <a:rPr lang="id-ID" sz="2400" dirty="0" smtClean="0">
                          <a:solidFill>
                            <a:srgbClr val="FF0000"/>
                          </a:solidFill>
                          <a:effectLst>
                            <a:outerShdw blurRad="38100" dist="38100" dir="2700000" algn="tl">
                              <a:srgbClr val="000000">
                                <a:alpha val="43137"/>
                              </a:srgbClr>
                            </a:outerShdw>
                          </a:effectLst>
                        </a:rPr>
                        <a:t>Pembelian mesin, peralatan dan komponen.</a:t>
                      </a:r>
                    </a:p>
                    <a:p>
                      <a:pPr marL="342900" lvl="0" indent="-342900" algn="l">
                        <a:lnSpc>
                          <a:spcPct val="107000"/>
                        </a:lnSpc>
                        <a:spcAft>
                          <a:spcPts val="800"/>
                        </a:spcAft>
                        <a:buFont typeface="+mj-lt"/>
                        <a:buAutoNum type="arabicPeriod"/>
                        <a:tabLst>
                          <a:tab pos="457200" algn="l"/>
                        </a:tabLst>
                      </a:pPr>
                      <a:r>
                        <a:rPr lang="id-ID" sz="2400" dirty="0" smtClean="0">
                          <a:solidFill>
                            <a:srgbClr val="FF0000"/>
                          </a:solidFill>
                          <a:effectLst>
                            <a:outerShdw blurRad="38100" dist="38100" dir="2700000" algn="tl">
                              <a:srgbClr val="000000">
                                <a:alpha val="43137"/>
                              </a:srgbClr>
                            </a:outerShdw>
                          </a:effectLst>
                        </a:rPr>
                        <a:t>Pertukaran informasi pada forum internasional.</a:t>
                      </a:r>
                    </a:p>
                    <a:p>
                      <a:pPr marL="342900" lvl="0" indent="-342900" algn="l">
                        <a:lnSpc>
                          <a:spcPct val="107000"/>
                        </a:lnSpc>
                        <a:spcAft>
                          <a:spcPts val="800"/>
                        </a:spcAft>
                        <a:buFont typeface="+mj-lt"/>
                        <a:buAutoNum type="arabicPeriod"/>
                        <a:tabLst>
                          <a:tab pos="457200" algn="l"/>
                        </a:tabLst>
                      </a:pPr>
                      <a:r>
                        <a:rPr lang="id-ID" sz="2400" dirty="0" smtClean="0">
                          <a:solidFill>
                            <a:srgbClr val="FF0000"/>
                          </a:solidFill>
                          <a:effectLst>
                            <a:outerShdw blurRad="38100" dist="38100" dir="2700000" algn="tl">
                              <a:srgbClr val="000000">
                                <a:alpha val="43137"/>
                              </a:srgbClr>
                            </a:outerShdw>
                          </a:effectLst>
                        </a:rPr>
                        <a:t>Aliran buku, jurnal dan publikasi lain.</a:t>
                      </a:r>
                    </a:p>
                    <a:p>
                      <a:pPr marL="342900" lvl="0" indent="-342900" algn="l">
                        <a:lnSpc>
                          <a:spcPct val="107000"/>
                        </a:lnSpc>
                        <a:spcAft>
                          <a:spcPts val="800"/>
                        </a:spcAft>
                        <a:buFont typeface="+mj-lt"/>
                        <a:buAutoNum type="arabicPeriod"/>
                        <a:tabLst>
                          <a:tab pos="457200" algn="l"/>
                        </a:tabLst>
                      </a:pPr>
                      <a:r>
                        <a:rPr lang="id-ID" sz="2400" dirty="0" smtClean="0">
                          <a:solidFill>
                            <a:srgbClr val="FF0000"/>
                          </a:solidFill>
                          <a:effectLst>
                            <a:outerShdw blurRad="38100" dist="38100" dir="2700000" algn="tl">
                              <a:srgbClr val="000000">
                                <a:alpha val="43137"/>
                              </a:srgbClr>
                            </a:outerShdw>
                          </a:effectLst>
                        </a:rPr>
                        <a:t>Eksibisi dan </a:t>
                      </a:r>
                      <a:r>
                        <a:rPr lang="id-ID" sz="2400" i="1" dirty="0" smtClean="0">
                          <a:solidFill>
                            <a:srgbClr val="FF0000"/>
                          </a:solidFill>
                          <a:effectLst>
                            <a:outerShdw blurRad="38100" dist="38100" dir="2700000" algn="tl">
                              <a:srgbClr val="000000">
                                <a:alpha val="43137"/>
                              </a:srgbClr>
                            </a:outerShdw>
                          </a:effectLst>
                        </a:rPr>
                        <a:t>trade fairs</a:t>
                      </a:r>
                      <a:r>
                        <a:rPr lang="id-ID" sz="2400" dirty="0" smtClean="0">
                          <a:solidFill>
                            <a:srgbClr val="FF0000"/>
                          </a:solidFill>
                          <a:effectLst>
                            <a:outerShdw blurRad="38100" dist="38100" dir="2700000" algn="tl">
                              <a:srgbClr val="000000">
                                <a:alpha val="43137"/>
                              </a:srgbClr>
                            </a:outerShdw>
                          </a:effectLst>
                        </a:rPr>
                        <a:t> (pameran perdagangan).</a:t>
                      </a:r>
                    </a:p>
                  </a:txBody>
                  <a:tcPr marL="68580" marR="68580" marT="0" marB="0">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21050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069" y="585499"/>
            <a:ext cx="11048872" cy="830997"/>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path path="circle">
              <a:fillToRect l="50000" t="50000" r="50000" b="50000"/>
            </a:path>
            <a:tileRect/>
          </a:gradFill>
        </p:spPr>
        <p:txBody>
          <a:bodyPr wrap="square">
            <a:spAutoFit/>
          </a:bodyPr>
          <a:lstStyle/>
          <a:p>
            <a:pPr algn="ctr"/>
            <a:r>
              <a:rPr lang="id-ID" sz="4800" b="1" i="1" dirty="0" smtClean="0">
                <a:solidFill>
                  <a:schemeClr val="bg1"/>
                </a:solidFill>
                <a:effectLst>
                  <a:outerShdw blurRad="38100" dist="38100" dir="2700000" algn="tl">
                    <a:srgbClr val="000000">
                      <a:alpha val="43137"/>
                    </a:srgbClr>
                  </a:outerShdw>
                </a:effectLst>
                <a:latin typeface="Adobe Garamond Pro Bold" panose="02020702060506020403" pitchFamily="18" charset="0"/>
              </a:rPr>
              <a:t> Faktor Biaya Transfer Teknologi</a:t>
            </a:r>
            <a:endParaRPr lang="id-ID" sz="4800" b="1" i="1" dirty="0">
              <a:solidFill>
                <a:schemeClr val="bg1"/>
              </a:solidFill>
              <a:effectLst>
                <a:outerShdw blurRad="38100" dist="38100" dir="2700000" algn="tl">
                  <a:srgbClr val="000000">
                    <a:alpha val="43137"/>
                  </a:srgbClr>
                </a:outerShdw>
              </a:effectLst>
              <a:latin typeface="Adobe Garamond Pro Bold" panose="02020702060506020403" pitchFamily="18" charset="0"/>
            </a:endParaRPr>
          </a:p>
        </p:txBody>
      </p:sp>
      <p:sp>
        <p:nvSpPr>
          <p:cNvPr id="5" name="Rectangle 4"/>
          <p:cNvSpPr/>
          <p:nvPr/>
        </p:nvSpPr>
        <p:spPr>
          <a:xfrm>
            <a:off x="650069" y="1700817"/>
            <a:ext cx="11048871" cy="4396075"/>
          </a:xfrm>
          <a:prstGeom prst="rect">
            <a:avLst/>
          </a:prstGeom>
        </p:spPr>
        <p:txBody>
          <a:bodyPr wrap="square">
            <a:spAutoFit/>
          </a:bodyPr>
          <a:lstStyle/>
          <a:p>
            <a:pPr marL="342900" lvl="0" indent="-342900" algn="just">
              <a:lnSpc>
                <a:spcPct val="107000"/>
              </a:lnSpc>
              <a:spcAft>
                <a:spcPts val="800"/>
              </a:spcAft>
              <a:buFont typeface="+mj-lt"/>
              <a:buAutoNum type="arabicPeriod"/>
              <a:tabLst>
                <a:tab pos="457200" algn="l"/>
              </a:tabLst>
            </a:pPr>
            <a:r>
              <a:rPr lang="id-ID" sz="2800" i="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Direct payment </a:t>
            </a: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untuk teknologi yang dibeli.</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Pembayaran royalti berdasarkan perjanjian kontrak dan lisensi.</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Pembayaran dalam bentuk bahan baku atau barang yang telah diproses.</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Pembayaran keuntungan untuk kapitalisasi </a:t>
            </a:r>
            <a:r>
              <a:rPr lang="id-ID" sz="2800" i="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know-how</a:t>
            </a: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dan repatriasi keuntungan.</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i="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Over-pricing</a:t>
            </a: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impor produk setengah jadi dan peralatan.</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i="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Over-invoicing</a:t>
            </a: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untuk barang atau peralatan yang diimpor.</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2800"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dan </a:t>
            </a:r>
            <a:r>
              <a:rPr lang="id-ID" sz="2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lain - lain.</a:t>
            </a:r>
            <a:endParaRPr lang="id-ID" sz="28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262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069" y="585499"/>
            <a:ext cx="11048872" cy="830997"/>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0" scaled="1"/>
            <a:tileRect/>
          </a:gradFill>
        </p:spPr>
        <p:txBody>
          <a:bodyPr wrap="square">
            <a:spAutoFit/>
          </a:bodyPr>
          <a:lstStyle/>
          <a:p>
            <a:pPr algn="ctr"/>
            <a:r>
              <a:rPr lang="id-ID" sz="4800" b="1" i="1" dirty="0" smtClean="0">
                <a:solidFill>
                  <a:schemeClr val="bg1"/>
                </a:solidFill>
                <a:effectLst>
                  <a:outerShdw blurRad="38100" dist="38100" dir="2700000" algn="tl">
                    <a:srgbClr val="000000">
                      <a:alpha val="43137"/>
                    </a:srgbClr>
                  </a:outerShdw>
                </a:effectLst>
                <a:latin typeface="Adobe Garamond Pro Bold" panose="02020702060506020403" pitchFamily="18" charset="0"/>
              </a:rPr>
              <a:t> Kritik terhadap Transfer Teknologi</a:t>
            </a:r>
            <a:endParaRPr lang="id-ID" sz="4800" b="1" i="1" dirty="0">
              <a:solidFill>
                <a:schemeClr val="bg1"/>
              </a:solidFill>
              <a:effectLst>
                <a:outerShdw blurRad="38100" dist="38100" dir="2700000" algn="tl">
                  <a:srgbClr val="000000">
                    <a:alpha val="43137"/>
                  </a:srgbClr>
                </a:outerShdw>
              </a:effectLst>
              <a:latin typeface="Adobe Garamond Pro Bold" panose="02020702060506020403" pitchFamily="18" charset="0"/>
            </a:endParaRPr>
          </a:p>
        </p:txBody>
      </p:sp>
      <p:sp>
        <p:nvSpPr>
          <p:cNvPr id="5" name="Rectangle 4"/>
          <p:cNvSpPr/>
          <p:nvPr/>
        </p:nvSpPr>
        <p:spPr>
          <a:xfrm>
            <a:off x="1936376" y="1733947"/>
            <a:ext cx="9507071" cy="4401205"/>
          </a:xfrm>
          <a:prstGeom prst="rect">
            <a:avLst/>
          </a:prstGeom>
        </p:spPr>
        <p:txBody>
          <a:bodyPr wrap="square">
            <a:spAutoFit/>
          </a:bodyPr>
          <a:lstStyle/>
          <a:p>
            <a:pPr indent="-180340" algn="just"/>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  Teknologi yang ditransfer pada umumnya :</a:t>
            </a:r>
            <a:endParaRPr lang="id-ID" sz="28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buFont typeface="+mj-lt"/>
              <a:buAutoNum type="arabicPeriod"/>
              <a:tabLst>
                <a:tab pos="457200" algn="l"/>
              </a:tabLst>
            </a:pPr>
            <a:r>
              <a:rPr lang="id-ID" sz="2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Out of date</a:t>
            </a:r>
            <a:endParaRPr lang="id-ID" sz="28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buFont typeface="+mj-lt"/>
              <a:buAutoNum type="arabicPeriod"/>
              <a:tabLst>
                <a:tab pos="457200" algn="l"/>
              </a:tabLst>
            </a:pP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Tidak menguntungkan bagi negara berkembang (</a:t>
            </a:r>
            <a:r>
              <a:rPr lang="id-ID" sz="2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transferee</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id-ID" sz="28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buFont typeface="+mj-lt"/>
              <a:buAutoNum type="arabicPeriod"/>
              <a:tabLst>
                <a:tab pos="457200" algn="l"/>
              </a:tabLst>
            </a:pP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Padat modal, boros energi dan polluting</a:t>
            </a:r>
            <a:endParaRPr lang="id-ID" sz="28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187325" algn="just"/>
            <a:r>
              <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 Transfer </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teknologi meningkatkan hutang dan ketergantungan </a:t>
            </a:r>
            <a:endPar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indent="-187325" algn="just"/>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pada </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teknologi asing.</a:t>
            </a:r>
            <a:endParaRPr lang="id-ID" sz="28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180340" algn="just"/>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 </a:t>
            </a:r>
            <a:r>
              <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Transfer </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teknologi sebagai suatu proses industrialisasi.</a:t>
            </a:r>
            <a:endParaRPr lang="id-ID" sz="28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180340" algn="just"/>
            <a:r>
              <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 Transfer </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teknologik menggeser teknologi lokal (</a:t>
            </a:r>
            <a:r>
              <a:rPr lang="id-ID" sz="28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indigenous</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indent="-180340" algn="just"/>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dan </a:t>
            </a:r>
            <a:r>
              <a:rPr lang="id-ID"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tradisional.</a:t>
            </a:r>
            <a:endParaRPr lang="id-ID" sz="2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5620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069" y="585499"/>
            <a:ext cx="11048872" cy="830997"/>
          </a:xfrm>
          <a:prstGeom prst="rect">
            <a:avLst/>
          </a:prstGeom>
          <a:gradFill flip="none" rotWithShape="1">
            <a:gsLst>
              <a:gs pos="0">
                <a:schemeClr val="accent6">
                  <a:lumMod val="50000"/>
                  <a:shade val="30000"/>
                  <a:satMod val="115000"/>
                </a:schemeClr>
              </a:gs>
              <a:gs pos="50000">
                <a:schemeClr val="accent6">
                  <a:lumMod val="50000"/>
                  <a:shade val="67500"/>
                  <a:satMod val="115000"/>
                </a:schemeClr>
              </a:gs>
              <a:gs pos="100000">
                <a:schemeClr val="accent6">
                  <a:lumMod val="50000"/>
                  <a:shade val="100000"/>
                  <a:satMod val="115000"/>
                </a:schemeClr>
              </a:gs>
            </a:gsLst>
            <a:lin ang="0" scaled="1"/>
            <a:tileRect/>
          </a:gradFill>
        </p:spPr>
        <p:txBody>
          <a:bodyPr wrap="square">
            <a:spAutoFit/>
          </a:bodyPr>
          <a:lstStyle/>
          <a:p>
            <a:pPr algn="ctr"/>
            <a:r>
              <a:rPr lang="id-ID" sz="4800" b="1" i="1" dirty="0" smtClean="0">
                <a:solidFill>
                  <a:schemeClr val="bg1"/>
                </a:solidFill>
                <a:effectLst>
                  <a:outerShdw blurRad="38100" dist="38100" dir="2700000" algn="tl">
                    <a:srgbClr val="000000">
                      <a:alpha val="43137"/>
                    </a:srgbClr>
                  </a:outerShdw>
                </a:effectLst>
                <a:latin typeface="Adobe Garamond Pro Bold" panose="02020702060506020403" pitchFamily="18" charset="0"/>
              </a:rPr>
              <a:t> Proses Transfer Teknologi</a:t>
            </a:r>
            <a:endParaRPr lang="id-ID" sz="4800" b="1" i="1" dirty="0">
              <a:solidFill>
                <a:schemeClr val="bg1"/>
              </a:solidFill>
              <a:effectLst>
                <a:outerShdw blurRad="38100" dist="38100" dir="2700000" algn="tl">
                  <a:srgbClr val="000000">
                    <a:alpha val="43137"/>
                  </a:srgbClr>
                </a:outerShdw>
              </a:effectLst>
              <a:latin typeface="Adobe Garamond Pro Bold" panose="02020702060506020403" pitchFamily="18" charset="0"/>
            </a:endParaRPr>
          </a:p>
        </p:txBody>
      </p:sp>
      <p:sp>
        <p:nvSpPr>
          <p:cNvPr id="5" name="Rectangle 4"/>
          <p:cNvSpPr/>
          <p:nvPr/>
        </p:nvSpPr>
        <p:spPr>
          <a:xfrm>
            <a:off x="1878105" y="1882920"/>
            <a:ext cx="9148483" cy="3561744"/>
          </a:xfrm>
          <a:prstGeom prst="rect">
            <a:avLst/>
          </a:prstGeom>
        </p:spPr>
        <p:txBody>
          <a:bodyPr wrap="square">
            <a:spAutoFit/>
          </a:bodyPr>
          <a:lstStyle/>
          <a:p>
            <a:pPr algn="just">
              <a:lnSpc>
                <a:spcPct val="107000"/>
              </a:lnSpc>
              <a:spcAft>
                <a:spcPts val="0"/>
              </a:spcAft>
            </a:pPr>
            <a:r>
              <a:rPr lang="id-ID" sz="3200" dirty="0">
                <a:ea typeface="Times New Roman" panose="02020603050405020304" pitchFamily="18" charset="0"/>
                <a:cs typeface="Times New Roman" panose="02020603050405020304" pitchFamily="18" charset="0"/>
              </a:rPr>
              <a:t>Komponen :</a:t>
            </a:r>
            <a:endParaRPr lang="id-ID" sz="3200" dirty="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3200" i="1" dirty="0">
                <a:ea typeface="Times New Roman" panose="02020603050405020304" pitchFamily="18" charset="0"/>
                <a:cs typeface="Times New Roman" panose="02020603050405020304" pitchFamily="18" charset="0"/>
              </a:rPr>
              <a:t>Transferee</a:t>
            </a:r>
            <a:r>
              <a:rPr lang="id-ID" sz="3200" dirty="0">
                <a:ea typeface="Times New Roman" panose="02020603050405020304" pitchFamily="18" charset="0"/>
                <a:cs typeface="Times New Roman" panose="02020603050405020304" pitchFamily="18" charset="0"/>
              </a:rPr>
              <a:t> (proses pengalihan).</a:t>
            </a:r>
            <a:endParaRPr lang="id-ID" sz="3200" dirty="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3200" i="1" dirty="0">
                <a:ea typeface="Times New Roman" panose="02020603050405020304" pitchFamily="18" charset="0"/>
                <a:cs typeface="Times New Roman" panose="02020603050405020304" pitchFamily="18" charset="0"/>
              </a:rPr>
              <a:t>Transferor</a:t>
            </a:r>
            <a:r>
              <a:rPr lang="id-ID" sz="3200" dirty="0">
                <a:ea typeface="Times New Roman" panose="02020603050405020304" pitchFamily="18" charset="0"/>
                <a:cs typeface="Times New Roman" panose="02020603050405020304" pitchFamily="18" charset="0"/>
              </a:rPr>
              <a:t> (orang yang menyerahkan hak).</a:t>
            </a:r>
            <a:endParaRPr lang="id-ID" sz="3200" dirty="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3200" dirty="0">
                <a:ea typeface="Times New Roman" panose="02020603050405020304" pitchFamily="18" charset="0"/>
                <a:cs typeface="Times New Roman" panose="02020603050405020304" pitchFamily="18" charset="0"/>
              </a:rPr>
              <a:t>Obyek (teknologi yang ditransfer).</a:t>
            </a:r>
            <a:endParaRPr lang="id-ID" sz="3200" dirty="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id-ID" sz="3200" dirty="0">
                <a:ea typeface="Times New Roman" panose="02020603050405020304" pitchFamily="18" charset="0"/>
                <a:cs typeface="Times New Roman" panose="02020603050405020304" pitchFamily="18" charset="0"/>
              </a:rPr>
              <a:t>Saluran (</a:t>
            </a:r>
            <a:r>
              <a:rPr lang="id-ID" sz="3200" i="1" dirty="0">
                <a:ea typeface="Times New Roman" panose="02020603050405020304" pitchFamily="18" charset="0"/>
                <a:cs typeface="Times New Roman" panose="02020603050405020304" pitchFamily="18" charset="0"/>
              </a:rPr>
              <a:t>channel/linkage</a:t>
            </a:r>
            <a:r>
              <a:rPr lang="id-ID" sz="3200" dirty="0">
                <a:ea typeface="Times New Roman" panose="02020603050405020304" pitchFamily="18" charset="0"/>
                <a:cs typeface="Times New Roman" panose="02020603050405020304" pitchFamily="18" charset="0"/>
              </a:rPr>
              <a:t> antara </a:t>
            </a:r>
            <a:r>
              <a:rPr lang="id-ID" sz="3200" i="1" dirty="0">
                <a:ea typeface="Times New Roman" panose="02020603050405020304" pitchFamily="18" charset="0"/>
                <a:cs typeface="Times New Roman" panose="02020603050405020304" pitchFamily="18" charset="0"/>
              </a:rPr>
              <a:t>transferee</a:t>
            </a:r>
            <a:r>
              <a:rPr lang="id-ID" sz="3200" dirty="0">
                <a:ea typeface="Times New Roman" panose="02020603050405020304" pitchFamily="18" charset="0"/>
                <a:cs typeface="Times New Roman" panose="02020603050405020304" pitchFamily="18" charset="0"/>
              </a:rPr>
              <a:t> dan </a:t>
            </a:r>
            <a:r>
              <a:rPr lang="id-ID" sz="3200" i="1" dirty="0">
                <a:ea typeface="Times New Roman" panose="02020603050405020304" pitchFamily="18" charset="0"/>
                <a:cs typeface="Times New Roman" panose="02020603050405020304" pitchFamily="18" charset="0"/>
              </a:rPr>
              <a:t>transferor</a:t>
            </a:r>
            <a:r>
              <a:rPr lang="id-ID" sz="3200" dirty="0">
                <a:ea typeface="Times New Roman" panose="02020603050405020304" pitchFamily="18" charset="0"/>
                <a:cs typeface="Times New Roman" panose="02020603050405020304" pitchFamily="18" charset="0"/>
              </a:rPr>
              <a:t>).</a:t>
            </a:r>
            <a:r>
              <a:rPr lang="id-ID" sz="3200" b="1" dirty="0">
                <a:ea typeface="Times New Roman" panose="02020603050405020304" pitchFamily="18" charset="0"/>
                <a:cs typeface="Times New Roman" panose="02020603050405020304" pitchFamily="18" charset="0"/>
              </a:rPr>
              <a:t> </a:t>
            </a:r>
            <a:endParaRPr lang="id-ID"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759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2966</TotalTime>
  <Words>609</Words>
  <Application>Microsoft Office PowerPoint</Application>
  <PresentationFormat>Widescreen</PresentationFormat>
  <Paragraphs>134</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Adelyne</vt:lpstr>
      <vt:lpstr>Adobe Garamond Pro Bold</vt:lpstr>
      <vt:lpstr>Aldo the Apache</vt:lpstr>
      <vt:lpstr>Arial</vt:lpstr>
      <vt:lpstr>Bauhaus 93</vt:lpstr>
      <vt:lpstr>Bernard MT Condensed</vt:lpstr>
      <vt:lpstr>Calibri</vt:lpstr>
      <vt:lpstr>Calibri Light</vt:lpstr>
      <vt:lpstr>Courier New</vt:lpstr>
      <vt:lpstr>Times New Roman</vt:lpstr>
      <vt:lpstr>Office Theme</vt:lpstr>
      <vt:lpstr>PowerPoint Presentation</vt:lpstr>
      <vt:lpstr>Pendahuluan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Eko_nsby072</dc:creator>
  <cp:lastModifiedBy>Eko_nsby072</cp:lastModifiedBy>
  <cp:revision>157</cp:revision>
  <dcterms:created xsi:type="dcterms:W3CDTF">2018-10-28T09:59:21Z</dcterms:created>
  <dcterms:modified xsi:type="dcterms:W3CDTF">2018-12-05T04:38:30Z</dcterms:modified>
</cp:coreProperties>
</file>