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442" r:id="rId3"/>
    <p:sldId id="258" r:id="rId4"/>
    <p:sldId id="265" r:id="rId5"/>
    <p:sldId id="259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56" r:id="rId19"/>
    <p:sldId id="457" r:id="rId20"/>
    <p:sldId id="458" r:id="rId21"/>
    <p:sldId id="459" r:id="rId22"/>
    <p:sldId id="264" r:id="rId23"/>
    <p:sldId id="460" r:id="rId24"/>
    <p:sldId id="465" r:id="rId25"/>
    <p:sldId id="461" r:id="rId26"/>
    <p:sldId id="463" r:id="rId27"/>
    <p:sldId id="464" r:id="rId28"/>
    <p:sldId id="466" r:id="rId2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63" autoAdjust="0"/>
  </p:normalViewPr>
  <p:slideViewPr>
    <p:cSldViewPr>
      <p:cViewPr varScale="1">
        <p:scale>
          <a:sx n="56" d="100"/>
          <a:sy n="56" d="100"/>
        </p:scale>
        <p:origin x="72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69816272965886E-2"/>
          <c:y val="7.407407407407407E-2"/>
          <c:w val="0.89019685039370078"/>
          <c:h val="0.841674686497521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Sheet1!$A$2:$A$37</c:f>
              <c:numCache>
                <c:formatCode>General</c:formatCode>
                <c:ptCount val="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</c:numCache>
            </c:numRef>
          </c:xVal>
          <c:yVal>
            <c:numRef>
              <c:f>Sheet1!$B$2:$B$37</c:f>
              <c:numCache>
                <c:formatCode>General</c:formatCode>
                <c:ptCount val="36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17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15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  <c:pt idx="17">
                  <c:v>16</c:v>
                </c:pt>
                <c:pt idx="18">
                  <c:v>17</c:v>
                </c:pt>
                <c:pt idx="19">
                  <c:v>17</c:v>
                </c:pt>
                <c:pt idx="20">
                  <c:v>16</c:v>
                </c:pt>
                <c:pt idx="21">
                  <c:v>16</c:v>
                </c:pt>
                <c:pt idx="22">
                  <c:v>16</c:v>
                </c:pt>
                <c:pt idx="23">
                  <c:v>16</c:v>
                </c:pt>
                <c:pt idx="24">
                  <c:v>16</c:v>
                </c:pt>
                <c:pt idx="25">
                  <c:v>16</c:v>
                </c:pt>
                <c:pt idx="26">
                  <c:v>16</c:v>
                </c:pt>
                <c:pt idx="27">
                  <c:v>15</c:v>
                </c:pt>
                <c:pt idx="28">
                  <c:v>16</c:v>
                </c:pt>
                <c:pt idx="29">
                  <c:v>16</c:v>
                </c:pt>
                <c:pt idx="30">
                  <c:v>16</c:v>
                </c:pt>
                <c:pt idx="31">
                  <c:v>16</c:v>
                </c:pt>
                <c:pt idx="32">
                  <c:v>16</c:v>
                </c:pt>
                <c:pt idx="33">
                  <c:v>16</c:v>
                </c:pt>
                <c:pt idx="34">
                  <c:v>15</c:v>
                </c:pt>
                <c:pt idx="35">
                  <c:v>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B1-430C-BA64-B02427837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3256720"/>
        <c:axId val="303257048"/>
      </c:scatterChart>
      <c:valAx>
        <c:axId val="303256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257048"/>
        <c:crosses val="autoZero"/>
        <c:crossBetween val="midCat"/>
      </c:valAx>
      <c:valAx>
        <c:axId val="303257048"/>
        <c:scaling>
          <c:orientation val="minMax"/>
          <c:max val="19"/>
          <c:min val="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256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6A765-56F4-4237-9FAC-35C5CDC62EFD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C5F01-8C69-482B-9312-807FA1CDF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5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C5F01-8C69-482B-9312-807FA1CDFE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4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18/05/2019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sp>
        <p:nvSpPr>
          <p:cNvPr id="7" name="AutoShape 2" descr="https://www.sigarch.org/wp-content/uploads/2017/03/Welcome.jpg"/>
          <p:cNvSpPr>
            <a:spLocks noChangeAspect="1" noChangeArrowheads="1"/>
          </p:cNvSpPr>
          <p:nvPr userDrawn="1"/>
        </p:nvSpPr>
        <p:spPr bwMode="auto">
          <a:xfrm>
            <a:off x="155575" y="-2986088"/>
            <a:ext cx="8296275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623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18/05/2019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446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18/05/2019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987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528182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89C626B4-A669-4601-9DD4-6E79FD9ACD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F0E8EF34-7F73-4C71-9D69-C1211E9F4D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6FB69C13-B546-4179-BBCC-44F3106962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EC20-E7AF-4C7E-898D-2316D4DD8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3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18/05/2019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068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18/05/2019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833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18/05/2019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22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18/05/2019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026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18/05/2019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8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18/05/2019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620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18/05/2019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989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18/05/2019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22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25C6-6DC5-4266-8C68-6553425EB7CC}" type="datetimeFigureOut">
              <a:rPr lang="id-ID" smtClean="0"/>
              <a:t>18/05/2019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-99392"/>
            <a:ext cx="9144000" cy="7128792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97768" cy="6741368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548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  <p:sldLayoutId id="214748369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2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6.wmf"/><Relationship Id="rId10" Type="http://schemas.openxmlformats.org/officeDocument/2006/relationships/image" Target="../media/image5.wmf"/><Relationship Id="rId19" Type="http://schemas.openxmlformats.org/officeDocument/2006/relationships/image" Target="../media/image8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6.png"/><Relationship Id="rId4" Type="http://schemas.openxmlformats.org/officeDocument/2006/relationships/image" Target="../media/image13.wmf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Pemodelan Proses Bisnis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Statistik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7768" cy="68580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244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373DCE02-8FF3-46A7-B19B-207A34287EB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/>
              <a:t>Jenis Diagram Kontrol</a:t>
            </a:r>
          </a:p>
        </p:txBody>
      </p:sp>
      <p:sp>
        <p:nvSpPr>
          <p:cNvPr id="9219" name="Text Box 4">
            <a:extLst>
              <a:ext uri="{FF2B5EF4-FFF2-40B4-BE49-F238E27FC236}">
                <a16:creationId xmlns:a16="http://schemas.microsoft.com/office/drawing/2014/main" id="{6DF3EBE4-09CE-494E-9C71-328E5E458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1290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ATRIBUT</a:t>
            </a: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364BFAC2-10B9-4486-815D-70F907DFF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062288"/>
            <a:ext cx="182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Range/Kisaran</a:t>
            </a:r>
          </a:p>
        </p:txBody>
      </p:sp>
      <p:sp>
        <p:nvSpPr>
          <p:cNvPr id="9221" name="Text Box 6">
            <a:extLst>
              <a:ext uri="{FF2B5EF4-FFF2-40B4-BE49-F238E27FC236}">
                <a16:creationId xmlns:a16="http://schemas.microsoft.com/office/drawing/2014/main" id="{F8BBB630-11F4-4800-8857-6D0C5A331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6670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VARIABEL</a:t>
            </a:r>
          </a:p>
        </p:txBody>
      </p:sp>
      <p:sp>
        <p:nvSpPr>
          <p:cNvPr id="9222" name="Text Box 7">
            <a:extLst>
              <a:ext uri="{FF2B5EF4-FFF2-40B4-BE49-F238E27FC236}">
                <a16:creationId xmlns:a16="http://schemas.microsoft.com/office/drawing/2014/main" id="{8D84FE84-2F7F-4E33-88EF-D80E5020A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8242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Persentase</a:t>
            </a:r>
          </a:p>
        </p:txBody>
      </p:sp>
      <p:sp>
        <p:nvSpPr>
          <p:cNvPr id="9223" name="Text Box 8">
            <a:extLst>
              <a:ext uri="{FF2B5EF4-FFF2-40B4-BE49-F238E27FC236}">
                <a16:creationId xmlns:a16="http://schemas.microsoft.com/office/drawing/2014/main" id="{028DC709-2DD7-4090-B3F7-D6608A050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5100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Count</a:t>
            </a:r>
          </a:p>
        </p:txBody>
      </p:sp>
      <p:sp>
        <p:nvSpPr>
          <p:cNvPr id="9224" name="Text Box 9">
            <a:extLst>
              <a:ext uri="{FF2B5EF4-FFF2-40B4-BE49-F238E27FC236}">
                <a16:creationId xmlns:a16="http://schemas.microsoft.com/office/drawing/2014/main" id="{54B3600C-DA09-4B03-A1B2-D50959239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3002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X Bar</a:t>
            </a:r>
          </a:p>
        </p:txBody>
      </p:sp>
      <p:sp>
        <p:nvSpPr>
          <p:cNvPr id="9225" name="Line 10">
            <a:extLst>
              <a:ext uri="{FF2B5EF4-FFF2-40B4-BE49-F238E27FC236}">
                <a16:creationId xmlns:a16="http://schemas.microsoft.com/office/drawing/2014/main" id="{AD2CC887-D4C7-4DB5-844C-BF27D7CE0E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2514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1">
            <a:extLst>
              <a:ext uri="{FF2B5EF4-FFF2-40B4-BE49-F238E27FC236}">
                <a16:creationId xmlns:a16="http://schemas.microsoft.com/office/drawing/2014/main" id="{69D0550C-2923-4369-B694-733EDE356E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819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2">
            <a:extLst>
              <a:ext uri="{FF2B5EF4-FFF2-40B4-BE49-F238E27FC236}">
                <a16:creationId xmlns:a16="http://schemas.microsoft.com/office/drawing/2014/main" id="{2B048A8A-8D7F-4253-A62B-87A7C31EFE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40386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3">
            <a:extLst>
              <a:ext uri="{FF2B5EF4-FFF2-40B4-BE49-F238E27FC236}">
                <a16:creationId xmlns:a16="http://schemas.microsoft.com/office/drawing/2014/main" id="{45DA3E05-B462-4CBA-8A4F-4361776B5B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3434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D6E32E6-F76B-48EA-934C-037DF4E1C0B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/>
              <a:t>Diagram Kontrol Variabel</a:t>
            </a:r>
          </a:p>
        </p:txBody>
      </p:sp>
      <p:sp>
        <p:nvSpPr>
          <p:cNvPr id="10243" name="Text Box 4">
            <a:extLst>
              <a:ext uri="{FF2B5EF4-FFF2-40B4-BE49-F238E27FC236}">
                <a16:creationId xmlns:a16="http://schemas.microsoft.com/office/drawing/2014/main" id="{16AB192D-4C14-470C-AF0D-D95766456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7772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Digunakan jika ukuran dalam bentuk kontinu.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Diagram kendali yang umum digunakan adalah : </a:t>
            </a: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2FCD7E63-E24E-40DF-8931-892156BDD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0245" name="Object 5">
            <a:extLst>
              <a:ext uri="{FF2B5EF4-FFF2-40B4-BE49-F238E27FC236}">
                <a16:creationId xmlns:a16="http://schemas.microsoft.com/office/drawing/2014/main" id="{08E8C7BB-543E-477E-8733-3E810181CC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088724"/>
              </p:ext>
            </p:extLst>
          </p:nvPr>
        </p:nvGraphicFramePr>
        <p:xfrm>
          <a:off x="1143000" y="2971800"/>
          <a:ext cx="2587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Equation" r:id="rId3" imgW="126780" imgH="215526" progId="Equation.3">
                  <p:embed/>
                </p:oleObj>
              </mc:Choice>
              <mc:Fallback>
                <p:oleObj name="Equation" r:id="rId3" imgW="126780" imgH="215526" progId="Equation.3">
                  <p:embed/>
                  <p:pic>
                    <p:nvPicPr>
                      <p:cNvPr id="10245" name="Object 5">
                        <a:extLst>
                          <a:ext uri="{FF2B5EF4-FFF2-40B4-BE49-F238E27FC236}">
                            <a16:creationId xmlns:a16="http://schemas.microsoft.com/office/drawing/2014/main" id="{08E8C7BB-543E-477E-8733-3E810181CC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971800"/>
                        <a:ext cx="2587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7">
            <a:extLst>
              <a:ext uri="{FF2B5EF4-FFF2-40B4-BE49-F238E27FC236}">
                <a16:creationId xmlns:a16="http://schemas.microsoft.com/office/drawing/2014/main" id="{DE7497DB-D675-4EC4-B2A9-79B2E136C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595688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Range chart</a:t>
            </a:r>
          </a:p>
        </p:txBody>
      </p:sp>
      <p:sp>
        <p:nvSpPr>
          <p:cNvPr id="10247" name="Line 8">
            <a:extLst>
              <a:ext uri="{FF2B5EF4-FFF2-40B4-BE49-F238E27FC236}">
                <a16:creationId xmlns:a16="http://schemas.microsoft.com/office/drawing/2014/main" id="{B58A4DA7-A14B-41E1-914B-D49B2DB48E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810000"/>
            <a:ext cx="3048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Text Box 9">
            <a:extLst>
              <a:ext uri="{FF2B5EF4-FFF2-40B4-BE49-F238E27FC236}">
                <a16:creationId xmlns:a16="http://schemas.microsoft.com/office/drawing/2014/main" id="{85DBE72E-80F7-490D-8B69-288E81345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657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10249" name="Text Box 10">
            <a:extLst>
              <a:ext uri="{FF2B5EF4-FFF2-40B4-BE49-F238E27FC236}">
                <a16:creationId xmlns:a16="http://schemas.microsoft.com/office/drawing/2014/main" id="{EC8E9B1C-08FE-42F6-AEAA-B32CEE226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x bar chart</a:t>
            </a:r>
          </a:p>
        </p:txBody>
      </p:sp>
      <p:sp>
        <p:nvSpPr>
          <p:cNvPr id="10250" name="Line 11">
            <a:extLst>
              <a:ext uri="{FF2B5EF4-FFF2-40B4-BE49-F238E27FC236}">
                <a16:creationId xmlns:a16="http://schemas.microsoft.com/office/drawing/2014/main" id="{0A97896F-7CF7-4802-8DF8-5C347DF8BB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276600"/>
            <a:ext cx="3048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Text Box 12">
            <a:extLst>
              <a:ext uri="{FF2B5EF4-FFF2-40B4-BE49-F238E27FC236}">
                <a16:creationId xmlns:a16="http://schemas.microsoft.com/office/drawing/2014/main" id="{91CD7CDC-A6B0-46BF-A677-F77B2C053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0"/>
            <a:ext cx="4953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X bar chart mengukur gejala pusat dari sebuah proses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R chart mengukur kisaran antara item-item terbesar dengan terkecil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8">
            <a:extLst>
              <a:ext uri="{FF2B5EF4-FFF2-40B4-BE49-F238E27FC236}">
                <a16:creationId xmlns:a16="http://schemas.microsoft.com/office/drawing/2014/main" id="{E92F8072-0279-44B7-A5D5-4D45BFE1C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16832"/>
            <a:ext cx="990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558D9E60-22F1-4EC0-94C0-026AFE9E1A28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/>
              <a:t>Mensetting Limit x bar Chart</a:t>
            </a:r>
          </a:p>
        </p:txBody>
      </p:sp>
      <p:graphicFrame>
        <p:nvGraphicFramePr>
          <p:cNvPr id="11268" name="Object 41">
            <a:extLst>
              <a:ext uri="{FF2B5EF4-FFF2-40B4-BE49-F238E27FC236}">
                <a16:creationId xmlns:a16="http://schemas.microsoft.com/office/drawing/2014/main" id="{3FC10EFF-2782-4744-91FF-A6DBA72EFD3B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67326211"/>
              </p:ext>
            </p:extLst>
          </p:nvPr>
        </p:nvGraphicFramePr>
        <p:xfrm>
          <a:off x="2413000" y="2215282"/>
          <a:ext cx="127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6" name="Equation" r:id="rId3" imgW="126780" imgH="215526" progId="Equation.3">
                  <p:embed/>
                </p:oleObj>
              </mc:Choice>
              <mc:Fallback>
                <p:oleObj name="Equation" r:id="rId3" imgW="126780" imgH="215526" progId="Equation.3">
                  <p:embed/>
                  <p:pic>
                    <p:nvPicPr>
                      <p:cNvPr id="11268" name="Object 41">
                        <a:extLst>
                          <a:ext uri="{FF2B5EF4-FFF2-40B4-BE49-F238E27FC236}">
                            <a16:creationId xmlns:a16="http://schemas.microsoft.com/office/drawing/2014/main" id="{3FC10EFF-2782-4744-91FF-A6DBA72EFD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2215282"/>
                        <a:ext cx="127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43">
            <a:extLst>
              <a:ext uri="{FF2B5EF4-FFF2-40B4-BE49-F238E27FC236}">
                <a16:creationId xmlns:a16="http://schemas.microsoft.com/office/drawing/2014/main" id="{CD60B954-1D33-47F1-85A4-2578653D024A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12090716"/>
              </p:ext>
            </p:extLst>
          </p:nvPr>
        </p:nvGraphicFramePr>
        <p:xfrm>
          <a:off x="5638800" y="2907432"/>
          <a:ext cx="2238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7" name="Equation" r:id="rId5" imgW="126780" imgH="215526" progId="Equation.3">
                  <p:embed/>
                </p:oleObj>
              </mc:Choice>
              <mc:Fallback>
                <p:oleObj name="Equation" r:id="rId5" imgW="126780" imgH="215526" progId="Equation.3">
                  <p:embed/>
                  <p:pic>
                    <p:nvPicPr>
                      <p:cNvPr id="11269" name="Object 43">
                        <a:extLst>
                          <a:ext uri="{FF2B5EF4-FFF2-40B4-BE49-F238E27FC236}">
                            <a16:creationId xmlns:a16="http://schemas.microsoft.com/office/drawing/2014/main" id="{CD60B954-1D33-47F1-85A4-2578653D02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907432"/>
                        <a:ext cx="2238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45">
            <a:extLst>
              <a:ext uri="{FF2B5EF4-FFF2-40B4-BE49-F238E27FC236}">
                <a16:creationId xmlns:a16="http://schemas.microsoft.com/office/drawing/2014/main" id="{96E1A87F-0AF3-415A-BE98-E555430D1275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24312351"/>
              </p:ext>
            </p:extLst>
          </p:nvPr>
        </p:nvGraphicFramePr>
        <p:xfrm>
          <a:off x="1219200" y="2907432"/>
          <a:ext cx="2238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8" name="Equation" r:id="rId6" imgW="126780" imgH="215526" progId="Equation.3">
                  <p:embed/>
                </p:oleObj>
              </mc:Choice>
              <mc:Fallback>
                <p:oleObj name="Equation" r:id="rId6" imgW="126780" imgH="215526" progId="Equation.3">
                  <p:embed/>
                  <p:pic>
                    <p:nvPicPr>
                      <p:cNvPr id="11270" name="Object 45">
                        <a:extLst>
                          <a:ext uri="{FF2B5EF4-FFF2-40B4-BE49-F238E27FC236}">
                            <a16:creationId xmlns:a16="http://schemas.microsoft.com/office/drawing/2014/main" id="{96E1A87F-0AF3-415A-BE98-E555430D12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07432"/>
                        <a:ext cx="2238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5">
            <a:extLst>
              <a:ext uri="{FF2B5EF4-FFF2-40B4-BE49-F238E27FC236}">
                <a16:creationId xmlns:a16="http://schemas.microsoft.com/office/drawing/2014/main" id="{0F721727-E4FD-4A98-A790-984ED95E3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58852"/>
            <a:ext cx="9144000" cy="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1272" name="Object 4">
            <a:extLst>
              <a:ext uri="{FF2B5EF4-FFF2-40B4-BE49-F238E27FC236}">
                <a16:creationId xmlns:a16="http://schemas.microsoft.com/office/drawing/2014/main" id="{FF6BE644-89B2-404D-9218-7BF0216182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702367"/>
              </p:ext>
            </p:extLst>
          </p:nvPr>
        </p:nvGraphicFramePr>
        <p:xfrm>
          <a:off x="2749550" y="4856163"/>
          <a:ext cx="19399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9" name="Equation" r:id="rId7" imgW="927000" imgH="291960" progId="Equation.3">
                  <p:embed/>
                </p:oleObj>
              </mc:Choice>
              <mc:Fallback>
                <p:oleObj name="Equation" r:id="rId7" imgW="927000" imgH="291960" progId="Equation.3">
                  <p:embed/>
                  <p:pic>
                    <p:nvPicPr>
                      <p:cNvPr id="11272" name="Object 4">
                        <a:extLst>
                          <a:ext uri="{FF2B5EF4-FFF2-40B4-BE49-F238E27FC236}">
                            <a16:creationId xmlns:a16="http://schemas.microsoft.com/office/drawing/2014/main" id="{FF6BE644-89B2-404D-9218-7BF0216182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4856163"/>
                        <a:ext cx="19399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Rectangle 7">
            <a:extLst>
              <a:ext uri="{FF2B5EF4-FFF2-40B4-BE49-F238E27FC236}">
                <a16:creationId xmlns:a16="http://schemas.microsoft.com/office/drawing/2014/main" id="{2A390E80-21C8-40B1-90A4-D67AA9CCA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58852"/>
            <a:ext cx="9144000" cy="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1274" name="Object 6">
            <a:extLst>
              <a:ext uri="{FF2B5EF4-FFF2-40B4-BE49-F238E27FC236}">
                <a16:creationId xmlns:a16="http://schemas.microsoft.com/office/drawing/2014/main" id="{AA3ACF0E-B248-454F-B976-66675F30D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340737"/>
              </p:ext>
            </p:extLst>
          </p:nvPr>
        </p:nvGraphicFramePr>
        <p:xfrm>
          <a:off x="2724605" y="5445224"/>
          <a:ext cx="1978643" cy="619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0" name="Equation" r:id="rId9" imgW="939392" imgH="291973" progId="Equation.3">
                  <p:embed/>
                </p:oleObj>
              </mc:Choice>
              <mc:Fallback>
                <p:oleObj name="Equation" r:id="rId9" imgW="939392" imgH="291973" progId="Equation.3">
                  <p:embed/>
                  <p:pic>
                    <p:nvPicPr>
                      <p:cNvPr id="11274" name="Object 6">
                        <a:extLst>
                          <a:ext uri="{FF2B5EF4-FFF2-40B4-BE49-F238E27FC236}">
                            <a16:creationId xmlns:a16="http://schemas.microsoft.com/office/drawing/2014/main" id="{AA3ACF0E-B248-454F-B976-66675F30D1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605" y="5445224"/>
                        <a:ext cx="1978643" cy="619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9">
            <a:extLst>
              <a:ext uri="{FF2B5EF4-FFF2-40B4-BE49-F238E27FC236}">
                <a16:creationId xmlns:a16="http://schemas.microsoft.com/office/drawing/2014/main" id="{50C9B097-46B9-464A-9BE6-29E1E3EA5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916832"/>
            <a:ext cx="990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6" name="Oval 10">
            <a:extLst>
              <a:ext uri="{FF2B5EF4-FFF2-40B4-BE49-F238E27FC236}">
                <a16:creationId xmlns:a16="http://schemas.microsoft.com/office/drawing/2014/main" id="{3199C0D6-4573-4C2B-A39A-02CE611F4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069232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7" name="Oval 11">
            <a:extLst>
              <a:ext uri="{FF2B5EF4-FFF2-40B4-BE49-F238E27FC236}">
                <a16:creationId xmlns:a16="http://schemas.microsoft.com/office/drawing/2014/main" id="{A2433949-78E3-4EE7-B708-7C2BFAB9A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74032"/>
            <a:ext cx="152400" cy="15240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8" name="Oval 12">
            <a:extLst>
              <a:ext uri="{FF2B5EF4-FFF2-40B4-BE49-F238E27FC236}">
                <a16:creationId xmlns:a16="http://schemas.microsoft.com/office/drawing/2014/main" id="{EE61B5C4-7620-4CFE-81F0-394C45F99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26432"/>
            <a:ext cx="152400" cy="15240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9" name="Oval 13">
            <a:extLst>
              <a:ext uri="{FF2B5EF4-FFF2-40B4-BE49-F238E27FC236}">
                <a16:creationId xmlns:a16="http://schemas.microsoft.com/office/drawing/2014/main" id="{A3909A74-6531-4ACA-9796-8218546A1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26432"/>
            <a:ext cx="152400" cy="15240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80" name="Oval 14">
            <a:extLst>
              <a:ext uri="{FF2B5EF4-FFF2-40B4-BE49-F238E27FC236}">
                <a16:creationId xmlns:a16="http://schemas.microsoft.com/office/drawing/2014/main" id="{BF6F5CA2-72DD-497C-9010-23C597BD0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069232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81" name="Rectangle 15">
            <a:extLst>
              <a:ext uri="{FF2B5EF4-FFF2-40B4-BE49-F238E27FC236}">
                <a16:creationId xmlns:a16="http://schemas.microsoft.com/office/drawing/2014/main" id="{D61A05F0-CEF1-4D78-BF17-83F68C321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916832"/>
            <a:ext cx="990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82" name="Rectangle 16">
            <a:extLst>
              <a:ext uri="{FF2B5EF4-FFF2-40B4-BE49-F238E27FC236}">
                <a16:creationId xmlns:a16="http://schemas.microsoft.com/office/drawing/2014/main" id="{6D9271B1-1991-4122-AF7D-030ADF47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916832"/>
            <a:ext cx="990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83" name="Rectangle 17">
            <a:extLst>
              <a:ext uri="{FF2B5EF4-FFF2-40B4-BE49-F238E27FC236}">
                <a16:creationId xmlns:a16="http://schemas.microsoft.com/office/drawing/2014/main" id="{B18274AC-5BD4-474E-B665-9042694E2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916832"/>
            <a:ext cx="990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84" name="Oval 19">
            <a:extLst>
              <a:ext uri="{FF2B5EF4-FFF2-40B4-BE49-F238E27FC236}">
                <a16:creationId xmlns:a16="http://schemas.microsoft.com/office/drawing/2014/main" id="{13D0D335-DABC-48E6-B524-7C04E1AB2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069232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85" name="Oval 20">
            <a:extLst>
              <a:ext uri="{FF2B5EF4-FFF2-40B4-BE49-F238E27FC236}">
                <a16:creationId xmlns:a16="http://schemas.microsoft.com/office/drawing/2014/main" id="{ADCF544D-9F2B-4CAF-BAF1-F1FBD8A74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450232"/>
            <a:ext cx="152400" cy="15240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86" name="Oval 21">
            <a:extLst>
              <a:ext uri="{FF2B5EF4-FFF2-40B4-BE49-F238E27FC236}">
                <a16:creationId xmlns:a16="http://schemas.microsoft.com/office/drawing/2014/main" id="{BA627ABA-6B6E-4D61-B3B6-BB772871D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450232"/>
            <a:ext cx="152400" cy="15240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87" name="Oval 22">
            <a:extLst>
              <a:ext uri="{FF2B5EF4-FFF2-40B4-BE49-F238E27FC236}">
                <a16:creationId xmlns:a16="http://schemas.microsoft.com/office/drawing/2014/main" id="{13ECFB56-C052-4E96-9205-BD9166EA9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221632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88" name="Oval 23">
            <a:extLst>
              <a:ext uri="{FF2B5EF4-FFF2-40B4-BE49-F238E27FC236}">
                <a16:creationId xmlns:a16="http://schemas.microsoft.com/office/drawing/2014/main" id="{246C38B2-82E4-424B-B1B0-2DE1796E5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221632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89" name="Oval 24">
            <a:extLst>
              <a:ext uri="{FF2B5EF4-FFF2-40B4-BE49-F238E27FC236}">
                <a16:creationId xmlns:a16="http://schemas.microsoft.com/office/drawing/2014/main" id="{59AD0139-364C-47AC-AA6A-A11A48188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221632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90" name="Oval 25">
            <a:extLst>
              <a:ext uri="{FF2B5EF4-FFF2-40B4-BE49-F238E27FC236}">
                <a16:creationId xmlns:a16="http://schemas.microsoft.com/office/drawing/2014/main" id="{FF3306AB-7B1A-4289-B386-BC945E9D4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526432"/>
            <a:ext cx="152400" cy="152400"/>
          </a:xfrm>
          <a:prstGeom prst="ellipse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91" name="Oval 26">
            <a:extLst>
              <a:ext uri="{FF2B5EF4-FFF2-40B4-BE49-F238E27FC236}">
                <a16:creationId xmlns:a16="http://schemas.microsoft.com/office/drawing/2014/main" id="{F88DFD2F-A8CC-49E8-8662-4D17CAC47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993032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92" name="Oval 27">
            <a:extLst>
              <a:ext uri="{FF2B5EF4-FFF2-40B4-BE49-F238E27FC236}">
                <a16:creationId xmlns:a16="http://schemas.microsoft.com/office/drawing/2014/main" id="{EAD574D3-1DA8-49D2-86E1-7B7D83C22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526432"/>
            <a:ext cx="152400" cy="152400"/>
          </a:xfrm>
          <a:prstGeom prst="ellipse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93" name="Oval 28">
            <a:extLst>
              <a:ext uri="{FF2B5EF4-FFF2-40B4-BE49-F238E27FC236}">
                <a16:creationId xmlns:a16="http://schemas.microsoft.com/office/drawing/2014/main" id="{2F0490CE-EE36-4FCD-8DB9-0965379CC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221632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94" name="Oval 29">
            <a:extLst>
              <a:ext uri="{FF2B5EF4-FFF2-40B4-BE49-F238E27FC236}">
                <a16:creationId xmlns:a16="http://schemas.microsoft.com/office/drawing/2014/main" id="{BA6354DD-0C9F-4C16-9D18-E02791709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450232"/>
            <a:ext cx="152400" cy="15240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95" name="Oval 30">
            <a:extLst>
              <a:ext uri="{FF2B5EF4-FFF2-40B4-BE49-F238E27FC236}">
                <a16:creationId xmlns:a16="http://schemas.microsoft.com/office/drawing/2014/main" id="{B9818538-AB13-46DF-BD5B-9E5C479A9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069232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96" name="Oval 31">
            <a:extLst>
              <a:ext uri="{FF2B5EF4-FFF2-40B4-BE49-F238E27FC236}">
                <a16:creationId xmlns:a16="http://schemas.microsoft.com/office/drawing/2014/main" id="{06287330-48BC-4D35-A156-9A369018B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221632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97" name="Oval 32">
            <a:extLst>
              <a:ext uri="{FF2B5EF4-FFF2-40B4-BE49-F238E27FC236}">
                <a16:creationId xmlns:a16="http://schemas.microsoft.com/office/drawing/2014/main" id="{A8490A4E-7DF4-4D54-8696-33C680F6A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26432"/>
            <a:ext cx="152400" cy="152400"/>
          </a:xfrm>
          <a:prstGeom prst="ellipse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98" name="Oval 33">
            <a:extLst>
              <a:ext uri="{FF2B5EF4-FFF2-40B4-BE49-F238E27FC236}">
                <a16:creationId xmlns:a16="http://schemas.microsoft.com/office/drawing/2014/main" id="{82C98785-4BF0-4BC7-8938-A0ACB19CE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221632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99" name="Oval 34">
            <a:extLst>
              <a:ext uri="{FF2B5EF4-FFF2-40B4-BE49-F238E27FC236}">
                <a16:creationId xmlns:a16="http://schemas.microsoft.com/office/drawing/2014/main" id="{9619BB05-3251-48BC-B9BE-26555AB1C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221632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300" name="Oval 35">
            <a:extLst>
              <a:ext uri="{FF2B5EF4-FFF2-40B4-BE49-F238E27FC236}">
                <a16:creationId xmlns:a16="http://schemas.microsoft.com/office/drawing/2014/main" id="{358639F2-20B0-4D8D-880C-2070125C1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450232"/>
            <a:ext cx="152400" cy="15240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301" name="Oval 36">
            <a:extLst>
              <a:ext uri="{FF2B5EF4-FFF2-40B4-BE49-F238E27FC236}">
                <a16:creationId xmlns:a16="http://schemas.microsoft.com/office/drawing/2014/main" id="{E63F0200-8F91-4C1B-A35E-624D70120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069232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302" name="Oval 37">
            <a:extLst>
              <a:ext uri="{FF2B5EF4-FFF2-40B4-BE49-F238E27FC236}">
                <a16:creationId xmlns:a16="http://schemas.microsoft.com/office/drawing/2014/main" id="{4CE07015-9741-484A-8FDA-04E2BB5C3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450232"/>
            <a:ext cx="152400" cy="15240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303" name="Oval 38">
            <a:extLst>
              <a:ext uri="{FF2B5EF4-FFF2-40B4-BE49-F238E27FC236}">
                <a16:creationId xmlns:a16="http://schemas.microsoft.com/office/drawing/2014/main" id="{D7D4114B-6023-4ECA-93E6-17EE77357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221632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304" name="Rectangle 40">
            <a:extLst>
              <a:ext uri="{FF2B5EF4-FFF2-40B4-BE49-F238E27FC236}">
                <a16:creationId xmlns:a16="http://schemas.microsoft.com/office/drawing/2014/main" id="{E1C391C3-C6ED-4DC7-A85B-060830AD1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6952"/>
            <a:ext cx="9144000" cy="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1305" name="Object 39">
            <a:extLst>
              <a:ext uri="{FF2B5EF4-FFF2-40B4-BE49-F238E27FC236}">
                <a16:creationId xmlns:a16="http://schemas.microsoft.com/office/drawing/2014/main" id="{81336994-B935-4B25-AE08-8A7C343D9A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849444"/>
              </p:ext>
            </p:extLst>
          </p:nvPr>
        </p:nvGraphicFramePr>
        <p:xfrm>
          <a:off x="4203700" y="2907432"/>
          <a:ext cx="215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1" name="Equation" r:id="rId11" imgW="126780" imgH="215526" progId="Equation.3">
                  <p:embed/>
                </p:oleObj>
              </mc:Choice>
              <mc:Fallback>
                <p:oleObj name="Equation" r:id="rId11" imgW="126780" imgH="215526" progId="Equation.3">
                  <p:embed/>
                  <p:pic>
                    <p:nvPicPr>
                      <p:cNvPr id="11305" name="Object 39">
                        <a:extLst>
                          <a:ext uri="{FF2B5EF4-FFF2-40B4-BE49-F238E27FC236}">
                            <a16:creationId xmlns:a16="http://schemas.microsoft.com/office/drawing/2014/main" id="{81336994-B935-4B25-AE08-8A7C343D9A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2907432"/>
                        <a:ext cx="215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06" name="Object 47">
            <a:extLst>
              <a:ext uri="{FF2B5EF4-FFF2-40B4-BE49-F238E27FC236}">
                <a16:creationId xmlns:a16="http://schemas.microsoft.com/office/drawing/2014/main" id="{1872E31D-5A69-4E2D-B1D8-2117707DFC67}"/>
              </a:ext>
            </a:extLst>
          </p:cNvPr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94368992"/>
              </p:ext>
            </p:extLst>
          </p:nvPr>
        </p:nvGraphicFramePr>
        <p:xfrm>
          <a:off x="7853363" y="2907432"/>
          <a:ext cx="2238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2" name="Equation" r:id="rId12" imgW="126780" imgH="215526" progId="Equation.3">
                  <p:embed/>
                </p:oleObj>
              </mc:Choice>
              <mc:Fallback>
                <p:oleObj name="Equation" r:id="rId12" imgW="126780" imgH="215526" progId="Equation.3">
                  <p:embed/>
                  <p:pic>
                    <p:nvPicPr>
                      <p:cNvPr id="11306" name="Object 47">
                        <a:extLst>
                          <a:ext uri="{FF2B5EF4-FFF2-40B4-BE49-F238E27FC236}">
                            <a16:creationId xmlns:a16="http://schemas.microsoft.com/office/drawing/2014/main" id="{1872E31D-5A69-4E2D-B1D8-2117707DFC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3363" y="2907432"/>
                        <a:ext cx="2238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07" name="Object 49">
            <a:extLst>
              <a:ext uri="{FF2B5EF4-FFF2-40B4-BE49-F238E27FC236}">
                <a16:creationId xmlns:a16="http://schemas.microsoft.com/office/drawing/2014/main" id="{E3C14F07-153A-4EC9-8065-FD10FF9C0A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446297"/>
              </p:ext>
            </p:extLst>
          </p:nvPr>
        </p:nvGraphicFramePr>
        <p:xfrm>
          <a:off x="2667000" y="2907432"/>
          <a:ext cx="2238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3" name="Equation" r:id="rId13" imgW="126780" imgH="215526" progId="Equation.3">
                  <p:embed/>
                </p:oleObj>
              </mc:Choice>
              <mc:Fallback>
                <p:oleObj name="Equation" r:id="rId13" imgW="126780" imgH="215526" progId="Equation.3">
                  <p:embed/>
                  <p:pic>
                    <p:nvPicPr>
                      <p:cNvPr id="11307" name="Object 49">
                        <a:extLst>
                          <a:ext uri="{FF2B5EF4-FFF2-40B4-BE49-F238E27FC236}">
                            <a16:creationId xmlns:a16="http://schemas.microsoft.com/office/drawing/2014/main" id="{E3C14F07-153A-4EC9-8065-FD10FF9C0A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907432"/>
                        <a:ext cx="2238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8" name="Text Box 50">
            <a:extLst>
              <a:ext uri="{FF2B5EF4-FFF2-40B4-BE49-F238E27FC236}">
                <a16:creationId xmlns:a16="http://schemas.microsoft.com/office/drawing/2014/main" id="{671914DE-E789-4C46-AE7A-C8AC39A1A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288432"/>
            <a:ext cx="457200" cy="36671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i="1"/>
              <a:t>R</a:t>
            </a:r>
          </a:p>
        </p:txBody>
      </p:sp>
      <p:sp>
        <p:nvSpPr>
          <p:cNvPr id="11309" name="Text Box 51">
            <a:extLst>
              <a:ext uri="{FF2B5EF4-FFF2-40B4-BE49-F238E27FC236}">
                <a16:creationId xmlns:a16="http://schemas.microsoft.com/office/drawing/2014/main" id="{F7DA3CC6-E812-472B-B5B3-F04225822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288432"/>
            <a:ext cx="457200" cy="36671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i="1"/>
              <a:t>R</a:t>
            </a:r>
          </a:p>
        </p:txBody>
      </p:sp>
      <p:sp>
        <p:nvSpPr>
          <p:cNvPr id="11310" name="Text Box 52">
            <a:extLst>
              <a:ext uri="{FF2B5EF4-FFF2-40B4-BE49-F238E27FC236}">
                <a16:creationId xmlns:a16="http://schemas.microsoft.com/office/drawing/2014/main" id="{709BC588-5778-47EC-903F-2DF00F917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288432"/>
            <a:ext cx="457200" cy="36671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i="1"/>
              <a:t>R</a:t>
            </a:r>
          </a:p>
        </p:txBody>
      </p:sp>
      <p:sp>
        <p:nvSpPr>
          <p:cNvPr id="11311" name="Text Box 53">
            <a:extLst>
              <a:ext uri="{FF2B5EF4-FFF2-40B4-BE49-F238E27FC236}">
                <a16:creationId xmlns:a16="http://schemas.microsoft.com/office/drawing/2014/main" id="{4E075801-1808-4B01-8D77-BCDAA990B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600" y="3288432"/>
            <a:ext cx="457200" cy="36671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i="1"/>
              <a:t>R</a:t>
            </a:r>
          </a:p>
        </p:txBody>
      </p:sp>
      <p:sp>
        <p:nvSpPr>
          <p:cNvPr id="11312" name="Text Box 54">
            <a:extLst>
              <a:ext uri="{FF2B5EF4-FFF2-40B4-BE49-F238E27FC236}">
                <a16:creationId xmlns:a16="http://schemas.microsoft.com/office/drawing/2014/main" id="{5316779D-0A8A-42D5-8658-05F4BCCFC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3288432"/>
            <a:ext cx="457200" cy="36671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i="1"/>
              <a:t>R</a:t>
            </a:r>
          </a:p>
        </p:txBody>
      </p:sp>
      <p:sp>
        <p:nvSpPr>
          <p:cNvPr id="11313" name="AutoShape 55">
            <a:extLst>
              <a:ext uri="{FF2B5EF4-FFF2-40B4-BE49-F238E27FC236}">
                <a16:creationId xmlns:a16="http://schemas.microsoft.com/office/drawing/2014/main" id="{3E837E13-6F30-4921-B4FB-7D7B045B3039}"/>
              </a:ext>
            </a:extLst>
          </p:cNvPr>
          <p:cNvSpPr>
            <a:spLocks/>
          </p:cNvSpPr>
          <p:nvPr/>
        </p:nvSpPr>
        <p:spPr bwMode="auto">
          <a:xfrm rot="5400000">
            <a:off x="4457700" y="583332"/>
            <a:ext cx="304800" cy="6781800"/>
          </a:xfrm>
          <a:prstGeom prst="rightBrace">
            <a:avLst>
              <a:gd name="adj1" fmla="val 185417"/>
              <a:gd name="adj2" fmla="val 50000"/>
            </a:avLst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1315" name="Object 56">
            <a:extLst>
              <a:ext uri="{FF2B5EF4-FFF2-40B4-BE49-F238E27FC236}">
                <a16:creationId xmlns:a16="http://schemas.microsoft.com/office/drawing/2014/main" id="{61F2E848-508F-4D6A-BB11-A076F435B3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796722"/>
              </p:ext>
            </p:extLst>
          </p:nvPr>
        </p:nvGraphicFramePr>
        <p:xfrm>
          <a:off x="3886200" y="4126632"/>
          <a:ext cx="2571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4" name="Equation" r:id="rId14" imgW="126890" imgH="241091" progId="Equation.3">
                  <p:embed/>
                </p:oleObj>
              </mc:Choice>
              <mc:Fallback>
                <p:oleObj name="Equation" r:id="rId14" imgW="126890" imgH="241091" progId="Equation.3">
                  <p:embed/>
                  <p:pic>
                    <p:nvPicPr>
                      <p:cNvPr id="11315" name="Object 56">
                        <a:extLst>
                          <a:ext uri="{FF2B5EF4-FFF2-40B4-BE49-F238E27FC236}">
                            <a16:creationId xmlns:a16="http://schemas.microsoft.com/office/drawing/2014/main" id="{61F2E848-508F-4D6A-BB11-A076F435B3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126632"/>
                        <a:ext cx="2571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17" name="Object 58">
            <a:extLst>
              <a:ext uri="{FF2B5EF4-FFF2-40B4-BE49-F238E27FC236}">
                <a16:creationId xmlns:a16="http://schemas.microsoft.com/office/drawing/2014/main" id="{C7354C7D-95F7-4E37-8071-AB4F4D604D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950028"/>
              </p:ext>
            </p:extLst>
          </p:nvPr>
        </p:nvGraphicFramePr>
        <p:xfrm>
          <a:off x="5067300" y="4177432"/>
          <a:ext cx="34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5" name="Equation" r:id="rId16" imgW="152268" imgH="203024" progId="Equation.3">
                  <p:embed/>
                </p:oleObj>
              </mc:Choice>
              <mc:Fallback>
                <p:oleObj name="Equation" r:id="rId16" imgW="152268" imgH="203024" progId="Equation.3">
                  <p:embed/>
                  <p:pic>
                    <p:nvPicPr>
                      <p:cNvPr id="11317" name="Object 58">
                        <a:extLst>
                          <a:ext uri="{FF2B5EF4-FFF2-40B4-BE49-F238E27FC236}">
                            <a16:creationId xmlns:a16="http://schemas.microsoft.com/office/drawing/2014/main" id="{C7354C7D-95F7-4E37-8071-AB4F4D604D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4177432"/>
                        <a:ext cx="34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19" name="Object 60">
            <a:extLst>
              <a:ext uri="{FF2B5EF4-FFF2-40B4-BE49-F238E27FC236}">
                <a16:creationId xmlns:a16="http://schemas.microsoft.com/office/drawing/2014/main" id="{2E1EC4A2-57F9-433A-BFD4-E9F5DA4769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380222"/>
              </p:ext>
            </p:extLst>
          </p:nvPr>
        </p:nvGraphicFramePr>
        <p:xfrm>
          <a:off x="722253" y="6064347"/>
          <a:ext cx="1143000" cy="798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6" name="Equation" r:id="rId18" imgW="596900" imgH="419100" progId="Equation.3">
                  <p:embed/>
                </p:oleObj>
              </mc:Choice>
              <mc:Fallback>
                <p:oleObj name="Equation" r:id="rId18" imgW="596900" imgH="419100" progId="Equation.3">
                  <p:embed/>
                  <p:pic>
                    <p:nvPicPr>
                      <p:cNvPr id="11319" name="Object 60">
                        <a:extLst>
                          <a:ext uri="{FF2B5EF4-FFF2-40B4-BE49-F238E27FC236}">
                            <a16:creationId xmlns:a16="http://schemas.microsoft.com/office/drawing/2014/main" id="{2E1EC4A2-57F9-433A-BFD4-E9F5DA4769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253" y="6064347"/>
                        <a:ext cx="1143000" cy="798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20" name="Text Box 62">
            <a:extLst>
              <a:ext uri="{FF2B5EF4-FFF2-40B4-BE49-F238E27FC236}">
                <a16:creationId xmlns:a16="http://schemas.microsoft.com/office/drawing/2014/main" id="{B79F51C4-09F1-4D74-AC46-EC796919E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085498"/>
            <a:ext cx="2819400" cy="7794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z = 3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keyakinan</a:t>
            </a:r>
            <a:r>
              <a:rPr lang="en-US" altLang="en-US" dirty="0"/>
              <a:t> 99.7%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   = 2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keyakinan</a:t>
            </a:r>
            <a:r>
              <a:rPr lang="en-US" altLang="en-US" dirty="0"/>
              <a:t> 95.5%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1DCA4B-32EB-4F68-AA5B-AAE1B614D877}"/>
              </a:ext>
            </a:extLst>
          </p:cNvPr>
          <p:cNvSpPr txBox="1"/>
          <p:nvPr/>
        </p:nvSpPr>
        <p:spPr>
          <a:xfrm>
            <a:off x="388132" y="5022552"/>
            <a:ext cx="22396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Upper Control Limit</a:t>
            </a:r>
          </a:p>
          <a:p>
            <a:endParaRPr lang="en-US" sz="2000" dirty="0"/>
          </a:p>
          <a:p>
            <a:r>
              <a:rPr lang="en-US" sz="2000" dirty="0"/>
              <a:t>Lower Control Limit</a:t>
            </a: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66B7BE-FAD5-4A78-A53B-DC77BA8E95D6}"/>
              </a:ext>
            </a:extLst>
          </p:cNvPr>
          <p:cNvSpPr txBox="1"/>
          <p:nvPr/>
        </p:nvSpPr>
        <p:spPr>
          <a:xfrm>
            <a:off x="4519692" y="6378944"/>
            <a:ext cx="368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 = </a:t>
            </a:r>
            <a:r>
              <a:rPr lang="en-US" dirty="0" err="1">
                <a:sym typeface="Symbol" panose="05050102010706020507" pitchFamily="18" charset="2"/>
              </a:rPr>
              <a:t>simpangan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baku</a:t>
            </a:r>
            <a:r>
              <a:rPr lang="en-US" dirty="0">
                <a:sym typeface="Symbol" panose="05050102010706020507" pitchFamily="18" charset="2"/>
              </a:rPr>
              <a:t>, n = total sample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794998-ECD1-479E-8C13-028F7C4E8556}"/>
              </a:ext>
            </a:extLst>
          </p:cNvPr>
          <p:cNvSpPr txBox="1"/>
          <p:nvPr/>
        </p:nvSpPr>
        <p:spPr>
          <a:xfrm>
            <a:off x="838200" y="4365104"/>
            <a:ext cx="145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= </a:t>
            </a:r>
            <a:r>
              <a:rPr lang="en-US" dirty="0" err="1"/>
              <a:t>x</a:t>
            </a:r>
            <a:r>
              <a:rPr lang="en-US" baseline="-25000" dirty="0" err="1"/>
              <a:t>max</a:t>
            </a:r>
            <a:r>
              <a:rPr lang="en-US" dirty="0"/>
              <a:t> – </a:t>
            </a:r>
            <a:r>
              <a:rPr lang="en-US" dirty="0" err="1"/>
              <a:t>x</a:t>
            </a:r>
            <a:r>
              <a:rPr lang="en-US" baseline="-25000" dirty="0" err="1"/>
              <a:t>min</a:t>
            </a:r>
            <a:endParaRPr lang="en-US" baseline="-2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E2411F2-9ADD-4014-BCAC-2B1D5198781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dirty="0" err="1"/>
              <a:t>Contoh</a:t>
            </a:r>
            <a:endParaRPr lang="en-US" altLang="en-US" dirty="0"/>
          </a:p>
        </p:txBody>
      </p:sp>
      <p:graphicFrame>
        <p:nvGraphicFramePr>
          <p:cNvPr id="12291" name="Object 4">
            <a:extLst>
              <a:ext uri="{FF2B5EF4-FFF2-40B4-BE49-F238E27FC236}">
                <a16:creationId xmlns:a16="http://schemas.microsoft.com/office/drawing/2014/main" id="{137CA59C-2D28-47CA-A5D9-504B303F248E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9671243"/>
              </p:ext>
            </p:extLst>
          </p:nvPr>
        </p:nvGraphicFramePr>
        <p:xfrm>
          <a:off x="720081" y="2344435"/>
          <a:ext cx="3563888" cy="7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6" name="Equation" r:id="rId3" imgW="2159000" imgH="457200" progId="Equation.3">
                  <p:embed/>
                </p:oleObj>
              </mc:Choice>
              <mc:Fallback>
                <p:oleObj name="Equation" r:id="rId3" imgW="2159000" imgH="457200" progId="Equation.3">
                  <p:embed/>
                  <p:pic>
                    <p:nvPicPr>
                      <p:cNvPr id="12291" name="Object 4">
                        <a:extLst>
                          <a:ext uri="{FF2B5EF4-FFF2-40B4-BE49-F238E27FC236}">
                            <a16:creationId xmlns:a16="http://schemas.microsoft.com/office/drawing/2014/main" id="{137CA59C-2D28-47CA-A5D9-504B303F24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81" y="2344435"/>
                        <a:ext cx="3563888" cy="7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3">
            <a:extLst>
              <a:ext uri="{FF2B5EF4-FFF2-40B4-BE49-F238E27FC236}">
                <a16:creationId xmlns:a16="http://schemas.microsoft.com/office/drawing/2014/main" id="{A4A54FE6-F0BD-4E56-9BD8-91CDF49D7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85838"/>
            <a:ext cx="815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/>
              <a:t>Dalam</a:t>
            </a:r>
            <a:r>
              <a:rPr lang="en-US" altLang="en-US" dirty="0"/>
              <a:t> proses </a:t>
            </a:r>
            <a:r>
              <a:rPr lang="en-US" altLang="en-US" dirty="0" err="1"/>
              <a:t>pengisian</a:t>
            </a:r>
            <a:r>
              <a:rPr lang="en-US" altLang="en-US" dirty="0"/>
              <a:t> </a:t>
            </a:r>
            <a:r>
              <a:rPr lang="en-US" altLang="en-US" dirty="0" err="1"/>
              <a:t>makanan</a:t>
            </a:r>
            <a:r>
              <a:rPr lang="en-US" altLang="en-US" dirty="0"/>
              <a:t> </a:t>
            </a:r>
            <a:r>
              <a:rPr lang="en-US" altLang="en-US" dirty="0" err="1"/>
              <a:t>kecil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box, </a:t>
            </a:r>
            <a:r>
              <a:rPr lang="en-US" altLang="en-US" dirty="0" err="1"/>
              <a:t>setiap</a:t>
            </a:r>
            <a:r>
              <a:rPr lang="en-US" altLang="en-US" dirty="0"/>
              <a:t> jam </a:t>
            </a:r>
            <a:r>
              <a:rPr lang="en-US" altLang="en-US" dirty="0" err="1"/>
              <a:t>dilakukan</a:t>
            </a:r>
            <a:r>
              <a:rPr lang="en-US" altLang="en-US" dirty="0"/>
              <a:t> </a:t>
            </a:r>
            <a:r>
              <a:rPr lang="en-US" altLang="en-US" dirty="0" err="1"/>
              <a:t>pemeriksaan</a:t>
            </a:r>
            <a:r>
              <a:rPr lang="en-US" altLang="en-US" dirty="0"/>
              <a:t> </a:t>
            </a:r>
            <a:r>
              <a:rPr lang="en-US" altLang="en-US" dirty="0" err="1"/>
              <a:t>terhadap</a:t>
            </a:r>
            <a:r>
              <a:rPr lang="en-US" altLang="en-US" dirty="0"/>
              <a:t> </a:t>
            </a:r>
            <a:r>
              <a:rPr lang="en-US" altLang="en-US" dirty="0" err="1"/>
              <a:t>beratnya</a:t>
            </a:r>
            <a:r>
              <a:rPr lang="en-US" altLang="en-US" dirty="0"/>
              <a:t>. 36 box </a:t>
            </a:r>
            <a:r>
              <a:rPr lang="en-US" altLang="en-US" dirty="0" err="1"/>
              <a:t>telah</a:t>
            </a:r>
            <a:r>
              <a:rPr lang="en-US" altLang="en-US" dirty="0"/>
              <a:t> </a:t>
            </a:r>
            <a:r>
              <a:rPr lang="en-US" altLang="en-US" dirty="0" err="1"/>
              <a:t>diambil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acak</a:t>
            </a:r>
            <a:r>
              <a:rPr lang="en-US" altLang="en-US" dirty="0"/>
              <a:t> dan </a:t>
            </a:r>
            <a:r>
              <a:rPr lang="en-US" altLang="en-US" dirty="0" err="1"/>
              <a:t>ditimbang</a:t>
            </a:r>
            <a:r>
              <a:rPr lang="en-US" altLang="en-US" dirty="0"/>
              <a:t>. </a:t>
            </a:r>
            <a:r>
              <a:rPr lang="en-US" altLang="en-US" dirty="0" err="1"/>
              <a:t>Simpangan</a:t>
            </a:r>
            <a:r>
              <a:rPr lang="en-US" altLang="en-US" dirty="0"/>
              <a:t> </a:t>
            </a:r>
            <a:r>
              <a:rPr lang="en-US" altLang="en-US" dirty="0" err="1"/>
              <a:t>baku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keseluruhan</a:t>
            </a:r>
            <a:r>
              <a:rPr lang="en-US" altLang="en-US" dirty="0"/>
              <a:t> </a:t>
            </a:r>
            <a:r>
              <a:rPr lang="en-US" altLang="en-US" dirty="0" err="1"/>
              <a:t>populasi</a:t>
            </a:r>
            <a:r>
              <a:rPr lang="en-US" altLang="en-US" dirty="0"/>
              <a:t> </a:t>
            </a:r>
            <a:r>
              <a:rPr lang="en-US" altLang="en-US" dirty="0" err="1"/>
              <a:t>berdasarkan</a:t>
            </a:r>
            <a:r>
              <a:rPr lang="en-US" altLang="en-US" dirty="0"/>
              <a:t> data </a:t>
            </a:r>
            <a:r>
              <a:rPr lang="en-US" altLang="en-US" dirty="0" err="1"/>
              <a:t>historis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2 </a:t>
            </a:r>
            <a:r>
              <a:rPr lang="en-US" altLang="en-US" dirty="0" err="1"/>
              <a:t>ons</a:t>
            </a:r>
            <a:r>
              <a:rPr lang="en-US" altLang="en-US" dirty="0"/>
              <a:t>. Rata-rata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keseluruhan</a:t>
            </a:r>
            <a:r>
              <a:rPr lang="en-US" altLang="en-US" dirty="0"/>
              <a:t> </a:t>
            </a:r>
            <a:r>
              <a:rPr lang="en-US" altLang="en-US" dirty="0" err="1"/>
              <a:t>sampel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16 </a:t>
            </a:r>
            <a:r>
              <a:rPr lang="en-US" altLang="en-US" dirty="0" err="1"/>
              <a:t>ons</a:t>
            </a:r>
            <a:r>
              <a:rPr lang="en-US" altLang="en-US" dirty="0"/>
              <a:t>.  </a:t>
            </a:r>
          </a:p>
        </p:txBody>
      </p:sp>
      <p:graphicFrame>
        <p:nvGraphicFramePr>
          <p:cNvPr id="12293" name="Object 6">
            <a:extLst>
              <a:ext uri="{FF2B5EF4-FFF2-40B4-BE49-F238E27FC236}">
                <a16:creationId xmlns:a16="http://schemas.microsoft.com/office/drawing/2014/main" id="{E636A067-1A55-46BE-9981-DCBCEF69446E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0201986"/>
              </p:ext>
            </p:extLst>
          </p:nvPr>
        </p:nvGraphicFramePr>
        <p:xfrm>
          <a:off x="4463988" y="2382249"/>
          <a:ext cx="3347864" cy="715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Equation" r:id="rId5" imgW="2146300" imgH="457200" progId="Equation.3">
                  <p:embed/>
                </p:oleObj>
              </mc:Choice>
              <mc:Fallback>
                <p:oleObj name="Equation" r:id="rId5" imgW="2146300" imgH="457200" progId="Equation.3">
                  <p:embed/>
                  <p:pic>
                    <p:nvPicPr>
                      <p:cNvPr id="12293" name="Object 6">
                        <a:extLst>
                          <a:ext uri="{FF2B5EF4-FFF2-40B4-BE49-F238E27FC236}">
                            <a16:creationId xmlns:a16="http://schemas.microsoft.com/office/drawing/2014/main" id="{E636A067-1A55-46BE-9981-DCBCEF6944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988" y="2382249"/>
                        <a:ext cx="3347864" cy="7151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B42EC29-DDD0-49C5-958F-C2B4FEB728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780121"/>
              </p:ext>
            </p:extLst>
          </p:nvPr>
        </p:nvGraphicFramePr>
        <p:xfrm>
          <a:off x="720081" y="3303221"/>
          <a:ext cx="7703839" cy="3426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DBB69AF8-DF0B-4A42-9B40-DEA955AEA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784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diketahui</a:t>
            </a:r>
            <a:r>
              <a:rPr lang="en-US" altLang="en-US" dirty="0"/>
              <a:t>  </a:t>
            </a:r>
            <a:r>
              <a:rPr lang="en-US" dirty="0"/>
              <a:t>x̅</a:t>
            </a:r>
            <a:r>
              <a:rPr lang="en-US" altLang="en-US" dirty="0"/>
              <a:t>  dan R 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rata-rata </a:t>
            </a:r>
            <a:r>
              <a:rPr lang="en-US" altLang="en-US" dirty="0" err="1"/>
              <a:t>kisaran</a:t>
            </a:r>
            <a:endParaRPr lang="en-US" altLang="en-US" dirty="0"/>
          </a:p>
        </p:txBody>
      </p:sp>
      <p:graphicFrame>
        <p:nvGraphicFramePr>
          <p:cNvPr id="13315" name="Object 5">
            <a:extLst>
              <a:ext uri="{FF2B5EF4-FFF2-40B4-BE49-F238E27FC236}">
                <a16:creationId xmlns:a16="http://schemas.microsoft.com/office/drawing/2014/main" id="{D754B426-0D47-4898-AA2B-CCD32088C9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50893"/>
              </p:ext>
            </p:extLst>
          </p:nvPr>
        </p:nvGraphicFramePr>
        <p:xfrm>
          <a:off x="1523999" y="3625851"/>
          <a:ext cx="5306929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Equation" r:id="rId3" imgW="964781" imgH="266584" progId="Equation.3">
                  <p:embed/>
                </p:oleObj>
              </mc:Choice>
              <mc:Fallback>
                <p:oleObj name="Equation" r:id="rId3" imgW="964781" imgH="266584" progId="Equation.3">
                  <p:embed/>
                  <p:pic>
                    <p:nvPicPr>
                      <p:cNvPr id="13315" name="Object 5">
                        <a:extLst>
                          <a:ext uri="{FF2B5EF4-FFF2-40B4-BE49-F238E27FC236}">
                            <a16:creationId xmlns:a16="http://schemas.microsoft.com/office/drawing/2014/main" id="{D754B426-0D47-4898-AA2B-CCD32088C9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999" y="3625851"/>
                        <a:ext cx="5306929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6">
            <a:extLst>
              <a:ext uri="{FF2B5EF4-FFF2-40B4-BE49-F238E27FC236}">
                <a16:creationId xmlns:a16="http://schemas.microsoft.com/office/drawing/2014/main" id="{D505DF35-FEE4-473E-93CD-77B13F190A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559370"/>
              </p:ext>
            </p:extLst>
          </p:nvPr>
        </p:nvGraphicFramePr>
        <p:xfrm>
          <a:off x="1524000" y="1531937"/>
          <a:ext cx="5306929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Equation" r:id="rId5" imgW="964781" imgH="266584" progId="Equation.3">
                  <p:embed/>
                </p:oleObj>
              </mc:Choice>
              <mc:Fallback>
                <p:oleObj name="Equation" r:id="rId5" imgW="964781" imgH="266584" progId="Equation.3">
                  <p:embed/>
                  <p:pic>
                    <p:nvPicPr>
                      <p:cNvPr id="13316" name="Object 6">
                        <a:extLst>
                          <a:ext uri="{FF2B5EF4-FFF2-40B4-BE49-F238E27FC236}">
                            <a16:creationId xmlns:a16="http://schemas.microsoft.com/office/drawing/2014/main" id="{D505DF35-FEE4-473E-93CD-77B13F190A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531937"/>
                        <a:ext cx="5306929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44" name="Group 92">
            <a:extLst>
              <a:ext uri="{FF2B5EF4-FFF2-40B4-BE49-F238E27FC236}">
                <a16:creationId xmlns:a16="http://schemas.microsoft.com/office/drawing/2014/main" id="{71B747C8-FC09-4420-96A5-1A8886DC3479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219200"/>
          <a:ext cx="6324600" cy="4876800"/>
        </p:xfrm>
        <a:graphic>
          <a:graphicData uri="http://schemas.openxmlformats.org/drawingml/2006/table">
            <a:tbl>
              <a:tblPr/>
              <a:tblGrid>
                <a:gridCol w="1581150">
                  <a:extLst>
                    <a:ext uri="{9D8B030D-6E8A-4147-A177-3AD203B41FA5}">
                      <a16:colId xmlns:a16="http://schemas.microsoft.com/office/drawing/2014/main" val="673816605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246352257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3533322825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3527581406"/>
                    </a:ext>
                  </a:extLst>
                </a:gridCol>
              </a:tblGrid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Ukuran Sampel,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Mean Factor, A</a:t>
                      </a:r>
                      <a:r>
                        <a:rPr kumimoji="0" lang="en-US" alt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Upper Range, D</a:t>
                      </a:r>
                      <a:r>
                        <a:rPr kumimoji="0" lang="en-US" alt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Lower Range, D</a:t>
                      </a:r>
                      <a:r>
                        <a:rPr kumimoji="0" lang="en-US" alt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352306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1.880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3.268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524728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2.574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8931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0.729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2.282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152306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0.577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2.114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141863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0.483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2.004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413765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0.419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1.924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0.076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064741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0.373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1.864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044954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0.337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1.816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0.184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094390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0.308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1.777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569686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0.266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1.716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0.284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556122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0.329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926086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0.212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1.636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0.364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358086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0.194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1.608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0.392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321981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1.586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0.414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742030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0.153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1.541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0.459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060001"/>
                  </a:ext>
                </a:extLst>
              </a:tr>
            </a:tbl>
          </a:graphicData>
        </a:graphic>
      </p:graphicFrame>
      <p:sp>
        <p:nvSpPr>
          <p:cNvPr id="14425" name="Text Box 93">
            <a:extLst>
              <a:ext uri="{FF2B5EF4-FFF2-40B4-BE49-F238E27FC236}">
                <a16:creationId xmlns:a16="http://schemas.microsoft.com/office/drawing/2014/main" id="{665B4ADC-6CAA-4331-A990-5437B3051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71488"/>
            <a:ext cx="548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Faktor untuk menghitung Limit Diagram Kontrol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5">
            <a:extLst>
              <a:ext uri="{FF2B5EF4-FFF2-40B4-BE49-F238E27FC236}">
                <a16:creationId xmlns:a16="http://schemas.microsoft.com/office/drawing/2014/main" id="{929C8C65-4660-4B30-A09E-DBDB8BE9DF56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5383455"/>
              </p:ext>
            </p:extLst>
          </p:nvPr>
        </p:nvGraphicFramePr>
        <p:xfrm>
          <a:off x="1314450" y="4869160"/>
          <a:ext cx="52959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7" name="Equation" r:id="rId3" imgW="2933700" imgH="266700" progId="Equation.3">
                  <p:embed/>
                </p:oleObj>
              </mc:Choice>
              <mc:Fallback>
                <p:oleObj name="Equation" r:id="rId3" imgW="2933700" imgH="266700" progId="Equation.3">
                  <p:embed/>
                  <p:pic>
                    <p:nvPicPr>
                      <p:cNvPr id="15363" name="Object 5">
                        <a:extLst>
                          <a:ext uri="{FF2B5EF4-FFF2-40B4-BE49-F238E27FC236}">
                            <a16:creationId xmlns:a16="http://schemas.microsoft.com/office/drawing/2014/main" id="{929C8C65-4660-4B30-A09E-DBDB8BE9DF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4869160"/>
                        <a:ext cx="52959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4">
            <a:extLst>
              <a:ext uri="{FF2B5EF4-FFF2-40B4-BE49-F238E27FC236}">
                <a16:creationId xmlns:a16="http://schemas.microsoft.com/office/drawing/2014/main" id="{B270DF55-B30C-40BC-825A-B521B527B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422875"/>
            <a:ext cx="8153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err="1"/>
              <a:t>Dalam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botol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minuman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ringan</a:t>
            </a:r>
            <a:r>
              <a:rPr lang="en-US" altLang="en-US" sz="2000" dirty="0"/>
              <a:t> “super cola” </a:t>
            </a:r>
            <a:r>
              <a:rPr lang="en-US" altLang="en-US" sz="2000" dirty="0" err="1"/>
              <a:t>tertulis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bahwa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bersih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adalah</a:t>
            </a:r>
            <a:r>
              <a:rPr lang="en-US" altLang="en-US" sz="2000" dirty="0"/>
              <a:t> 16 </a:t>
            </a:r>
            <a:r>
              <a:rPr lang="en-US" altLang="en-US" sz="2000" dirty="0" err="1"/>
              <a:t>ons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Ditemukan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bahwa</a:t>
            </a:r>
            <a:r>
              <a:rPr lang="en-US" altLang="en-US" sz="2000" dirty="0"/>
              <a:t> rata-rata </a:t>
            </a:r>
            <a:r>
              <a:rPr lang="en-US" altLang="en-US" sz="2000" dirty="0" err="1"/>
              <a:t>berata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keseluruhan</a:t>
            </a:r>
            <a:r>
              <a:rPr lang="en-US" altLang="en-US" sz="2000" dirty="0"/>
              <a:t> proses </a:t>
            </a:r>
            <a:r>
              <a:rPr lang="en-US" altLang="en-US" sz="2000" dirty="0" err="1"/>
              <a:t>adalah</a:t>
            </a:r>
            <a:r>
              <a:rPr lang="en-US" altLang="en-US" sz="2000" dirty="0"/>
              <a:t> </a:t>
            </a:r>
            <a:r>
              <a:rPr lang="en-US" altLang="en-US" sz="2000" b="1" dirty="0"/>
              <a:t>16.01 </a:t>
            </a:r>
            <a:r>
              <a:rPr lang="en-US" altLang="en-US" sz="2000" dirty="0" err="1"/>
              <a:t>ons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diambil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beberapa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sampel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dimana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setiap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sampel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berisikan</a:t>
            </a:r>
            <a:r>
              <a:rPr lang="en-US" altLang="en-US" sz="2000" dirty="0"/>
              <a:t> </a:t>
            </a:r>
            <a:r>
              <a:rPr lang="en-US" altLang="en-US" sz="2000" b="1" dirty="0"/>
              <a:t>5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botol</a:t>
            </a:r>
            <a:r>
              <a:rPr lang="en-US" altLang="en-US" sz="2000" dirty="0"/>
              <a:t>. Rata-rata </a:t>
            </a:r>
            <a:r>
              <a:rPr lang="en-US" altLang="en-US" sz="2000" dirty="0" err="1"/>
              <a:t>kisaran</a:t>
            </a:r>
            <a:r>
              <a:rPr lang="en-US" altLang="en-US" sz="2000" dirty="0"/>
              <a:t> proses </a:t>
            </a:r>
            <a:r>
              <a:rPr lang="en-US" altLang="en-US" sz="2000" dirty="0" err="1"/>
              <a:t>adalah</a:t>
            </a:r>
            <a:r>
              <a:rPr lang="en-US" altLang="en-US" sz="2000" dirty="0"/>
              <a:t> </a:t>
            </a:r>
            <a:r>
              <a:rPr lang="en-US" altLang="en-US" sz="2000" b="1" dirty="0"/>
              <a:t>0.25 </a:t>
            </a:r>
            <a:r>
              <a:rPr lang="en-US" altLang="en-US" sz="2000" dirty="0" err="1"/>
              <a:t>ons</a:t>
            </a:r>
            <a:r>
              <a:rPr lang="en-US" altLang="en-US" sz="2000" dirty="0"/>
              <a:t>. Akan </a:t>
            </a:r>
            <a:r>
              <a:rPr lang="en-US" altLang="en-US" sz="2000" dirty="0" err="1"/>
              <a:t>ditentukan</a:t>
            </a:r>
            <a:r>
              <a:rPr lang="en-US" altLang="en-US" sz="2000" dirty="0"/>
              <a:t> limit </a:t>
            </a:r>
            <a:r>
              <a:rPr lang="en-US" altLang="en-US" sz="2000" dirty="0" err="1"/>
              <a:t>atas</a:t>
            </a:r>
            <a:r>
              <a:rPr lang="en-US" altLang="en-US" sz="2000" dirty="0"/>
              <a:t> dan </a:t>
            </a:r>
            <a:r>
              <a:rPr lang="en-US" altLang="en-US" sz="2000" dirty="0" err="1"/>
              <a:t>bawah</a:t>
            </a:r>
            <a:r>
              <a:rPr lang="en-US" altLang="en-US" sz="2000" dirty="0"/>
              <a:t> rata-rata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proses </a:t>
            </a:r>
            <a:r>
              <a:rPr lang="en-US" altLang="en-US" sz="2000" dirty="0" err="1"/>
              <a:t>ini</a:t>
            </a:r>
            <a:r>
              <a:rPr lang="en-US" altLang="en-US" sz="2000" dirty="0"/>
              <a:t>. </a:t>
            </a:r>
          </a:p>
        </p:txBody>
      </p:sp>
      <p:graphicFrame>
        <p:nvGraphicFramePr>
          <p:cNvPr id="15365" name="Object 7">
            <a:extLst>
              <a:ext uri="{FF2B5EF4-FFF2-40B4-BE49-F238E27FC236}">
                <a16:creationId xmlns:a16="http://schemas.microsoft.com/office/drawing/2014/main" id="{11FC4026-81D2-400E-885B-B015C6C3A817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8421489"/>
              </p:ext>
            </p:extLst>
          </p:nvPr>
        </p:nvGraphicFramePr>
        <p:xfrm>
          <a:off x="1284288" y="5409296"/>
          <a:ext cx="53260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8" name="Equation" r:id="rId5" imgW="2921000" imgH="266700" progId="Equation.3">
                  <p:embed/>
                </p:oleObj>
              </mc:Choice>
              <mc:Fallback>
                <p:oleObj name="Equation" r:id="rId5" imgW="2921000" imgH="266700" progId="Equation.3">
                  <p:embed/>
                  <p:pic>
                    <p:nvPicPr>
                      <p:cNvPr id="15365" name="Object 7">
                        <a:extLst>
                          <a:ext uri="{FF2B5EF4-FFF2-40B4-BE49-F238E27FC236}">
                            <a16:creationId xmlns:a16="http://schemas.microsoft.com/office/drawing/2014/main" id="{11FC4026-81D2-400E-885B-B015C6C3A8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5409296"/>
                        <a:ext cx="532606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0A302957-49E8-4767-A038-D1FEC93EF1C3}"/>
              </a:ext>
            </a:extLst>
          </p:cNvPr>
          <p:cNvGrpSpPr/>
          <p:nvPr/>
        </p:nvGrpSpPr>
        <p:grpSpPr>
          <a:xfrm>
            <a:off x="1619672" y="2154560"/>
            <a:ext cx="990600" cy="914400"/>
            <a:chOff x="838200" y="1916832"/>
            <a:chExt cx="990600" cy="914400"/>
          </a:xfrm>
        </p:grpSpPr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C1AFABCD-56D3-4372-973B-53A626923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1916832"/>
              <a:ext cx="990600" cy="914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D9730AB1-1207-4D0F-9FAA-0E75A3579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2069232"/>
              <a:ext cx="152400" cy="1524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D6F8B436-ADBA-4B91-BF49-9CACABA8D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200" y="2374032"/>
              <a:ext cx="152400" cy="152400"/>
            </a:xfrm>
            <a:prstGeom prst="ellipse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45600964-CBEC-4B0C-8FF1-482E1F608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2526432"/>
              <a:ext cx="152400" cy="152400"/>
            </a:xfrm>
            <a:prstGeom prst="ellipse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3">
              <a:extLst>
                <a:ext uri="{FF2B5EF4-FFF2-40B4-BE49-F238E27FC236}">
                  <a16:creationId xmlns:a16="http://schemas.microsoft.com/office/drawing/2014/main" id="{FE7B8EB8-F51A-4E16-8320-35C2A26F7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2526432"/>
              <a:ext cx="152400" cy="152400"/>
            </a:xfrm>
            <a:prstGeom prst="ellipse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63495C74-A776-4039-9E82-FB1854DCB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2069232"/>
              <a:ext cx="152400" cy="1524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2C5DBDE-9C91-4AF6-A87D-B711F664DF27}"/>
              </a:ext>
            </a:extLst>
          </p:cNvPr>
          <p:cNvGrpSpPr/>
          <p:nvPr/>
        </p:nvGrpSpPr>
        <p:grpSpPr>
          <a:xfrm>
            <a:off x="4556267" y="2154560"/>
            <a:ext cx="990600" cy="914400"/>
            <a:chOff x="3810000" y="1916832"/>
            <a:chExt cx="990600" cy="914400"/>
          </a:xfrm>
        </p:grpSpPr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A9776B70-D572-4353-A45A-E3C37D094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1916832"/>
              <a:ext cx="990600" cy="914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7841B9FA-CC6A-47E4-954A-EED9B7331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2221632"/>
              <a:ext cx="152400" cy="1524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Oval 24">
              <a:extLst>
                <a:ext uri="{FF2B5EF4-FFF2-40B4-BE49-F238E27FC236}">
                  <a16:creationId xmlns:a16="http://schemas.microsoft.com/office/drawing/2014/main" id="{E1BDF986-1BE5-45B5-B2FD-2791CCA58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2221632"/>
              <a:ext cx="152400" cy="1524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E490DAFA-6B60-45FF-8B1E-685E3FBF2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2526432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7480ACCD-2E0E-4516-AF57-55E102303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1993032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Oval 27">
              <a:extLst>
                <a:ext uri="{FF2B5EF4-FFF2-40B4-BE49-F238E27FC236}">
                  <a16:creationId xmlns:a16="http://schemas.microsoft.com/office/drawing/2014/main" id="{419793F8-DF3C-4DD4-899B-DA6DE9A2E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2526432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66F5289-D864-4C7F-A5FA-8C4643670922}"/>
              </a:ext>
            </a:extLst>
          </p:cNvPr>
          <p:cNvGrpSpPr/>
          <p:nvPr/>
        </p:nvGrpSpPr>
        <p:grpSpPr>
          <a:xfrm>
            <a:off x="6080267" y="2154560"/>
            <a:ext cx="990600" cy="914400"/>
            <a:chOff x="5257800" y="1916832"/>
            <a:chExt cx="990600" cy="914400"/>
          </a:xfrm>
        </p:grpSpPr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4F607867-4623-45BA-B54F-0BE98B7FC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1916832"/>
              <a:ext cx="990600" cy="914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Oval 28">
              <a:extLst>
                <a:ext uri="{FF2B5EF4-FFF2-40B4-BE49-F238E27FC236}">
                  <a16:creationId xmlns:a16="http://schemas.microsoft.com/office/drawing/2014/main" id="{4985875B-C184-49CA-9454-D7BA32F41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2221632"/>
              <a:ext cx="152400" cy="1524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Oval 29">
              <a:extLst>
                <a:ext uri="{FF2B5EF4-FFF2-40B4-BE49-F238E27FC236}">
                  <a16:creationId xmlns:a16="http://schemas.microsoft.com/office/drawing/2014/main" id="{C30E0667-A027-4FDA-B51B-10741E053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2450232"/>
              <a:ext cx="152400" cy="152400"/>
            </a:xfrm>
            <a:prstGeom prst="ellipse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30">
              <a:extLst>
                <a:ext uri="{FF2B5EF4-FFF2-40B4-BE49-F238E27FC236}">
                  <a16:creationId xmlns:a16="http://schemas.microsoft.com/office/drawing/2014/main" id="{4365FCF5-9A89-44BE-9BD4-D8FF6F2B0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2069232"/>
              <a:ext cx="152400" cy="1524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Oval 31">
              <a:extLst>
                <a:ext uri="{FF2B5EF4-FFF2-40B4-BE49-F238E27FC236}">
                  <a16:creationId xmlns:a16="http://schemas.microsoft.com/office/drawing/2014/main" id="{E1EE14D0-AC06-44C1-909D-B8D528BBE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2221632"/>
              <a:ext cx="152400" cy="1524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Oval 32">
              <a:extLst>
                <a:ext uri="{FF2B5EF4-FFF2-40B4-BE49-F238E27FC236}">
                  <a16:creationId xmlns:a16="http://schemas.microsoft.com/office/drawing/2014/main" id="{FEA024BF-7086-4670-AA93-5794C7C8E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526432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BC7EF03-922B-4C52-87B1-2BF3C9EB44E5}"/>
              </a:ext>
            </a:extLst>
          </p:cNvPr>
          <p:cNvGrpSpPr/>
          <p:nvPr/>
        </p:nvGrpSpPr>
        <p:grpSpPr>
          <a:xfrm>
            <a:off x="7506816" y="2154560"/>
            <a:ext cx="990600" cy="914400"/>
            <a:chOff x="7467600" y="1916832"/>
            <a:chExt cx="990600" cy="914400"/>
          </a:xfrm>
        </p:grpSpPr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2BE7C470-E4D7-4AF0-8156-619665313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1916832"/>
              <a:ext cx="990600" cy="914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Oval 33">
              <a:extLst>
                <a:ext uri="{FF2B5EF4-FFF2-40B4-BE49-F238E27FC236}">
                  <a16:creationId xmlns:a16="http://schemas.microsoft.com/office/drawing/2014/main" id="{A633DAD4-E3E6-478F-A244-D07F2B3CE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0" y="2221632"/>
              <a:ext cx="152400" cy="1524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Oval 34">
              <a:extLst>
                <a:ext uri="{FF2B5EF4-FFF2-40B4-BE49-F238E27FC236}">
                  <a16:creationId xmlns:a16="http://schemas.microsoft.com/office/drawing/2014/main" id="{5B0FBF36-8179-48BA-AE3B-C7275709D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2221632"/>
              <a:ext cx="152400" cy="1524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" name="Oval 35">
              <a:extLst>
                <a:ext uri="{FF2B5EF4-FFF2-40B4-BE49-F238E27FC236}">
                  <a16:creationId xmlns:a16="http://schemas.microsoft.com/office/drawing/2014/main" id="{06AA8FBC-0769-4EF1-B2E7-832166F26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0" y="2450232"/>
              <a:ext cx="152400" cy="152400"/>
            </a:xfrm>
            <a:prstGeom prst="ellipse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Oval 36">
              <a:extLst>
                <a:ext uri="{FF2B5EF4-FFF2-40B4-BE49-F238E27FC236}">
                  <a16:creationId xmlns:a16="http://schemas.microsoft.com/office/drawing/2014/main" id="{46CE2690-2A66-4517-BB37-DA59E60C6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4800" y="2069232"/>
              <a:ext cx="152400" cy="1524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Oval 37">
              <a:extLst>
                <a:ext uri="{FF2B5EF4-FFF2-40B4-BE49-F238E27FC236}">
                  <a16:creationId xmlns:a16="http://schemas.microsoft.com/office/drawing/2014/main" id="{50C05851-A4A7-4236-9B2E-722DD2276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000" y="2450232"/>
              <a:ext cx="152400" cy="152400"/>
            </a:xfrm>
            <a:prstGeom prst="ellipse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8526C32-AC9D-44BA-A737-9C3E2983063D}"/>
              </a:ext>
            </a:extLst>
          </p:cNvPr>
          <p:cNvGrpSpPr/>
          <p:nvPr/>
        </p:nvGrpSpPr>
        <p:grpSpPr>
          <a:xfrm>
            <a:off x="3094031" y="2154560"/>
            <a:ext cx="990600" cy="914400"/>
            <a:chOff x="2286000" y="1916832"/>
            <a:chExt cx="990600" cy="914400"/>
          </a:xfrm>
        </p:grpSpPr>
        <p:graphicFrame>
          <p:nvGraphicFramePr>
            <p:cNvPr id="7" name="Object 41">
              <a:extLst>
                <a:ext uri="{FF2B5EF4-FFF2-40B4-BE49-F238E27FC236}">
                  <a16:creationId xmlns:a16="http://schemas.microsoft.com/office/drawing/2014/main" id="{58B0644B-B12D-473B-BCAE-7573D1983F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2277854"/>
                </p:ext>
              </p:extLst>
            </p:nvPr>
          </p:nvGraphicFramePr>
          <p:xfrm>
            <a:off x="2413000" y="2215282"/>
            <a:ext cx="1270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09" name="Equation" r:id="rId7" imgW="126780" imgH="215526" progId="Equation.3">
                    <p:embed/>
                  </p:oleObj>
                </mc:Choice>
                <mc:Fallback>
                  <p:oleObj name="Equation" r:id="rId7" imgW="126780" imgH="215526" progId="Equation.3">
                    <p:embed/>
                    <p:pic>
                      <p:nvPicPr>
                        <p:cNvPr id="11268" name="Object 41">
                          <a:extLst>
                            <a:ext uri="{FF2B5EF4-FFF2-40B4-BE49-F238E27FC236}">
                              <a16:creationId xmlns:a16="http://schemas.microsoft.com/office/drawing/2014/main" id="{3FC10EFF-2782-4744-91FF-A6DBA72EFD3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3000" y="2215282"/>
                          <a:ext cx="12700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A6A79C20-7029-4D0B-80F5-344E2765C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1916832"/>
              <a:ext cx="990600" cy="914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A0E23614-4922-4CC2-B802-D154FCDE2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2069232"/>
              <a:ext cx="152400" cy="1524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9FA472F0-EF3A-4B64-B6C6-CFBDE9B1B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2450232"/>
              <a:ext cx="152400" cy="152400"/>
            </a:xfrm>
            <a:prstGeom prst="ellipse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6CACAB1A-D322-49BC-98B4-761DD0503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450232"/>
              <a:ext cx="152400" cy="152400"/>
            </a:xfrm>
            <a:prstGeom prst="ellipse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4E8271D3-4D70-4D46-887D-3FE215B48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2221632"/>
              <a:ext cx="152400" cy="1524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Oval 38">
              <a:extLst>
                <a:ext uri="{FF2B5EF4-FFF2-40B4-BE49-F238E27FC236}">
                  <a16:creationId xmlns:a16="http://schemas.microsoft.com/office/drawing/2014/main" id="{AF1E8076-B1FD-45C9-80C8-F9850C0B7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2221632"/>
              <a:ext cx="152400" cy="1524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ED3C7AD-03B4-4E0F-866B-2D4B53325905}"/>
              </a:ext>
            </a:extLst>
          </p:cNvPr>
          <p:cNvSpPr txBox="1"/>
          <p:nvPr/>
        </p:nvSpPr>
        <p:spPr>
          <a:xfrm>
            <a:off x="1763688" y="3280048"/>
            <a:ext cx="7240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x̅</a:t>
            </a:r>
            <a:r>
              <a:rPr lang="en-US" sz="2400" baseline="-25000" dirty="0"/>
              <a:t>1</a:t>
            </a:r>
            <a:r>
              <a:rPr lang="en-US" sz="2400" dirty="0"/>
              <a:t> , R</a:t>
            </a:r>
            <a:r>
              <a:rPr lang="en-US" sz="2400" baseline="-25000" dirty="0"/>
              <a:t>1</a:t>
            </a:r>
            <a:r>
              <a:rPr lang="en-US" sz="2400" dirty="0"/>
              <a:t>	         x̅</a:t>
            </a:r>
            <a:r>
              <a:rPr lang="en-US" sz="2400" baseline="-25000" dirty="0"/>
              <a:t>2</a:t>
            </a:r>
            <a:r>
              <a:rPr lang="en-US" sz="2400" dirty="0"/>
              <a:t> , R</a:t>
            </a:r>
            <a:r>
              <a:rPr lang="en-US" sz="2400" baseline="-25000" dirty="0"/>
              <a:t>2	     </a:t>
            </a:r>
            <a:r>
              <a:rPr lang="en-US" sz="2400" dirty="0"/>
              <a:t>x̅</a:t>
            </a:r>
            <a:r>
              <a:rPr lang="en-US" sz="2400" baseline="-25000" dirty="0"/>
              <a:t>3, </a:t>
            </a:r>
            <a:r>
              <a:rPr lang="en-US" sz="2400" dirty="0"/>
              <a:t>R</a:t>
            </a:r>
            <a:r>
              <a:rPr lang="en-US" sz="2400" baseline="-25000" dirty="0"/>
              <a:t>3</a:t>
            </a:r>
            <a:r>
              <a:rPr lang="en-US" sz="2400" dirty="0"/>
              <a:t>		x̅</a:t>
            </a:r>
            <a:r>
              <a:rPr lang="en-US" sz="2400" baseline="-25000" dirty="0"/>
              <a:t>4,</a:t>
            </a:r>
            <a:r>
              <a:rPr lang="en-US" sz="2400" dirty="0"/>
              <a:t>,R4</a:t>
            </a:r>
            <a:r>
              <a:rPr lang="en-US" sz="2400" baseline="-25000" dirty="0"/>
              <a:t>  </a:t>
            </a:r>
            <a:r>
              <a:rPr lang="en-US" sz="2400" dirty="0"/>
              <a:t> 	        x̅</a:t>
            </a:r>
            <a:r>
              <a:rPr lang="en-US" sz="2400" baseline="-25000" dirty="0"/>
              <a:t>5</a:t>
            </a:r>
            <a:r>
              <a:rPr lang="en-US" sz="2400" dirty="0"/>
              <a:t>,R</a:t>
            </a:r>
            <a:r>
              <a:rPr lang="en-US" sz="2400" baseline="-25000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52870B-4053-4B07-845A-31C327CD2F7E}"/>
                  </a:ext>
                </a:extLst>
              </p:cNvPr>
              <p:cNvSpPr txBox="1"/>
              <p:nvPr/>
            </p:nvSpPr>
            <p:spPr>
              <a:xfrm>
                <a:off x="2076873" y="3830786"/>
                <a:ext cx="2135088" cy="7564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52870B-4053-4B07-845A-31C327CD2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873" y="3830786"/>
                <a:ext cx="2135088" cy="7564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2B6A1D2-D825-4B3A-BDB4-7AEE8937F53E}"/>
                  </a:ext>
                </a:extLst>
              </p:cNvPr>
              <p:cNvSpPr txBox="1"/>
              <p:nvPr/>
            </p:nvSpPr>
            <p:spPr>
              <a:xfrm>
                <a:off x="4365151" y="3830786"/>
                <a:ext cx="2135088" cy="7564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type m:val="li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2B6A1D2-D825-4B3A-BDB4-7AEE8937F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151" y="3830786"/>
                <a:ext cx="2135088" cy="7564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49F895E-CF8F-419F-8410-704DC030B5D0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>
          <a:xfrm>
            <a:off x="457200" y="-69897"/>
            <a:ext cx="82296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dirty="0"/>
              <a:t>R Chart</a:t>
            </a:r>
          </a:p>
        </p:txBody>
      </p:sp>
      <p:graphicFrame>
        <p:nvGraphicFramePr>
          <p:cNvPr id="16387" name="Object 4">
            <a:extLst>
              <a:ext uri="{FF2B5EF4-FFF2-40B4-BE49-F238E27FC236}">
                <a16:creationId xmlns:a16="http://schemas.microsoft.com/office/drawing/2014/main" id="{0B99B659-8230-4C6C-9A8E-4BC0108A8323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89730414"/>
              </p:ext>
            </p:extLst>
          </p:nvPr>
        </p:nvGraphicFramePr>
        <p:xfrm>
          <a:off x="2057400" y="1630363"/>
          <a:ext cx="20574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" name="Equation" r:id="rId3" imgW="838200" imgH="241300" progId="Equation.3">
                  <p:embed/>
                </p:oleObj>
              </mc:Choice>
              <mc:Fallback>
                <p:oleObj name="Equation" r:id="rId3" imgW="838200" imgH="241300" progId="Equation.3">
                  <p:embed/>
                  <p:pic>
                    <p:nvPicPr>
                      <p:cNvPr id="16387" name="Object 4">
                        <a:extLst>
                          <a:ext uri="{FF2B5EF4-FFF2-40B4-BE49-F238E27FC236}">
                            <a16:creationId xmlns:a16="http://schemas.microsoft.com/office/drawing/2014/main" id="{0B99B659-8230-4C6C-9A8E-4BC0108A83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30363"/>
                        <a:ext cx="205740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6">
            <a:extLst>
              <a:ext uri="{FF2B5EF4-FFF2-40B4-BE49-F238E27FC236}">
                <a16:creationId xmlns:a16="http://schemas.microsoft.com/office/drawing/2014/main" id="{BEE93DC1-2AB1-48CB-A4F8-C78991173837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78854414"/>
              </p:ext>
            </p:extLst>
          </p:nvPr>
        </p:nvGraphicFramePr>
        <p:xfrm>
          <a:off x="2057400" y="2362200"/>
          <a:ext cx="20574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3" name="Equation" r:id="rId5" imgW="825500" imgH="254000" progId="Equation.3">
                  <p:embed/>
                </p:oleObj>
              </mc:Choice>
              <mc:Fallback>
                <p:oleObj name="Equation" r:id="rId5" imgW="825500" imgH="254000" progId="Equation.3">
                  <p:embed/>
                  <p:pic>
                    <p:nvPicPr>
                      <p:cNvPr id="16388" name="Object 6">
                        <a:extLst>
                          <a:ext uri="{FF2B5EF4-FFF2-40B4-BE49-F238E27FC236}">
                            <a16:creationId xmlns:a16="http://schemas.microsoft.com/office/drawing/2014/main" id="{BEE93DC1-2AB1-48CB-A4F8-C789911738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362200"/>
                        <a:ext cx="20574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8">
            <a:extLst>
              <a:ext uri="{FF2B5EF4-FFF2-40B4-BE49-F238E27FC236}">
                <a16:creationId xmlns:a16="http://schemas.microsoft.com/office/drawing/2014/main" id="{06F7112F-FBBA-457A-8C53-2A4F3B0CB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3645024"/>
            <a:ext cx="7467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err="1"/>
              <a:t>Sebuah</a:t>
            </a:r>
            <a:r>
              <a:rPr lang="en-US" altLang="en-US" sz="3200" dirty="0"/>
              <a:t> proses </a:t>
            </a:r>
            <a:r>
              <a:rPr lang="en-US" altLang="en-US" sz="3200" dirty="0" err="1"/>
              <a:t>menghasilkan</a:t>
            </a:r>
            <a:r>
              <a:rPr lang="en-US" altLang="en-US" sz="3200" dirty="0"/>
              <a:t> rata-rata </a:t>
            </a:r>
            <a:r>
              <a:rPr lang="en-US" altLang="en-US" sz="3200" dirty="0" err="1"/>
              <a:t>kisaran</a:t>
            </a:r>
            <a:r>
              <a:rPr lang="en-US" altLang="en-US" sz="3200" dirty="0"/>
              <a:t> 3 kg. </a:t>
            </a:r>
            <a:r>
              <a:rPr lang="en-US" altLang="en-US" sz="3200" dirty="0" err="1"/>
              <a:t>Jika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ukuran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sampel</a:t>
            </a:r>
            <a:r>
              <a:rPr lang="en-US" altLang="en-US" sz="3200" dirty="0"/>
              <a:t> 5 </a:t>
            </a:r>
            <a:r>
              <a:rPr lang="en-US" altLang="en-US" sz="3200" dirty="0" err="1"/>
              <a:t>tentukan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batas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bawah</a:t>
            </a:r>
            <a:r>
              <a:rPr lang="en-US" altLang="en-US" sz="3200" dirty="0"/>
              <a:t> dan </a:t>
            </a:r>
            <a:r>
              <a:rPr lang="en-US" altLang="en-US" sz="3200" dirty="0" err="1"/>
              <a:t>batas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atas</a:t>
            </a:r>
            <a:r>
              <a:rPr lang="en-US" altLang="en-US" sz="3200" dirty="0"/>
              <a:t> diagram</a:t>
            </a:r>
          </a:p>
          <a:p>
            <a:pPr>
              <a:spcBef>
                <a:spcPct val="50000"/>
              </a:spcBef>
            </a:pPr>
            <a:r>
              <a:rPr lang="en-US" altLang="en-US" sz="3200" dirty="0"/>
              <a:t>UCL</a:t>
            </a:r>
            <a:r>
              <a:rPr lang="en-US" altLang="en-US" sz="3200" baseline="-25000" dirty="0"/>
              <a:t>R</a:t>
            </a:r>
            <a:r>
              <a:rPr lang="en-US" altLang="en-US" sz="3200" dirty="0"/>
              <a:t> = D</a:t>
            </a:r>
            <a:r>
              <a:rPr lang="en-US" altLang="en-US" sz="3200" baseline="-25000" dirty="0"/>
              <a:t>4</a:t>
            </a:r>
            <a:r>
              <a:rPr lang="en-US" altLang="en-US" sz="3200" dirty="0"/>
              <a:t>R = (2.113)(3) = 6.220 </a:t>
            </a:r>
          </a:p>
          <a:p>
            <a:pPr>
              <a:spcBef>
                <a:spcPct val="50000"/>
              </a:spcBef>
            </a:pPr>
            <a:r>
              <a:rPr lang="en-US" altLang="en-US" sz="3200" dirty="0"/>
              <a:t>UCL</a:t>
            </a:r>
            <a:r>
              <a:rPr lang="en-US" altLang="en-US" sz="3200" baseline="-25000" dirty="0"/>
              <a:t>R</a:t>
            </a:r>
            <a:r>
              <a:rPr lang="en-US" altLang="en-US" sz="3200" dirty="0"/>
              <a:t> = D</a:t>
            </a:r>
            <a:r>
              <a:rPr lang="en-US" altLang="en-US" sz="3200" baseline="-25000" dirty="0"/>
              <a:t>3</a:t>
            </a:r>
            <a:r>
              <a:rPr lang="en-US" altLang="en-US" sz="3200" dirty="0"/>
              <a:t>R = (0)(3) = 0</a:t>
            </a:r>
          </a:p>
          <a:p>
            <a:pPr>
              <a:spcBef>
                <a:spcPct val="50000"/>
              </a:spcBef>
            </a:pPr>
            <a:r>
              <a:rPr lang="en-US" altLang="en-US" sz="32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E68554-BFEE-4A38-B327-4FC137A10B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87413"/>
            <a:ext cx="190500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733C3B7-18A7-4F06-9E18-42E9B54A43C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/>
              <a:t>Diagram Kontrol Atribut</a:t>
            </a: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004242F5-6F93-4199-8CA2-A57389F98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80010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Digunakan jika sampling yang dilakukan adalah atribut. Biasanya diklasifikasikan ke dalam kategori cacat dan tidak cacat. 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Perhitungan bisa dalam bentuk persentase (diagram-p) atau pencacahan terhadap jumlah yang cacat (diagram-c)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C29EAFF-69EF-4143-B778-1834CD2E3A8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/>
              <a:t>Diagram-p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B0EBE2FA-AFD4-4F04-9157-B36685C0B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8436" name="Object 4">
            <a:extLst>
              <a:ext uri="{FF2B5EF4-FFF2-40B4-BE49-F238E27FC236}">
                <a16:creationId xmlns:a16="http://schemas.microsoft.com/office/drawing/2014/main" id="{E1EE25E5-0092-4D13-A770-FB2ED07889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908257"/>
              </p:ext>
            </p:extLst>
          </p:nvPr>
        </p:nvGraphicFramePr>
        <p:xfrm>
          <a:off x="1689100" y="1998663"/>
          <a:ext cx="152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8" name="Equation" r:id="rId3" imgW="1066337" imgH="266584" progId="Equation.3">
                  <p:embed/>
                </p:oleObj>
              </mc:Choice>
              <mc:Fallback>
                <p:oleObj name="Equation" r:id="rId3" imgW="1066337" imgH="266584" progId="Equation.3">
                  <p:embed/>
                  <p:pic>
                    <p:nvPicPr>
                      <p:cNvPr id="18436" name="Object 4">
                        <a:extLst>
                          <a:ext uri="{FF2B5EF4-FFF2-40B4-BE49-F238E27FC236}">
                            <a16:creationId xmlns:a16="http://schemas.microsoft.com/office/drawing/2014/main" id="{E1EE25E5-0092-4D13-A770-FB2ED07889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1998663"/>
                        <a:ext cx="1524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7">
            <a:extLst>
              <a:ext uri="{FF2B5EF4-FFF2-40B4-BE49-F238E27FC236}">
                <a16:creationId xmlns:a16="http://schemas.microsoft.com/office/drawing/2014/main" id="{C126D1D5-7CAD-43B8-849F-6F0D4A396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8438" name="Object 6">
            <a:extLst>
              <a:ext uri="{FF2B5EF4-FFF2-40B4-BE49-F238E27FC236}">
                <a16:creationId xmlns:a16="http://schemas.microsoft.com/office/drawing/2014/main" id="{A9D950A5-2AB4-45F1-A165-95B236C589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655227"/>
              </p:ext>
            </p:extLst>
          </p:nvPr>
        </p:nvGraphicFramePr>
        <p:xfrm>
          <a:off x="1765300" y="2590800"/>
          <a:ext cx="15113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9" name="Equation" r:id="rId5" imgW="1040948" imgH="266584" progId="Equation.3">
                  <p:embed/>
                </p:oleObj>
              </mc:Choice>
              <mc:Fallback>
                <p:oleObj name="Equation" r:id="rId5" imgW="1040948" imgH="266584" progId="Equation.3">
                  <p:embed/>
                  <p:pic>
                    <p:nvPicPr>
                      <p:cNvPr id="18438" name="Object 6">
                        <a:extLst>
                          <a:ext uri="{FF2B5EF4-FFF2-40B4-BE49-F238E27FC236}">
                            <a16:creationId xmlns:a16="http://schemas.microsoft.com/office/drawing/2014/main" id="{A9D950A5-2AB4-45F1-A165-95B236C589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2590800"/>
                        <a:ext cx="15113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Rectangle 9">
            <a:extLst>
              <a:ext uri="{FF2B5EF4-FFF2-40B4-BE49-F238E27FC236}">
                <a16:creationId xmlns:a16="http://schemas.microsoft.com/office/drawing/2014/main" id="{B6B06FF9-2731-44C7-8F29-B32F6F94C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8440" name="Object 8">
            <a:extLst>
              <a:ext uri="{FF2B5EF4-FFF2-40B4-BE49-F238E27FC236}">
                <a16:creationId xmlns:a16="http://schemas.microsoft.com/office/drawing/2014/main" id="{88AD91E8-4B6C-4E69-BCA0-8AAD375AFC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732199"/>
              </p:ext>
            </p:extLst>
          </p:nvPr>
        </p:nvGraphicFramePr>
        <p:xfrm>
          <a:off x="4914900" y="2213173"/>
          <a:ext cx="14097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0" name="Equation" r:id="rId7" imgW="1028700" imgH="469900" progId="Equation.3">
                  <p:embed/>
                </p:oleObj>
              </mc:Choice>
              <mc:Fallback>
                <p:oleObj name="Equation" r:id="rId7" imgW="1028700" imgH="469900" progId="Equation.3">
                  <p:embed/>
                  <p:pic>
                    <p:nvPicPr>
                      <p:cNvPr id="18440" name="Object 8">
                        <a:extLst>
                          <a:ext uri="{FF2B5EF4-FFF2-40B4-BE49-F238E27FC236}">
                            <a16:creationId xmlns:a16="http://schemas.microsoft.com/office/drawing/2014/main" id="{88AD91E8-4B6C-4E69-BCA0-8AAD375AFC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2213173"/>
                        <a:ext cx="14097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Line 11">
            <a:extLst>
              <a:ext uri="{FF2B5EF4-FFF2-40B4-BE49-F238E27FC236}">
                <a16:creationId xmlns:a16="http://schemas.microsoft.com/office/drawing/2014/main" id="{64F1AF91-19FC-44ED-A58D-CFF9D6943B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209800"/>
            <a:ext cx="1524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Text Box 12">
            <a:extLst>
              <a:ext uri="{FF2B5EF4-FFF2-40B4-BE49-F238E27FC236}">
                <a16:creationId xmlns:a16="http://schemas.microsoft.com/office/drawing/2014/main" id="{74D3F93A-32A8-40CC-A27C-9A04AE2B8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733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Rata-rata proporsi atau fraksi cacat dalam sampel</a:t>
            </a:r>
          </a:p>
        </p:txBody>
      </p:sp>
      <p:sp>
        <p:nvSpPr>
          <p:cNvPr id="18443" name="Line 13">
            <a:extLst>
              <a:ext uri="{FF2B5EF4-FFF2-40B4-BE49-F238E27FC236}">
                <a16:creationId xmlns:a16="http://schemas.microsoft.com/office/drawing/2014/main" id="{BB39FFA6-8940-425E-A3FB-1C8AF915C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3500" y="2895600"/>
            <a:ext cx="6096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C1D87C3-1C6F-4187-A32D-BC547B54B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4000"/>
            <a:ext cx="83058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sv-SE" sz="3200" b="1"/>
              <a:t>PENGENDALIAN KUALITAS STATISTIK</a:t>
            </a:r>
            <a:endParaRPr lang="en-US" sz="3200" b="1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F819D4E-5CA8-48B2-AF81-64138B71B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sv-SE" altLang="en-US" sz="2800" b="1">
                <a:effectLst/>
              </a:rPr>
              <a:t>Pendahuluan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sv-SE" altLang="en-US" sz="2800" b="1">
                <a:effectLst/>
              </a:rPr>
              <a:t>Kualitas / Mutu	: </a:t>
            </a:r>
            <a:endParaRPr lang="sv-SE" altLang="en-US" sz="2800">
              <a:effectLst/>
            </a:endParaRP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sv-SE" altLang="en-US" sz="2800">
                <a:effectLst/>
              </a:rPr>
              <a:t>	Ukuran tingkat kesesuaian barang/ jasa dg standar/spesifikasi yang telah ditentukan/ ditetapkan.</a:t>
            </a:r>
            <a:endParaRPr lang="sv-SE" altLang="en-US" sz="2800" b="1">
              <a:effectLst/>
            </a:endParaRP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sv-SE" altLang="en-US" sz="2800" b="1">
                <a:effectLst/>
              </a:rPr>
              <a:t>Pengendalian Kualitas Statistik (PKS) :</a:t>
            </a:r>
            <a:endParaRPr lang="sv-SE" altLang="en-US" sz="2800">
              <a:effectLst/>
            </a:endParaRP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sv-SE" altLang="en-US" sz="2800">
                <a:effectLst/>
              </a:rPr>
              <a:t>	Ilmu yang mempelajari tentang teknik /metode pengendalian kualitas berda-sarkan prinsip/ konsep statistik.</a:t>
            </a:r>
            <a:endParaRPr lang="en-US" altLang="en-US" sz="2800"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08AC0199-437B-48D4-9402-BD77FDB4B7E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51970" y="251934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dirty="0" err="1"/>
              <a:t>Contoh</a:t>
            </a:r>
            <a:endParaRPr lang="en-US" altLang="en-US" dirty="0"/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71361A14-0F7B-4F29-9BC4-699BF4137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19200"/>
            <a:ext cx="769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/>
              <a:t>Berikut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hasil</a:t>
            </a:r>
            <a:r>
              <a:rPr lang="en-US" altLang="en-US" dirty="0"/>
              <a:t> </a:t>
            </a:r>
            <a:r>
              <a:rPr lang="en-US" altLang="en-US" dirty="0" err="1"/>
              <a:t>perkerjaan</a:t>
            </a:r>
            <a:r>
              <a:rPr lang="en-US" altLang="en-US" dirty="0"/>
              <a:t> 20 </a:t>
            </a:r>
            <a:r>
              <a:rPr lang="en-US" altLang="en-US" dirty="0" err="1"/>
              <a:t>petugas</a:t>
            </a:r>
            <a:r>
              <a:rPr lang="en-US" altLang="en-US" dirty="0"/>
              <a:t> data entry.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petugas</a:t>
            </a:r>
            <a:r>
              <a:rPr lang="en-US" altLang="en-US" dirty="0"/>
              <a:t> </a:t>
            </a:r>
            <a:r>
              <a:rPr lang="en-US" altLang="en-US" dirty="0" err="1"/>
              <a:t>memaasukkan</a:t>
            </a:r>
            <a:r>
              <a:rPr lang="en-US" altLang="en-US" dirty="0"/>
              <a:t> 100 </a:t>
            </a:r>
            <a:r>
              <a:rPr lang="en-US" altLang="en-US" dirty="0" err="1"/>
              <a:t>rekord</a:t>
            </a:r>
            <a:r>
              <a:rPr lang="en-US" altLang="en-US" dirty="0"/>
              <a:t>.</a:t>
            </a:r>
          </a:p>
        </p:txBody>
      </p:sp>
      <p:graphicFrame>
        <p:nvGraphicFramePr>
          <p:cNvPr id="56324" name="Group 4">
            <a:extLst>
              <a:ext uri="{FF2B5EF4-FFF2-40B4-BE49-F238E27FC236}">
                <a16:creationId xmlns:a16="http://schemas.microsoft.com/office/drawing/2014/main" id="{439779CB-1B45-4719-9775-6C3EC49D20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108200"/>
          <a:ext cx="8229600" cy="443389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76330212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5395002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3312839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10824254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1742357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93173654"/>
                    </a:ext>
                  </a:extLst>
                </a:gridCol>
              </a:tblGrid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No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Sampel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Jml Kesalahan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Fraksi Kesalahan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No. Sampel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Jml Kesalahan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Fraksi Kesalahan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930368"/>
                  </a:ext>
                </a:extLst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35719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217969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701812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897983"/>
                  </a:ext>
                </a:extLst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63829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382530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20937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196061"/>
                  </a:ext>
                </a:extLst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747973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519923"/>
                  </a:ext>
                </a:extLst>
              </a:tr>
              <a:tr h="369888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6290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43CD770A-00D4-4F37-9A29-224F9CCCD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32" y="457201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Akan </a:t>
            </a:r>
            <a:r>
              <a:rPr lang="en-US" altLang="en-US" dirty="0" err="1"/>
              <a:t>ditetapkan</a:t>
            </a:r>
            <a:r>
              <a:rPr lang="en-US" altLang="en-US" dirty="0"/>
              <a:t> limit </a:t>
            </a:r>
            <a:r>
              <a:rPr lang="en-US" altLang="en-US" dirty="0" err="1"/>
              <a:t>kontrol</a:t>
            </a:r>
            <a:r>
              <a:rPr lang="en-US" altLang="en-US" dirty="0"/>
              <a:t> </a:t>
            </a:r>
            <a:r>
              <a:rPr lang="en-US" altLang="en-US" dirty="0" err="1"/>
              <a:t>demgam</a:t>
            </a:r>
            <a:r>
              <a:rPr lang="en-US" altLang="en-US" dirty="0"/>
              <a:t> </a:t>
            </a:r>
            <a:r>
              <a:rPr lang="en-US" altLang="en-US" dirty="0" err="1"/>
              <a:t>keyakinan</a:t>
            </a:r>
            <a:r>
              <a:rPr lang="en-US" altLang="en-US" dirty="0"/>
              <a:t> 99.7%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variasi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proses data entry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E81D73BA-F26C-4A4B-A940-E0CA6B017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0484" name="Object 5">
            <a:extLst>
              <a:ext uri="{FF2B5EF4-FFF2-40B4-BE49-F238E27FC236}">
                <a16:creationId xmlns:a16="http://schemas.microsoft.com/office/drawing/2014/main" id="{D7705709-699F-4622-81D4-B54DA28730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100844"/>
              </p:ext>
            </p:extLst>
          </p:nvPr>
        </p:nvGraphicFramePr>
        <p:xfrm>
          <a:off x="609600" y="1295400"/>
          <a:ext cx="3425900" cy="1074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8" name="Equation" r:id="rId3" imgW="1333500" imgH="419100" progId="Equation.3">
                  <p:embed/>
                </p:oleObj>
              </mc:Choice>
              <mc:Fallback>
                <p:oleObj name="Equation" r:id="rId3" imgW="1333500" imgH="419100" progId="Equation.3">
                  <p:embed/>
                  <p:pic>
                    <p:nvPicPr>
                      <p:cNvPr id="20484" name="Object 5">
                        <a:extLst>
                          <a:ext uri="{FF2B5EF4-FFF2-40B4-BE49-F238E27FC236}">
                            <a16:creationId xmlns:a16="http://schemas.microsoft.com/office/drawing/2014/main" id="{D7705709-699F-4622-81D4-B54DA28730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3425900" cy="1074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Rectangle 8">
            <a:extLst>
              <a:ext uri="{FF2B5EF4-FFF2-40B4-BE49-F238E27FC236}">
                <a16:creationId xmlns:a16="http://schemas.microsoft.com/office/drawing/2014/main" id="{5F95FFA3-5DA0-416D-A8EC-4C48524C1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0486" name="Object 7">
            <a:extLst>
              <a:ext uri="{FF2B5EF4-FFF2-40B4-BE49-F238E27FC236}">
                <a16:creationId xmlns:a16="http://schemas.microsoft.com/office/drawing/2014/main" id="{AF3DAF60-4A43-451E-9C26-B7E680D2D3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325658"/>
              </p:ext>
            </p:extLst>
          </p:nvPr>
        </p:nvGraphicFramePr>
        <p:xfrm>
          <a:off x="609600" y="2516254"/>
          <a:ext cx="4299168" cy="1074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9" name="Equation" r:id="rId5" imgW="1790700" imgH="444500" progId="Equation.3">
                  <p:embed/>
                </p:oleObj>
              </mc:Choice>
              <mc:Fallback>
                <p:oleObj name="Equation" r:id="rId5" imgW="1790700" imgH="444500" progId="Equation.3">
                  <p:embed/>
                  <p:pic>
                    <p:nvPicPr>
                      <p:cNvPr id="20486" name="Object 7">
                        <a:extLst>
                          <a:ext uri="{FF2B5EF4-FFF2-40B4-BE49-F238E27FC236}">
                            <a16:creationId xmlns:a16="http://schemas.microsoft.com/office/drawing/2014/main" id="{AF3DAF60-4A43-451E-9C26-B7E680D2D3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16254"/>
                        <a:ext cx="4299168" cy="1074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Rectangle 10">
            <a:extLst>
              <a:ext uri="{FF2B5EF4-FFF2-40B4-BE49-F238E27FC236}">
                <a16:creationId xmlns:a16="http://schemas.microsoft.com/office/drawing/2014/main" id="{316A62D0-5D98-4F63-A74B-787BB3FFD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0488" name="Object 9">
            <a:extLst>
              <a:ext uri="{FF2B5EF4-FFF2-40B4-BE49-F238E27FC236}">
                <a16:creationId xmlns:a16="http://schemas.microsoft.com/office/drawing/2014/main" id="{247D3381-A7DE-427D-BD08-35C5DFC0F5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442002"/>
              </p:ext>
            </p:extLst>
          </p:nvPr>
        </p:nvGraphicFramePr>
        <p:xfrm>
          <a:off x="611142" y="3789040"/>
          <a:ext cx="8037512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0" name="Equation" r:id="rId7" imgW="2400120" imgH="266400" progId="Equation.3">
                  <p:embed/>
                </p:oleObj>
              </mc:Choice>
              <mc:Fallback>
                <p:oleObj name="Equation" r:id="rId7" imgW="2400120" imgH="266400" progId="Equation.3">
                  <p:embed/>
                  <p:pic>
                    <p:nvPicPr>
                      <p:cNvPr id="20488" name="Object 9">
                        <a:extLst>
                          <a:ext uri="{FF2B5EF4-FFF2-40B4-BE49-F238E27FC236}">
                            <a16:creationId xmlns:a16="http://schemas.microsoft.com/office/drawing/2014/main" id="{247D3381-A7DE-427D-BD08-35C5DFC0F5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42" y="3789040"/>
                        <a:ext cx="8037512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Rectangle 12">
            <a:extLst>
              <a:ext uri="{FF2B5EF4-FFF2-40B4-BE49-F238E27FC236}">
                <a16:creationId xmlns:a16="http://schemas.microsoft.com/office/drawing/2014/main" id="{A325BFF9-CFF7-42F1-AA2D-A7CC819D7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0490" name="Object 11">
            <a:extLst>
              <a:ext uri="{FF2B5EF4-FFF2-40B4-BE49-F238E27FC236}">
                <a16:creationId xmlns:a16="http://schemas.microsoft.com/office/drawing/2014/main" id="{7471D297-8AEB-4EB8-97C6-18BFBD1470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114093"/>
              </p:ext>
            </p:extLst>
          </p:nvPr>
        </p:nvGraphicFramePr>
        <p:xfrm>
          <a:off x="609600" y="5167381"/>
          <a:ext cx="8256862" cy="1004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1" name="Equation" r:id="rId9" imgW="2197100" imgH="266700" progId="Equation.3">
                  <p:embed/>
                </p:oleObj>
              </mc:Choice>
              <mc:Fallback>
                <p:oleObj name="Equation" r:id="rId9" imgW="2197100" imgH="266700" progId="Equation.3">
                  <p:embed/>
                  <p:pic>
                    <p:nvPicPr>
                      <p:cNvPr id="20490" name="Object 11">
                        <a:extLst>
                          <a:ext uri="{FF2B5EF4-FFF2-40B4-BE49-F238E27FC236}">
                            <a16:creationId xmlns:a16="http://schemas.microsoft.com/office/drawing/2014/main" id="{7471D297-8AEB-4EB8-97C6-18BFBD1470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67381"/>
                        <a:ext cx="8256862" cy="1004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0FB4F06-EC35-4FCA-A9A4-B834415814C7}"/>
              </a:ext>
            </a:extLst>
          </p:cNvPr>
          <p:cNvSpPr txBox="1"/>
          <p:nvPr/>
        </p:nvSpPr>
        <p:spPr>
          <a:xfrm>
            <a:off x="4788024" y="1484784"/>
            <a:ext cx="4078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Rerata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cacat</a:t>
            </a:r>
            <a:r>
              <a:rPr lang="en-US" dirty="0"/>
              <a:t> </a:t>
            </a:r>
          </a:p>
          <a:p>
            <a:r>
              <a:rPr lang="en-US" dirty="0"/>
              <a:t>= 80 </a:t>
            </a:r>
            <a:r>
              <a:rPr lang="en-US" dirty="0" err="1"/>
              <a:t>produk</a:t>
            </a:r>
            <a:r>
              <a:rPr lang="en-US" dirty="0"/>
              <a:t> / (100 record x 20 </a:t>
            </a:r>
            <a:r>
              <a:rPr lang="en-US" dirty="0" err="1"/>
              <a:t>petugas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id="{57C49C23-F164-4903-B950-82310A96F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7651750" cy="478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Line 5">
            <a:extLst>
              <a:ext uri="{FF2B5EF4-FFF2-40B4-BE49-F238E27FC236}">
                <a16:creationId xmlns:a16="http://schemas.microsoft.com/office/drawing/2014/main" id="{AD344F7C-B0C5-4899-90BF-ACF3DC16F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2044700"/>
            <a:ext cx="66294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Line 6">
            <a:extLst>
              <a:ext uri="{FF2B5EF4-FFF2-40B4-BE49-F238E27FC236}">
                <a16:creationId xmlns:a16="http://schemas.microsoft.com/office/drawing/2014/main" id="{D7CF39E8-47FC-4317-9B8C-651595315C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3500" y="3657600"/>
            <a:ext cx="66294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3428DAAB-AC7B-47EF-AFD4-5AA8F68B5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4572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LCL=0</a:t>
            </a:r>
          </a:p>
        </p:txBody>
      </p:sp>
      <p:sp>
        <p:nvSpPr>
          <p:cNvPr id="21510" name="Text Box 10">
            <a:extLst>
              <a:ext uri="{FF2B5EF4-FFF2-40B4-BE49-F238E27FC236}">
                <a16:creationId xmlns:a16="http://schemas.microsoft.com/office/drawing/2014/main" id="{16596EB5-5B79-4780-9789-C42FF1B94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828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UCL=0.1</a:t>
            </a:r>
          </a:p>
        </p:txBody>
      </p:sp>
      <p:sp>
        <p:nvSpPr>
          <p:cNvPr id="21511" name="Rectangle 12">
            <a:extLst>
              <a:ext uri="{FF2B5EF4-FFF2-40B4-BE49-F238E27FC236}">
                <a16:creationId xmlns:a16="http://schemas.microsoft.com/office/drawing/2014/main" id="{426E464E-5C88-4C89-91DC-C842B9A0F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1512" name="Object 11">
            <a:extLst>
              <a:ext uri="{FF2B5EF4-FFF2-40B4-BE49-F238E27FC236}">
                <a16:creationId xmlns:a16="http://schemas.microsoft.com/office/drawing/2014/main" id="{3FD881F9-F244-49A2-8908-1EA647FE63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633301"/>
              </p:ext>
            </p:extLst>
          </p:nvPr>
        </p:nvGraphicFramePr>
        <p:xfrm>
          <a:off x="8039100" y="3495675"/>
          <a:ext cx="8763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Equation" r:id="rId4" imgW="571252" imgH="241195" progId="Equation.3">
                  <p:embed/>
                </p:oleObj>
              </mc:Choice>
              <mc:Fallback>
                <p:oleObj name="Equation" r:id="rId4" imgW="571252" imgH="241195" progId="Equation.3">
                  <p:embed/>
                  <p:pic>
                    <p:nvPicPr>
                      <p:cNvPr id="21512" name="Object 11">
                        <a:extLst>
                          <a:ext uri="{FF2B5EF4-FFF2-40B4-BE49-F238E27FC236}">
                            <a16:creationId xmlns:a16="http://schemas.microsoft.com/office/drawing/2014/main" id="{3FD881F9-F244-49A2-8908-1EA647FE63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9100" y="3495675"/>
                        <a:ext cx="8763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C92F83ED-81F9-497F-A3AE-6942D724D17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/>
              <a:t>Diagram-c</a:t>
            </a: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9AD9A0C3-68BB-411C-B555-85427EC9F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2532" name="Object 4">
            <a:extLst>
              <a:ext uri="{FF2B5EF4-FFF2-40B4-BE49-F238E27FC236}">
                <a16:creationId xmlns:a16="http://schemas.microsoft.com/office/drawing/2014/main" id="{3C5528FF-249B-4039-964E-E8E2DFF0AC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986013"/>
              </p:ext>
            </p:extLst>
          </p:nvPr>
        </p:nvGraphicFramePr>
        <p:xfrm>
          <a:off x="1295400" y="1518787"/>
          <a:ext cx="3121543" cy="83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" name="Equation" r:id="rId3" imgW="1028700" imgH="279400" progId="Equation.3">
                  <p:embed/>
                </p:oleObj>
              </mc:Choice>
              <mc:Fallback>
                <p:oleObj name="Equation" r:id="rId3" imgW="1028700" imgH="279400" progId="Equation.3">
                  <p:embed/>
                  <p:pic>
                    <p:nvPicPr>
                      <p:cNvPr id="22532" name="Object 4">
                        <a:extLst>
                          <a:ext uri="{FF2B5EF4-FFF2-40B4-BE49-F238E27FC236}">
                            <a16:creationId xmlns:a16="http://schemas.microsoft.com/office/drawing/2014/main" id="{3C5528FF-249B-4039-964E-E8E2DFF0AC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18787"/>
                        <a:ext cx="3121543" cy="838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Rectangle 7">
            <a:extLst>
              <a:ext uri="{FF2B5EF4-FFF2-40B4-BE49-F238E27FC236}">
                <a16:creationId xmlns:a16="http://schemas.microsoft.com/office/drawing/2014/main" id="{78DF4369-72E3-4FC0-AB50-C14BEA072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2534" name="Object 6">
            <a:extLst>
              <a:ext uri="{FF2B5EF4-FFF2-40B4-BE49-F238E27FC236}">
                <a16:creationId xmlns:a16="http://schemas.microsoft.com/office/drawing/2014/main" id="{645992A1-651A-4374-9FB9-268AB43C64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185724"/>
              </p:ext>
            </p:extLst>
          </p:nvPr>
        </p:nvGraphicFramePr>
        <p:xfrm>
          <a:off x="1294946" y="2644091"/>
          <a:ext cx="307022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7" name="Equation" r:id="rId5" imgW="1303376" imgH="358429" progId="Equation.3">
                  <p:embed/>
                </p:oleObj>
              </mc:Choice>
              <mc:Fallback>
                <p:oleObj name="Equation" r:id="rId5" imgW="1303376" imgH="358429" progId="Equation.3">
                  <p:embed/>
                  <p:pic>
                    <p:nvPicPr>
                      <p:cNvPr id="22534" name="Object 6">
                        <a:extLst>
                          <a:ext uri="{FF2B5EF4-FFF2-40B4-BE49-F238E27FC236}">
                            <a16:creationId xmlns:a16="http://schemas.microsoft.com/office/drawing/2014/main" id="{645992A1-651A-4374-9FB9-268AB43C64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4946" y="2644091"/>
                        <a:ext cx="307022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8">
            <a:extLst>
              <a:ext uri="{FF2B5EF4-FFF2-40B4-BE49-F238E27FC236}">
                <a16:creationId xmlns:a16="http://schemas.microsoft.com/office/drawing/2014/main" id="{954669A7-800E-49B3-9E8A-58CB74256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357688"/>
            <a:ext cx="2362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Rata-rata produk cacat</a:t>
            </a:r>
          </a:p>
        </p:txBody>
      </p:sp>
      <p:sp>
        <p:nvSpPr>
          <p:cNvPr id="22536" name="Text Box 9">
            <a:extLst>
              <a:ext uri="{FF2B5EF4-FFF2-40B4-BE49-F238E27FC236}">
                <a16:creationId xmlns:a16="http://schemas.microsoft.com/office/drawing/2014/main" id="{A2216AEF-5838-4441-9AC3-FA6C60D89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824288"/>
            <a:ext cx="2286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97.7% taraf keyakinan</a:t>
            </a:r>
          </a:p>
        </p:txBody>
      </p:sp>
      <p:sp>
        <p:nvSpPr>
          <p:cNvPr id="22537" name="Line 10">
            <a:extLst>
              <a:ext uri="{FF2B5EF4-FFF2-40B4-BE49-F238E27FC236}">
                <a16:creationId xmlns:a16="http://schemas.microsoft.com/office/drawing/2014/main" id="{F6E84F7A-E6F7-4B4C-8361-A2A72F1ED0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429000"/>
            <a:ext cx="609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1">
            <a:extLst>
              <a:ext uri="{FF2B5EF4-FFF2-40B4-BE49-F238E27FC236}">
                <a16:creationId xmlns:a16="http://schemas.microsoft.com/office/drawing/2014/main" id="{8EAE763C-E6A1-499D-859D-BDCC009983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3429000"/>
            <a:ext cx="76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97C02C-C42A-49B9-8121-8DCD536AB3CA}"/>
              </a:ext>
            </a:extLst>
          </p:cNvPr>
          <p:cNvSpPr/>
          <p:nvPr/>
        </p:nvSpPr>
        <p:spPr>
          <a:xfrm>
            <a:off x="762000" y="5131532"/>
            <a:ext cx="705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Diagram c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diagram </a:t>
            </a:r>
            <a:r>
              <a:rPr lang="en-US" dirty="0" err="1"/>
              <a:t>kontrol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di dunia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memonitor</a:t>
            </a:r>
            <a:r>
              <a:rPr lang="en-US" dirty="0"/>
              <a:t> data </a:t>
            </a:r>
            <a:r>
              <a:rPr lang="en-US" dirty="0" err="1"/>
              <a:t>penghitungan</a:t>
            </a:r>
            <a:r>
              <a:rPr lang="en-US" dirty="0"/>
              <a:t>, di mana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muncul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47948-90CF-4F64-8D58-8E40F0B1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 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3E536-8099-4909-8169-AD686A7C7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7416824" cy="471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97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9BB8164D-B1A1-4207-B6F7-4EE5DE21339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2971800" cy="7921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/>
              <a:t>Latihan 1</a:t>
            </a:r>
          </a:p>
        </p:txBody>
      </p:sp>
      <p:graphicFrame>
        <p:nvGraphicFramePr>
          <p:cNvPr id="51256" name="Group 56">
            <a:extLst>
              <a:ext uri="{FF2B5EF4-FFF2-40B4-BE49-F238E27FC236}">
                <a16:creationId xmlns:a16="http://schemas.microsoft.com/office/drawing/2014/main" id="{F58C4616-5296-4DDC-B14E-D9F240311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628059"/>
              </p:ext>
            </p:extLst>
          </p:nvPr>
        </p:nvGraphicFramePr>
        <p:xfrm>
          <a:off x="1828800" y="2895600"/>
          <a:ext cx="5269230" cy="3429000"/>
        </p:xfrm>
        <a:graphic>
          <a:graphicData uri="http://schemas.openxmlformats.org/drawingml/2006/table">
            <a:tbl>
              <a:tblPr/>
              <a:tblGrid>
                <a:gridCol w="1002030">
                  <a:extLst>
                    <a:ext uri="{9D8B030D-6E8A-4147-A177-3AD203B41FA5}">
                      <a16:colId xmlns:a16="http://schemas.microsoft.com/office/drawing/2014/main" val="343680358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92648507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722923890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SAMPEL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KISARAN SAMPEL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RATA-RATA SAMPEL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623864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078792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103338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36748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938555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122096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3.93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377185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3.98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025610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730807"/>
                  </a:ext>
                </a:extLst>
              </a:tr>
            </a:tbl>
          </a:graphicData>
        </a:graphic>
      </p:graphicFrame>
      <p:sp>
        <p:nvSpPr>
          <p:cNvPr id="23597" name="Text Box 55">
            <a:extLst>
              <a:ext uri="{FF2B5EF4-FFF2-40B4-BE49-F238E27FC236}">
                <a16:creationId xmlns:a16="http://schemas.microsoft.com/office/drawing/2014/main" id="{A67342F3-AB26-4DC7-8CD3-2BB94218E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19200"/>
            <a:ext cx="8077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/>
              <a:t>Produk</a:t>
            </a:r>
            <a:r>
              <a:rPr lang="en-US" altLang="en-US" dirty="0"/>
              <a:t> </a:t>
            </a:r>
            <a:r>
              <a:rPr lang="en-US" altLang="en-US" dirty="0" err="1"/>
              <a:t>minuman</a:t>
            </a:r>
            <a:r>
              <a:rPr lang="en-US" altLang="en-US" dirty="0"/>
              <a:t> </a:t>
            </a:r>
            <a:r>
              <a:rPr lang="en-US" altLang="en-US" dirty="0" err="1"/>
              <a:t>ringan</a:t>
            </a:r>
            <a:r>
              <a:rPr lang="en-US" altLang="en-US" dirty="0"/>
              <a:t> “</a:t>
            </a:r>
            <a:r>
              <a:rPr lang="en-US" altLang="en-US" dirty="0" err="1"/>
              <a:t>dahaga</a:t>
            </a:r>
            <a:r>
              <a:rPr lang="en-US" altLang="en-US" dirty="0"/>
              <a:t>” </a:t>
            </a:r>
            <a:r>
              <a:rPr lang="en-US" altLang="en-US" dirty="0" err="1"/>
              <a:t>seharusnya</a:t>
            </a:r>
            <a:r>
              <a:rPr lang="en-US" altLang="en-US" dirty="0"/>
              <a:t>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berat</a:t>
            </a:r>
            <a:r>
              <a:rPr lang="en-US" altLang="en-US" dirty="0"/>
              <a:t> </a:t>
            </a:r>
            <a:r>
              <a:rPr lang="en-US" altLang="en-US" dirty="0" err="1"/>
              <a:t>bersih</a:t>
            </a:r>
            <a:r>
              <a:rPr lang="en-US" altLang="en-US" dirty="0"/>
              <a:t> 4 </a:t>
            </a:r>
            <a:r>
              <a:rPr lang="en-US" altLang="en-US" dirty="0" err="1"/>
              <a:t>ons</a:t>
            </a:r>
            <a:r>
              <a:rPr lang="en-US" altLang="en-US" dirty="0"/>
              <a:t>. </a:t>
            </a:r>
            <a:r>
              <a:rPr lang="en-US" altLang="en-US" dirty="0" err="1"/>
              <a:t>Mesin</a:t>
            </a:r>
            <a:r>
              <a:rPr lang="en-US" altLang="en-US" dirty="0"/>
              <a:t> </a:t>
            </a:r>
            <a:r>
              <a:rPr lang="en-US" altLang="en-US" dirty="0" err="1"/>
              <a:t>pengisi</a:t>
            </a:r>
            <a:r>
              <a:rPr lang="en-US" altLang="en-US" dirty="0"/>
              <a:t> </a:t>
            </a:r>
            <a:r>
              <a:rPr lang="en-US" altLang="en-US" dirty="0" err="1"/>
              <a:t>botol</a:t>
            </a:r>
            <a:r>
              <a:rPr lang="en-US" altLang="en-US" dirty="0"/>
              <a:t> </a:t>
            </a:r>
            <a:r>
              <a:rPr lang="en-US" altLang="en-US" dirty="0" err="1"/>
              <a:t>relatif</a:t>
            </a:r>
            <a:r>
              <a:rPr lang="en-US" altLang="en-US" dirty="0"/>
              <a:t> </a:t>
            </a:r>
            <a:r>
              <a:rPr lang="en-US" altLang="en-US" dirty="0" err="1"/>
              <a:t>masih</a:t>
            </a:r>
            <a:r>
              <a:rPr lang="en-US" altLang="en-US" dirty="0"/>
              <a:t> </a:t>
            </a:r>
            <a:r>
              <a:rPr lang="en-US" altLang="en-US" dirty="0" err="1"/>
              <a:t>baru</a:t>
            </a:r>
            <a:r>
              <a:rPr lang="en-US" altLang="en-US" dirty="0"/>
              <a:t> dan </a:t>
            </a:r>
            <a:r>
              <a:rPr lang="en-US" altLang="en-US" dirty="0" err="1"/>
              <a:t>manajer</a:t>
            </a:r>
            <a:r>
              <a:rPr lang="en-US" altLang="en-US" dirty="0"/>
              <a:t> </a:t>
            </a:r>
            <a:r>
              <a:rPr lang="en-US" altLang="en-US" dirty="0" err="1"/>
              <a:t>ingin</a:t>
            </a:r>
            <a:r>
              <a:rPr lang="en-US" altLang="en-US" dirty="0"/>
              <a:t> </a:t>
            </a:r>
            <a:r>
              <a:rPr lang="en-US" altLang="en-US" dirty="0" err="1"/>
              <a:t>mengetahui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</a:t>
            </a:r>
            <a:r>
              <a:rPr lang="en-US" altLang="en-US" dirty="0" err="1"/>
              <a:t>mesin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telah</a:t>
            </a:r>
            <a:r>
              <a:rPr lang="en-US" altLang="en-US" dirty="0"/>
              <a:t> </a:t>
            </a:r>
            <a:r>
              <a:rPr lang="en-US" altLang="en-US" dirty="0" err="1"/>
              <a:t>diset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benar</a:t>
            </a:r>
            <a:r>
              <a:rPr lang="en-US" altLang="en-US" dirty="0"/>
              <a:t>. </a:t>
            </a:r>
            <a:r>
              <a:rPr lang="en-US" altLang="en-US" dirty="0" err="1"/>
              <a:t>Manajer</a:t>
            </a:r>
            <a:r>
              <a:rPr lang="en-US" altLang="en-US" dirty="0"/>
              <a:t> </a:t>
            </a:r>
            <a:r>
              <a:rPr lang="en-US" altLang="en-US" dirty="0" err="1"/>
              <a:t>menarik</a:t>
            </a:r>
            <a:r>
              <a:rPr lang="en-US" altLang="en-US" dirty="0"/>
              <a:t> </a:t>
            </a:r>
            <a:r>
              <a:rPr lang="en-US" altLang="en-US" dirty="0" err="1"/>
              <a:t>sampel</a:t>
            </a:r>
            <a:r>
              <a:rPr lang="en-US" altLang="en-US" dirty="0"/>
              <a:t> </a:t>
            </a:r>
            <a:r>
              <a:rPr lang="en-US" altLang="en-US" dirty="0" err="1"/>
              <a:t>sebanyak</a:t>
            </a:r>
            <a:r>
              <a:rPr lang="en-US" altLang="en-US" dirty="0"/>
              <a:t> n = 8 dan </a:t>
            </a:r>
            <a:r>
              <a:rPr lang="en-US" altLang="en-US" dirty="0" err="1"/>
              <a:t>mencatat</a:t>
            </a:r>
            <a:r>
              <a:rPr lang="en-US" altLang="en-US" dirty="0"/>
              <a:t> </a:t>
            </a:r>
            <a:r>
              <a:rPr lang="en-US" altLang="en-US" dirty="0" err="1"/>
              <a:t>berat</a:t>
            </a:r>
            <a:r>
              <a:rPr lang="en-US" altLang="en-US" dirty="0"/>
              <a:t> dan </a:t>
            </a:r>
            <a:r>
              <a:rPr lang="en-US" altLang="en-US" dirty="0" err="1"/>
              <a:t>kisaran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berat</a:t>
            </a:r>
            <a:r>
              <a:rPr lang="en-US" altLang="en-US" dirty="0"/>
              <a:t> </a:t>
            </a:r>
            <a:r>
              <a:rPr lang="en-US" altLang="en-US" dirty="0" err="1"/>
              <a:t>minuman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 </a:t>
            </a:r>
            <a:r>
              <a:rPr lang="en-US" altLang="en-US" dirty="0" err="1"/>
              <a:t>tabel</a:t>
            </a:r>
            <a:r>
              <a:rPr lang="en-US" altLang="en-US" dirty="0"/>
              <a:t> </a:t>
            </a:r>
            <a:r>
              <a:rPr lang="en-US" altLang="en-US" dirty="0" err="1"/>
              <a:t>berikut</a:t>
            </a:r>
            <a:r>
              <a:rPr lang="en-US" altLang="en-US" dirty="0"/>
              <a:t>. </a:t>
            </a:r>
            <a:r>
              <a:rPr lang="en-US" altLang="en-US" dirty="0" err="1"/>
              <a:t>Apakah</a:t>
            </a:r>
            <a:r>
              <a:rPr lang="en-US" altLang="en-US" dirty="0"/>
              <a:t> </a:t>
            </a:r>
            <a:r>
              <a:rPr lang="en-US" altLang="en-US" dirty="0" err="1"/>
              <a:t>mesin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 seudah </a:t>
            </a:r>
            <a:r>
              <a:rPr lang="en-US" altLang="en-US" dirty="0" err="1"/>
              <a:t>diset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benar</a:t>
            </a:r>
            <a:r>
              <a:rPr lang="en-US" altLang="en-US" dirty="0"/>
              <a:t>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33" name="Rectangle 593">
            <a:extLst>
              <a:ext uri="{FF2B5EF4-FFF2-40B4-BE49-F238E27FC236}">
                <a16:creationId xmlns:a16="http://schemas.microsoft.com/office/drawing/2014/main" id="{43CEEE41-FFE0-4757-84D6-0FF71E9AA4A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2819400" cy="48736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en-US" sz="4000" dirty="0" err="1"/>
              <a:t>Latihan</a:t>
            </a:r>
            <a:r>
              <a:rPr lang="en-US" altLang="en-US" sz="4000" dirty="0"/>
              <a:t> 2</a:t>
            </a:r>
          </a:p>
        </p:txBody>
      </p:sp>
      <p:graphicFrame>
        <p:nvGraphicFramePr>
          <p:cNvPr id="62035" name="Group 595">
            <a:extLst>
              <a:ext uri="{FF2B5EF4-FFF2-40B4-BE49-F238E27FC236}">
                <a16:creationId xmlns:a16="http://schemas.microsoft.com/office/drawing/2014/main" id="{500BB363-4845-4651-B040-D662203E76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0" y="2560638"/>
          <a:ext cx="7467600" cy="4068766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169354353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640245469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2242501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698941137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450076416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1106458033"/>
                    </a:ext>
                  </a:extLst>
                </a:gridCol>
              </a:tblGrid>
              <a:tr h="45084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SAMPEL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RATA-RATA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KISARAN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SAMPEL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RATA-RATA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KISARAN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403149"/>
                  </a:ext>
                </a:extLst>
              </a:tr>
              <a:tr h="2778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63.5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63.3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581316"/>
                  </a:ext>
                </a:extLst>
              </a:tr>
              <a:tr h="2778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63.6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63.4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654096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63.7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63.4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394507"/>
                  </a:ext>
                </a:extLst>
              </a:tr>
              <a:tr h="2778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63.9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63.5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213663"/>
                  </a:ext>
                </a:extLst>
              </a:tr>
              <a:tr h="2778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63.4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63.6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831883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63.0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63.8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45524"/>
                  </a:ext>
                </a:extLst>
              </a:tr>
              <a:tr h="2778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63.2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63.5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21480"/>
                  </a:ext>
                </a:extLst>
              </a:tr>
              <a:tr h="2778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63.5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63.9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660633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63.7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63.2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697039"/>
                  </a:ext>
                </a:extLst>
              </a:tr>
              <a:tr h="2778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63.5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63.3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221184"/>
                  </a:ext>
                </a:extLst>
              </a:tr>
              <a:tr h="2778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63.3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64.0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029700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63.2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63.4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540224"/>
                  </a:ext>
                </a:extLst>
              </a:tr>
              <a:tr h="2778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63.6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69419"/>
                  </a:ext>
                </a:extLst>
              </a:tr>
            </a:tbl>
          </a:graphicData>
        </a:graphic>
      </p:graphicFrame>
      <p:sp>
        <p:nvSpPr>
          <p:cNvPr id="25710" name="Text Box 597">
            <a:extLst>
              <a:ext uri="{FF2B5EF4-FFF2-40B4-BE49-F238E27FC236}">
                <a16:creationId xmlns:a16="http://schemas.microsoft.com/office/drawing/2014/main" id="{76531CBF-8E59-49AD-A390-A97126A68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815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/>
              <a:t>Berikut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data </a:t>
            </a:r>
            <a:r>
              <a:rPr lang="en-US" altLang="en-US" dirty="0" err="1"/>
              <a:t>berat</a:t>
            </a:r>
            <a:r>
              <a:rPr lang="en-US" altLang="en-US" dirty="0"/>
              <a:t> cat yang </a:t>
            </a:r>
            <a:r>
              <a:rPr lang="en-US" altLang="en-US" dirty="0" err="1"/>
              <a:t>diisi</a:t>
            </a:r>
            <a:r>
              <a:rPr lang="en-US" altLang="en-US" dirty="0"/>
              <a:t> oleh </a:t>
            </a:r>
            <a:r>
              <a:rPr lang="en-US" altLang="en-US" dirty="0" err="1"/>
              <a:t>mesin</a:t>
            </a:r>
            <a:r>
              <a:rPr lang="en-US" altLang="en-US" dirty="0"/>
              <a:t> </a:t>
            </a:r>
            <a:r>
              <a:rPr lang="en-US" altLang="en-US" dirty="0" err="1"/>
              <a:t>pengisi</a:t>
            </a:r>
            <a:r>
              <a:rPr lang="en-US" altLang="en-US" dirty="0"/>
              <a:t> </a:t>
            </a:r>
            <a:r>
              <a:rPr lang="en-US" altLang="en-US" dirty="0" err="1"/>
              <a:t>baru</a:t>
            </a:r>
            <a:r>
              <a:rPr lang="en-US" altLang="en-US" dirty="0"/>
              <a:t>. </a:t>
            </a:r>
            <a:r>
              <a:rPr lang="en-US" altLang="en-US" dirty="0" err="1"/>
              <a:t>Diharapkan</a:t>
            </a:r>
            <a:r>
              <a:rPr lang="en-US" altLang="en-US" dirty="0"/>
              <a:t> </a:t>
            </a:r>
            <a:r>
              <a:rPr lang="en-US" altLang="en-US" dirty="0" err="1"/>
              <a:t>mesin</a:t>
            </a:r>
            <a:r>
              <a:rPr lang="en-US" altLang="en-US" dirty="0"/>
              <a:t> </a:t>
            </a:r>
            <a:r>
              <a:rPr lang="en-US" altLang="en-US" dirty="0" err="1"/>
              <a:t>mengisi</a:t>
            </a:r>
            <a:r>
              <a:rPr lang="en-US" altLang="en-US" dirty="0"/>
              <a:t> </a:t>
            </a:r>
            <a:r>
              <a:rPr lang="en-US" altLang="en-US" dirty="0" err="1"/>
              <a:t>kaleng</a:t>
            </a:r>
            <a:r>
              <a:rPr lang="en-US" altLang="en-US" dirty="0"/>
              <a:t> </a:t>
            </a:r>
            <a:r>
              <a:rPr lang="en-US" altLang="en-US" dirty="0" err="1"/>
              <a:t>sebanyak</a:t>
            </a:r>
            <a:r>
              <a:rPr lang="en-US" altLang="en-US" dirty="0"/>
              <a:t> </a:t>
            </a:r>
            <a:r>
              <a:rPr lang="en-US" altLang="en-US" b="1" dirty="0"/>
              <a:t>63.5</a:t>
            </a:r>
            <a:r>
              <a:rPr lang="en-US" altLang="en-US" dirty="0"/>
              <a:t> gram/</a:t>
            </a:r>
            <a:r>
              <a:rPr lang="en-US" altLang="en-US" dirty="0" err="1"/>
              <a:t>kaleng</a:t>
            </a:r>
            <a:r>
              <a:rPr lang="en-US" altLang="en-US" dirty="0"/>
              <a:t>. </a:t>
            </a:r>
            <a:r>
              <a:rPr lang="en-US" altLang="en-US" dirty="0" err="1"/>
              <a:t>Masing-masing</a:t>
            </a:r>
            <a:r>
              <a:rPr lang="en-US" altLang="en-US" dirty="0"/>
              <a:t> </a:t>
            </a:r>
            <a:r>
              <a:rPr lang="en-US" altLang="en-US" dirty="0" err="1"/>
              <a:t>sampel</a:t>
            </a:r>
            <a:r>
              <a:rPr lang="en-US" altLang="en-US" dirty="0"/>
              <a:t> </a:t>
            </a:r>
            <a:r>
              <a:rPr lang="en-US" altLang="en-US" dirty="0" err="1"/>
              <a:t>berisikan</a:t>
            </a:r>
            <a:r>
              <a:rPr lang="en-US" altLang="en-US" dirty="0"/>
              <a:t> </a:t>
            </a:r>
            <a:r>
              <a:rPr lang="en-US" altLang="en-US" b="1" dirty="0"/>
              <a:t>4 </a:t>
            </a:r>
            <a:r>
              <a:rPr lang="en-US" altLang="en-US" dirty="0" err="1"/>
              <a:t>kaleng</a:t>
            </a:r>
            <a:r>
              <a:rPr lang="en-US" altLang="en-US" dirty="0"/>
              <a:t> dan </a:t>
            </a:r>
            <a:r>
              <a:rPr lang="en-US" altLang="en-US" dirty="0" err="1"/>
              <a:t>diperiksa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5 jam </a:t>
            </a:r>
            <a:r>
              <a:rPr lang="en-US" altLang="en-US" dirty="0" err="1"/>
              <a:t>sekali</a:t>
            </a:r>
            <a:r>
              <a:rPr lang="en-US" altLang="en-US" dirty="0"/>
              <a:t>. </a:t>
            </a:r>
            <a:r>
              <a:rPr lang="en-US" altLang="en-US" dirty="0" err="1"/>
              <a:t>Buatlah</a:t>
            </a:r>
            <a:r>
              <a:rPr lang="en-US" altLang="en-US" dirty="0"/>
              <a:t> </a:t>
            </a:r>
            <a:r>
              <a:rPr lang="en-US" altLang="en-US" dirty="0" err="1"/>
              <a:t>batas</a:t>
            </a:r>
            <a:r>
              <a:rPr lang="en-US" altLang="en-US" dirty="0"/>
              <a:t> </a:t>
            </a:r>
            <a:r>
              <a:rPr lang="en-US" altLang="en-US" dirty="0" err="1"/>
              <a:t>bawah</a:t>
            </a:r>
            <a:r>
              <a:rPr lang="en-US" altLang="en-US" dirty="0"/>
              <a:t> dan </a:t>
            </a:r>
            <a:r>
              <a:rPr lang="en-US" altLang="en-US" dirty="0" err="1"/>
              <a:t>atas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b="1" dirty="0"/>
              <a:t>x bar</a:t>
            </a:r>
            <a:r>
              <a:rPr lang="en-US" altLang="en-US" dirty="0"/>
              <a:t> dan </a:t>
            </a:r>
            <a:r>
              <a:rPr lang="en-US" altLang="en-US" b="1" dirty="0"/>
              <a:t>R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taraf</a:t>
            </a:r>
            <a:r>
              <a:rPr lang="en-US" altLang="en-US" dirty="0"/>
              <a:t> </a:t>
            </a:r>
            <a:r>
              <a:rPr lang="en-US" altLang="en-US" dirty="0" err="1"/>
              <a:t>keyakinan</a:t>
            </a:r>
            <a:r>
              <a:rPr lang="en-US" altLang="en-US" dirty="0"/>
              <a:t> </a:t>
            </a:r>
            <a:r>
              <a:rPr lang="en-US" altLang="en-US" b="1" dirty="0"/>
              <a:t>97.5%.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B021C28C-4879-46B3-A9A3-C155E1A3FDA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2590800" cy="71596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en-US" sz="4000" dirty="0" err="1"/>
              <a:t>Latihan</a:t>
            </a:r>
            <a:r>
              <a:rPr lang="en-US" altLang="en-US" sz="4000" dirty="0"/>
              <a:t> 3</a:t>
            </a:r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26627" name="Text Box 4">
            <a:extLst>
              <a:ext uri="{FF2B5EF4-FFF2-40B4-BE49-F238E27FC236}">
                <a16:creationId xmlns:a16="http://schemas.microsoft.com/office/drawing/2014/main" id="{4C775585-D862-4E66-B8BA-67F150C9C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36712"/>
            <a:ext cx="7924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Sampling yang </a:t>
            </a:r>
            <a:r>
              <a:rPr lang="en-US" altLang="en-US" dirty="0" err="1"/>
              <a:t>dilakukan</a:t>
            </a:r>
            <a:r>
              <a:rPr lang="en-US" altLang="en-US" dirty="0"/>
              <a:t> </a:t>
            </a:r>
            <a:r>
              <a:rPr lang="en-US" altLang="en-US" dirty="0" err="1"/>
              <a:t>terhadap</a:t>
            </a:r>
            <a:r>
              <a:rPr lang="en-US" altLang="en-US" dirty="0"/>
              <a:t> 4 </a:t>
            </a:r>
            <a:r>
              <a:rPr lang="en-US" altLang="en-US" dirty="0" err="1"/>
              <a:t>potong</a:t>
            </a:r>
            <a:r>
              <a:rPr lang="en-US" altLang="en-US" dirty="0"/>
              <a:t> </a:t>
            </a:r>
            <a:r>
              <a:rPr lang="en-US" altLang="en-US" dirty="0" err="1"/>
              <a:t>kawat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pengamatan</a:t>
            </a:r>
            <a:r>
              <a:rPr lang="en-US" altLang="en-US" dirty="0"/>
              <a:t> jam-</a:t>
            </a:r>
            <a:r>
              <a:rPr lang="en-US" altLang="en-US" dirty="0" err="1"/>
              <a:t>jaman</a:t>
            </a:r>
            <a:r>
              <a:rPr lang="en-US" altLang="en-US" dirty="0"/>
              <a:t> </a:t>
            </a: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tabel</a:t>
            </a:r>
            <a:r>
              <a:rPr lang="en-US" altLang="en-US" dirty="0"/>
              <a:t> </a:t>
            </a:r>
            <a:r>
              <a:rPr lang="en-US" altLang="en-US" dirty="0" err="1"/>
              <a:t>berikut</a:t>
            </a:r>
            <a:r>
              <a:rPr lang="en-US" altLang="en-US" dirty="0"/>
              <a:t>. </a:t>
            </a:r>
            <a:r>
              <a:rPr lang="en-US" altLang="en-US" dirty="0" err="1"/>
              <a:t>Buatlah</a:t>
            </a:r>
            <a:r>
              <a:rPr lang="en-US" altLang="en-US" dirty="0"/>
              <a:t> limit </a:t>
            </a:r>
            <a:r>
              <a:rPr lang="en-US" altLang="en-US" dirty="0" err="1"/>
              <a:t>kontrol</a:t>
            </a:r>
            <a:r>
              <a:rPr lang="en-US" altLang="en-US" dirty="0"/>
              <a:t> yang </a:t>
            </a:r>
            <a:r>
              <a:rPr lang="en-US" altLang="en-US" dirty="0" err="1"/>
              <a:t>sesuai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melihat</a:t>
            </a:r>
            <a:r>
              <a:rPr lang="en-US" altLang="en-US" dirty="0"/>
              <a:t> </a:t>
            </a:r>
            <a:r>
              <a:rPr lang="en-US" altLang="en-US" dirty="0" err="1"/>
              <a:t>apakah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penyebab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proses </a:t>
            </a:r>
            <a:r>
              <a:rPr lang="en-US" altLang="en-US" dirty="0" err="1"/>
              <a:t>pemotongan</a:t>
            </a:r>
            <a:r>
              <a:rPr lang="en-US" altLang="en-US" dirty="0"/>
              <a:t>.</a:t>
            </a:r>
          </a:p>
        </p:txBody>
      </p:sp>
      <p:graphicFrame>
        <p:nvGraphicFramePr>
          <p:cNvPr id="68721" name="Group 113">
            <a:extLst>
              <a:ext uri="{FF2B5EF4-FFF2-40B4-BE49-F238E27FC236}">
                <a16:creationId xmlns:a16="http://schemas.microsoft.com/office/drawing/2014/main" id="{32F483C1-F08C-4960-AD4D-E5B129DE48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230533"/>
              </p:ext>
            </p:extLst>
          </p:nvPr>
        </p:nvGraphicFramePr>
        <p:xfrm>
          <a:off x="457200" y="1844824"/>
          <a:ext cx="8229600" cy="50292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321602929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78686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08516462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14179068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9572969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456411980"/>
                    </a:ext>
                  </a:extLst>
                </a:gridCol>
              </a:tblGrid>
              <a:tr h="5016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RATA-RATA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KISARAN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RATA-RATA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KISARAN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772723"/>
                  </a:ext>
                </a:extLst>
              </a:tr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3.25’”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0.71”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3.11”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0.85”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386706"/>
                  </a:ext>
                </a:extLst>
              </a:tr>
              <a:tr h="307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1.31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614834"/>
                  </a:ext>
                </a:extLst>
              </a:tr>
              <a:tr h="3111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1.06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0235399"/>
                  </a:ext>
                </a:extLst>
              </a:tr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3.39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2.84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752869"/>
                  </a:ext>
                </a:extLst>
              </a:tr>
              <a:tr h="307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3.07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2.86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858828"/>
                  </a:ext>
                </a:extLst>
              </a:tr>
              <a:tr h="3111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2.86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895390"/>
                  </a:ext>
                </a:extLst>
              </a:tr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1.61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721360"/>
                  </a:ext>
                </a:extLst>
              </a:tr>
              <a:tr h="307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2.89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532334"/>
                  </a:ext>
                </a:extLst>
              </a:tr>
              <a:tr h="3111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3.02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3875351"/>
                  </a:ext>
                </a:extLst>
              </a:tr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516760"/>
                  </a:ext>
                </a:extLst>
              </a:tr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2.94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087486"/>
                  </a:ext>
                </a:extLst>
              </a:tr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2.97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07977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8FA8-3C81-411E-ABCE-0918195EB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09600"/>
            <a:ext cx="7772400" cy="1143000"/>
          </a:xfrm>
        </p:spPr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4</a:t>
            </a:r>
          </a:p>
        </p:txBody>
      </p:sp>
      <p:graphicFrame>
        <p:nvGraphicFramePr>
          <p:cNvPr id="10" name="Table Placeholder 9">
            <a:extLst>
              <a:ext uri="{FF2B5EF4-FFF2-40B4-BE49-F238E27FC236}">
                <a16:creationId xmlns:a16="http://schemas.microsoft.com/office/drawing/2014/main" id="{DF850192-4844-4F85-BFCF-6EE56DE51E1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75043754"/>
              </p:ext>
            </p:extLst>
          </p:nvPr>
        </p:nvGraphicFramePr>
        <p:xfrm>
          <a:off x="900608" y="1719496"/>
          <a:ext cx="2015208" cy="41577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7604">
                  <a:extLst>
                    <a:ext uri="{9D8B030D-6E8A-4147-A177-3AD203B41FA5}">
                      <a16:colId xmlns:a16="http://schemas.microsoft.com/office/drawing/2014/main" val="4004118519"/>
                    </a:ext>
                  </a:extLst>
                </a:gridCol>
                <a:gridCol w="1007604">
                  <a:extLst>
                    <a:ext uri="{9D8B030D-6E8A-4147-A177-3AD203B41FA5}">
                      <a16:colId xmlns:a16="http://schemas.microsoft.com/office/drawing/2014/main" val="1263078379"/>
                    </a:ext>
                  </a:extLst>
                </a:gridCol>
              </a:tblGrid>
              <a:tr h="68419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No Sampel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Jml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Keslhn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4110336"/>
                  </a:ext>
                </a:extLst>
              </a:tr>
              <a:tr h="34735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3994485"/>
                  </a:ext>
                </a:extLst>
              </a:tr>
              <a:tr h="34735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1710650"/>
                  </a:ext>
                </a:extLst>
              </a:tr>
              <a:tr h="34735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7712448"/>
                  </a:ext>
                </a:extLst>
              </a:tr>
              <a:tr h="34735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6550223"/>
                  </a:ext>
                </a:extLst>
              </a:tr>
              <a:tr h="34735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2186873"/>
                  </a:ext>
                </a:extLst>
              </a:tr>
              <a:tr h="34735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3452283"/>
                  </a:ext>
                </a:extLst>
              </a:tr>
              <a:tr h="34735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2189524"/>
                  </a:ext>
                </a:extLst>
              </a:tr>
              <a:tr h="34735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0953060"/>
                  </a:ext>
                </a:extLst>
              </a:tr>
              <a:tr h="34735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8220023"/>
                  </a:ext>
                </a:extLst>
              </a:tr>
              <a:tr h="34735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6383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D8C071B7-96E3-4F7A-83C1-BE0D9DCC1AA0}"/>
              </a:ext>
            </a:extLst>
          </p:cNvPr>
          <p:cNvSpPr/>
          <p:nvPr/>
        </p:nvSpPr>
        <p:spPr>
          <a:xfrm>
            <a:off x="3384376" y="1752600"/>
            <a:ext cx="5034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/>
              <a:t>Berikut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hasil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perkerjaan</a:t>
            </a:r>
            <a:r>
              <a:rPr lang="en-US" altLang="en-US" sz="2400" dirty="0"/>
              <a:t> 10 </a:t>
            </a:r>
            <a:r>
              <a:rPr lang="en-US" altLang="en-US" sz="2400" dirty="0" err="1"/>
              <a:t>petugas</a:t>
            </a:r>
            <a:r>
              <a:rPr lang="en-US" altLang="en-US" sz="2400" dirty="0"/>
              <a:t> data entry </a:t>
            </a:r>
            <a:r>
              <a:rPr lang="en-US" altLang="en-US" sz="2400" dirty="0" err="1"/>
              <a:t>pemilu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petugas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memaasukkan</a:t>
            </a:r>
            <a:r>
              <a:rPr lang="en-US" altLang="en-US" sz="2400" dirty="0"/>
              <a:t> 200 record. Akan </a:t>
            </a:r>
            <a:r>
              <a:rPr lang="en-US" altLang="en-US" sz="2400" dirty="0" err="1"/>
              <a:t>ditetapkan</a:t>
            </a:r>
            <a:r>
              <a:rPr lang="en-US" altLang="en-US" sz="2400" dirty="0"/>
              <a:t> limit </a:t>
            </a:r>
            <a:r>
              <a:rPr lang="en-US" altLang="en-US" sz="2400" dirty="0" err="1"/>
              <a:t>kontrol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keyakinan</a:t>
            </a:r>
            <a:r>
              <a:rPr lang="en-US" altLang="en-US" sz="2400" dirty="0"/>
              <a:t> 99.7%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variasi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proses data entry. </a:t>
            </a:r>
            <a:r>
              <a:rPr lang="en-US" altLang="en-US" sz="2400" dirty="0" err="1"/>
              <a:t>Tentukan</a:t>
            </a:r>
            <a:r>
              <a:rPr lang="en-US" altLang="en-US" sz="2400" dirty="0"/>
              <a:t> Limit control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P Chart</a:t>
            </a:r>
          </a:p>
          <a:p>
            <a:r>
              <a:rPr lang="en-US" altLang="en-US" sz="2400" dirty="0"/>
              <a:t>N </a:t>
            </a:r>
            <a:r>
              <a:rPr lang="en-US" altLang="en-US" sz="2400" dirty="0" err="1"/>
              <a:t>kesalahan</a:t>
            </a:r>
            <a:r>
              <a:rPr lang="en-US" altLang="en-US" sz="2400" dirty="0"/>
              <a:t> = 17</a:t>
            </a:r>
          </a:p>
          <a:p>
            <a:r>
              <a:rPr lang="en-US" altLang="en-US" sz="2400" dirty="0"/>
              <a:t>P =</a:t>
            </a:r>
          </a:p>
          <a:p>
            <a:r>
              <a:rPr lang="en-US" sz="2400" dirty="0"/>
              <a:t>Sigma P =</a:t>
            </a:r>
          </a:p>
          <a:p>
            <a:r>
              <a:rPr lang="en-US" sz="2400" dirty="0"/>
              <a:t>UCL</a:t>
            </a:r>
            <a:r>
              <a:rPr lang="en-US" sz="2400" baseline="-25000" dirty="0"/>
              <a:t>P</a:t>
            </a:r>
            <a:r>
              <a:rPr lang="en-US" sz="2400" dirty="0"/>
              <a:t> =</a:t>
            </a:r>
          </a:p>
          <a:p>
            <a:r>
              <a:rPr lang="en-US" sz="2400" dirty="0"/>
              <a:t>LCL</a:t>
            </a:r>
            <a:r>
              <a:rPr lang="en-US" sz="2400" baseline="-25000" dirty="0"/>
              <a:t>P</a:t>
            </a:r>
            <a:r>
              <a:rPr lang="en-US" sz="2400" dirty="0"/>
              <a:t> = </a:t>
            </a:r>
          </a:p>
        </p:txBody>
      </p:sp>
    </p:spTree>
    <p:extLst>
      <p:ext uri="{BB962C8B-B14F-4D97-AF65-F5344CB8AC3E}">
        <p14:creationId xmlns:p14="http://schemas.microsoft.com/office/powerpoint/2010/main" val="312239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004ABA5C-9FFA-464C-A79F-7B7514874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82000" cy="5105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b="1">
                <a:effectLst/>
              </a:rPr>
              <a:t>Cara menggambarkan ukuran kualitas</a:t>
            </a:r>
            <a:endParaRPr lang="sv-SE" altLang="en-US" sz="2800" b="1">
              <a:effectLst/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sv-SE" altLang="en-US" sz="2800" b="1">
                <a:effectLst/>
              </a:rPr>
              <a:t>Variabel</a:t>
            </a:r>
            <a:r>
              <a:rPr lang="sv-SE" altLang="en-US" sz="2800">
                <a:effectLst/>
              </a:rPr>
              <a:t> : karakteristik kualitas suatu produk dinyatakan dengan besaran yang dapat diukur (besaran kontinue). </a:t>
            </a:r>
            <a:r>
              <a:rPr lang="en-US" altLang="en-US" sz="2800">
                <a:effectLst/>
              </a:rPr>
              <a:t>Seperti : panjang, berat, temperatur, dll.</a:t>
            </a:r>
            <a:endParaRPr lang="en-US" altLang="en-US" sz="2800" b="1">
              <a:effectLst/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b="1">
                <a:effectLst/>
              </a:rPr>
              <a:t>Attribut</a:t>
            </a:r>
            <a:r>
              <a:rPr lang="en-US" altLang="en-US" sz="2800">
                <a:effectLst/>
              </a:rPr>
              <a:t> :  karakteristik kualitas suatu produk dinyatakan dengan apakah produk tersebut memenuhi kondisi/persyaratan tertentu,  bersifat dikotomi, jadi hanya ada dua kemungkinan baik dan buruk. Seperti produk cacat atau produk baik, dll.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EFDC112-AF5F-44BC-811D-EA34D5566FB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 b="0">
                <a:latin typeface="Tahoma" panose="020B0604030504040204" pitchFamily="34" charset="0"/>
              </a:rPr>
              <a:t>Tujuan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7B30F15-16B2-454C-81A0-B264BD35B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>
                <a:latin typeface="Book Antiqua" panose="02040602050305030304" pitchFamily="18" charset="0"/>
              </a:rPr>
              <a:t>Bagaimana menentukan kualitas produk atau jasa</a:t>
            </a:r>
          </a:p>
          <a:p>
            <a:pPr eaLnBrk="1" hangingPunct="1">
              <a:defRPr/>
            </a:pPr>
            <a:r>
              <a:rPr lang="en-US" altLang="en-US">
                <a:latin typeface="Book Antiqua" panose="02040602050305030304" pitchFamily="18" charset="0"/>
              </a:rPr>
              <a:t>Mempelajari jenis-jenis diagram kontrol</a:t>
            </a:r>
          </a:p>
          <a:p>
            <a:pPr eaLnBrk="1" hangingPunct="1">
              <a:defRPr/>
            </a:pPr>
            <a:r>
              <a:rPr lang="en-US" altLang="en-US">
                <a:latin typeface="Book Antiqua" panose="02040602050305030304" pitchFamily="18" charset="0"/>
              </a:rPr>
              <a:t>Memahami dasar-dasar pengendalian kualitas secara statistik</a:t>
            </a:r>
          </a:p>
          <a:p>
            <a:pPr eaLnBrk="1" hangingPunct="1">
              <a:defRPr/>
            </a:pPr>
            <a:r>
              <a:rPr lang="en-US" altLang="en-US">
                <a:latin typeface="Book Antiqua" panose="02040602050305030304" pitchFamily="18" charset="0"/>
              </a:rPr>
              <a:t>Mengetahui apakah sebuah proses dalam kendali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A488658B-142B-457F-91DF-C2AD0B4F3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458200" cy="6248400"/>
          </a:xfrm>
        </p:spPr>
        <p:txBody>
          <a:bodyPr>
            <a:normAutofit/>
          </a:bodyPr>
          <a:lstStyle/>
          <a:p>
            <a:pPr marL="457200" lvl="1" indent="0" algn="just" eaLnBrk="1" hangingPunct="1">
              <a:lnSpc>
                <a:spcPct val="90000"/>
              </a:lnSpc>
              <a:buNone/>
            </a:pPr>
            <a:r>
              <a:rPr lang="sv-SE" altLang="en-US" sz="3200" dirty="0">
                <a:effectLst/>
              </a:rPr>
              <a:t>Keuntungan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sv-SE" altLang="en-US" sz="3200" dirty="0">
                <a:effectLst/>
              </a:rPr>
              <a:t>Untuk mempertinggi kualitas atau mengurangi biaya.</a:t>
            </a:r>
            <a:endParaRPr lang="en-US" altLang="en-US" sz="3200" dirty="0">
              <a:effectLst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3200" dirty="0" err="1">
                <a:effectLst/>
              </a:rPr>
              <a:t>Menjaga</a:t>
            </a:r>
            <a:r>
              <a:rPr lang="en-US" altLang="en-US" sz="3200" dirty="0">
                <a:effectLst/>
              </a:rPr>
              <a:t> </a:t>
            </a:r>
            <a:r>
              <a:rPr lang="en-US" altLang="en-US" sz="3200" dirty="0" err="1">
                <a:effectLst/>
              </a:rPr>
              <a:t>kualitas</a:t>
            </a:r>
            <a:r>
              <a:rPr lang="en-US" altLang="en-US" sz="3200" dirty="0">
                <a:effectLst/>
              </a:rPr>
              <a:t> </a:t>
            </a:r>
            <a:r>
              <a:rPr lang="en-US" altLang="en-US" sz="3200" dirty="0" err="1">
                <a:effectLst/>
              </a:rPr>
              <a:t>lebih</a:t>
            </a:r>
            <a:r>
              <a:rPr lang="en-US" altLang="en-US" sz="3200" dirty="0">
                <a:effectLst/>
              </a:rPr>
              <a:t> uniform.</a:t>
            </a:r>
            <a:endParaRPr lang="sv-SE" altLang="en-US" sz="3200" dirty="0">
              <a:effectLst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sv-SE" altLang="en-US" sz="3200" dirty="0">
                <a:effectLst/>
              </a:rPr>
              <a:t>Penggunaan alat produksi lebih efisien.</a:t>
            </a:r>
            <a:endParaRPr lang="en-US" altLang="en-US" sz="3200" dirty="0">
              <a:effectLst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3200" dirty="0" err="1">
                <a:effectLst/>
              </a:rPr>
              <a:t>Mengurangi</a:t>
            </a:r>
            <a:r>
              <a:rPr lang="en-US" altLang="en-US" sz="3200" dirty="0">
                <a:effectLst/>
              </a:rPr>
              <a:t> rework dan </a:t>
            </a:r>
            <a:r>
              <a:rPr lang="en-US" altLang="en-US" sz="3200" dirty="0" err="1">
                <a:effectLst/>
              </a:rPr>
              <a:t>pembuangan</a:t>
            </a:r>
            <a:r>
              <a:rPr lang="en-US" altLang="en-US" sz="3200" dirty="0">
                <a:effectLst/>
              </a:rPr>
              <a:t>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3200" dirty="0" err="1">
                <a:effectLst/>
              </a:rPr>
              <a:t>Inspeksi</a:t>
            </a:r>
            <a:r>
              <a:rPr lang="en-US" altLang="en-US" sz="3200" dirty="0">
                <a:effectLst/>
              </a:rPr>
              <a:t> yang </a:t>
            </a:r>
            <a:r>
              <a:rPr lang="en-US" altLang="en-US" sz="3200" dirty="0" err="1">
                <a:effectLst/>
              </a:rPr>
              <a:t>lebih</a:t>
            </a:r>
            <a:r>
              <a:rPr lang="en-US" altLang="en-US" sz="3200" dirty="0">
                <a:effectLst/>
              </a:rPr>
              <a:t> </a:t>
            </a:r>
            <a:r>
              <a:rPr lang="en-US" altLang="en-US" sz="3200" dirty="0" err="1">
                <a:effectLst/>
              </a:rPr>
              <a:t>baik</a:t>
            </a:r>
            <a:r>
              <a:rPr lang="en-US" altLang="en-US" sz="3200" dirty="0">
                <a:effectLst/>
              </a:rPr>
              <a:t>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3200" dirty="0" err="1">
                <a:effectLst/>
              </a:rPr>
              <a:t>Memperbaiki</a:t>
            </a:r>
            <a:r>
              <a:rPr lang="en-US" altLang="en-US" sz="3200" dirty="0">
                <a:effectLst/>
              </a:rPr>
              <a:t> </a:t>
            </a:r>
            <a:r>
              <a:rPr lang="en-US" altLang="en-US" sz="3200" dirty="0" err="1">
                <a:effectLst/>
              </a:rPr>
              <a:t>hubungan</a:t>
            </a:r>
            <a:r>
              <a:rPr lang="en-US" altLang="en-US" sz="3200" dirty="0">
                <a:effectLst/>
              </a:rPr>
              <a:t> </a:t>
            </a:r>
            <a:r>
              <a:rPr lang="en-US" altLang="en-US" sz="3200" dirty="0" err="1">
                <a:effectLst/>
              </a:rPr>
              <a:t>produsen-konsumen</a:t>
            </a:r>
            <a:r>
              <a:rPr lang="en-US" altLang="en-US" sz="3200" dirty="0">
                <a:effectLst/>
              </a:rPr>
              <a:t>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3200" dirty="0" err="1">
                <a:effectLst/>
              </a:rPr>
              <a:t>Spesifikasi</a:t>
            </a:r>
            <a:r>
              <a:rPr lang="en-US" altLang="en-US" sz="3200" dirty="0">
                <a:effectLst/>
              </a:rPr>
              <a:t> </a:t>
            </a:r>
            <a:r>
              <a:rPr lang="en-US" altLang="en-US" sz="3200" dirty="0" err="1">
                <a:effectLst/>
              </a:rPr>
              <a:t>lebih</a:t>
            </a:r>
            <a:r>
              <a:rPr lang="en-US" altLang="en-US" sz="3200" dirty="0">
                <a:effectLst/>
              </a:rPr>
              <a:t> </a:t>
            </a:r>
            <a:r>
              <a:rPr lang="en-US" altLang="en-US" sz="3200" dirty="0" err="1">
                <a:effectLst/>
              </a:rPr>
              <a:t>baik</a:t>
            </a:r>
            <a:r>
              <a:rPr lang="en-US" altLang="en-US" sz="3200" dirty="0">
                <a:effectLst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54815B27-B4AE-45E1-87D4-44FBF3A4022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/>
              <a:t>Definisi</a:t>
            </a:r>
          </a:p>
        </p:txBody>
      </p:sp>
      <p:sp>
        <p:nvSpPr>
          <p:cNvPr id="5123" name="Text Box 5">
            <a:extLst>
              <a:ext uri="{FF2B5EF4-FFF2-40B4-BE49-F238E27FC236}">
                <a16:creationId xmlns:a16="http://schemas.microsoft.com/office/drawing/2014/main" id="{42A979C3-091E-4E12-83CB-F32A6D832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057400"/>
            <a:ext cx="8001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Kualitas Produk atau Jasa :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Derajat dimana produk atau jasa yang memenuhi atau sesuai dengan disain atau spesisifikasi</a:t>
            </a:r>
          </a:p>
        </p:txBody>
      </p:sp>
      <p:sp>
        <p:nvSpPr>
          <p:cNvPr id="5124" name="Text Box 6">
            <a:extLst>
              <a:ext uri="{FF2B5EF4-FFF2-40B4-BE49-F238E27FC236}">
                <a16:creationId xmlns:a16="http://schemas.microsoft.com/office/drawing/2014/main" id="{DC748060-45EA-479E-A278-BE878C7C2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581400"/>
            <a:ext cx="8077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Total Quality Management :</a:t>
            </a:r>
          </a:p>
          <a:p>
            <a:pPr>
              <a:spcBef>
                <a:spcPct val="50000"/>
              </a:spcBef>
            </a:pPr>
            <a:r>
              <a:rPr lang="en-US" altLang="en-US" dirty="0" err="1"/>
              <a:t>Mencakup</a:t>
            </a:r>
            <a:r>
              <a:rPr lang="en-US" altLang="en-US" dirty="0"/>
              <a:t> </a:t>
            </a:r>
            <a:r>
              <a:rPr lang="en-US" altLang="en-US" dirty="0" err="1"/>
              <a:t>keseluruhan</a:t>
            </a:r>
            <a:r>
              <a:rPr lang="en-US" altLang="en-US" dirty="0"/>
              <a:t> </a:t>
            </a:r>
            <a:r>
              <a:rPr lang="en-US" altLang="en-US" dirty="0" err="1"/>
              <a:t>manajemen</a:t>
            </a:r>
            <a:r>
              <a:rPr lang="en-US" altLang="en-US" dirty="0"/>
              <a:t>, </a:t>
            </a:r>
            <a:r>
              <a:rPr lang="en-US" altLang="en-US" dirty="0" err="1"/>
              <a:t>mulai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supplier </a:t>
            </a:r>
            <a:r>
              <a:rPr lang="en-US" altLang="en-US" dirty="0" err="1"/>
              <a:t>hingga</a:t>
            </a:r>
            <a:r>
              <a:rPr lang="en-US" altLang="en-US" dirty="0"/>
              <a:t> </a:t>
            </a:r>
            <a:r>
              <a:rPr lang="en-US" altLang="en-US" dirty="0" err="1"/>
              <a:t>konsumen</a:t>
            </a:r>
            <a:endParaRPr lang="en-US" altLang="en-US" dirty="0"/>
          </a:p>
        </p:txBody>
      </p:sp>
      <p:sp>
        <p:nvSpPr>
          <p:cNvPr id="5125" name="Text Box 7">
            <a:extLst>
              <a:ext uri="{FF2B5EF4-FFF2-40B4-BE49-F238E27FC236}">
                <a16:creationId xmlns:a16="http://schemas.microsoft.com/office/drawing/2014/main" id="{1F2ECD47-2476-4679-9185-2D7839F11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800600"/>
            <a:ext cx="7620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Kendali Proses Statistik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Menentapkan standard, memantau standard, membuat ukuran dan membuat tindakan korektif dari produk dan jasa yang dihasilkan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14A7E29-5794-45D3-A0F3-83AAFB80B6B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/>
              <a:t>Diagram Kontrol</a:t>
            </a:r>
          </a:p>
        </p:txBody>
      </p:sp>
      <p:sp>
        <p:nvSpPr>
          <p:cNvPr id="6147" name="Text Box 4">
            <a:extLst>
              <a:ext uri="{FF2B5EF4-FFF2-40B4-BE49-F238E27FC236}">
                <a16:creationId xmlns:a16="http://schemas.microsoft.com/office/drawing/2014/main" id="{AACC0FF3-4D5F-4753-BD4A-3108A5A6E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693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Cara visual atau grafis dalam menyajikan data dalam dimensi waktu</a:t>
            </a:r>
          </a:p>
        </p:txBody>
      </p:sp>
      <p:sp>
        <p:nvSpPr>
          <p:cNvPr id="6148" name="Line 5">
            <a:extLst>
              <a:ext uri="{FF2B5EF4-FFF2-40B4-BE49-F238E27FC236}">
                <a16:creationId xmlns:a16="http://schemas.microsoft.com/office/drawing/2014/main" id="{AACE0FA2-530B-4D06-9F1F-7224804AEC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895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6">
            <a:extLst>
              <a:ext uri="{FF2B5EF4-FFF2-40B4-BE49-F238E27FC236}">
                <a16:creationId xmlns:a16="http://schemas.microsoft.com/office/drawing/2014/main" id="{733070D7-C3B1-4291-B4F9-F72E9CD63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8674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7">
            <a:extLst>
              <a:ext uri="{FF2B5EF4-FFF2-40B4-BE49-F238E27FC236}">
                <a16:creationId xmlns:a16="http://schemas.microsoft.com/office/drawing/2014/main" id="{15D1BAA0-60CA-49CC-A45D-C17BE16033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5052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8">
            <a:extLst>
              <a:ext uri="{FF2B5EF4-FFF2-40B4-BE49-F238E27FC236}">
                <a16:creationId xmlns:a16="http://schemas.microsoft.com/office/drawing/2014/main" id="{7878246A-6357-4370-A4A8-295739A83D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7752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Freeform 9">
            <a:extLst>
              <a:ext uri="{FF2B5EF4-FFF2-40B4-BE49-F238E27FC236}">
                <a16:creationId xmlns:a16="http://schemas.microsoft.com/office/drawing/2014/main" id="{6893E619-02DE-4997-A14E-46527E7700E3}"/>
              </a:ext>
            </a:extLst>
          </p:cNvPr>
          <p:cNvSpPr>
            <a:spLocks/>
          </p:cNvSpPr>
          <p:nvPr/>
        </p:nvSpPr>
        <p:spPr bwMode="auto">
          <a:xfrm>
            <a:off x="2514600" y="4267200"/>
            <a:ext cx="3733800" cy="685800"/>
          </a:xfrm>
          <a:custGeom>
            <a:avLst/>
            <a:gdLst>
              <a:gd name="T0" fmla="*/ 0 w 2352"/>
              <a:gd name="T1" fmla="*/ 381000 h 432"/>
              <a:gd name="T2" fmla="*/ 304800 w 2352"/>
              <a:gd name="T3" fmla="*/ 0 h 432"/>
              <a:gd name="T4" fmla="*/ 609600 w 2352"/>
              <a:gd name="T5" fmla="*/ 685800 h 432"/>
              <a:gd name="T6" fmla="*/ 914400 w 2352"/>
              <a:gd name="T7" fmla="*/ 304800 h 432"/>
              <a:gd name="T8" fmla="*/ 1143000 w 2352"/>
              <a:gd name="T9" fmla="*/ 609600 h 432"/>
              <a:gd name="T10" fmla="*/ 1371600 w 2352"/>
              <a:gd name="T11" fmla="*/ 609600 h 432"/>
              <a:gd name="T12" fmla="*/ 1676400 w 2352"/>
              <a:gd name="T13" fmla="*/ 0 h 432"/>
              <a:gd name="T14" fmla="*/ 1905000 w 2352"/>
              <a:gd name="T15" fmla="*/ 381000 h 432"/>
              <a:gd name="T16" fmla="*/ 2209800 w 2352"/>
              <a:gd name="T17" fmla="*/ 685800 h 432"/>
              <a:gd name="T18" fmla="*/ 2590800 w 2352"/>
              <a:gd name="T19" fmla="*/ 152400 h 432"/>
              <a:gd name="T20" fmla="*/ 3048000 w 2352"/>
              <a:gd name="T21" fmla="*/ 609600 h 432"/>
              <a:gd name="T22" fmla="*/ 3276600 w 2352"/>
              <a:gd name="T23" fmla="*/ 304800 h 432"/>
              <a:gd name="T24" fmla="*/ 3505200 w 2352"/>
              <a:gd name="T25" fmla="*/ 304800 h 432"/>
              <a:gd name="T26" fmla="*/ 3733800 w 2352"/>
              <a:gd name="T27" fmla="*/ 609600 h 4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52" h="432">
                <a:moveTo>
                  <a:pt x="0" y="240"/>
                </a:moveTo>
                <a:lnTo>
                  <a:pt x="192" y="0"/>
                </a:lnTo>
                <a:lnTo>
                  <a:pt x="384" y="432"/>
                </a:lnTo>
                <a:lnTo>
                  <a:pt x="576" y="192"/>
                </a:lnTo>
                <a:lnTo>
                  <a:pt x="720" y="384"/>
                </a:lnTo>
                <a:lnTo>
                  <a:pt x="864" y="384"/>
                </a:lnTo>
                <a:lnTo>
                  <a:pt x="1056" y="0"/>
                </a:lnTo>
                <a:lnTo>
                  <a:pt x="1200" y="240"/>
                </a:lnTo>
                <a:lnTo>
                  <a:pt x="1392" y="432"/>
                </a:lnTo>
                <a:lnTo>
                  <a:pt x="1632" y="96"/>
                </a:lnTo>
                <a:lnTo>
                  <a:pt x="1920" y="384"/>
                </a:lnTo>
                <a:lnTo>
                  <a:pt x="2064" y="192"/>
                </a:lnTo>
                <a:lnTo>
                  <a:pt x="2208" y="192"/>
                </a:lnTo>
                <a:lnTo>
                  <a:pt x="2352" y="3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Text Box 10">
            <a:extLst>
              <a:ext uri="{FF2B5EF4-FFF2-40B4-BE49-F238E27FC236}">
                <a16:creationId xmlns:a16="http://schemas.microsoft.com/office/drawing/2014/main" id="{8F0D28E2-741A-4D86-A602-5289700EA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5626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Batas Bawah Kontrol</a:t>
            </a:r>
          </a:p>
        </p:txBody>
      </p:sp>
      <p:sp>
        <p:nvSpPr>
          <p:cNvPr id="6154" name="Text Box 11">
            <a:extLst>
              <a:ext uri="{FF2B5EF4-FFF2-40B4-BE49-F238E27FC236}">
                <a16:creationId xmlns:a16="http://schemas.microsoft.com/office/drawing/2014/main" id="{445FD582-83FD-4248-87D2-69ED81EBE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004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Batas Atas Kontrol</a:t>
            </a:r>
          </a:p>
        </p:txBody>
      </p:sp>
      <p:sp>
        <p:nvSpPr>
          <p:cNvPr id="6155" name="Text Box 12">
            <a:extLst>
              <a:ext uri="{FF2B5EF4-FFF2-40B4-BE49-F238E27FC236}">
                <a16:creationId xmlns:a16="http://schemas.microsoft.com/office/drawing/2014/main" id="{E951E560-F828-42CB-98D5-EA2BADCD3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5862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Target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>
            <a:extLst>
              <a:ext uri="{FF2B5EF4-FFF2-40B4-BE49-F238E27FC236}">
                <a16:creationId xmlns:a16="http://schemas.microsoft.com/office/drawing/2014/main" id="{5B53B094-91DB-4E82-9C7C-EA6E09869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733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Line 5">
            <a:extLst>
              <a:ext uri="{FF2B5EF4-FFF2-40B4-BE49-F238E27FC236}">
                <a16:creationId xmlns:a16="http://schemas.microsoft.com/office/drawing/2014/main" id="{4AD36389-EBD7-4FC5-8D91-30F318B58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133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Line 6">
            <a:extLst>
              <a:ext uri="{FF2B5EF4-FFF2-40B4-BE49-F238E27FC236}">
                <a16:creationId xmlns:a16="http://schemas.microsoft.com/office/drawing/2014/main" id="{5D31F6B1-7D93-4459-93B2-7FA8FC6C9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1219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7">
            <a:extLst>
              <a:ext uri="{FF2B5EF4-FFF2-40B4-BE49-F238E27FC236}">
                <a16:creationId xmlns:a16="http://schemas.microsoft.com/office/drawing/2014/main" id="{A9433335-8990-47CA-BD88-C0D05DC025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5791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Freeform 8">
            <a:extLst>
              <a:ext uri="{FF2B5EF4-FFF2-40B4-BE49-F238E27FC236}">
                <a16:creationId xmlns:a16="http://schemas.microsoft.com/office/drawing/2014/main" id="{979E80EE-2D57-46DA-9473-3EE32995F610}"/>
              </a:ext>
            </a:extLst>
          </p:cNvPr>
          <p:cNvSpPr>
            <a:spLocks/>
          </p:cNvSpPr>
          <p:nvPr/>
        </p:nvSpPr>
        <p:spPr bwMode="auto">
          <a:xfrm>
            <a:off x="2667000" y="1066800"/>
            <a:ext cx="2057400" cy="1295400"/>
          </a:xfrm>
          <a:custGeom>
            <a:avLst/>
            <a:gdLst>
              <a:gd name="T0" fmla="*/ 0 w 1296"/>
              <a:gd name="T1" fmla="*/ 762000 h 816"/>
              <a:gd name="T2" fmla="*/ 381000 w 1296"/>
              <a:gd name="T3" fmla="*/ 1295400 h 816"/>
              <a:gd name="T4" fmla="*/ 762000 w 1296"/>
              <a:gd name="T5" fmla="*/ 609600 h 816"/>
              <a:gd name="T6" fmla="*/ 1066800 w 1296"/>
              <a:gd name="T7" fmla="*/ 1219200 h 816"/>
              <a:gd name="T8" fmla="*/ 1447800 w 1296"/>
              <a:gd name="T9" fmla="*/ 1066800 h 816"/>
              <a:gd name="T10" fmla="*/ 2057400 w 1296"/>
              <a:gd name="T11" fmla="*/ 0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96" h="816">
                <a:moveTo>
                  <a:pt x="0" y="480"/>
                </a:moveTo>
                <a:lnTo>
                  <a:pt x="240" y="816"/>
                </a:lnTo>
                <a:lnTo>
                  <a:pt x="480" y="384"/>
                </a:lnTo>
                <a:lnTo>
                  <a:pt x="672" y="768"/>
                </a:lnTo>
                <a:lnTo>
                  <a:pt x="912" y="672"/>
                </a:lnTo>
                <a:lnTo>
                  <a:pt x="129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Oval 9">
            <a:extLst>
              <a:ext uri="{FF2B5EF4-FFF2-40B4-BE49-F238E27FC236}">
                <a16:creationId xmlns:a16="http://schemas.microsoft.com/office/drawing/2014/main" id="{9FC99033-0D67-44B5-990D-B66BE7122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86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6" name="Line 10">
            <a:extLst>
              <a:ext uri="{FF2B5EF4-FFF2-40B4-BE49-F238E27FC236}">
                <a16:creationId xmlns:a16="http://schemas.microsoft.com/office/drawing/2014/main" id="{F2903BC0-5517-4BB1-986F-CA742DAA6C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990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11">
            <a:extLst>
              <a:ext uri="{FF2B5EF4-FFF2-40B4-BE49-F238E27FC236}">
                <a16:creationId xmlns:a16="http://schemas.microsoft.com/office/drawing/2014/main" id="{88319184-67EB-4347-A823-2FB144EA8C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9530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2">
            <a:extLst>
              <a:ext uri="{FF2B5EF4-FFF2-40B4-BE49-F238E27FC236}">
                <a16:creationId xmlns:a16="http://schemas.microsoft.com/office/drawing/2014/main" id="{B4324BFF-0D90-4A74-B84D-0998486CC9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038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3">
            <a:extLst>
              <a:ext uri="{FF2B5EF4-FFF2-40B4-BE49-F238E27FC236}">
                <a16:creationId xmlns:a16="http://schemas.microsoft.com/office/drawing/2014/main" id="{0A8BF4EA-4BF3-419A-B14C-702E44489C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0480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Freeform 14">
            <a:extLst>
              <a:ext uri="{FF2B5EF4-FFF2-40B4-BE49-F238E27FC236}">
                <a16:creationId xmlns:a16="http://schemas.microsoft.com/office/drawing/2014/main" id="{8A6500F1-C63E-4BA7-A430-792E0DC42832}"/>
              </a:ext>
            </a:extLst>
          </p:cNvPr>
          <p:cNvSpPr>
            <a:spLocks/>
          </p:cNvSpPr>
          <p:nvPr/>
        </p:nvSpPr>
        <p:spPr bwMode="auto">
          <a:xfrm>
            <a:off x="2640013" y="4800600"/>
            <a:ext cx="2236787" cy="1066800"/>
          </a:xfrm>
          <a:custGeom>
            <a:avLst/>
            <a:gdLst>
              <a:gd name="T0" fmla="*/ 31750 w 1409"/>
              <a:gd name="T1" fmla="*/ 276225 h 672"/>
              <a:gd name="T2" fmla="*/ 211137 w 1409"/>
              <a:gd name="T3" fmla="*/ 312738 h 672"/>
              <a:gd name="T4" fmla="*/ 344487 w 1409"/>
              <a:gd name="T5" fmla="*/ 336550 h 672"/>
              <a:gd name="T6" fmla="*/ 712787 w 1409"/>
              <a:gd name="T7" fmla="*/ 0 h 672"/>
              <a:gd name="T8" fmla="*/ 1246187 w 1409"/>
              <a:gd name="T9" fmla="*/ 228600 h 672"/>
              <a:gd name="T10" fmla="*/ 1550987 w 1409"/>
              <a:gd name="T11" fmla="*/ 0 h 672"/>
              <a:gd name="T12" fmla="*/ 2236787 w 1409"/>
              <a:gd name="T13" fmla="*/ 106680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09" h="672">
                <a:moveTo>
                  <a:pt x="20" y="174"/>
                </a:moveTo>
                <a:cubicBezTo>
                  <a:pt x="142" y="192"/>
                  <a:pt x="0" y="169"/>
                  <a:pt x="133" y="197"/>
                </a:cubicBezTo>
                <a:cubicBezTo>
                  <a:pt x="161" y="203"/>
                  <a:pt x="217" y="212"/>
                  <a:pt x="217" y="212"/>
                </a:cubicBezTo>
                <a:lnTo>
                  <a:pt x="449" y="0"/>
                </a:lnTo>
                <a:lnTo>
                  <a:pt x="785" y="144"/>
                </a:lnTo>
                <a:lnTo>
                  <a:pt x="977" y="0"/>
                </a:lnTo>
                <a:lnTo>
                  <a:pt x="1409" y="67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Oval 15">
            <a:extLst>
              <a:ext uri="{FF2B5EF4-FFF2-40B4-BE49-F238E27FC236}">
                <a16:creationId xmlns:a16="http://schemas.microsoft.com/office/drawing/2014/main" id="{9F1A64A5-2AD3-4B57-B4BF-1D71E8AA8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99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2" name="Text Box 16">
            <a:extLst>
              <a:ext uri="{FF2B5EF4-FFF2-40B4-BE49-F238E27FC236}">
                <a16:creationId xmlns:a16="http://schemas.microsoft.com/office/drawing/2014/main" id="{18448FAD-6B51-4733-825A-C61DCA03F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8148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Target</a:t>
            </a:r>
          </a:p>
        </p:txBody>
      </p:sp>
      <p:sp>
        <p:nvSpPr>
          <p:cNvPr id="7183" name="Text Box 17">
            <a:extLst>
              <a:ext uri="{FF2B5EF4-FFF2-40B4-BE49-F238E27FC236}">
                <a16:creationId xmlns:a16="http://schemas.microsoft.com/office/drawing/2014/main" id="{25814D12-18CC-4400-9A9E-29FF25D3D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77825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Batas Atas Kontrol</a:t>
            </a:r>
          </a:p>
        </p:txBody>
      </p:sp>
      <p:sp>
        <p:nvSpPr>
          <p:cNvPr id="7184" name="Text Box 18">
            <a:extLst>
              <a:ext uri="{FF2B5EF4-FFF2-40B4-BE49-F238E27FC236}">
                <a16:creationId xmlns:a16="http://schemas.microsoft.com/office/drawing/2014/main" id="{4E56BB89-374D-4A79-B902-06F4C094A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864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Batas Bawah Kontrol</a:t>
            </a:r>
          </a:p>
        </p:txBody>
      </p:sp>
      <p:sp>
        <p:nvSpPr>
          <p:cNvPr id="7185" name="Text Box 19">
            <a:extLst>
              <a:ext uri="{FF2B5EF4-FFF2-40B4-BE49-F238E27FC236}">
                <a16:creationId xmlns:a16="http://schemas.microsoft.com/office/drawing/2014/main" id="{13BAAEE9-D28A-43CB-A36C-4F79A2FB5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050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Target</a:t>
            </a:r>
          </a:p>
        </p:txBody>
      </p:sp>
      <p:sp>
        <p:nvSpPr>
          <p:cNvPr id="7186" name="Text Box 20">
            <a:extLst>
              <a:ext uri="{FF2B5EF4-FFF2-40B4-BE49-F238E27FC236}">
                <a16:creationId xmlns:a16="http://schemas.microsoft.com/office/drawing/2014/main" id="{B2C882A3-FCB7-47A8-ABF6-3B74466FC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6670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Batas Bawah Kontrol</a:t>
            </a:r>
          </a:p>
        </p:txBody>
      </p:sp>
      <p:sp>
        <p:nvSpPr>
          <p:cNvPr id="7187" name="Text Box 21">
            <a:extLst>
              <a:ext uri="{FF2B5EF4-FFF2-40B4-BE49-F238E27FC236}">
                <a16:creationId xmlns:a16="http://schemas.microsoft.com/office/drawing/2014/main" id="{48E52E2B-049A-4F2A-B378-2EBDA772B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144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Batas Atas Kontrol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7CEA31F-5148-4B57-9925-CAA4D717AE3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/>
              <a:t>Kegunaan Diagram Kontrol</a:t>
            </a:r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id="{E09BE4C7-7BC3-425D-9698-E33C8FB28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Untuk membantu membedakan antara variasi alami atau variasi yang diakibatkan oleh sesuatu penyebab (assignable variations)</a:t>
            </a:r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925FF9C2-E77B-419C-ADB8-F9FBBF127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0"/>
            <a:ext cx="8458200" cy="2566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/>
              <a:t>Variasi</a:t>
            </a:r>
            <a:r>
              <a:rPr lang="en-US" altLang="en-US" b="1" dirty="0"/>
              <a:t> </a:t>
            </a:r>
            <a:r>
              <a:rPr lang="en-US" altLang="en-US" b="1" dirty="0" err="1"/>
              <a:t>Alami</a:t>
            </a:r>
            <a:r>
              <a:rPr lang="en-US" altLang="en-US" dirty="0"/>
              <a:t> :</a:t>
            </a:r>
          </a:p>
          <a:p>
            <a:pPr>
              <a:spcBef>
                <a:spcPct val="50000"/>
              </a:spcBef>
            </a:pPr>
            <a:r>
              <a:rPr lang="en-US" altLang="en-US" dirty="0" err="1"/>
              <a:t>Umum</a:t>
            </a:r>
            <a:r>
              <a:rPr lang="en-US" altLang="en-US" dirty="0"/>
              <a:t> </a:t>
            </a:r>
            <a:r>
              <a:rPr lang="en-US" altLang="en-US" dirty="0" err="1"/>
              <a:t>dijumpai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proses </a:t>
            </a:r>
            <a:r>
              <a:rPr lang="en-US" altLang="en-US" dirty="0" err="1"/>
              <a:t>produksi</a:t>
            </a:r>
            <a:r>
              <a:rPr lang="en-US" altLang="en-US" dirty="0"/>
              <a:t>. </a:t>
            </a:r>
            <a:r>
              <a:rPr lang="en-US" altLang="en-US" dirty="0" err="1"/>
              <a:t>Variasi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bersifat</a:t>
            </a:r>
            <a:r>
              <a:rPr lang="en-US" altLang="en-US" dirty="0"/>
              <a:t> random dan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dikendalikan</a:t>
            </a:r>
            <a:r>
              <a:rPr lang="en-US" altLang="en-US" dirty="0"/>
              <a:t>.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nilai-nilai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berdistribusi</a:t>
            </a:r>
            <a:r>
              <a:rPr lang="en-US" altLang="en-US" dirty="0"/>
              <a:t> normal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terdapat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parameter </a:t>
            </a:r>
            <a:r>
              <a:rPr lang="en-US" altLang="en-US" dirty="0" err="1"/>
              <a:t>yaitu</a:t>
            </a:r>
            <a:r>
              <a:rPr lang="en-US" altLang="en-US" dirty="0"/>
              <a:t> 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dirty="0"/>
              <a:t>Rata-rata, </a:t>
            </a:r>
            <a:r>
              <a:rPr lang="en-US" altLang="en-US" dirty="0">
                <a:latin typeface="Symbol" panose="05050102010706020507" pitchFamily="18" charset="2"/>
              </a:rPr>
              <a:t>m</a:t>
            </a:r>
            <a:r>
              <a:rPr lang="en-US" altLang="en-US" dirty="0"/>
              <a:t>, 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dirty="0" err="1"/>
              <a:t>ukuran</a:t>
            </a:r>
            <a:r>
              <a:rPr lang="en-US" altLang="en-US" dirty="0"/>
              <a:t> </a:t>
            </a:r>
            <a:r>
              <a:rPr lang="en-US" altLang="en-US" dirty="0" err="1"/>
              <a:t>gejala</a:t>
            </a:r>
            <a:r>
              <a:rPr lang="en-US" altLang="en-US" dirty="0"/>
              <a:t> </a:t>
            </a:r>
            <a:r>
              <a:rPr lang="en-US" altLang="en-US" dirty="0" err="1"/>
              <a:t>pusat</a:t>
            </a:r>
            <a:endParaRPr lang="en-US" altLang="en-US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dirty="0" err="1"/>
              <a:t>Simpangan</a:t>
            </a:r>
            <a:r>
              <a:rPr lang="en-US" altLang="en-US" dirty="0"/>
              <a:t> </a:t>
            </a:r>
            <a:r>
              <a:rPr lang="en-US" altLang="en-US" dirty="0" err="1"/>
              <a:t>baku</a:t>
            </a:r>
            <a:r>
              <a:rPr lang="en-US" altLang="en-US" dirty="0"/>
              <a:t>, </a:t>
            </a:r>
            <a:r>
              <a:rPr lang="en-US" altLang="en-US" dirty="0">
                <a:latin typeface="Symbol" panose="05050102010706020507" pitchFamily="18" charset="2"/>
              </a:rPr>
              <a:t>s</a:t>
            </a:r>
            <a:r>
              <a:rPr lang="en-US" altLang="en-US" dirty="0"/>
              <a:t> 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dirty="0" err="1"/>
              <a:t>ukuran</a:t>
            </a:r>
            <a:r>
              <a:rPr lang="en-US" altLang="en-US" dirty="0"/>
              <a:t> </a:t>
            </a:r>
            <a:r>
              <a:rPr lang="en-US" altLang="en-US" dirty="0" err="1"/>
              <a:t>sebaran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data</a:t>
            </a:r>
          </a:p>
          <a:p>
            <a:pPr>
              <a:spcBef>
                <a:spcPct val="50000"/>
              </a:spcBef>
            </a:pPr>
            <a:r>
              <a:rPr lang="en-US" altLang="en-US" dirty="0" err="1"/>
              <a:t>Selama</a:t>
            </a:r>
            <a:r>
              <a:rPr lang="en-US" altLang="en-US" dirty="0"/>
              <a:t> </a:t>
            </a:r>
            <a:r>
              <a:rPr lang="en-US" altLang="en-US" dirty="0" err="1"/>
              <a:t>distribusi</a:t>
            </a:r>
            <a:r>
              <a:rPr lang="en-US" altLang="en-US" dirty="0"/>
              <a:t> (</a:t>
            </a:r>
            <a:r>
              <a:rPr lang="en-US" altLang="en-US" dirty="0" err="1"/>
              <a:t>presisi</a:t>
            </a:r>
            <a:r>
              <a:rPr lang="en-US" altLang="en-US" dirty="0"/>
              <a:t> output) </a:t>
            </a:r>
            <a:r>
              <a:rPr lang="en-US" altLang="en-US" dirty="0" err="1"/>
              <a:t>masih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limit yang </a:t>
            </a:r>
            <a:r>
              <a:rPr lang="en-US" altLang="en-US" dirty="0" err="1"/>
              <a:t>ditetapkan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proses </a:t>
            </a:r>
            <a:r>
              <a:rPr lang="en-US" altLang="en-US" dirty="0" err="1"/>
              <a:t>dikatakan</a:t>
            </a:r>
            <a:r>
              <a:rPr lang="en-US" altLang="en-US" dirty="0"/>
              <a:t> “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kendali</a:t>
            </a:r>
            <a:r>
              <a:rPr lang="en-US" altLang="en-US" dirty="0"/>
              <a:t>”.</a:t>
            </a:r>
          </a:p>
        </p:txBody>
      </p:sp>
      <p:sp>
        <p:nvSpPr>
          <p:cNvPr id="8197" name="Text Box 6">
            <a:extLst>
              <a:ext uri="{FF2B5EF4-FFF2-40B4-BE49-F238E27FC236}">
                <a16:creationId xmlns:a16="http://schemas.microsoft.com/office/drawing/2014/main" id="{81055395-0C3F-49B4-B4F3-618A4F84C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05400"/>
            <a:ext cx="8382000" cy="160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Assignable variations</a:t>
            </a:r>
            <a:r>
              <a:rPr lang="en-US" altLang="en-US" dirty="0"/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kendali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mendeteksi</a:t>
            </a:r>
            <a:r>
              <a:rPr lang="en-US" altLang="en-US" dirty="0"/>
              <a:t> dan </a:t>
            </a:r>
            <a:r>
              <a:rPr lang="en-US" altLang="en-US" dirty="0" err="1"/>
              <a:t>menghapus</a:t>
            </a:r>
            <a:r>
              <a:rPr lang="en-US" altLang="en-US" dirty="0"/>
              <a:t> </a:t>
            </a:r>
            <a:r>
              <a:rPr lang="en-US" altLang="en-US" dirty="0" err="1"/>
              <a:t>penyebab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variasi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. </a:t>
            </a:r>
            <a:r>
              <a:rPr lang="en-US" altLang="en-US" dirty="0" err="1"/>
              <a:t>Variasi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bersifat</a:t>
            </a:r>
            <a:r>
              <a:rPr lang="en-US" altLang="en-US" dirty="0"/>
              <a:t> </a:t>
            </a:r>
            <a:r>
              <a:rPr lang="en-US" altLang="en-US" dirty="0" err="1"/>
              <a:t>acak</a:t>
            </a:r>
            <a:r>
              <a:rPr lang="en-US" altLang="en-US" dirty="0"/>
              <a:t> dan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dikendalikan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penyebabnya</a:t>
            </a:r>
            <a:r>
              <a:rPr lang="en-US" altLang="en-US" dirty="0"/>
              <a:t> </a:t>
            </a:r>
            <a:r>
              <a:rPr lang="en-US" altLang="en-US" dirty="0" err="1"/>
              <a:t>bisa</a:t>
            </a:r>
            <a:r>
              <a:rPr lang="en-US" altLang="en-US" dirty="0"/>
              <a:t> </a:t>
            </a:r>
            <a:r>
              <a:rPr lang="en-US" altLang="en-US" dirty="0" err="1"/>
              <a:t>ditentukan</a:t>
            </a:r>
            <a:r>
              <a:rPr lang="en-US" altLang="en-US" dirty="0"/>
              <a:t>. </a:t>
            </a:r>
            <a:r>
              <a:rPr lang="en-US" altLang="en-US" dirty="0" err="1"/>
              <a:t>Penyebab</a:t>
            </a:r>
            <a:r>
              <a:rPr lang="en-US" altLang="en-US" dirty="0"/>
              <a:t> </a:t>
            </a:r>
            <a:r>
              <a:rPr lang="en-US" altLang="en-US" dirty="0" err="1"/>
              <a:t>biasanyanya</a:t>
            </a:r>
            <a:r>
              <a:rPr lang="en-US" altLang="en-US" dirty="0"/>
              <a:t> </a:t>
            </a:r>
            <a:r>
              <a:rPr lang="en-US" altLang="en-US" dirty="0" err="1"/>
              <a:t>berkaitan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peralatan</a:t>
            </a:r>
            <a:r>
              <a:rPr lang="en-US" altLang="en-US" dirty="0"/>
              <a:t>, </a:t>
            </a:r>
            <a:r>
              <a:rPr lang="en-US" altLang="en-US" dirty="0" err="1"/>
              <a:t>kelelahan</a:t>
            </a:r>
            <a:r>
              <a:rPr lang="en-US" altLang="en-US" dirty="0"/>
              <a:t> </a:t>
            </a:r>
            <a:r>
              <a:rPr lang="en-US" altLang="en-US" dirty="0" err="1"/>
              <a:t>bahan</a:t>
            </a:r>
            <a:r>
              <a:rPr lang="en-US" altLang="en-US" dirty="0"/>
              <a:t>, </a:t>
            </a:r>
            <a:r>
              <a:rPr lang="en-US" altLang="en-US" dirty="0" err="1"/>
              <a:t>karyawan</a:t>
            </a:r>
            <a:r>
              <a:rPr lang="en-US" altLang="en-US" dirty="0"/>
              <a:t> yang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terlatih</a:t>
            </a:r>
            <a:r>
              <a:rPr lang="en-US" altLang="en-US" dirty="0"/>
              <a:t>, </a:t>
            </a:r>
            <a:r>
              <a:rPr lang="en-US" altLang="en-US" dirty="0" err="1"/>
              <a:t>kesalahan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menset</a:t>
            </a:r>
            <a:r>
              <a:rPr lang="en-US" altLang="en-US" dirty="0"/>
              <a:t> </a:t>
            </a:r>
            <a:r>
              <a:rPr lang="en-US" altLang="en-US" dirty="0" err="1"/>
              <a:t>peralatan</a:t>
            </a:r>
            <a:r>
              <a:rPr lang="en-US" altLang="en-US" dirty="0"/>
              <a:t> </a:t>
            </a:r>
            <a:r>
              <a:rPr lang="en-US" altLang="en-US" dirty="0" err="1"/>
              <a:t>dlsb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1317</Words>
  <Application>Microsoft Office PowerPoint</Application>
  <PresentationFormat>On-screen Show (4:3)</PresentationFormat>
  <Paragraphs>465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Book Antiqua</vt:lpstr>
      <vt:lpstr>Calibri</vt:lpstr>
      <vt:lpstr>Cambria Math</vt:lpstr>
      <vt:lpstr>Garamond</vt:lpstr>
      <vt:lpstr>Symbol</vt:lpstr>
      <vt:lpstr>Tahoma</vt:lpstr>
      <vt:lpstr>Times New Roman</vt:lpstr>
      <vt:lpstr>Wingdings</vt:lpstr>
      <vt:lpstr>Office Theme</vt:lpstr>
      <vt:lpstr>Equation</vt:lpstr>
      <vt:lpstr>Microsoft Equation 3.0</vt:lpstr>
      <vt:lpstr>Pemodelan Proses Bisnis</vt:lpstr>
      <vt:lpstr>PENGENDALIAN KUALITAS STATISTIK</vt:lpstr>
      <vt:lpstr>PowerPoint Presentation</vt:lpstr>
      <vt:lpstr>Tujuan</vt:lpstr>
      <vt:lpstr>PowerPoint Presentation</vt:lpstr>
      <vt:lpstr>Definisi</vt:lpstr>
      <vt:lpstr>Diagram Kontrol</vt:lpstr>
      <vt:lpstr>PowerPoint Presentation</vt:lpstr>
      <vt:lpstr>Kegunaan Diagram Kontrol</vt:lpstr>
      <vt:lpstr>Jenis Diagram Kontrol</vt:lpstr>
      <vt:lpstr>Diagram Kontrol Variabel</vt:lpstr>
      <vt:lpstr>Mensetting Limit x bar Chart</vt:lpstr>
      <vt:lpstr>Contoh</vt:lpstr>
      <vt:lpstr>PowerPoint Presentation</vt:lpstr>
      <vt:lpstr>PowerPoint Presentation</vt:lpstr>
      <vt:lpstr>PowerPoint Presentation</vt:lpstr>
      <vt:lpstr>R Chart</vt:lpstr>
      <vt:lpstr>Diagram Kontrol Atribut</vt:lpstr>
      <vt:lpstr>Diagram-p</vt:lpstr>
      <vt:lpstr>Contoh</vt:lpstr>
      <vt:lpstr>PowerPoint Presentation</vt:lpstr>
      <vt:lpstr>PowerPoint Presentation</vt:lpstr>
      <vt:lpstr>Diagram-c</vt:lpstr>
      <vt:lpstr>Diagram C</vt:lpstr>
      <vt:lpstr>Latihan 1</vt:lpstr>
      <vt:lpstr>Latihan 2</vt:lpstr>
      <vt:lpstr>Latihan 3 </vt:lpstr>
      <vt:lpstr>Latihan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user7</dc:creator>
  <cp:lastModifiedBy>Nurhendra Alvi</cp:lastModifiedBy>
  <cp:revision>38</cp:revision>
  <dcterms:created xsi:type="dcterms:W3CDTF">2019-02-05T15:29:14Z</dcterms:created>
  <dcterms:modified xsi:type="dcterms:W3CDTF">2019-05-18T16:17:57Z</dcterms:modified>
</cp:coreProperties>
</file>