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1" r:id="rId8"/>
    <p:sldId id="272" r:id="rId9"/>
    <p:sldId id="273" r:id="rId10"/>
    <p:sldId id="274" r:id="rId11"/>
    <p:sldId id="275" r:id="rId12"/>
    <p:sldId id="276" r:id="rId13"/>
    <p:sldId id="277"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DD59BC1-8A4E-474A-8940-4B1B0419C11C}" type="datetimeFigureOut">
              <a:rPr lang="id-ID" smtClean="0"/>
              <a:t>05/11/2018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418730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DD59BC1-8A4E-474A-8940-4B1B0419C11C}" type="datetimeFigureOut">
              <a:rPr lang="id-ID" smtClean="0"/>
              <a:t>05/11/2018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63652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DD59BC1-8A4E-474A-8940-4B1B0419C11C}" type="datetimeFigureOut">
              <a:rPr lang="id-ID" smtClean="0"/>
              <a:t>05/11/2018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111574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DD59BC1-8A4E-474A-8940-4B1B0419C11C}" type="datetimeFigureOut">
              <a:rPr lang="id-ID" smtClean="0"/>
              <a:t>05/11/2018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345438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59BC1-8A4E-474A-8940-4B1B0419C11C}" type="datetimeFigureOut">
              <a:rPr lang="id-ID" smtClean="0"/>
              <a:t>05/11/2018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106762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DD59BC1-8A4E-474A-8940-4B1B0419C11C}" type="datetimeFigureOut">
              <a:rPr lang="id-ID" smtClean="0"/>
              <a:t>05/11/2018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302287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DD59BC1-8A4E-474A-8940-4B1B0419C11C}" type="datetimeFigureOut">
              <a:rPr lang="id-ID" smtClean="0"/>
              <a:t>05/11/2018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3685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DD59BC1-8A4E-474A-8940-4B1B0419C11C}" type="datetimeFigureOut">
              <a:rPr lang="id-ID" smtClean="0"/>
              <a:t>05/11/2018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319694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59BC1-8A4E-474A-8940-4B1B0419C11C}" type="datetimeFigureOut">
              <a:rPr lang="id-ID" smtClean="0"/>
              <a:t>05/11/2018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93937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59BC1-8A4E-474A-8940-4B1B0419C11C}" type="datetimeFigureOut">
              <a:rPr lang="id-ID" smtClean="0"/>
              <a:t>05/11/2018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293603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59BC1-8A4E-474A-8940-4B1B0419C11C}" type="datetimeFigureOut">
              <a:rPr lang="id-ID" smtClean="0"/>
              <a:t>05/11/2018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5B8DEC8-37B2-478C-976D-48A63A80919D}" type="slidenum">
              <a:rPr lang="id-ID" smtClean="0"/>
              <a:t>‹#›</a:t>
            </a:fld>
            <a:endParaRPr lang="id-ID"/>
          </a:p>
        </p:txBody>
      </p:sp>
    </p:spTree>
    <p:extLst>
      <p:ext uri="{BB962C8B-B14F-4D97-AF65-F5344CB8AC3E}">
        <p14:creationId xmlns:p14="http://schemas.microsoft.com/office/powerpoint/2010/main" val="191293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59BC1-8A4E-474A-8940-4B1B0419C11C}" type="datetimeFigureOut">
              <a:rPr lang="id-ID" smtClean="0"/>
              <a:t>05/11/2018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DEC8-37B2-478C-976D-48A63A80919D}" type="slidenum">
              <a:rPr lang="id-ID" smtClean="0"/>
              <a:t>‹#›</a:t>
            </a:fld>
            <a:endParaRPr lang="id-ID"/>
          </a:p>
        </p:txBody>
      </p:sp>
    </p:spTree>
    <p:extLst>
      <p:ext uri="{BB962C8B-B14F-4D97-AF65-F5344CB8AC3E}">
        <p14:creationId xmlns:p14="http://schemas.microsoft.com/office/powerpoint/2010/main" val="18984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201706" y="287244"/>
            <a:ext cx="11990294" cy="6173788"/>
            <a:chOff x="0" y="260648"/>
            <a:chExt cx="9318172" cy="6173553"/>
          </a:xfrm>
        </p:grpSpPr>
        <p:sp>
          <p:nvSpPr>
            <p:cNvPr id="5" name="Oval 4"/>
            <p:cNvSpPr/>
            <p:nvPr/>
          </p:nvSpPr>
          <p:spPr>
            <a:xfrm>
              <a:off x="7256463" y="859113"/>
              <a:ext cx="1368425" cy="108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TextBox 5"/>
            <p:cNvSpPr txBox="1"/>
            <p:nvPr/>
          </p:nvSpPr>
          <p:spPr>
            <a:xfrm>
              <a:off x="769938" y="2219548"/>
              <a:ext cx="7926387" cy="954052"/>
            </a:xfrm>
            <a:prstGeom prst="rect">
              <a:avLst/>
            </a:prstGeom>
            <a:solidFill>
              <a:schemeClr val="accent1">
                <a:lumMod val="20000"/>
                <a:lumOff val="80000"/>
                <a:alpha val="73000"/>
              </a:schemeClr>
            </a:solidFill>
          </p:spPr>
          <p:txBody>
            <a:bodyPr wrap="none">
              <a:spAutoFit/>
            </a:bodyPr>
            <a:lstStyle/>
            <a:p>
              <a:pPr algn="r">
                <a:defRPr/>
              </a:pPr>
              <a:r>
                <a:rPr lang="id-ID" sz="5600" b="1" i="1" dirty="0">
                  <a:effectLst>
                    <a:outerShdw blurRad="38100" dist="38100" dir="2700000" algn="tl">
                      <a:srgbClr val="000000">
                        <a:alpha val="43137"/>
                      </a:srgbClr>
                    </a:outerShdw>
                  </a:effectLst>
                  <a:latin typeface="Bauhaus 93" pitchFamily="82" charset="0"/>
                </a:rPr>
                <a:t>MANAJEMEN  TEKNOLOGI</a:t>
              </a:r>
            </a:p>
          </p:txBody>
        </p:sp>
        <p:sp>
          <p:nvSpPr>
            <p:cNvPr id="7" name="TextBox 4"/>
            <p:cNvSpPr txBox="1">
              <a:spLocks noChangeArrowheads="1"/>
            </p:cNvSpPr>
            <p:nvPr/>
          </p:nvSpPr>
          <p:spPr bwMode="auto">
            <a:xfrm>
              <a:off x="6701418" y="3420289"/>
              <a:ext cx="20521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d-ID" sz="2000" b="1" i="1">
                  <a:latin typeface="Arial" panose="020B0604020202020204" pitchFamily="34" charset="0"/>
                </a:rPr>
                <a:t>Kode : 1220732</a:t>
              </a:r>
            </a:p>
          </p:txBody>
        </p:sp>
        <p:cxnSp>
          <p:nvCxnSpPr>
            <p:cNvPr id="8" name="Straight Connector 7"/>
            <p:cNvCxnSpPr/>
            <p:nvPr/>
          </p:nvCxnSpPr>
          <p:spPr>
            <a:xfrm>
              <a:off x="971550" y="3213286"/>
              <a:ext cx="770413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8" y="3743907"/>
              <a:ext cx="8352160" cy="769412"/>
            </a:xfrm>
            <a:prstGeom prst="rect">
              <a:avLst/>
            </a:prstGeom>
            <a:solidFill>
              <a:schemeClr val="bg1">
                <a:alpha val="50000"/>
              </a:schemeClr>
            </a:solidFill>
          </p:spPr>
          <p:txBody>
            <a:bodyPr wrap="square">
              <a:spAutoFit/>
            </a:bodyPr>
            <a:lstStyle/>
            <a:p>
              <a:pPr algn="r">
                <a:defRPr/>
              </a:pPr>
              <a:r>
                <a:rPr lang="id-ID" sz="4400" b="1" i="1" spc="600" dirty="0" smtClean="0">
                  <a:solidFill>
                    <a:srgbClr val="002060"/>
                  </a:solidFill>
                  <a:effectLst>
                    <a:outerShdw blurRad="38100" dist="38100" dir="2700000" algn="tl">
                      <a:srgbClr val="000000">
                        <a:alpha val="43137"/>
                      </a:srgbClr>
                    </a:outerShdw>
                  </a:effectLst>
                  <a:latin typeface="Bernard MT Condensed" pitchFamily="18" charset="0"/>
                </a:rPr>
                <a:t>Peramalan Teknologi</a:t>
              </a:r>
              <a:endParaRPr lang="id-ID" sz="4400" b="1" i="1" spc="600" dirty="0">
                <a:solidFill>
                  <a:srgbClr val="002060"/>
                </a:solidFill>
                <a:effectLst>
                  <a:outerShdw blurRad="38100" dist="38100" dir="2700000" algn="tl">
                    <a:srgbClr val="000000">
                      <a:alpha val="43137"/>
                    </a:srgbClr>
                  </a:outerShdw>
                </a:effectLst>
                <a:latin typeface="Bernard MT Condensed" pitchFamily="18" charset="0"/>
              </a:endParaRPr>
            </a:p>
          </p:txBody>
        </p:sp>
        <p:pic>
          <p:nvPicPr>
            <p:cNvPr id="10" name="Picture 10" descr="E:\File MEDIA Eko Nsby\Desain Logo\UPN Baru By EN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3732"/>
            <a:stretch>
              <a:fillRect/>
            </a:stretch>
          </p:blipFill>
          <p:spPr bwMode="auto">
            <a:xfrm>
              <a:off x="7346551" y="260648"/>
              <a:ext cx="152463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613072" y="5591256"/>
              <a:ext cx="2705100" cy="461944"/>
            </a:xfrm>
            <a:prstGeom prst="rect">
              <a:avLst/>
            </a:prstGeom>
            <a:noFill/>
          </p:spPr>
          <p:txBody>
            <a:bodyPr wrap="none">
              <a:spAutoFit/>
            </a:bodyPr>
            <a:lstStyle/>
            <a:p>
              <a:pPr>
                <a:defRPr/>
              </a:pPr>
              <a:r>
                <a:rPr lang="id-ID" sz="2400" b="1" dirty="0">
                  <a:solidFill>
                    <a:schemeClr val="tx2">
                      <a:lumMod val="60000"/>
                      <a:lumOff val="40000"/>
                    </a:schemeClr>
                  </a:solidFill>
                </a:rPr>
                <a:t>Eko Nursubiyantoro</a:t>
              </a:r>
            </a:p>
          </p:txBody>
        </p:sp>
        <p:pic>
          <p:nvPicPr>
            <p:cNvPr id="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53201"/>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7809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094" y="440686"/>
            <a:ext cx="10887506" cy="830997"/>
          </a:xfrm>
          <a:prstGeom prst="rect">
            <a:avLst/>
          </a:prstGeom>
          <a:solidFill>
            <a:schemeClr val="tx1">
              <a:alpha val="29000"/>
            </a:schemeClr>
          </a:solidFill>
        </p:spPr>
        <p:txBody>
          <a:bodyPr wrap="square">
            <a:spAutoFit/>
          </a:bodyPr>
          <a:lstStyle/>
          <a:p>
            <a:r>
              <a:rPr lang="id-ID" sz="4800" b="1" dirty="0" smtClean="0">
                <a:solidFill>
                  <a:srgbClr val="0070C0"/>
                </a:solidFill>
                <a:latin typeface="Adelyne" pitchFamily="2" charset="0"/>
              </a:rPr>
              <a:t>Batasan </a:t>
            </a:r>
            <a:r>
              <a:rPr lang="id-ID" sz="4800" b="1" dirty="0" smtClean="0">
                <a:solidFill>
                  <a:srgbClr val="FFC000"/>
                </a:solidFill>
                <a:effectLst>
                  <a:outerShdw blurRad="38100" dist="38100" dir="2700000" algn="tl">
                    <a:srgbClr val="000000">
                      <a:alpha val="43137"/>
                    </a:srgbClr>
                  </a:outerShdw>
                </a:effectLst>
                <a:latin typeface="Aldo the Apache" panose="04030904040101010302" pitchFamily="82" charset="0"/>
              </a:rPr>
              <a:t>akurasi PERAMALAN</a:t>
            </a:r>
            <a:endParaRPr lang="id-ID" sz="4800" dirty="0">
              <a:solidFill>
                <a:srgbClr val="FFC000"/>
              </a:solidFill>
              <a:effectLst>
                <a:outerShdw blurRad="38100" dist="38100" dir="2700000" algn="tl">
                  <a:srgbClr val="000000">
                    <a:alpha val="43137"/>
                  </a:srgbClr>
                </a:outerShdw>
              </a:effectLst>
              <a:latin typeface="Aldo the Apache" panose="04030904040101010302" pitchFamily="82" charset="0"/>
            </a:endParaRPr>
          </a:p>
        </p:txBody>
      </p:sp>
      <p:sp>
        <p:nvSpPr>
          <p:cNvPr id="3" name="Rectangle 2"/>
          <p:cNvSpPr/>
          <p:nvPr/>
        </p:nvSpPr>
        <p:spPr>
          <a:xfrm>
            <a:off x="771094" y="1599212"/>
            <a:ext cx="10735235" cy="3146887"/>
          </a:xfrm>
          <a:prstGeom prst="rect">
            <a:avLst/>
          </a:prstGeom>
        </p:spPr>
        <p:txBody>
          <a:bodyPr wrap="square">
            <a:spAutoFit/>
          </a:bodyPr>
          <a:lstStyle/>
          <a:p>
            <a:pPr algn="just">
              <a:lnSpc>
                <a:spcPct val="107000"/>
              </a:lnSpc>
              <a:spcAft>
                <a:spcPts val="0"/>
              </a:spcAft>
            </a:pPr>
            <a:r>
              <a:rPr lang="id-ID" sz="2400" dirty="0">
                <a:ea typeface="Times New Roman" panose="02020603050405020304" pitchFamily="18" charset="0"/>
                <a:cs typeface="Times New Roman" panose="02020603050405020304" pitchFamily="18" charset="0"/>
              </a:rPr>
              <a:t>Tidak ada teknik/metode peramalan yang tepat/baik, pasti </a:t>
            </a:r>
            <a:r>
              <a:rPr lang="id-ID" sz="2400" dirty="0" smtClean="0">
                <a:ea typeface="Times New Roman" panose="02020603050405020304" pitchFamily="18" charset="0"/>
                <a:cs typeface="Times New Roman" panose="02020603050405020304" pitchFamily="18" charset="0"/>
              </a:rPr>
              <a:t>ada bias </a:t>
            </a:r>
            <a:r>
              <a:rPr lang="id-ID" sz="2400" dirty="0">
                <a:ea typeface="Times New Roman" panose="02020603050405020304" pitchFamily="18" charset="0"/>
                <a:cs typeface="Times New Roman" panose="02020603050405020304" pitchFamily="18" charset="0"/>
              </a:rPr>
              <a:t>atau </a:t>
            </a:r>
            <a:r>
              <a:rPr lang="id-ID" sz="2400" dirty="0" smtClean="0">
                <a:ea typeface="Times New Roman" panose="02020603050405020304" pitchFamily="18" charset="0"/>
                <a:cs typeface="Times New Roman" panose="02020603050405020304" pitchFamily="18" charset="0"/>
              </a:rPr>
              <a:t>kesalahan</a:t>
            </a:r>
            <a:r>
              <a:rPr lang="id-ID" sz="2400" dirty="0">
                <a:ea typeface="Times New Roman" panose="02020603050405020304" pitchFamily="18" charset="0"/>
                <a:cs typeface="Times New Roman" panose="02020603050405020304" pitchFamily="18" charset="0"/>
              </a:rPr>
              <a:t>. Pada peramalan teknologi, komplikasi tambahan :</a:t>
            </a:r>
            <a:endParaRPr lang="id-ID" sz="2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id-ID" sz="2400" dirty="0">
                <a:ea typeface="Times New Roman" panose="02020603050405020304" pitchFamily="18" charset="0"/>
                <a:cs typeface="Times New Roman" panose="02020603050405020304" pitchFamily="18" charset="0"/>
              </a:rPr>
              <a:t>Interaksi antara teknologi</a:t>
            </a:r>
            <a:endParaRPr lang="id-ID" sz="2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id-ID" sz="2400" dirty="0">
                <a:ea typeface="Times New Roman" panose="02020603050405020304" pitchFamily="18" charset="0"/>
                <a:cs typeface="Times New Roman" panose="02020603050405020304" pitchFamily="18" charset="0"/>
              </a:rPr>
              <a:t>Permintaan yang tiba - tiba</a:t>
            </a:r>
            <a:endParaRPr lang="id-ID" sz="2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id-ID" sz="2400" dirty="0">
                <a:ea typeface="Times New Roman" panose="02020603050405020304" pitchFamily="18" charset="0"/>
                <a:cs typeface="Times New Roman" panose="02020603050405020304" pitchFamily="18" charset="0"/>
              </a:rPr>
              <a:t>Penemuan - penemuan ilmiah yang mendasar (misalnya laser) yang menyebabkan percepatan perubahan yang bisa memutus ekstrapolasi kecendrungan yang ada.</a:t>
            </a:r>
            <a:endParaRPr lang="id-ID" sz="2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id-ID" sz="2400" dirty="0">
                <a:ea typeface="Times New Roman" panose="02020603050405020304" pitchFamily="18" charset="0"/>
                <a:cs typeface="Times New Roman" panose="02020603050405020304" pitchFamily="18" charset="0"/>
              </a:rPr>
              <a:t>Kesulitan - kesulitan memperkirakan tingkat difusi teknologi baru.</a:t>
            </a:r>
            <a:endParaRPr lang="id-ID"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47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094" y="440686"/>
            <a:ext cx="10887506" cy="830997"/>
          </a:xfrm>
          <a:prstGeom prst="rect">
            <a:avLst/>
          </a:prstGeom>
          <a:solidFill>
            <a:schemeClr val="tx1">
              <a:alpha val="29000"/>
            </a:schemeClr>
          </a:solidFill>
        </p:spPr>
        <p:txBody>
          <a:bodyPr wrap="square">
            <a:spAutoFit/>
          </a:bodyPr>
          <a:lstStyle/>
          <a:p>
            <a:r>
              <a:rPr lang="id-ID" sz="4800" b="1" dirty="0" smtClean="0">
                <a:solidFill>
                  <a:srgbClr val="0070C0"/>
                </a:solidFill>
                <a:latin typeface="Adelyne" pitchFamily="2" charset="0"/>
              </a:rPr>
              <a:t>Sistem </a:t>
            </a:r>
            <a:r>
              <a:rPr lang="id-ID" sz="4800" b="1" dirty="0" smtClean="0">
                <a:solidFill>
                  <a:srgbClr val="FFC000"/>
                </a:solidFill>
                <a:effectLst>
                  <a:outerShdw blurRad="38100" dist="38100" dir="2700000" algn="tl">
                    <a:srgbClr val="000000">
                      <a:alpha val="43137"/>
                    </a:srgbClr>
                  </a:outerShdw>
                </a:effectLst>
                <a:latin typeface="Aldo the Apache" panose="04030904040101010302" pitchFamily="82" charset="0"/>
              </a:rPr>
              <a:t>PERAMALAN teknologi</a:t>
            </a:r>
            <a:endParaRPr lang="id-ID" sz="4800" dirty="0">
              <a:solidFill>
                <a:srgbClr val="FFC000"/>
              </a:solidFill>
              <a:effectLst>
                <a:outerShdw blurRad="38100" dist="38100" dir="2700000" algn="tl">
                  <a:srgbClr val="000000">
                    <a:alpha val="43137"/>
                  </a:srgbClr>
                </a:outerShdw>
              </a:effectLst>
              <a:latin typeface="Aldo the Apache" panose="04030904040101010302" pitchFamily="82" charset="0"/>
            </a:endParaRPr>
          </a:p>
        </p:txBody>
      </p:sp>
      <p:sp>
        <p:nvSpPr>
          <p:cNvPr id="3" name="Rectangle 2"/>
          <p:cNvSpPr/>
          <p:nvPr/>
        </p:nvSpPr>
        <p:spPr>
          <a:xfrm>
            <a:off x="771094" y="1764794"/>
            <a:ext cx="10887506" cy="4952638"/>
          </a:xfrm>
          <a:prstGeom prst="rect">
            <a:avLst/>
          </a:prstGeom>
        </p:spPr>
        <p:txBody>
          <a:bodyPr wrap="square">
            <a:spAutoFit/>
          </a:bodyPr>
          <a:lstStyle/>
          <a:p>
            <a:pPr algn="just">
              <a:lnSpc>
                <a:spcPct val="107000"/>
              </a:lnSpc>
              <a:spcAft>
                <a:spcPts val="0"/>
              </a:spcAft>
            </a:pPr>
            <a:r>
              <a:rPr lang="id-ID" sz="2800" dirty="0" smtClean="0">
                <a:ea typeface="Times New Roman" panose="02020603050405020304" pitchFamily="18" charset="0"/>
                <a:cs typeface="Times New Roman" panose="02020603050405020304" pitchFamily="18" charset="0"/>
              </a:rPr>
              <a:t>Hasil ramalan teknologi perlu dievaluasi setiap saat, terutama teknologi yang mengalami perubahan sangat cepat. </a:t>
            </a:r>
            <a:r>
              <a:rPr lang="id-ID" sz="2800" dirty="0" smtClean="0">
                <a:ea typeface="Times New Roman" panose="02020603050405020304" pitchFamily="18" charset="0"/>
                <a:cs typeface="Times New Roman" panose="02020603050405020304" pitchFamily="18" charset="0"/>
              </a:rPr>
              <a:t>Banyak </a:t>
            </a:r>
            <a:r>
              <a:rPr lang="id-ID" sz="2800" dirty="0" smtClean="0">
                <a:ea typeface="Times New Roman" panose="02020603050405020304" pitchFamily="18" charset="0"/>
                <a:cs typeface="Times New Roman" panose="02020603050405020304" pitchFamily="18" charset="0"/>
              </a:rPr>
              <a:t>elemen/faktor yang </a:t>
            </a:r>
            <a:r>
              <a:rPr lang="id-ID" sz="2800" dirty="0" smtClean="0">
                <a:ea typeface="Times New Roman" panose="02020603050405020304" pitchFamily="18" charset="0"/>
                <a:cs typeface="Times New Roman" panose="02020603050405020304" pitchFamily="18" charset="0"/>
              </a:rPr>
              <a:t>mempengaruhi </a:t>
            </a:r>
            <a:r>
              <a:rPr lang="id-ID" sz="2800" dirty="0" smtClean="0">
                <a:ea typeface="Times New Roman" panose="02020603050405020304" pitchFamily="18" charset="0"/>
                <a:cs typeface="Times New Roman" panose="02020603050405020304" pitchFamily="18" charset="0"/>
              </a:rPr>
              <a:t>perkembangan teknologi.</a:t>
            </a:r>
          </a:p>
          <a:p>
            <a:pPr algn="just">
              <a:lnSpc>
                <a:spcPct val="107000"/>
              </a:lnSpc>
              <a:spcAft>
                <a:spcPts val="0"/>
              </a:spcAft>
            </a:pPr>
            <a:endParaRPr lang="id-ID" sz="2800" dirty="0">
              <a:ea typeface="Times New Roman" panose="02020603050405020304" pitchFamily="18" charset="0"/>
              <a:cs typeface="Times New Roman" panose="02020603050405020304" pitchFamily="18" charset="0"/>
            </a:endParaRPr>
          </a:p>
          <a:p>
            <a:pPr algn="just"/>
            <a:r>
              <a:rPr lang="id-ID" sz="2800" dirty="0" smtClean="0">
                <a:solidFill>
                  <a:srgbClr val="002060"/>
                </a:solidFill>
                <a:ea typeface="Times New Roman" panose="02020603050405020304" pitchFamily="18" charset="0"/>
                <a:cs typeface="Times New Roman" panose="02020603050405020304" pitchFamily="18" charset="0"/>
              </a:rPr>
              <a:t>Dalam </a:t>
            </a:r>
            <a:r>
              <a:rPr lang="id-ID" sz="2800" dirty="0">
                <a:solidFill>
                  <a:srgbClr val="002060"/>
                </a:solidFill>
                <a:ea typeface="Times New Roman" panose="02020603050405020304" pitchFamily="18" charset="0"/>
                <a:cs typeface="Times New Roman" panose="02020603050405020304" pitchFamily="18" charset="0"/>
              </a:rPr>
              <a:t>meramalkan teknologi, maka diperlukan :</a:t>
            </a:r>
            <a:endParaRPr lang="id-ID" sz="2800" dirty="0">
              <a:solidFill>
                <a:srgbClr val="002060"/>
              </a:solidFill>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id-ID" sz="2800" dirty="0">
                <a:ea typeface="Times New Roman" panose="02020603050405020304" pitchFamily="18" charset="0"/>
                <a:cs typeface="Times New Roman" panose="02020603050405020304" pitchFamily="18" charset="0"/>
              </a:rPr>
              <a:t>Kemampuan mengidentifikasi kemungkinan - kemungkinan yang akan terjadi pada masa depan.</a:t>
            </a:r>
            <a:endParaRPr lang="id-ID" sz="2800" dirty="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id-ID" sz="2800" dirty="0">
                <a:ea typeface="Times New Roman" panose="02020603050405020304" pitchFamily="18" charset="0"/>
                <a:cs typeface="Times New Roman" panose="02020603050405020304" pitchFamily="18" charset="0"/>
              </a:rPr>
              <a:t>Kemampuan menilai resiko, biaya, dan masalah - masalah yang menyangkut kombinasi </a:t>
            </a:r>
            <a:r>
              <a:rPr lang="id-ID" sz="2800" dirty="0" smtClean="0">
                <a:ea typeface="Times New Roman" panose="02020603050405020304" pitchFamily="18" charset="0"/>
                <a:cs typeface="Times New Roman" panose="02020603050405020304" pitchFamily="18" charset="0"/>
              </a:rPr>
              <a:t>peralatan.</a:t>
            </a:r>
          </a:p>
          <a:p>
            <a:pPr marL="342900" lvl="0" indent="-342900" algn="just">
              <a:buFont typeface="+mj-lt"/>
              <a:buAutoNum type="arabicPeriod"/>
              <a:tabLst>
                <a:tab pos="457200" algn="l"/>
              </a:tabLst>
            </a:pPr>
            <a:r>
              <a:rPr lang="id-ID" sz="2800" dirty="0" smtClean="0">
                <a:ea typeface="Times New Roman" panose="02020603050405020304" pitchFamily="18" charset="0"/>
              </a:rPr>
              <a:t>Kemampuan </a:t>
            </a:r>
            <a:r>
              <a:rPr lang="id-ID" sz="2800" dirty="0">
                <a:ea typeface="Times New Roman" panose="02020603050405020304" pitchFamily="18" charset="0"/>
              </a:rPr>
              <a:t>untuk mengevaluasi implikasi terhadap biaya, pemasaran dan organisasi</a:t>
            </a:r>
            <a:endParaRPr lang="id-ID" sz="2800" dirty="0"/>
          </a:p>
        </p:txBody>
      </p:sp>
    </p:spTree>
    <p:extLst>
      <p:ext uri="{BB962C8B-B14F-4D97-AF65-F5344CB8AC3E}">
        <p14:creationId xmlns:p14="http://schemas.microsoft.com/office/powerpoint/2010/main" val="194858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094" y="440686"/>
            <a:ext cx="10887506" cy="830997"/>
          </a:xfrm>
          <a:prstGeom prst="rect">
            <a:avLst/>
          </a:prstGeom>
          <a:solidFill>
            <a:schemeClr val="tx1">
              <a:alpha val="29000"/>
            </a:schemeClr>
          </a:solidFill>
        </p:spPr>
        <p:txBody>
          <a:bodyPr wrap="square">
            <a:spAutoFit/>
          </a:bodyPr>
          <a:lstStyle/>
          <a:p>
            <a:r>
              <a:rPr lang="id-ID" sz="4800" b="1" dirty="0" smtClean="0">
                <a:solidFill>
                  <a:srgbClr val="0070C0"/>
                </a:solidFill>
                <a:latin typeface="Adelyne" pitchFamily="2" charset="0"/>
              </a:rPr>
              <a:t>Hasil </a:t>
            </a:r>
            <a:r>
              <a:rPr lang="id-ID" sz="4800" b="1" dirty="0" smtClean="0">
                <a:solidFill>
                  <a:srgbClr val="FFC000"/>
                </a:solidFill>
                <a:effectLst>
                  <a:outerShdw blurRad="38100" dist="38100" dir="2700000" algn="tl">
                    <a:srgbClr val="000000">
                      <a:alpha val="43137"/>
                    </a:srgbClr>
                  </a:outerShdw>
                </a:effectLst>
                <a:latin typeface="Aldo the Apache" panose="04030904040101010302" pitchFamily="82" charset="0"/>
              </a:rPr>
              <a:t>PERAMALAN teknologi</a:t>
            </a:r>
            <a:endParaRPr lang="id-ID" sz="4800" dirty="0">
              <a:solidFill>
                <a:srgbClr val="FFC000"/>
              </a:solidFill>
              <a:effectLst>
                <a:outerShdw blurRad="38100" dist="38100" dir="2700000" algn="tl">
                  <a:srgbClr val="000000">
                    <a:alpha val="43137"/>
                  </a:srgbClr>
                </a:outerShdw>
              </a:effectLst>
              <a:latin typeface="Aldo the Apache" panose="04030904040101010302" pitchFamily="82" charset="0"/>
            </a:endParaRPr>
          </a:p>
        </p:txBody>
      </p:sp>
      <p:sp>
        <p:nvSpPr>
          <p:cNvPr id="3" name="TextBox 2"/>
          <p:cNvSpPr txBox="1"/>
          <p:nvPr/>
        </p:nvSpPr>
        <p:spPr>
          <a:xfrm>
            <a:off x="771094" y="1613647"/>
            <a:ext cx="10784541" cy="4832092"/>
          </a:xfrm>
          <a:prstGeom prst="rect">
            <a:avLst/>
          </a:prstGeom>
          <a:noFill/>
        </p:spPr>
        <p:txBody>
          <a:bodyPr wrap="square" rtlCol="0">
            <a:spAutoFit/>
          </a:bodyPr>
          <a:lstStyle/>
          <a:p>
            <a:pPr algn="just"/>
            <a:r>
              <a:rPr lang="id-ID" sz="2800" dirty="0" smtClean="0"/>
              <a:t>Peramalan teknologi merupakan awal dari rencana dan tindakan. Peramalan teknologi memberikan gambaran kepada perusahaan untuk melakukan inovasi.  Dalam meramalkan teknologi selalu ada resiko kesalahan. </a:t>
            </a:r>
          </a:p>
          <a:p>
            <a:pPr algn="just"/>
            <a:endParaRPr lang="id-ID" sz="2800" dirty="0" smtClean="0"/>
          </a:p>
          <a:p>
            <a:pPr algn="just"/>
            <a:r>
              <a:rPr lang="id-ID" sz="2800" b="1" dirty="0" smtClean="0">
                <a:solidFill>
                  <a:srgbClr val="0070C0"/>
                </a:solidFill>
                <a:effectLst>
                  <a:outerShdw blurRad="38100" dist="38100" dir="2700000" algn="tl">
                    <a:srgbClr val="000000">
                      <a:alpha val="43137"/>
                    </a:srgbClr>
                  </a:outerShdw>
                </a:effectLst>
              </a:rPr>
              <a:t>Kuncinya:</a:t>
            </a:r>
            <a:r>
              <a:rPr lang="id-ID" sz="2800" dirty="0" smtClean="0"/>
              <a:t> kemampuan mengidentifikasi faktor-faktor yang terkait dan kepekaan terhadap hasil akhir, pembuatan asumsi-asumsi yang digunakan.</a:t>
            </a:r>
          </a:p>
          <a:p>
            <a:pPr algn="just"/>
            <a:endParaRPr lang="id-ID" sz="2800" dirty="0" smtClean="0"/>
          </a:p>
          <a:p>
            <a:pPr algn="just"/>
            <a:r>
              <a:rPr lang="id-ID" sz="2800" b="1" dirty="0" smtClean="0">
                <a:solidFill>
                  <a:srgbClr val="0070C0"/>
                </a:solidFill>
                <a:effectLst>
                  <a:outerShdw blurRad="38100" dist="38100" dir="2700000" algn="tl">
                    <a:srgbClr val="000000">
                      <a:alpha val="43137"/>
                    </a:srgbClr>
                  </a:outerShdw>
                </a:effectLst>
              </a:rPr>
              <a:t>Esensinya: </a:t>
            </a:r>
            <a:r>
              <a:rPr lang="id-ID" sz="2800" dirty="0" smtClean="0"/>
              <a:t>ramalan teknologi merupakan alat bantu bagi manajerial didalam mengambil keputusan.</a:t>
            </a:r>
            <a:endParaRPr lang="id-ID" sz="2800" dirty="0"/>
          </a:p>
        </p:txBody>
      </p:sp>
    </p:spTree>
    <p:extLst>
      <p:ext uri="{BB962C8B-B14F-4D97-AF65-F5344CB8AC3E}">
        <p14:creationId xmlns:p14="http://schemas.microsoft.com/office/powerpoint/2010/main" val="1370195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395" cy="6858000"/>
          </a:xfrm>
          <a:prstGeom prst="rect">
            <a:avLst/>
          </a:prstGeom>
        </p:spPr>
      </p:pic>
    </p:spTree>
    <p:extLst>
      <p:ext uri="{BB962C8B-B14F-4D97-AF65-F5344CB8AC3E}">
        <p14:creationId xmlns:p14="http://schemas.microsoft.com/office/powerpoint/2010/main" val="116800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04800"/>
            <a:ext cx="11241741" cy="985838"/>
          </a:xfrm>
          <a:solidFill>
            <a:schemeClr val="accent1">
              <a:lumMod val="20000"/>
              <a:lumOff val="80000"/>
              <a:alpha val="59000"/>
            </a:schemeClr>
          </a:solidFill>
        </p:spPr>
        <p:txBody>
          <a:bodyPr rtlCol="0"/>
          <a:lstStyle/>
          <a:p>
            <a:pPr algn="ctr" eaLnBrk="1" fontAlgn="auto" hangingPunct="1">
              <a:spcAft>
                <a:spcPts val="0"/>
              </a:spcAft>
              <a:defRPr/>
            </a:pPr>
            <a:r>
              <a:rPr lang="id-ID" sz="5400" b="1" dirty="0" smtClean="0">
                <a:solidFill>
                  <a:srgbClr val="FFC000"/>
                </a:solidFill>
                <a:effectLst>
                  <a:outerShdw blurRad="38100" dist="38100" dir="2700000" algn="tl">
                    <a:srgbClr val="000000">
                      <a:alpha val="43137"/>
                    </a:srgbClr>
                  </a:outerShdw>
                </a:effectLst>
                <a:latin typeface="Adelyne" pitchFamily="2" charset="0"/>
              </a:rPr>
              <a:t>Pendahuluan</a:t>
            </a:r>
            <a:endParaRPr lang="id-ID" sz="5400" b="1" dirty="0" smtClean="0">
              <a:solidFill>
                <a:srgbClr val="FFC000"/>
              </a:solidFill>
              <a:effectLst>
                <a:outerShdw blurRad="38100" dist="38100" dir="2700000" algn="tl">
                  <a:srgbClr val="000000">
                    <a:alpha val="43137"/>
                  </a:srgbClr>
                </a:outerShdw>
              </a:effectLst>
              <a:latin typeface="Aldo the Apache" panose="04030904040101010302" pitchFamily="82" charset="0"/>
            </a:endParaRPr>
          </a:p>
        </p:txBody>
      </p:sp>
      <p:sp>
        <p:nvSpPr>
          <p:cNvPr id="5" name="Rectangle 4"/>
          <p:cNvSpPr/>
          <p:nvPr/>
        </p:nvSpPr>
        <p:spPr>
          <a:xfrm>
            <a:off x="539551" y="1628800"/>
            <a:ext cx="11159389" cy="4524315"/>
          </a:xfrm>
          <a:prstGeom prst="rect">
            <a:avLst/>
          </a:prstGeom>
        </p:spPr>
        <p:txBody>
          <a:bodyPr wrap="square">
            <a:spAutoFit/>
          </a:bodyPr>
          <a:lstStyle/>
          <a:p>
            <a:pPr algn="just"/>
            <a:r>
              <a:rPr lang="id-ID" sz="3200" b="1" dirty="0" smtClean="0">
                <a:effectLst>
                  <a:outerShdw blurRad="38100" dist="38100" dir="2700000" algn="tl">
                    <a:srgbClr val="000000">
                      <a:alpha val="43137"/>
                    </a:srgbClr>
                  </a:outerShdw>
                </a:effectLst>
              </a:rPr>
              <a:t>Dua istilah yang sering digunakan yaitu:</a:t>
            </a:r>
            <a:endParaRPr lang="id-ID" sz="3200" b="1" dirty="0" smtClean="0">
              <a:solidFill>
                <a:srgbClr val="0070C0"/>
              </a:solidFill>
              <a:effectLst>
                <a:outerShdw blurRad="38100" dist="38100" dir="2700000" algn="tl">
                  <a:srgbClr val="000000">
                    <a:alpha val="43137"/>
                  </a:srgbClr>
                </a:outerShdw>
              </a:effectLst>
            </a:endParaRPr>
          </a:p>
          <a:p>
            <a:pPr marL="514350" indent="-514350" algn="just">
              <a:buAutoNum type="arabicPeriod"/>
            </a:pPr>
            <a:r>
              <a:rPr lang="id-ID" sz="2800" b="1" dirty="0" smtClean="0">
                <a:solidFill>
                  <a:srgbClr val="FF0000"/>
                </a:solidFill>
                <a:effectLst>
                  <a:outerShdw blurRad="38100" dist="38100" dir="2700000" algn="tl">
                    <a:srgbClr val="000000">
                      <a:alpha val="43137"/>
                    </a:srgbClr>
                  </a:outerShdw>
                </a:effectLst>
              </a:rPr>
              <a:t>PERKIRAAN </a:t>
            </a:r>
            <a:r>
              <a:rPr lang="id-ID" sz="2800" b="1" dirty="0" smtClean="0">
                <a:solidFill>
                  <a:srgbClr val="FF0000"/>
                </a:solidFill>
                <a:effectLst>
                  <a:outerShdw blurRad="38100" dist="38100" dir="2700000" algn="tl">
                    <a:srgbClr val="000000">
                      <a:alpha val="43137"/>
                    </a:srgbClr>
                  </a:outerShdw>
                </a:effectLst>
              </a:rPr>
              <a:t>TEKNOLOGI</a:t>
            </a:r>
            <a:endParaRPr lang="id-ID" sz="2800" b="1" dirty="0" smtClean="0">
              <a:solidFill>
                <a:srgbClr val="FF0000"/>
              </a:solidFill>
              <a:effectLst>
                <a:outerShdw blurRad="38100" dist="38100" dir="2700000" algn="tl">
                  <a:srgbClr val="000000">
                    <a:alpha val="43137"/>
                  </a:srgbClr>
                </a:outerShdw>
              </a:effectLst>
            </a:endParaRPr>
          </a:p>
          <a:p>
            <a:pPr algn="just"/>
            <a:r>
              <a:rPr lang="id-ID" sz="2800" b="1" dirty="0">
                <a:solidFill>
                  <a:srgbClr val="FF0000"/>
                </a:solidFill>
                <a:effectLst>
                  <a:outerShdw blurRad="38100" dist="38100" dir="2700000" algn="tl">
                    <a:srgbClr val="000000">
                      <a:alpha val="43137"/>
                    </a:srgbClr>
                  </a:outerShdw>
                </a:effectLst>
              </a:rPr>
              <a:t>	</a:t>
            </a:r>
            <a:r>
              <a:rPr lang="id-ID" sz="2400" dirty="0" smtClean="0">
                <a:solidFill>
                  <a:srgbClr val="0070C0"/>
                </a:solidFill>
                <a:effectLst>
                  <a:outerShdw blurRad="38100" dist="38100" dir="2700000" algn="tl">
                    <a:srgbClr val="000000">
                      <a:alpha val="43137"/>
                    </a:srgbClr>
                  </a:outerShdw>
                </a:effectLst>
              </a:rPr>
              <a:t>Berkaitan dengan operasi-operasi perusahaan dan horizon waktu relatif jangka </a:t>
            </a:r>
          </a:p>
          <a:p>
            <a:pPr algn="just"/>
            <a:r>
              <a:rPr lang="id-ID" sz="2400" dirty="0">
                <a:solidFill>
                  <a:srgbClr val="0070C0"/>
                </a:solidFill>
                <a:effectLst>
                  <a:outerShdw blurRad="38100" dist="38100" dir="2700000" algn="tl">
                    <a:srgbClr val="000000">
                      <a:alpha val="43137"/>
                    </a:srgbClr>
                  </a:outerShdw>
                </a:effectLst>
              </a:rPr>
              <a:t>	</a:t>
            </a:r>
            <a:r>
              <a:rPr lang="id-ID" sz="2400" dirty="0" smtClean="0">
                <a:solidFill>
                  <a:srgbClr val="0070C0"/>
                </a:solidFill>
                <a:effectLst>
                  <a:outerShdw blurRad="38100" dist="38100" dir="2700000" algn="tl">
                    <a:srgbClr val="000000">
                      <a:alpha val="43137"/>
                    </a:srgbClr>
                  </a:outerShdw>
                </a:effectLst>
              </a:rPr>
              <a:t>pendek.</a:t>
            </a:r>
          </a:p>
          <a:p>
            <a:pPr marL="514350" indent="-514350" algn="just">
              <a:buFont typeface="+mj-lt"/>
              <a:buAutoNum type="arabicPeriod" startAt="2"/>
            </a:pPr>
            <a:r>
              <a:rPr lang="id-ID" sz="2800" b="1" dirty="0" smtClean="0">
                <a:solidFill>
                  <a:srgbClr val="FF0000"/>
                </a:solidFill>
                <a:effectLst>
                  <a:outerShdw blurRad="38100" dist="38100" dir="2700000" algn="tl">
                    <a:srgbClr val="000000">
                      <a:alpha val="43137"/>
                    </a:srgbClr>
                  </a:outerShdw>
                </a:effectLst>
              </a:rPr>
              <a:t>PERAMALAN TEKNOLGI</a:t>
            </a:r>
          </a:p>
          <a:p>
            <a:pPr algn="just"/>
            <a:r>
              <a:rPr lang="id-ID" sz="2800" b="1" dirty="0">
                <a:solidFill>
                  <a:srgbClr val="FF0000"/>
                </a:solidFill>
                <a:effectLst>
                  <a:outerShdw blurRad="38100" dist="38100" dir="2700000" algn="tl">
                    <a:srgbClr val="000000">
                      <a:alpha val="43137"/>
                    </a:srgbClr>
                  </a:outerShdw>
                </a:effectLst>
              </a:rPr>
              <a:t>	</a:t>
            </a:r>
            <a:r>
              <a:rPr lang="id-ID" sz="2400" dirty="0" smtClean="0">
                <a:solidFill>
                  <a:srgbClr val="0070C0"/>
                </a:solidFill>
                <a:effectLst>
                  <a:outerShdw blurRad="38100" dist="38100" dir="2700000" algn="tl">
                    <a:srgbClr val="000000">
                      <a:alpha val="43137"/>
                    </a:srgbClr>
                  </a:outerShdw>
                </a:effectLst>
              </a:rPr>
              <a:t>Skala waktu lebih panjang dan bersifat strategi.</a:t>
            </a:r>
          </a:p>
          <a:p>
            <a:pPr algn="just"/>
            <a:endParaRPr lang="id-ID" sz="2400" dirty="0">
              <a:solidFill>
                <a:srgbClr val="0070C0"/>
              </a:solidFill>
              <a:effectLst>
                <a:outerShdw blurRad="38100" dist="38100" dir="2700000" algn="tl">
                  <a:srgbClr val="000000">
                    <a:alpha val="43137"/>
                  </a:srgbClr>
                </a:outerShdw>
              </a:effectLst>
            </a:endParaRPr>
          </a:p>
          <a:p>
            <a:pPr algn="just"/>
            <a:r>
              <a:rPr lang="id-ID" sz="2400" dirty="0">
                <a:solidFill>
                  <a:srgbClr val="C00000"/>
                </a:solidFill>
              </a:rPr>
              <a:t>P</a:t>
            </a:r>
            <a:r>
              <a:rPr lang="id-ID" sz="2400" dirty="0">
                <a:solidFill>
                  <a:srgbClr val="C00000"/>
                </a:solidFill>
                <a:effectLst>
                  <a:outerShdw blurRad="38100" dist="38100" dir="2700000" algn="tl">
                    <a:srgbClr val="000000">
                      <a:alpha val="43137"/>
                    </a:srgbClr>
                  </a:outerShdw>
                </a:effectLst>
              </a:rPr>
              <a:t>eramalan adalah prediksi bagaimana suatu variabel akan berubah di dalam jangka waktu tertentu.</a:t>
            </a:r>
            <a:r>
              <a:rPr lang="id-ID" sz="2400" dirty="0">
                <a:solidFill>
                  <a:srgbClr val="C00000"/>
                </a:solidFill>
              </a:rPr>
              <a:t> </a:t>
            </a:r>
            <a:r>
              <a:rPr lang="id-ID" sz="2400" b="1" dirty="0">
                <a:solidFill>
                  <a:srgbClr val="7030A0"/>
                </a:solidFill>
                <a:effectLst>
                  <a:outerShdw blurRad="38100" dist="38100" dir="2700000" algn="tl">
                    <a:srgbClr val="000000">
                      <a:alpha val="43137"/>
                    </a:srgbClr>
                  </a:outerShdw>
                </a:effectLst>
              </a:rPr>
              <a:t>Peramalan teknologi </a:t>
            </a:r>
            <a:r>
              <a:rPr lang="id-ID" sz="2400" dirty="0"/>
              <a:t>adalah serangkaian proses formal terhadap penelitian perkembangan teknologi masa </a:t>
            </a:r>
            <a:r>
              <a:rPr lang="id-ID" sz="2400" dirty="0" smtClean="0"/>
              <a:t>depan, </a:t>
            </a:r>
            <a:r>
              <a:rPr lang="id-ID" sz="2400" dirty="0"/>
              <a:t>dikarenakan kemajuan – kemajuan ilmu dan pengetahuan </a:t>
            </a:r>
            <a:r>
              <a:rPr lang="id-ID" sz="2400" dirty="0" smtClean="0"/>
              <a:t>serta </a:t>
            </a:r>
            <a:r>
              <a:rPr lang="id-ID" sz="2400" dirty="0"/>
              <a:t>perubahan dalam masyarakat. </a:t>
            </a:r>
            <a:endParaRPr lang="id-ID" sz="24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526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9010" y="642392"/>
            <a:ext cx="10457201" cy="830997"/>
          </a:xfrm>
          <a:prstGeom prst="rect">
            <a:avLst/>
          </a:prstGeom>
          <a:solidFill>
            <a:schemeClr val="accent2">
              <a:alpha val="29000"/>
            </a:schemeClr>
          </a:solidFill>
        </p:spPr>
        <p:txBody>
          <a:bodyPr wrap="square">
            <a:spAutoFit/>
          </a:bodyPr>
          <a:lstStyle/>
          <a:p>
            <a:r>
              <a:rPr lang="id-ID" sz="4800" b="1" dirty="0" smtClean="0">
                <a:solidFill>
                  <a:srgbClr val="7030A0"/>
                </a:solidFill>
                <a:effectLst>
                  <a:outerShdw blurRad="38100" dist="38100" dir="2700000" algn="tl">
                    <a:srgbClr val="000000">
                      <a:alpha val="43137"/>
                    </a:srgbClr>
                  </a:outerShdw>
                </a:effectLst>
                <a:latin typeface="Adobe Garamond Pro Bold" panose="02020702060506020403" pitchFamily="18" charset="0"/>
              </a:rPr>
              <a:t>Peramalan </a:t>
            </a:r>
            <a:r>
              <a:rPr lang="id-ID" sz="4800" b="1" dirty="0">
                <a:solidFill>
                  <a:srgbClr val="7030A0"/>
                </a:solidFill>
                <a:effectLst>
                  <a:outerShdw blurRad="38100" dist="38100" dir="2700000" algn="tl">
                    <a:srgbClr val="000000">
                      <a:alpha val="43137"/>
                    </a:srgbClr>
                  </a:outerShdw>
                </a:effectLst>
                <a:latin typeface="Adobe Garamond Pro Bold" panose="02020702060506020403" pitchFamily="18" charset="0"/>
              </a:rPr>
              <a:t>teknologi di bagi dua </a:t>
            </a:r>
            <a:r>
              <a:rPr lang="id-ID" sz="4800" b="1" dirty="0" smtClean="0">
                <a:solidFill>
                  <a:srgbClr val="7030A0"/>
                </a:solidFill>
                <a:effectLst>
                  <a:outerShdw blurRad="38100" dist="38100" dir="2700000" algn="tl">
                    <a:srgbClr val="000000">
                      <a:alpha val="43137"/>
                    </a:srgbClr>
                  </a:outerShdw>
                </a:effectLst>
                <a:latin typeface="Adobe Garamond Pro Bold" panose="02020702060506020403" pitchFamily="18" charset="0"/>
              </a:rPr>
              <a:t>:</a:t>
            </a:r>
            <a:endParaRPr lang="id-ID" sz="4800" b="1" dirty="0">
              <a:solidFill>
                <a:srgbClr val="7030A0"/>
              </a:solidFill>
              <a:effectLst>
                <a:outerShdw blurRad="38100" dist="38100" dir="2700000" algn="tl">
                  <a:srgbClr val="000000">
                    <a:alpha val="43137"/>
                  </a:srgbClr>
                </a:outerShdw>
              </a:effectLst>
              <a:latin typeface="Adobe Garamond Pro Bold" panose="02020702060506020403" pitchFamily="18" charset="0"/>
            </a:endParaRPr>
          </a:p>
        </p:txBody>
      </p:sp>
      <p:sp>
        <p:nvSpPr>
          <p:cNvPr id="5" name="Rectangle 4"/>
          <p:cNvSpPr/>
          <p:nvPr/>
        </p:nvSpPr>
        <p:spPr>
          <a:xfrm>
            <a:off x="944187" y="1742330"/>
            <a:ext cx="10432024" cy="2123658"/>
          </a:xfrm>
          <a:prstGeom prst="rect">
            <a:avLst/>
          </a:prstGeom>
        </p:spPr>
        <p:txBody>
          <a:bodyPr wrap="square">
            <a:spAutoFit/>
          </a:bodyPr>
          <a:lstStyle/>
          <a:p>
            <a:pPr marL="514350" indent="-514350" algn="just">
              <a:buAutoNum type="arabicPeriod"/>
            </a:pPr>
            <a:r>
              <a:rPr lang="id-ID" sz="2800" b="1" i="1" dirty="0" smtClean="0">
                <a:solidFill>
                  <a:srgbClr val="FF0000"/>
                </a:solidFill>
                <a:effectLst>
                  <a:outerShdw blurRad="38100" dist="38100" dir="2700000" algn="tl">
                    <a:srgbClr val="000000">
                      <a:alpha val="43137"/>
                    </a:srgbClr>
                  </a:outerShdw>
                </a:effectLst>
              </a:rPr>
              <a:t>Technological </a:t>
            </a:r>
            <a:r>
              <a:rPr lang="id-ID" sz="2800" b="1" i="1" dirty="0">
                <a:solidFill>
                  <a:srgbClr val="FF0000"/>
                </a:solidFill>
                <a:effectLst>
                  <a:outerShdw blurRad="38100" dist="38100" dir="2700000" algn="tl">
                    <a:srgbClr val="000000">
                      <a:alpha val="43137"/>
                    </a:srgbClr>
                  </a:outerShdw>
                </a:effectLst>
              </a:rPr>
              <a:t>Opportunity Forecasting (TOF</a:t>
            </a:r>
            <a:r>
              <a:rPr lang="id-ID" sz="2800" b="1" i="1" dirty="0" smtClean="0">
                <a:solidFill>
                  <a:srgbClr val="FF0000"/>
                </a:solidFill>
                <a:effectLst>
                  <a:outerShdw blurRad="38100" dist="38100" dir="2700000" algn="tl">
                    <a:srgbClr val="000000">
                      <a:alpha val="43137"/>
                    </a:srgbClr>
                  </a:outerShdw>
                </a:effectLst>
              </a:rPr>
              <a:t>) </a:t>
            </a:r>
          </a:p>
          <a:p>
            <a:pPr marL="538163" algn="just"/>
            <a:r>
              <a:rPr lang="id-ID" sz="2600" dirty="0" smtClean="0"/>
              <a:t>Peramalan </a:t>
            </a:r>
            <a:r>
              <a:rPr lang="id-ID" sz="2600" dirty="0"/>
              <a:t>peluang teknologi merupakan pengetahuan yang handal untuk menilai masa depan dengan mengamati perkembangan yang terjadi saat ini dan memperkirakan peluang yang terjadi pada masa yang akan datang.</a:t>
            </a:r>
            <a:endParaRPr lang="id-ID" sz="2600" dirty="0" smtClean="0">
              <a:solidFill>
                <a:srgbClr val="C00000"/>
              </a:solidFill>
            </a:endParaRPr>
          </a:p>
        </p:txBody>
      </p:sp>
      <p:sp>
        <p:nvSpPr>
          <p:cNvPr id="7" name="Rectangle 6"/>
          <p:cNvSpPr/>
          <p:nvPr/>
        </p:nvSpPr>
        <p:spPr>
          <a:xfrm>
            <a:off x="944187" y="3998398"/>
            <a:ext cx="10432024" cy="2092881"/>
          </a:xfrm>
          <a:prstGeom prst="rect">
            <a:avLst/>
          </a:prstGeom>
        </p:spPr>
        <p:txBody>
          <a:bodyPr wrap="square">
            <a:spAutoFit/>
          </a:bodyPr>
          <a:lstStyle/>
          <a:p>
            <a:pPr marL="514350" indent="-514350" algn="just">
              <a:buAutoNum type="arabicPeriod" startAt="2"/>
            </a:pPr>
            <a:r>
              <a:rPr lang="id-ID" sz="2600" b="1" i="1" dirty="0" smtClean="0">
                <a:solidFill>
                  <a:srgbClr val="FF0000"/>
                </a:solidFill>
                <a:effectLst>
                  <a:outerShdw blurRad="38100" dist="38100" dir="2700000" algn="tl">
                    <a:srgbClr val="000000">
                      <a:alpha val="43137"/>
                    </a:srgbClr>
                  </a:outerShdw>
                </a:effectLst>
              </a:rPr>
              <a:t>Normatif </a:t>
            </a:r>
            <a:r>
              <a:rPr lang="id-ID" sz="2600" b="1" i="1" dirty="0">
                <a:solidFill>
                  <a:srgbClr val="FF0000"/>
                </a:solidFill>
                <a:effectLst>
                  <a:outerShdw blurRad="38100" dist="38100" dir="2700000" algn="tl">
                    <a:srgbClr val="000000">
                      <a:alpha val="43137"/>
                    </a:srgbClr>
                  </a:outerShdw>
                </a:effectLst>
              </a:rPr>
              <a:t>Technological Forecasting (NTF</a:t>
            </a:r>
            <a:r>
              <a:rPr lang="id-ID" sz="2600" b="1" i="1" dirty="0" smtClean="0">
                <a:solidFill>
                  <a:srgbClr val="FF0000"/>
                </a:solidFill>
                <a:effectLst>
                  <a:outerShdw blurRad="38100" dist="38100" dir="2700000" algn="tl">
                    <a:srgbClr val="000000">
                      <a:alpha val="43137"/>
                    </a:srgbClr>
                  </a:outerShdw>
                </a:effectLst>
              </a:rPr>
              <a:t>)</a:t>
            </a:r>
            <a:endParaRPr lang="id-ID" sz="2600" b="1" i="1" dirty="0" smtClean="0">
              <a:solidFill>
                <a:srgbClr val="7030A0"/>
              </a:solidFill>
              <a:effectLst>
                <a:outerShdw blurRad="38100" dist="38100" dir="2700000" algn="tl">
                  <a:srgbClr val="000000">
                    <a:alpha val="43137"/>
                  </a:srgbClr>
                </a:outerShdw>
              </a:effectLst>
            </a:endParaRPr>
          </a:p>
          <a:p>
            <a:pPr marL="538163" algn="just"/>
            <a:r>
              <a:rPr lang="id-ID" sz="2600" dirty="0"/>
              <a:t>D</a:t>
            </a:r>
            <a:r>
              <a:rPr lang="id-ID" sz="2600" dirty="0" smtClean="0"/>
              <a:t>engan </a:t>
            </a:r>
            <a:r>
              <a:rPr lang="id-ID" sz="2600" dirty="0"/>
              <a:t>melihat masa depan (teknologi yang dibutuhkan) kemudian untuk dibuat perkiraan teknologi dan riset yang diperlukan dengan memperhatikan skala waktu</a:t>
            </a:r>
            <a:r>
              <a:rPr lang="id-ID" sz="2600" dirty="0" smtClean="0"/>
              <a:t>.</a:t>
            </a:r>
          </a:p>
          <a:p>
            <a:pPr marL="538163" algn="just"/>
            <a:r>
              <a:rPr lang="id-ID" sz="2600" dirty="0" smtClean="0"/>
              <a:t>disebut juga dengan </a:t>
            </a:r>
            <a:r>
              <a:rPr lang="id-ID" sz="2600" i="1" dirty="0" smtClean="0"/>
              <a:t>Technological Demand Forecasting (TDF).</a:t>
            </a:r>
            <a:endParaRPr lang="id-ID" sz="2600" dirty="0" smtClean="0"/>
          </a:p>
        </p:txBody>
      </p:sp>
    </p:spTree>
    <p:extLst>
      <p:ext uri="{BB962C8B-B14F-4D97-AF65-F5344CB8AC3E}">
        <p14:creationId xmlns:p14="http://schemas.microsoft.com/office/powerpoint/2010/main" val="264690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3139" y="693460"/>
            <a:ext cx="10432024" cy="3693319"/>
          </a:xfrm>
          <a:prstGeom prst="rect">
            <a:avLst/>
          </a:prstGeom>
        </p:spPr>
        <p:txBody>
          <a:bodyPr wrap="square">
            <a:spAutoFit/>
          </a:bodyPr>
          <a:lstStyle/>
          <a:p>
            <a:pPr algn="just"/>
            <a:r>
              <a:rPr lang="id-ID" sz="2600" b="1" dirty="0">
                <a:solidFill>
                  <a:srgbClr val="7030A0"/>
                </a:solidFill>
                <a:effectLst>
                  <a:outerShdw blurRad="38100" dist="38100" dir="2700000" algn="tl">
                    <a:srgbClr val="000000">
                      <a:alpha val="43137"/>
                    </a:srgbClr>
                  </a:outerShdw>
                </a:effectLst>
              </a:rPr>
              <a:t>Berkaitan dengan skala waktu dalam ramalan teknologi, ada tiga yaitu. </a:t>
            </a:r>
            <a:endParaRPr lang="id-ID" sz="2600" dirty="0" smtClean="0">
              <a:solidFill>
                <a:srgbClr val="7030A0"/>
              </a:solidFill>
            </a:endParaRPr>
          </a:p>
          <a:p>
            <a:pPr marL="514350" indent="-514350" algn="just">
              <a:buAutoNum type="arabicPeriod"/>
            </a:pPr>
            <a:r>
              <a:rPr lang="id-ID" sz="2600" b="1" dirty="0" smtClean="0">
                <a:solidFill>
                  <a:srgbClr val="FF0000"/>
                </a:solidFill>
                <a:effectLst>
                  <a:outerShdw blurRad="38100" dist="38100" dir="2700000" algn="tl">
                    <a:srgbClr val="000000">
                      <a:alpha val="43137"/>
                    </a:srgbClr>
                  </a:outerShdw>
                </a:effectLst>
              </a:rPr>
              <a:t>Jangka </a:t>
            </a:r>
            <a:r>
              <a:rPr lang="id-ID" sz="2600" b="1" dirty="0">
                <a:solidFill>
                  <a:srgbClr val="FF0000"/>
                </a:solidFill>
                <a:effectLst>
                  <a:outerShdw blurRad="38100" dist="38100" dir="2700000" algn="tl">
                    <a:srgbClr val="000000">
                      <a:alpha val="43137"/>
                    </a:srgbClr>
                  </a:outerShdw>
                </a:effectLst>
              </a:rPr>
              <a:t>Panjang (&gt; 5 tahun), </a:t>
            </a:r>
            <a:endParaRPr lang="id-ID" sz="2600" b="1" dirty="0" smtClean="0">
              <a:solidFill>
                <a:srgbClr val="FF0000"/>
              </a:solidFill>
              <a:effectLst>
                <a:outerShdw blurRad="38100" dist="38100" dir="2700000" algn="tl">
                  <a:srgbClr val="000000">
                    <a:alpha val="43137"/>
                  </a:srgbClr>
                </a:outerShdw>
              </a:effectLst>
            </a:endParaRPr>
          </a:p>
          <a:p>
            <a:pPr algn="just"/>
            <a:r>
              <a:rPr lang="id-ID" sz="2600" dirty="0" smtClean="0"/>
              <a:t>	dikaitkan </a:t>
            </a:r>
            <a:r>
              <a:rPr lang="id-ID" sz="2600" dirty="0"/>
              <a:t>dengan makro ekonomi, sosial potensi limbah.</a:t>
            </a:r>
          </a:p>
          <a:p>
            <a:pPr marL="514350" indent="-514350" algn="just">
              <a:buAutoNum type="arabicPeriod" startAt="2"/>
            </a:pPr>
            <a:r>
              <a:rPr lang="id-ID" sz="2600" b="1" dirty="0" smtClean="0">
                <a:solidFill>
                  <a:srgbClr val="FF0000"/>
                </a:solidFill>
                <a:effectLst>
                  <a:outerShdw blurRad="38100" dist="38100" dir="2700000" algn="tl">
                    <a:srgbClr val="000000">
                      <a:alpha val="43137"/>
                    </a:srgbClr>
                  </a:outerShdw>
                </a:effectLst>
              </a:rPr>
              <a:t>Jangka </a:t>
            </a:r>
            <a:r>
              <a:rPr lang="id-ID" sz="2600" b="1" dirty="0">
                <a:solidFill>
                  <a:srgbClr val="FF0000"/>
                </a:solidFill>
                <a:effectLst>
                  <a:outerShdw blurRad="38100" dist="38100" dir="2700000" algn="tl">
                    <a:srgbClr val="000000">
                      <a:alpha val="43137"/>
                    </a:srgbClr>
                  </a:outerShdw>
                </a:effectLst>
              </a:rPr>
              <a:t>Menengah (2 - 5 tahun), </a:t>
            </a:r>
            <a:endParaRPr lang="id-ID" sz="2600" b="1" dirty="0" smtClean="0">
              <a:solidFill>
                <a:srgbClr val="FF0000"/>
              </a:solidFill>
              <a:effectLst>
                <a:outerShdw blurRad="38100" dist="38100" dir="2700000" algn="tl">
                  <a:srgbClr val="000000">
                    <a:alpha val="43137"/>
                  </a:srgbClr>
                </a:outerShdw>
              </a:effectLst>
            </a:endParaRPr>
          </a:p>
          <a:p>
            <a:pPr algn="just"/>
            <a:r>
              <a:rPr lang="id-ID" sz="2600" dirty="0" smtClean="0"/>
              <a:t>	titik </a:t>
            </a:r>
            <a:r>
              <a:rPr lang="id-ID" sz="2600" dirty="0"/>
              <a:t>berat pada riset aplikasi pasar dan teknologi.</a:t>
            </a:r>
          </a:p>
          <a:p>
            <a:pPr marL="514350" indent="-514350" algn="just">
              <a:buAutoNum type="arabicPeriod" startAt="3"/>
            </a:pPr>
            <a:r>
              <a:rPr lang="id-ID" sz="2600" b="1" dirty="0" smtClean="0">
                <a:solidFill>
                  <a:srgbClr val="FF0000"/>
                </a:solidFill>
                <a:effectLst>
                  <a:outerShdw blurRad="38100" dist="38100" dir="2700000" algn="tl">
                    <a:srgbClr val="000000">
                      <a:alpha val="43137"/>
                    </a:srgbClr>
                  </a:outerShdw>
                </a:effectLst>
              </a:rPr>
              <a:t>Jangka </a:t>
            </a:r>
            <a:r>
              <a:rPr lang="id-ID" sz="2600" b="1" dirty="0">
                <a:solidFill>
                  <a:srgbClr val="FF0000"/>
                </a:solidFill>
                <a:effectLst>
                  <a:outerShdw blurRad="38100" dist="38100" dir="2700000" algn="tl">
                    <a:srgbClr val="000000">
                      <a:alpha val="43137"/>
                    </a:srgbClr>
                  </a:outerShdw>
                </a:effectLst>
              </a:rPr>
              <a:t>Pendek (&lt; 2 tahun), </a:t>
            </a:r>
            <a:endParaRPr lang="id-ID" sz="2600" b="1" dirty="0" smtClean="0">
              <a:solidFill>
                <a:srgbClr val="FF0000"/>
              </a:solidFill>
              <a:effectLst>
                <a:outerShdw blurRad="38100" dist="38100" dir="2700000" algn="tl">
                  <a:srgbClr val="000000">
                    <a:alpha val="43137"/>
                  </a:srgbClr>
                </a:outerShdw>
              </a:effectLst>
            </a:endParaRPr>
          </a:p>
          <a:p>
            <a:pPr algn="just"/>
            <a:r>
              <a:rPr lang="id-ID" sz="2600" dirty="0" smtClean="0"/>
              <a:t>	titik </a:t>
            </a:r>
            <a:r>
              <a:rPr lang="id-ID" sz="2600" dirty="0"/>
              <a:t>berat pada rincian produk dan potensi pasar dengan perhatian </a:t>
            </a:r>
            <a:r>
              <a:rPr lang="id-ID" sz="2600" dirty="0" smtClean="0"/>
              <a:t>	khusus </a:t>
            </a:r>
            <a:r>
              <a:rPr lang="id-ID" sz="2600" dirty="0"/>
              <a:t>bersaing.</a:t>
            </a:r>
          </a:p>
          <a:p>
            <a:pPr lvl="1" algn="just"/>
            <a:endParaRPr lang="id-ID" sz="2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547" y="4265974"/>
            <a:ext cx="10287207" cy="2280331"/>
          </a:xfrm>
          <a:prstGeom prst="rect">
            <a:avLst/>
          </a:prstGeom>
        </p:spPr>
      </p:pic>
    </p:spTree>
    <p:extLst>
      <p:ext uri="{BB962C8B-B14F-4D97-AF65-F5344CB8AC3E}">
        <p14:creationId xmlns:p14="http://schemas.microsoft.com/office/powerpoint/2010/main" val="3281846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094" y="1343269"/>
            <a:ext cx="10432024" cy="1692771"/>
          </a:xfrm>
          <a:prstGeom prst="rect">
            <a:avLst/>
          </a:prstGeom>
        </p:spPr>
        <p:txBody>
          <a:bodyPr wrap="square">
            <a:spAutoFit/>
          </a:bodyPr>
          <a:lstStyle/>
          <a:p>
            <a:pPr algn="just"/>
            <a:r>
              <a:rPr lang="id-ID" sz="2600" b="1" dirty="0">
                <a:solidFill>
                  <a:srgbClr val="C00000"/>
                </a:solidFill>
                <a:effectLst>
                  <a:outerShdw blurRad="38100" dist="38100" dir="2700000" algn="tl">
                    <a:srgbClr val="000000">
                      <a:alpha val="43137"/>
                    </a:srgbClr>
                  </a:outerShdw>
                </a:effectLst>
              </a:rPr>
              <a:t>Teknologi</a:t>
            </a:r>
            <a:r>
              <a:rPr lang="id-ID" sz="2600" b="1" dirty="0">
                <a:solidFill>
                  <a:srgbClr val="C00000"/>
                </a:solidFill>
              </a:rPr>
              <a:t> </a:t>
            </a:r>
            <a:r>
              <a:rPr lang="id-ID" sz="2600" dirty="0"/>
              <a:t>merupakan instrumen utama dalam menghadapi persaingan global. </a:t>
            </a:r>
            <a:endParaRPr lang="id-ID" sz="2600" dirty="0" smtClean="0"/>
          </a:p>
          <a:p>
            <a:pPr algn="just"/>
            <a:r>
              <a:rPr lang="id-ID" sz="2600" b="1" dirty="0" smtClean="0">
                <a:solidFill>
                  <a:srgbClr val="C00000"/>
                </a:solidFill>
                <a:effectLst>
                  <a:outerShdw blurRad="38100" dist="38100" dir="2700000" algn="tl">
                    <a:srgbClr val="000000">
                      <a:alpha val="43137"/>
                    </a:srgbClr>
                  </a:outerShdw>
                </a:effectLst>
              </a:rPr>
              <a:t>Peramalan </a:t>
            </a:r>
            <a:r>
              <a:rPr lang="id-ID" sz="2600" b="1" dirty="0">
                <a:solidFill>
                  <a:srgbClr val="C00000"/>
                </a:solidFill>
                <a:effectLst>
                  <a:outerShdw blurRad="38100" dist="38100" dir="2700000" algn="tl">
                    <a:srgbClr val="000000">
                      <a:alpha val="43137"/>
                    </a:srgbClr>
                  </a:outerShdw>
                </a:effectLst>
              </a:rPr>
              <a:t>teknologi</a:t>
            </a:r>
            <a:r>
              <a:rPr lang="id-ID" sz="2600" dirty="0"/>
              <a:t>, merupakan langkah awal dalam memenangkan persaingan.</a:t>
            </a:r>
            <a:endParaRPr lang="id-ID" sz="2600" dirty="0" smtClean="0"/>
          </a:p>
        </p:txBody>
      </p:sp>
      <p:sp>
        <p:nvSpPr>
          <p:cNvPr id="7" name="TextBox 6"/>
          <p:cNvSpPr txBox="1"/>
          <p:nvPr/>
        </p:nvSpPr>
        <p:spPr>
          <a:xfrm>
            <a:off x="771094" y="3285046"/>
            <a:ext cx="10432024" cy="1938992"/>
          </a:xfrm>
          <a:prstGeom prst="rect">
            <a:avLst/>
          </a:prstGeom>
          <a:noFill/>
        </p:spPr>
        <p:txBody>
          <a:bodyPr wrap="square" rtlCol="0">
            <a:spAutoFit/>
          </a:bodyPr>
          <a:lstStyle/>
          <a:p>
            <a:pPr algn="just"/>
            <a:r>
              <a:rPr lang="id-ID" sz="2400" b="1" dirty="0" smtClean="0">
                <a:solidFill>
                  <a:srgbClr val="0070C0"/>
                </a:solidFill>
                <a:effectLst>
                  <a:outerShdw blurRad="38100" dist="38100" dir="2700000" algn="tl">
                    <a:srgbClr val="000000">
                      <a:alpha val="43137"/>
                    </a:srgbClr>
                  </a:outerShdw>
                </a:effectLst>
              </a:rPr>
              <a:t>PERANANNYA</a:t>
            </a:r>
          </a:p>
          <a:p>
            <a:pPr marL="342900" indent="-342900" algn="just">
              <a:buFont typeface="Courier New" panose="02070309020205020404" pitchFamily="49" charset="0"/>
              <a:buChar char="o"/>
            </a:pPr>
            <a:r>
              <a:rPr lang="id-ID" sz="2400" dirty="0" smtClean="0"/>
              <a:t>Evaluasi </a:t>
            </a:r>
            <a:r>
              <a:rPr lang="id-ID" sz="2400" dirty="0"/>
              <a:t>potensi pasar terhadap produk atau pasar tertentu sehingga menghasilkan teknologi baru.</a:t>
            </a:r>
          </a:p>
          <a:p>
            <a:pPr marL="342900" indent="-342900" algn="just">
              <a:buFont typeface="Courier New" panose="02070309020205020404" pitchFamily="49" charset="0"/>
              <a:buChar char="o"/>
            </a:pPr>
            <a:r>
              <a:rPr lang="id-ID" sz="2400" dirty="0" smtClean="0"/>
              <a:t>Evaluasi </a:t>
            </a:r>
            <a:r>
              <a:rPr lang="id-ID" sz="2400" dirty="0"/>
              <a:t>tingkat kemajuan terhadap teknologi tertentu.</a:t>
            </a:r>
          </a:p>
          <a:p>
            <a:pPr marL="342900" indent="-342900" algn="just">
              <a:buFont typeface="Courier New" panose="02070309020205020404" pitchFamily="49" charset="0"/>
              <a:buChar char="o"/>
            </a:pPr>
            <a:r>
              <a:rPr lang="id-ID" sz="2400" dirty="0" smtClean="0"/>
              <a:t>Evaluasi </a:t>
            </a:r>
            <a:r>
              <a:rPr lang="id-ID" sz="2400" dirty="0"/>
              <a:t>dampak teknologi baru pada sebuah perusahaan/industri.</a:t>
            </a:r>
          </a:p>
        </p:txBody>
      </p:sp>
      <p:sp>
        <p:nvSpPr>
          <p:cNvPr id="8" name="Rectangle 7"/>
          <p:cNvSpPr/>
          <p:nvPr/>
        </p:nvSpPr>
        <p:spPr>
          <a:xfrm>
            <a:off x="771094" y="440686"/>
            <a:ext cx="10887506" cy="830997"/>
          </a:xfrm>
          <a:prstGeom prst="rect">
            <a:avLst/>
          </a:prstGeom>
          <a:solidFill>
            <a:schemeClr val="tx1">
              <a:alpha val="29000"/>
            </a:schemeClr>
          </a:solidFill>
        </p:spPr>
        <p:txBody>
          <a:bodyPr wrap="square">
            <a:spAutoFit/>
          </a:bodyPr>
          <a:lstStyle/>
          <a:p>
            <a:r>
              <a:rPr lang="id-ID" sz="4800" b="1" dirty="0" smtClean="0">
                <a:solidFill>
                  <a:srgbClr val="0070C0"/>
                </a:solidFill>
                <a:latin typeface="Adelyne" pitchFamily="2" charset="0"/>
              </a:rPr>
              <a:t>Peranan </a:t>
            </a:r>
            <a:r>
              <a:rPr lang="id-ID" sz="4800" b="1" dirty="0" smtClean="0">
                <a:solidFill>
                  <a:srgbClr val="FFC000"/>
                </a:solidFill>
                <a:effectLst>
                  <a:outerShdw blurRad="38100" dist="38100" dir="2700000" algn="tl">
                    <a:srgbClr val="000000">
                      <a:alpha val="43137"/>
                    </a:srgbClr>
                  </a:outerShdw>
                </a:effectLst>
                <a:latin typeface="Aldo the Apache" panose="04030904040101010302" pitchFamily="82" charset="0"/>
              </a:rPr>
              <a:t>PERAMALAN TEKNOLOGI</a:t>
            </a:r>
            <a:endParaRPr lang="id-ID" sz="4800" dirty="0">
              <a:solidFill>
                <a:srgbClr val="FFC000"/>
              </a:solidFill>
              <a:effectLst>
                <a:outerShdw blurRad="38100" dist="38100" dir="2700000" algn="tl">
                  <a:srgbClr val="000000">
                    <a:alpha val="43137"/>
                  </a:srgbClr>
                </a:outerShdw>
              </a:effectLst>
              <a:latin typeface="Aldo the Apache" panose="04030904040101010302" pitchFamily="82" charset="0"/>
            </a:endParaRPr>
          </a:p>
        </p:txBody>
      </p:sp>
    </p:spTree>
    <p:extLst>
      <p:ext uri="{BB962C8B-B14F-4D97-AF65-F5344CB8AC3E}">
        <p14:creationId xmlns:p14="http://schemas.microsoft.com/office/powerpoint/2010/main" val="1855329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9457" y="746563"/>
            <a:ext cx="10658591" cy="2308324"/>
          </a:xfrm>
          <a:prstGeom prst="rect">
            <a:avLst/>
          </a:prstGeom>
          <a:noFill/>
        </p:spPr>
        <p:txBody>
          <a:bodyPr wrap="square" rtlCol="0">
            <a:spAutoFit/>
          </a:bodyPr>
          <a:lstStyle/>
          <a:p>
            <a:pPr algn="just"/>
            <a:r>
              <a:rPr lang="id-ID" sz="2400" b="1" dirty="0" smtClean="0">
                <a:solidFill>
                  <a:srgbClr val="0070C0"/>
                </a:solidFill>
                <a:effectLst>
                  <a:outerShdw blurRad="38100" dist="38100" dir="2700000" algn="tl">
                    <a:srgbClr val="000000">
                      <a:alpha val="43137"/>
                    </a:srgbClr>
                  </a:outerShdw>
                </a:effectLst>
              </a:rPr>
              <a:t>Pada level perusahaan, peramalan teknologi:</a:t>
            </a:r>
          </a:p>
          <a:p>
            <a:pPr marL="342900" lvl="0" indent="-342900">
              <a:buFont typeface="Courier New" panose="02070309020205020404" pitchFamily="49" charset="0"/>
              <a:buChar char="o"/>
            </a:pPr>
            <a:r>
              <a:rPr lang="id-ID" sz="2400" dirty="0"/>
              <a:t>Untuk menetapkan tujuan riset.</a:t>
            </a:r>
          </a:p>
          <a:p>
            <a:pPr marL="342900" lvl="0" indent="-342900">
              <a:buFont typeface="Courier New" panose="02070309020205020404" pitchFamily="49" charset="0"/>
              <a:buChar char="o"/>
            </a:pPr>
            <a:r>
              <a:rPr lang="id-ID" sz="2400" dirty="0"/>
              <a:t>Untuk menyadarkan perusahaan akan ancaman - ancaman dan peluang masa depan.</a:t>
            </a:r>
          </a:p>
          <a:p>
            <a:pPr marL="342900" lvl="0" indent="-342900">
              <a:buFont typeface="Courier New" panose="02070309020205020404" pitchFamily="49" charset="0"/>
              <a:buChar char="o"/>
            </a:pPr>
            <a:r>
              <a:rPr lang="id-ID" sz="2400" dirty="0"/>
              <a:t>Untuk mengembangkan komponen riset.</a:t>
            </a:r>
          </a:p>
          <a:p>
            <a:pPr algn="just"/>
            <a:endParaRPr lang="id-ID" sz="2400" dirty="0"/>
          </a:p>
        </p:txBody>
      </p:sp>
      <p:pic>
        <p:nvPicPr>
          <p:cNvPr id="7" name="Picture 6"/>
          <p:cNvPicPr>
            <a:picLocks noChangeAspect="1"/>
          </p:cNvPicPr>
          <p:nvPr/>
        </p:nvPicPr>
        <p:blipFill>
          <a:blip r:embed="rId2"/>
          <a:stretch>
            <a:fillRect/>
          </a:stretch>
        </p:blipFill>
        <p:spPr>
          <a:xfrm>
            <a:off x="1005190" y="3054887"/>
            <a:ext cx="5200280" cy="33481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470" y="3054887"/>
            <a:ext cx="5869382" cy="3348180"/>
          </a:xfrm>
          <a:prstGeom prst="rect">
            <a:avLst/>
          </a:prstGeom>
        </p:spPr>
      </p:pic>
    </p:spTree>
    <p:extLst>
      <p:ext uri="{BB962C8B-B14F-4D97-AF65-F5344CB8AC3E}">
        <p14:creationId xmlns:p14="http://schemas.microsoft.com/office/powerpoint/2010/main" val="33065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094" y="440686"/>
            <a:ext cx="10887506" cy="830997"/>
          </a:xfrm>
          <a:prstGeom prst="rect">
            <a:avLst/>
          </a:prstGeom>
          <a:solidFill>
            <a:schemeClr val="tx1">
              <a:alpha val="29000"/>
            </a:schemeClr>
          </a:solidFill>
        </p:spPr>
        <p:txBody>
          <a:bodyPr wrap="square">
            <a:spAutoFit/>
          </a:bodyPr>
          <a:lstStyle/>
          <a:p>
            <a:r>
              <a:rPr lang="id-ID" sz="4800" b="1" dirty="0" smtClean="0">
                <a:solidFill>
                  <a:srgbClr val="FF0000"/>
                </a:solidFill>
                <a:effectLst>
                  <a:outerShdw blurRad="38100" dist="38100" dir="2700000" algn="tl">
                    <a:srgbClr val="000000">
                      <a:alpha val="43137"/>
                    </a:srgbClr>
                  </a:outerShdw>
                </a:effectLst>
                <a:latin typeface="Adelyne" pitchFamily="2" charset="0"/>
              </a:rPr>
              <a:t>Teknik-teknik</a:t>
            </a:r>
            <a:r>
              <a:rPr lang="id-ID" sz="4800" b="1" dirty="0" smtClean="0">
                <a:solidFill>
                  <a:srgbClr val="0070C0"/>
                </a:solidFill>
                <a:latin typeface="Adelyne" pitchFamily="2" charset="0"/>
              </a:rPr>
              <a:t>  </a:t>
            </a:r>
            <a:r>
              <a:rPr lang="id-ID" sz="4800" b="1" dirty="0" smtClean="0">
                <a:solidFill>
                  <a:srgbClr val="FFC000"/>
                </a:solidFill>
                <a:effectLst>
                  <a:outerShdw blurRad="38100" dist="38100" dir="2700000" algn="tl">
                    <a:srgbClr val="000000">
                      <a:alpha val="43137"/>
                    </a:srgbClr>
                  </a:outerShdw>
                </a:effectLst>
                <a:latin typeface="Aldo the Apache" panose="04030904040101010302" pitchFamily="82" charset="0"/>
              </a:rPr>
              <a:t>PERAMALAN TEKNOLOGI</a:t>
            </a:r>
            <a:endParaRPr lang="id-ID" sz="4800" dirty="0">
              <a:solidFill>
                <a:srgbClr val="FFC000"/>
              </a:solidFill>
              <a:effectLst>
                <a:outerShdw blurRad="38100" dist="38100" dir="2700000" algn="tl">
                  <a:srgbClr val="000000">
                    <a:alpha val="43137"/>
                  </a:srgbClr>
                </a:outerShdw>
              </a:effectLst>
              <a:latin typeface="Aldo the Apache" panose="04030904040101010302" pitchFamily="82" charset="0"/>
            </a:endParaRPr>
          </a:p>
        </p:txBody>
      </p:sp>
      <p:sp>
        <p:nvSpPr>
          <p:cNvPr id="5" name="Rectangle 4"/>
          <p:cNvSpPr/>
          <p:nvPr/>
        </p:nvSpPr>
        <p:spPr>
          <a:xfrm>
            <a:off x="771094" y="1586526"/>
            <a:ext cx="10887506" cy="1200329"/>
          </a:xfrm>
          <a:prstGeom prst="rect">
            <a:avLst/>
          </a:prstGeom>
        </p:spPr>
        <p:txBody>
          <a:bodyPr wrap="square">
            <a:spAutoFit/>
          </a:bodyPr>
          <a:lstStyle/>
          <a:p>
            <a:pPr lvl="0" indent="-342900" algn="just">
              <a:buFont typeface="+mj-lt"/>
              <a:buAutoNum type="arabicPeriod"/>
              <a:tabLst>
                <a:tab pos="457200" algn="l"/>
              </a:tabLst>
            </a:pPr>
            <a:r>
              <a:rPr lang="id-ID" sz="2400" b="1" i="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Single-trend </a:t>
            </a:r>
            <a:r>
              <a:rPr lang="id-ID" sz="2400" b="1" i="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Extrapolation</a:t>
            </a:r>
            <a:r>
              <a:rPr lang="id-ID" sz="2400" b="1" i="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endParaRPr lang="id-ID" sz="2400" b="1" i="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355600" lvl="2" algn="just">
              <a:tabLst>
                <a:tab pos="457200" algn="l"/>
              </a:tabLst>
            </a:pPr>
            <a:r>
              <a:rPr lang="id-ID" sz="2400" dirty="0">
                <a:ea typeface="Times New Roman" panose="02020603050405020304" pitchFamily="18" charset="0"/>
                <a:cs typeface="Times New Roman" panose="02020603050405020304" pitchFamily="18" charset="0"/>
              </a:rPr>
              <a:t>P</a:t>
            </a:r>
            <a:r>
              <a:rPr lang="id-ID" sz="2400" dirty="0" smtClean="0">
                <a:ea typeface="Times New Roman" panose="02020603050405020304" pitchFamily="18" charset="0"/>
                <a:cs typeface="Times New Roman" panose="02020603050405020304" pitchFamily="18" charset="0"/>
              </a:rPr>
              <a:t>emeriksaan data kecendrungan biaya dan produktifitas dapat berguna dalam mengidentifikasi ide - ide. Misalnya kecepatan pesawat dari waktu ke waktu.</a:t>
            </a:r>
          </a:p>
        </p:txBody>
      </p:sp>
      <p:grpSp>
        <p:nvGrpSpPr>
          <p:cNvPr id="9" name="Group 8"/>
          <p:cNvGrpSpPr/>
          <p:nvPr/>
        </p:nvGrpSpPr>
        <p:grpSpPr>
          <a:xfrm>
            <a:off x="771094" y="2512410"/>
            <a:ext cx="10887506" cy="4154984"/>
            <a:chOff x="771094" y="2498763"/>
            <a:chExt cx="10887506" cy="4154984"/>
          </a:xfrm>
        </p:grpSpPr>
        <p:sp>
          <p:nvSpPr>
            <p:cNvPr id="6" name="Rectangle 5"/>
            <p:cNvSpPr/>
            <p:nvPr/>
          </p:nvSpPr>
          <p:spPr>
            <a:xfrm>
              <a:off x="771094" y="2498763"/>
              <a:ext cx="5247569" cy="4154984"/>
            </a:xfrm>
            <a:prstGeom prst="rect">
              <a:avLst/>
            </a:prstGeom>
          </p:spPr>
          <p:txBody>
            <a:bodyPr wrap="square">
              <a:spAutoFit/>
            </a:bodyPr>
            <a:lstStyle/>
            <a:p>
              <a:pPr lvl="1" indent="-457200" algn="just">
                <a:buFont typeface="+mj-lt"/>
                <a:buAutoNum type="arabicPeriod" startAt="2"/>
                <a:tabLst>
                  <a:tab pos="457200" algn="l"/>
                </a:tabLst>
              </a:pPr>
              <a:endParaRPr lang="id-ID" sz="2400" dirty="0">
                <a:ea typeface="Calibri" panose="020F0502020204030204" pitchFamily="34" charset="0"/>
                <a:cs typeface="Times New Roman" panose="02020603050405020304" pitchFamily="18" charset="0"/>
              </a:endParaRPr>
            </a:p>
            <a:p>
              <a:pPr marL="114300" lvl="0" indent="-457200" algn="just">
                <a:buFont typeface="+mj-lt"/>
                <a:buAutoNum type="arabicPeriod" startAt="2"/>
                <a:tabLst>
                  <a:tab pos="457200" algn="l"/>
                </a:tabLst>
              </a:pPr>
              <a:r>
                <a:rPr lang="id-ID" sz="2400" b="1" i="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Analisis Substitusi, </a:t>
              </a:r>
            </a:p>
            <a:p>
              <a:pPr lvl="1" algn="just">
                <a:tabLst>
                  <a:tab pos="457200" algn="l"/>
                </a:tabLst>
              </a:pPr>
              <a:r>
                <a:rPr lang="id-ID" sz="2400" dirty="0">
                  <a:ea typeface="Times New Roman" panose="02020603050405020304" pitchFamily="18" charset="0"/>
                  <a:cs typeface="Times New Roman" panose="02020603050405020304" pitchFamily="18" charset="0"/>
                </a:rPr>
                <a:t>Dengan mengamati pergantian suatu teknologi dari waktu ke waktu. </a:t>
              </a:r>
            </a:p>
            <a:p>
              <a:pPr lvl="1" algn="just">
                <a:tabLst>
                  <a:tab pos="457200" algn="l"/>
                </a:tabLst>
              </a:pPr>
              <a:r>
                <a:rPr lang="id-ID" sz="2400" dirty="0" smtClean="0">
                  <a:ea typeface="Times New Roman" panose="02020603050405020304" pitchFamily="18" charset="0"/>
                  <a:cs typeface="Times New Roman" panose="02020603050405020304" pitchFamily="18" charset="0"/>
                </a:rPr>
                <a:t>Misalnya: </a:t>
              </a:r>
            </a:p>
            <a:p>
              <a:pPr lvl="1" algn="just">
                <a:tabLst>
                  <a:tab pos="457200" algn="l"/>
                </a:tabLst>
              </a:pPr>
              <a:r>
                <a:rPr lang="id-ID" sz="2400" dirty="0" smtClean="0">
                  <a:ea typeface="Times New Roman" panose="02020603050405020304" pitchFamily="18" charset="0"/>
                  <a:cs typeface="Times New Roman" panose="02020603050405020304" pitchFamily="18" charset="0"/>
                </a:rPr>
                <a:t>pergantian </a:t>
              </a:r>
              <a:r>
                <a:rPr lang="id-ID" sz="2400" i="1" dirty="0">
                  <a:ea typeface="Times New Roman" panose="02020603050405020304" pitchFamily="18" charset="0"/>
                  <a:cs typeface="Times New Roman" panose="02020603050405020304" pitchFamily="18" charset="0"/>
                </a:rPr>
                <a:t>spare parts </a:t>
              </a:r>
              <a:r>
                <a:rPr lang="id-ID" sz="2400" dirty="0">
                  <a:ea typeface="Times New Roman" panose="02020603050405020304" pitchFamily="18" charset="0"/>
                  <a:cs typeface="Times New Roman" panose="02020603050405020304" pitchFamily="18" charset="0"/>
                </a:rPr>
                <a:t>kendaraan dari bahan logam ke polimer atau pemakaian perekat sebagai pengganti solder. </a:t>
              </a:r>
              <a:r>
                <a:rPr lang="id-ID" sz="2400" dirty="0" smtClean="0">
                  <a:ea typeface="Times New Roman" panose="02020603050405020304" pitchFamily="18" charset="0"/>
                  <a:cs typeface="Times New Roman" panose="02020603050405020304" pitchFamily="18" charset="0"/>
                </a:rPr>
                <a:t> Salah </a:t>
              </a:r>
              <a:r>
                <a:rPr lang="id-ID" sz="2400" dirty="0">
                  <a:ea typeface="Times New Roman" panose="02020603050405020304" pitchFamily="18" charset="0"/>
                  <a:cs typeface="Times New Roman" panose="02020603050405020304" pitchFamily="18" charset="0"/>
                </a:rPr>
                <a:t>satu teknik yang </a:t>
              </a:r>
              <a:r>
                <a:rPr lang="id-ID" sz="2400" dirty="0" smtClean="0">
                  <a:ea typeface="Times New Roman" panose="02020603050405020304" pitchFamily="18" charset="0"/>
                  <a:cs typeface="Times New Roman" panose="02020603050405020304" pitchFamily="18" charset="0"/>
                </a:rPr>
                <a:t>biasa digunakan </a:t>
              </a:r>
              <a:r>
                <a:rPr lang="id-ID" sz="2400" dirty="0">
                  <a:ea typeface="Times New Roman" panose="02020603050405020304" pitchFamily="18" charset="0"/>
                  <a:cs typeface="Times New Roman" panose="02020603050405020304" pitchFamily="18" charset="0"/>
                </a:rPr>
                <a:t>adalah “analisis kurva S.”</a:t>
              </a:r>
              <a:endParaRPr lang="id-ID" dirty="0"/>
            </a:p>
          </p:txBody>
        </p:sp>
        <p:pic>
          <p:nvPicPr>
            <p:cNvPr id="8" name="Picture 7"/>
            <p:cNvPicPr>
              <a:picLocks noChangeAspect="1"/>
            </p:cNvPicPr>
            <p:nvPr/>
          </p:nvPicPr>
          <p:blipFill>
            <a:blip r:embed="rId2"/>
            <a:stretch>
              <a:fillRect/>
            </a:stretch>
          </p:blipFill>
          <p:spPr>
            <a:xfrm>
              <a:off x="6376415" y="3192472"/>
              <a:ext cx="5282185" cy="3461275"/>
            </a:xfrm>
            <a:prstGeom prst="rect">
              <a:avLst/>
            </a:prstGeom>
          </p:spPr>
        </p:pic>
      </p:grpSp>
    </p:spTree>
    <p:extLst>
      <p:ext uri="{BB962C8B-B14F-4D97-AF65-F5344CB8AC3E}">
        <p14:creationId xmlns:p14="http://schemas.microsoft.com/office/powerpoint/2010/main" val="1339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855" y="208100"/>
            <a:ext cx="10887506" cy="1938992"/>
          </a:xfrm>
          <a:prstGeom prst="rect">
            <a:avLst/>
          </a:prstGeom>
        </p:spPr>
        <p:txBody>
          <a:bodyPr wrap="square">
            <a:spAutoFit/>
          </a:bodyPr>
          <a:lstStyle/>
          <a:p>
            <a:pPr marL="114300" lvl="0" indent="-457200" algn="just">
              <a:buFont typeface="+mj-lt"/>
              <a:buAutoNum type="arabicPeriod" startAt="3"/>
              <a:tabLst>
                <a:tab pos="457200" algn="l"/>
              </a:tabLst>
            </a:pPr>
            <a:r>
              <a:rPr lang="id-ID" sz="2400" b="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Perkembangan Skenario</a:t>
            </a:r>
          </a:p>
          <a:p>
            <a:pPr marL="450850" lvl="2" algn="just">
              <a:tabLst>
                <a:tab pos="457200" algn="l"/>
              </a:tabLst>
            </a:pPr>
            <a:r>
              <a:rPr lang="id-ID" sz="2400" dirty="0" smtClean="0">
                <a:ea typeface="Times New Roman" panose="02020603050405020304" pitchFamily="18" charset="0"/>
                <a:cs typeface="Times New Roman" panose="02020603050405020304" pitchFamily="18" charset="0"/>
              </a:rPr>
              <a:t>Dengan </a:t>
            </a:r>
            <a:r>
              <a:rPr lang="id-ID" sz="2400" dirty="0">
                <a:ea typeface="Times New Roman" panose="02020603050405020304" pitchFamily="18" charset="0"/>
                <a:cs typeface="Times New Roman" panose="02020603050405020304" pitchFamily="18" charset="0"/>
              </a:rPr>
              <a:t>membuat berbagai kemungkinan perkembangan berdasarkan asumsi tersebut, dampak kemungkinan setiap skenario yang dikembangkan perusahaan. </a:t>
            </a:r>
            <a:r>
              <a:rPr lang="id-ID" sz="2400" dirty="0" smtClean="0">
                <a:ea typeface="Times New Roman" panose="02020603050405020304" pitchFamily="18" charset="0"/>
                <a:cs typeface="Times New Roman" panose="02020603050405020304" pitchFamily="18" charset="0"/>
              </a:rPr>
              <a:t>Salah satu tekniknya adalah </a:t>
            </a:r>
            <a:r>
              <a:rPr lang="id-ID" sz="2400" i="1" dirty="0" smtClean="0">
                <a:ea typeface="Times New Roman" panose="02020603050405020304" pitchFamily="18" charset="0"/>
                <a:cs typeface="Times New Roman" panose="02020603050405020304" pitchFamily="18" charset="0"/>
              </a:rPr>
              <a:t>Dynamic Modelling </a:t>
            </a:r>
            <a:r>
              <a:rPr lang="id-ID" sz="2400" dirty="0" smtClean="0">
                <a:ea typeface="Times New Roman" panose="02020603050405020304" pitchFamily="18" charset="0"/>
                <a:cs typeface="Times New Roman" panose="02020603050405020304" pitchFamily="18" charset="0"/>
              </a:rPr>
              <a:t>(Dynamo) yang dikembangkan Foster.</a:t>
            </a:r>
          </a:p>
        </p:txBody>
      </p:sp>
      <p:sp>
        <p:nvSpPr>
          <p:cNvPr id="5" name="Rectangle 4"/>
          <p:cNvSpPr/>
          <p:nvPr/>
        </p:nvSpPr>
        <p:spPr>
          <a:xfrm>
            <a:off x="702855" y="2147092"/>
            <a:ext cx="10887506" cy="2308324"/>
          </a:xfrm>
          <a:prstGeom prst="rect">
            <a:avLst/>
          </a:prstGeom>
        </p:spPr>
        <p:txBody>
          <a:bodyPr wrap="square">
            <a:spAutoFit/>
          </a:bodyPr>
          <a:lstStyle/>
          <a:p>
            <a:pPr marL="114300" lvl="0" indent="-457200" algn="just">
              <a:buFont typeface="+mj-lt"/>
              <a:buAutoNum type="arabicPeriod" startAt="4"/>
              <a:tabLst>
                <a:tab pos="457200" algn="l"/>
              </a:tabLst>
            </a:pPr>
            <a:r>
              <a:rPr lang="id-ID" sz="2400" b="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Metode Delphi</a:t>
            </a:r>
          </a:p>
          <a:p>
            <a:pPr marL="450850" lvl="2" algn="just">
              <a:tabLst>
                <a:tab pos="457200" algn="l"/>
              </a:tabLst>
            </a:pPr>
            <a:r>
              <a:rPr lang="id-ID" sz="2400" dirty="0" smtClean="0">
                <a:ea typeface="Times New Roman" panose="02020603050405020304" pitchFamily="18" charset="0"/>
                <a:cs typeface="Times New Roman" panose="02020603050405020304" pitchFamily="18" charset="0"/>
              </a:rPr>
              <a:t>Metode </a:t>
            </a:r>
            <a:r>
              <a:rPr lang="id-ID" sz="2400" dirty="0">
                <a:ea typeface="Times New Roman" panose="02020603050405020304" pitchFamily="18" charset="0"/>
                <a:cs typeface="Times New Roman" panose="02020603050405020304" pitchFamily="18" charset="0"/>
              </a:rPr>
              <a:t>ini lebih sering digunakan untuk peramalan teknologi jangka panjang. Dalam metode ini beberapa perkembangan teknologi yang potensial dimunculkan dan kemudian para ahli (pakar) mengemukakan pendapatnya tentang kemungkinan mana yang akan terjadi. Metode Delphi ini bersifat iteratif/berulang sampai didapatkan suatu hasil ramalan yang fokus</a:t>
            </a:r>
            <a:r>
              <a:rPr lang="id-ID" sz="2400" dirty="0" smtClean="0">
                <a:ea typeface="Times New Roman" panose="02020603050405020304" pitchFamily="18" charset="0"/>
                <a:cs typeface="Times New Roman" panose="02020603050405020304" pitchFamily="18" charset="0"/>
              </a:rPr>
              <a:t>.</a:t>
            </a:r>
          </a:p>
        </p:txBody>
      </p:sp>
      <p:sp>
        <p:nvSpPr>
          <p:cNvPr id="6" name="Rectangle 5"/>
          <p:cNvSpPr/>
          <p:nvPr/>
        </p:nvSpPr>
        <p:spPr>
          <a:xfrm>
            <a:off x="702855" y="4455416"/>
            <a:ext cx="10887506" cy="1569660"/>
          </a:xfrm>
          <a:prstGeom prst="rect">
            <a:avLst/>
          </a:prstGeom>
        </p:spPr>
        <p:txBody>
          <a:bodyPr wrap="square">
            <a:spAutoFit/>
          </a:bodyPr>
          <a:lstStyle/>
          <a:p>
            <a:pPr marL="114300" lvl="0" indent="-457200" algn="just">
              <a:buFont typeface="+mj-lt"/>
              <a:buAutoNum type="arabicPeriod" startAt="5"/>
              <a:tabLst>
                <a:tab pos="457200" algn="l"/>
              </a:tabLst>
            </a:pPr>
            <a:r>
              <a:rPr lang="id-ID" sz="2400" b="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Analisis Dampak Silang (</a:t>
            </a:r>
            <a:r>
              <a:rPr lang="id-ID" sz="2400" b="1" i="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Cross-impact Analysis)</a:t>
            </a:r>
            <a:endParaRPr lang="id-ID" sz="2400" b="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450850" lvl="2" algn="just">
              <a:tabLst>
                <a:tab pos="457200" algn="l"/>
              </a:tabLst>
            </a:pPr>
            <a:r>
              <a:rPr lang="id-ID" sz="2400" dirty="0" smtClean="0">
                <a:ea typeface="Times New Roman" panose="02020603050405020304" pitchFamily="18" charset="0"/>
                <a:cs typeface="Times New Roman" panose="02020603050405020304" pitchFamily="18" charset="0"/>
              </a:rPr>
              <a:t>Pendekatan ini dengan </a:t>
            </a:r>
            <a:r>
              <a:rPr lang="id-ID" sz="2400" dirty="0">
                <a:ea typeface="Times New Roman" panose="02020603050405020304" pitchFamily="18" charset="0"/>
                <a:cs typeface="Times New Roman" panose="02020603050405020304" pitchFamily="18" charset="0"/>
              </a:rPr>
              <a:t>melakukan pengkajian terhadap saling ketergantungan perkembangan teknologi, serta interaksi dari perubahan - perubahan sosial yang terjadi kaitannya dengan teknologi.</a:t>
            </a:r>
            <a:endParaRPr lang="id-ID" sz="240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9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037" y="590238"/>
            <a:ext cx="10887506" cy="2308324"/>
          </a:xfrm>
          <a:prstGeom prst="rect">
            <a:avLst/>
          </a:prstGeom>
        </p:spPr>
        <p:txBody>
          <a:bodyPr wrap="square">
            <a:spAutoFit/>
          </a:bodyPr>
          <a:lstStyle/>
          <a:p>
            <a:pPr marL="114300" lvl="0" indent="-457200" algn="just">
              <a:buFont typeface="+mj-lt"/>
              <a:buAutoNum type="arabicPeriod" startAt="6"/>
              <a:tabLst>
                <a:tab pos="457200" algn="l"/>
              </a:tabLst>
            </a:pPr>
            <a:r>
              <a:rPr lang="id-ID" sz="2400" b="1" dirty="0" smtClean="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Evaluasi Morfologis</a:t>
            </a:r>
          </a:p>
          <a:p>
            <a:pPr marL="450850" lvl="2" algn="just">
              <a:tabLst>
                <a:tab pos="457200" algn="l"/>
              </a:tabLst>
            </a:pPr>
            <a:r>
              <a:rPr lang="id-ID" sz="2400" dirty="0" smtClean="0">
                <a:ea typeface="Times New Roman" panose="02020603050405020304" pitchFamily="18" charset="0"/>
                <a:cs typeface="Times New Roman" panose="02020603050405020304" pitchFamily="18" charset="0"/>
              </a:rPr>
              <a:t>Morfologi </a:t>
            </a:r>
            <a:r>
              <a:rPr lang="id-ID" sz="2400" dirty="0">
                <a:ea typeface="Times New Roman" panose="02020603050405020304" pitchFamily="18" charset="0"/>
                <a:cs typeface="Times New Roman" panose="02020603050405020304" pitchFamily="18" charset="0"/>
              </a:rPr>
              <a:t>adalah ilmu bentuk dan </a:t>
            </a:r>
            <a:r>
              <a:rPr lang="id-ID" sz="2400" dirty="0" smtClean="0">
                <a:ea typeface="Times New Roman" panose="02020603050405020304" pitchFamily="18" charset="0"/>
                <a:cs typeface="Times New Roman" panose="02020603050405020304" pitchFamily="18" charset="0"/>
              </a:rPr>
              <a:t>struktur, digunakan </a:t>
            </a:r>
            <a:r>
              <a:rPr lang="id-ID" sz="2400" dirty="0">
                <a:ea typeface="Times New Roman" panose="02020603050405020304" pitchFamily="18" charset="0"/>
                <a:cs typeface="Times New Roman" panose="02020603050405020304" pitchFamily="18" charset="0"/>
              </a:rPr>
              <a:t>untuk menyelidiki mengenai peluang - peluang teknologi baru secara sistematis, dengan cara mengkombinasikan berbagai bentuk teknologi baru. </a:t>
            </a:r>
            <a:endParaRPr lang="id-ID" sz="2400" dirty="0" smtClean="0">
              <a:ea typeface="Times New Roman" panose="02020603050405020304" pitchFamily="18" charset="0"/>
              <a:cs typeface="Times New Roman" panose="02020603050405020304" pitchFamily="18" charset="0"/>
            </a:endParaRPr>
          </a:p>
          <a:p>
            <a:pPr marL="450850" lvl="2" algn="just">
              <a:tabLst>
                <a:tab pos="457200" algn="l"/>
              </a:tabLst>
            </a:pPr>
            <a:r>
              <a:rPr lang="id-ID" sz="2400" dirty="0" smtClean="0">
                <a:ea typeface="Times New Roman" panose="02020603050405020304" pitchFamily="18" charset="0"/>
                <a:cs typeface="Times New Roman" panose="02020603050405020304" pitchFamily="18" charset="0"/>
              </a:rPr>
              <a:t>Analisa </a:t>
            </a:r>
            <a:r>
              <a:rPr lang="id-ID" sz="2400" dirty="0">
                <a:ea typeface="Times New Roman" panose="02020603050405020304" pitchFamily="18" charset="0"/>
                <a:cs typeface="Times New Roman" panose="02020603050405020304" pitchFamily="18" charset="0"/>
              </a:rPr>
              <a:t>Morfologi </a:t>
            </a:r>
            <a:r>
              <a:rPr lang="id-ID" sz="2400" dirty="0" smtClean="0">
                <a:ea typeface="Times New Roman" panose="02020603050405020304" pitchFamily="18" charset="0"/>
                <a:cs typeface="Times New Roman" panose="02020603050405020304" pitchFamily="18" charset="0"/>
              </a:rPr>
              <a:t>menitik beratkan </a:t>
            </a:r>
            <a:r>
              <a:rPr lang="id-ID" sz="2400" dirty="0">
                <a:ea typeface="Times New Roman" panose="02020603050405020304" pitchFamily="18" charset="0"/>
                <a:cs typeface="Times New Roman" panose="02020603050405020304" pitchFamily="18" charset="0"/>
              </a:rPr>
              <a:t>pada alternatif pengembangan teknologi lengkap dengan penjelasan dari setiap </a:t>
            </a:r>
            <a:r>
              <a:rPr lang="id-ID" sz="2400" dirty="0" smtClean="0">
                <a:ea typeface="Times New Roman" panose="02020603050405020304" pitchFamily="18" charset="0"/>
                <a:cs typeface="Times New Roman" panose="02020603050405020304" pitchFamily="18" charset="0"/>
              </a:rPr>
              <a:t>alternatif.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876" y="3115606"/>
            <a:ext cx="5707607" cy="31708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0" y="3115606"/>
            <a:ext cx="4587543" cy="3176874"/>
          </a:xfrm>
          <a:prstGeom prst="rect">
            <a:avLst/>
          </a:prstGeom>
        </p:spPr>
      </p:pic>
    </p:spTree>
    <p:extLst>
      <p:ext uri="{BB962C8B-B14F-4D97-AF65-F5344CB8AC3E}">
        <p14:creationId xmlns:p14="http://schemas.microsoft.com/office/powerpoint/2010/main" val="41268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618</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Adelyne</vt:lpstr>
      <vt:lpstr>Adobe Garamond Pro Bold</vt:lpstr>
      <vt:lpstr>Aldo the Apache</vt:lpstr>
      <vt:lpstr>Arial</vt:lpstr>
      <vt:lpstr>Bauhaus 93</vt:lpstr>
      <vt:lpstr>Bernard MT Condensed</vt:lpstr>
      <vt:lpstr>Calibri</vt:lpstr>
      <vt:lpstr>Calibri Light</vt:lpstr>
      <vt:lpstr>Courier New</vt:lpstr>
      <vt:lpstr>Times New Roman</vt:lpstr>
      <vt:lpstr>Office Theme</vt:lpstr>
      <vt:lpstr>PowerPoint Presentation</vt:lpstr>
      <vt:lpstr>Pendahuluan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Eko_nsby072</dc:creator>
  <cp:lastModifiedBy>Eko_nsby072</cp:lastModifiedBy>
  <cp:revision>54</cp:revision>
  <dcterms:created xsi:type="dcterms:W3CDTF">2018-10-28T09:59:21Z</dcterms:created>
  <dcterms:modified xsi:type="dcterms:W3CDTF">2018-11-05T03:49:49Z</dcterms:modified>
</cp:coreProperties>
</file>