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24"/>
  </p:notesMasterIdLst>
  <p:handoutMasterIdLst>
    <p:handoutMasterId r:id="rId25"/>
  </p:handoutMasterIdLst>
  <p:sldIdLst>
    <p:sldId id="257" r:id="rId2"/>
    <p:sldId id="276" r:id="rId3"/>
    <p:sldId id="272" r:id="rId4"/>
    <p:sldId id="379" r:id="rId5"/>
    <p:sldId id="380" r:id="rId6"/>
    <p:sldId id="397" r:id="rId7"/>
    <p:sldId id="398" r:id="rId8"/>
    <p:sldId id="381" r:id="rId9"/>
    <p:sldId id="399" r:id="rId10"/>
    <p:sldId id="400" r:id="rId11"/>
    <p:sldId id="402" r:id="rId12"/>
    <p:sldId id="386" r:id="rId13"/>
    <p:sldId id="387" r:id="rId14"/>
    <p:sldId id="384" r:id="rId15"/>
    <p:sldId id="385" r:id="rId16"/>
    <p:sldId id="401" r:id="rId17"/>
    <p:sldId id="388" r:id="rId18"/>
    <p:sldId id="389" r:id="rId19"/>
    <p:sldId id="403" r:id="rId20"/>
    <p:sldId id="404" r:id="rId21"/>
    <p:sldId id="338" r:id="rId22"/>
    <p:sldId id="280" r:id="rId23"/>
  </p:sldIdLst>
  <p:sldSz cx="9144000" cy="6858000" type="screen4x3"/>
  <p:notesSz cx="7010400" cy="11117263"/>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CC0000"/>
    <a:srgbClr val="0000CC"/>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83" autoAdjust="0"/>
  </p:normalViewPr>
  <p:slideViewPr>
    <p:cSldViewPr>
      <p:cViewPr>
        <p:scale>
          <a:sx n="75" d="100"/>
          <a:sy n="75" d="100"/>
        </p:scale>
        <p:origin x="-916"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4" d="100"/>
          <a:sy n="44" d="100"/>
        </p:scale>
        <p:origin x="-1488" y="-102"/>
      </p:cViewPr>
      <p:guideLst>
        <p:guide orient="horz" pos="3501"/>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243" name="Rectangle 3"/>
          <p:cNvSpPr>
            <a:spLocks noGrp="1" noChangeArrowheads="1"/>
          </p:cNvSpPr>
          <p:nvPr>
            <p:ph type="dt" sz="quarter" idx="1"/>
          </p:nvPr>
        </p:nvSpPr>
        <p:spPr bwMode="auto">
          <a:xfrm>
            <a:off x="3971925"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algn="r" defTabSz="1035050" eaLnBrk="1" hangingPunct="1">
              <a:defRPr sz="1400">
                <a:latin typeface="Times New Roman" pitchFamily="18" charset="0"/>
              </a:defRPr>
            </a:lvl1pPr>
          </a:lstStyle>
          <a:p>
            <a:endParaRPr lang="en-US"/>
          </a:p>
        </p:txBody>
      </p:sp>
      <p:sp>
        <p:nvSpPr>
          <p:cNvPr id="10244" name="Rectangle 4"/>
          <p:cNvSpPr>
            <a:spLocks noGrp="1" noChangeArrowheads="1"/>
          </p:cNvSpPr>
          <p:nvPr>
            <p:ph type="ftr" sz="quarter" idx="2"/>
          </p:nvPr>
        </p:nvSpPr>
        <p:spPr bwMode="auto">
          <a:xfrm>
            <a:off x="0"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245" name="Rectangle 5"/>
          <p:cNvSpPr>
            <a:spLocks noGrp="1" noChangeArrowheads="1"/>
          </p:cNvSpPr>
          <p:nvPr>
            <p:ph type="sldNum" sz="quarter" idx="3"/>
          </p:nvPr>
        </p:nvSpPr>
        <p:spPr bwMode="auto">
          <a:xfrm>
            <a:off x="3971925"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algn="r" defTabSz="1035050" eaLnBrk="1" hangingPunct="1">
              <a:defRPr sz="1400">
                <a:latin typeface="Times New Roman" pitchFamily="18" charset="0"/>
              </a:defRPr>
            </a:lvl1pPr>
          </a:lstStyle>
          <a:p>
            <a:fld id="{A7D339BF-44BC-4C06-BC89-61AA86493F2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27" name="Rectangle 3"/>
          <p:cNvSpPr>
            <a:spLocks noGrp="1" noChangeArrowheads="1"/>
          </p:cNvSpPr>
          <p:nvPr>
            <p:ph type="dt" idx="1"/>
          </p:nvPr>
        </p:nvSpPr>
        <p:spPr bwMode="auto">
          <a:xfrm>
            <a:off x="3971925"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algn="r" defTabSz="1035050" eaLnBrk="1" hangingPunct="1">
              <a:defRPr sz="1400">
                <a:latin typeface="Times New Roman" pitchFamily="18" charset="0"/>
              </a:defRPr>
            </a:lvl1pPr>
          </a:lstStyle>
          <a:p>
            <a:endParaRPr lang="en-US"/>
          </a:p>
        </p:txBody>
      </p:sp>
      <p:sp>
        <p:nvSpPr>
          <p:cNvPr id="1028" name="Rectangle 4"/>
          <p:cNvSpPr>
            <a:spLocks noChangeArrowheads="1" noTextEdit="1"/>
          </p:cNvSpPr>
          <p:nvPr>
            <p:ph type="sldImg" idx="2"/>
          </p:nvPr>
        </p:nvSpPr>
        <p:spPr bwMode="auto">
          <a:xfrm>
            <a:off x="727075" y="833438"/>
            <a:ext cx="5557838" cy="4168775"/>
          </a:xfrm>
          <a:prstGeom prst="rect">
            <a:avLst/>
          </a:prstGeom>
          <a:noFill/>
          <a:ln w="9525">
            <a:solidFill>
              <a:srgbClr val="000000"/>
            </a:solidFill>
            <a:miter lim="800000"/>
            <a:headEnd/>
            <a:tailEnd/>
          </a:ln>
          <a:effectLst/>
        </p:spPr>
      </p:sp>
      <p:sp>
        <p:nvSpPr>
          <p:cNvPr id="1029" name="Rectangle 5"/>
          <p:cNvSpPr>
            <a:spLocks noGrp="1" noChangeArrowheads="1"/>
          </p:cNvSpPr>
          <p:nvPr>
            <p:ph type="body" sz="quarter" idx="3"/>
          </p:nvPr>
        </p:nvSpPr>
        <p:spPr bwMode="auto">
          <a:xfrm>
            <a:off x="935038" y="5280025"/>
            <a:ext cx="5140325" cy="5003800"/>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ftr" sz="quarter" idx="4"/>
          </p:nvPr>
        </p:nvSpPr>
        <p:spPr bwMode="auto">
          <a:xfrm>
            <a:off x="0"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31" name="Rectangle 7"/>
          <p:cNvSpPr>
            <a:spLocks noGrp="1" noChangeArrowheads="1"/>
          </p:cNvSpPr>
          <p:nvPr>
            <p:ph type="sldNum" sz="quarter" idx="5"/>
          </p:nvPr>
        </p:nvSpPr>
        <p:spPr bwMode="auto">
          <a:xfrm>
            <a:off x="3971925"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algn="r" defTabSz="1035050" eaLnBrk="1" hangingPunct="1">
              <a:defRPr sz="1400">
                <a:latin typeface="Times New Roman" pitchFamily="18" charset="0"/>
              </a:defRPr>
            </a:lvl1pPr>
          </a:lstStyle>
          <a:p>
            <a:fld id="{D2AC6E2D-6D4A-452E-9ABE-805A719946B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49051E-7C90-470F-964C-3777EAD3DFE3}" type="slidenum">
              <a:rPr lang="en-US"/>
              <a:pPr/>
              <a:t>1</a:t>
            </a:fld>
            <a:endParaRPr lang="en-US"/>
          </a:p>
        </p:txBody>
      </p:sp>
      <p:sp>
        <p:nvSpPr>
          <p:cNvPr id="153602" name="Rectangle 2"/>
          <p:cNvSpPr>
            <a:spLocks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22210"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222211" name="Rectangle 3"/>
          <p:cNvSpPr>
            <a:spLocks noGrp="1" noChangeArrowheads="1"/>
          </p:cNvSpPr>
          <p:nvPr>
            <p:ph type="subTitle" idx="1"/>
          </p:nvPr>
        </p:nvSpPr>
        <p:spPr>
          <a:xfrm>
            <a:off x="1371600" y="3270250"/>
            <a:ext cx="6400800" cy="2209800"/>
          </a:xfrm>
        </p:spPr>
        <p:txBody>
          <a:bodyPr/>
          <a:lstStyle>
            <a:lvl1pPr marL="0" indent="0" algn="ctr">
              <a:buFont typeface="Webdings" pitchFamily="18" charset="2"/>
              <a:buNone/>
              <a:defRPr sz="2400"/>
            </a:lvl1pPr>
          </a:lstStyle>
          <a:p>
            <a:r>
              <a:rPr lang="en-US"/>
              <a:t>Click to edit Master subtitle style</a:t>
            </a:r>
          </a:p>
        </p:txBody>
      </p:sp>
      <p:sp>
        <p:nvSpPr>
          <p:cNvPr id="222212" name="Rectangle 4"/>
          <p:cNvSpPr>
            <a:spLocks noGrp="1" noChangeArrowheads="1"/>
          </p:cNvSpPr>
          <p:nvPr>
            <p:ph type="dt" sz="half" idx="2"/>
          </p:nvPr>
        </p:nvSpPr>
        <p:spPr/>
        <p:txBody>
          <a:bodyPr/>
          <a:lstStyle>
            <a:lvl1pPr>
              <a:defRPr/>
            </a:lvl1pPr>
          </a:lstStyle>
          <a:p>
            <a:endParaRPr lang="en-US"/>
          </a:p>
        </p:txBody>
      </p:sp>
      <p:sp>
        <p:nvSpPr>
          <p:cNvPr id="222214" name="Rectangle 6"/>
          <p:cNvSpPr>
            <a:spLocks noGrp="1" noChangeArrowheads="1"/>
          </p:cNvSpPr>
          <p:nvPr>
            <p:ph type="sldNum" sz="quarter" idx="4"/>
          </p:nvPr>
        </p:nvSpPr>
        <p:spPr/>
        <p:txBody>
          <a:bodyPr/>
          <a:lstStyle>
            <a:lvl1pPr>
              <a:defRPr/>
            </a:lvl1pPr>
          </a:lstStyle>
          <a:p>
            <a:fld id="{3D307A02-D2E8-4502-A4AF-9CD1E50736E5}" type="slidenum">
              <a:rPr lang="en-US"/>
              <a:pPr/>
              <a:t>‹#›</a:t>
            </a:fld>
            <a:endParaRPr lang="en-US"/>
          </a:p>
        </p:txBody>
      </p:sp>
      <p:grpSp>
        <p:nvGrpSpPr>
          <p:cNvPr id="222215" name="Group 7"/>
          <p:cNvGrpSpPr>
            <a:grpSpLocks/>
          </p:cNvGrpSpPr>
          <p:nvPr/>
        </p:nvGrpSpPr>
        <p:grpSpPr bwMode="auto">
          <a:xfrm>
            <a:off x="228600" y="2889250"/>
            <a:ext cx="8610600" cy="201613"/>
            <a:chOff x="144" y="1680"/>
            <a:chExt cx="5424" cy="144"/>
          </a:xfrm>
        </p:grpSpPr>
        <p:sp>
          <p:nvSpPr>
            <p:cNvPr id="222216"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endParaRPr lang="en-US"/>
            </a:p>
          </p:txBody>
        </p:sp>
        <p:sp>
          <p:nvSpPr>
            <p:cNvPr id="222217"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endParaRPr lang="en-US"/>
            </a:p>
          </p:txBody>
        </p:sp>
        <p:sp>
          <p:nvSpPr>
            <p:cNvPr id="222218"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endParaRPr lang="en-US"/>
            </a:p>
          </p:txBody>
        </p:sp>
      </p:grpSp>
      <p:pic>
        <p:nvPicPr>
          <p:cNvPr id="222220" name="Picture 12" descr="LogoUPN"/>
          <p:cNvPicPr>
            <a:picLocks noChangeAspect="1" noChangeArrowheads="1"/>
          </p:cNvPicPr>
          <p:nvPr userDrawn="1"/>
        </p:nvPicPr>
        <p:blipFill>
          <a:blip r:embed="rId2" cstate="print"/>
          <a:srcRect/>
          <a:stretch>
            <a:fillRect/>
          </a:stretch>
        </p:blipFill>
        <p:spPr bwMode="auto">
          <a:xfrm>
            <a:off x="7543800" y="73025"/>
            <a:ext cx="1524000" cy="1443038"/>
          </a:xfrm>
          <a:prstGeom prst="rect">
            <a:avLst/>
          </a:prstGeom>
          <a:noFill/>
        </p:spPr>
      </p:pic>
      <p:sp>
        <p:nvSpPr>
          <p:cNvPr id="12" name="TextBox 11"/>
          <p:cNvSpPr txBox="1"/>
          <p:nvPr userDrawn="1"/>
        </p:nvSpPr>
        <p:spPr>
          <a:xfrm>
            <a:off x="3127777" y="6324600"/>
            <a:ext cx="3044423" cy="246221"/>
          </a:xfrm>
          <a:prstGeom prst="rect">
            <a:avLst/>
          </a:prstGeom>
          <a:noFill/>
        </p:spPr>
        <p:txBody>
          <a:bodyPr wrap="none" rtlCol="0">
            <a:spAutoFit/>
          </a:bodyPr>
          <a:lstStyle/>
          <a:p>
            <a:r>
              <a:rPr lang="en-US" sz="1000" smtClean="0"/>
              <a:t>Sistem Informasi UPN “Veteran” Yogyakarta</a:t>
            </a:r>
            <a:endParaRPr lang="en-US" sz="100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05D8A9F-47F1-43BA-9200-415C6CEF017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2090CD-4B41-4A15-A3D7-031ACCFEBDC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6573A68-3204-4811-9472-CEB28029B48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8504D12-AE5E-4D87-B6A3-EE7B0EE06F4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F04490D-AA5F-4848-9BC5-6A60CCA1371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4ACC372-8066-4583-B4A5-5E1D5F9EF71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B013180-F8F0-47E6-B562-36F42BD246C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89D1DE3-56F7-4473-8A43-EEAA7149792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240112F-496C-4E1D-B97C-1EFC2F4E20B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E5DCAB4-9FC8-4435-A3B0-27A9B99CF33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2118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1188"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221190"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05D64718-CA89-47AE-994B-1AF64312900A}" type="slidenum">
              <a:rPr lang="en-US"/>
              <a:pPr/>
              <a:t>‹#›</a:t>
            </a:fld>
            <a:endParaRPr lang="en-US"/>
          </a:p>
        </p:txBody>
      </p:sp>
      <p:sp>
        <p:nvSpPr>
          <p:cNvPr id="221191"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endParaRPr lang="en-GB" sz="2400">
              <a:latin typeface="Times New Roman" pitchFamily="18" charset="0"/>
            </a:endParaRPr>
          </a:p>
        </p:txBody>
      </p:sp>
      <p:sp>
        <p:nvSpPr>
          <p:cNvPr id="221192"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endParaRPr lang="en-US"/>
          </a:p>
        </p:txBody>
      </p:sp>
      <p:sp>
        <p:nvSpPr>
          <p:cNvPr id="221193"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endParaRPr lang="en-GB" sz="2400">
              <a:latin typeface="Times New Roman" pitchFamily="18" charset="0"/>
            </a:endParaRPr>
          </a:p>
        </p:txBody>
      </p:sp>
      <p:sp>
        <p:nvSpPr>
          <p:cNvPr id="221194"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endParaRPr lang="en-GB" sz="2400">
              <a:latin typeface="Times New Roman" pitchFamily="18" charset="0"/>
            </a:endParaRPr>
          </a:p>
        </p:txBody>
      </p:sp>
      <p:pic>
        <p:nvPicPr>
          <p:cNvPr id="221195" name="Picture 11" descr="LogoUPN"/>
          <p:cNvPicPr>
            <a:picLocks noChangeAspect="1" noChangeArrowheads="1"/>
          </p:cNvPicPr>
          <p:nvPr userDrawn="1"/>
        </p:nvPicPr>
        <p:blipFill>
          <a:blip r:embed="rId13" cstate="print"/>
          <a:srcRect/>
          <a:stretch>
            <a:fillRect/>
          </a:stretch>
        </p:blipFill>
        <p:spPr bwMode="auto">
          <a:xfrm>
            <a:off x="8153400" y="73025"/>
            <a:ext cx="914400" cy="865188"/>
          </a:xfrm>
          <a:prstGeom prst="rect">
            <a:avLst/>
          </a:prstGeom>
          <a:noFill/>
        </p:spPr>
      </p:pic>
      <p:sp>
        <p:nvSpPr>
          <p:cNvPr id="12" name="TextBox 11"/>
          <p:cNvSpPr txBox="1"/>
          <p:nvPr userDrawn="1"/>
        </p:nvSpPr>
        <p:spPr>
          <a:xfrm>
            <a:off x="3127777" y="6324600"/>
            <a:ext cx="3044423" cy="246221"/>
          </a:xfrm>
          <a:prstGeom prst="rect">
            <a:avLst/>
          </a:prstGeom>
          <a:noFill/>
        </p:spPr>
        <p:txBody>
          <a:bodyPr wrap="none" rtlCol="0">
            <a:spAutoFit/>
          </a:bodyPr>
          <a:lstStyle/>
          <a:p>
            <a:r>
              <a:rPr lang="en-US" sz="1000" smtClean="0"/>
              <a:t>Sistem Informasi UPN “Veteran” Yogyakarta</a:t>
            </a:r>
            <a:endParaRPr lang="en-US" sz="1000"/>
          </a:p>
        </p:txBody>
      </p:sp>
    </p:spTree>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iming>
    <p:tnLst>
      <p:par>
        <p:cTn id="1" dur="indefinite" restart="never" nodeType="tmRoot"/>
      </p:par>
    </p:tnLst>
  </p:timing>
  <p:hf hd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itchFamily="18" charset="0"/>
        </a:defRPr>
      </a:lvl2pPr>
      <a:lvl3pPr algn="l" rtl="0" fontAlgn="base">
        <a:spcBef>
          <a:spcPct val="0"/>
        </a:spcBef>
        <a:spcAft>
          <a:spcPct val="0"/>
        </a:spcAft>
        <a:defRPr sz="4400">
          <a:solidFill>
            <a:schemeClr val="tx2"/>
          </a:solidFill>
          <a:latin typeface="Garamond" pitchFamily="18" charset="0"/>
        </a:defRPr>
      </a:lvl3pPr>
      <a:lvl4pPr algn="l" rtl="0" fontAlgn="base">
        <a:spcBef>
          <a:spcPct val="0"/>
        </a:spcBef>
        <a:spcAft>
          <a:spcPct val="0"/>
        </a:spcAft>
        <a:defRPr sz="4400">
          <a:solidFill>
            <a:schemeClr val="tx2"/>
          </a:solidFill>
          <a:latin typeface="Garamond" pitchFamily="18" charset="0"/>
        </a:defRPr>
      </a:lvl4pPr>
      <a:lvl5pPr algn="l" rtl="0" fontAlgn="base">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fontAlgn="base">
        <a:spcBef>
          <a:spcPct val="20000"/>
        </a:spcBef>
        <a:spcAft>
          <a:spcPct val="0"/>
        </a:spcAft>
        <a:buClr>
          <a:srgbClr val="0000FF"/>
        </a:buClr>
        <a:buSzPct val="80000"/>
        <a:buFont typeface="Webdings" pitchFamily="18" charset="2"/>
        <a:buChar char="¿"/>
        <a:defRPr sz="2200">
          <a:solidFill>
            <a:schemeClr val="tx1"/>
          </a:solidFill>
          <a:latin typeface="+mn-lt"/>
          <a:ea typeface="+mn-ea"/>
          <a:cs typeface="+mn-cs"/>
        </a:defRPr>
      </a:lvl1pPr>
      <a:lvl2pPr marL="742950" indent="-285750" algn="l" rtl="0" fontAlgn="base">
        <a:spcBef>
          <a:spcPct val="20000"/>
        </a:spcBef>
        <a:spcAft>
          <a:spcPct val="0"/>
        </a:spcAft>
        <a:buClr>
          <a:schemeClr val="tx1"/>
        </a:buClr>
        <a:buFont typeface="Symbol" pitchFamily="18" charset="2"/>
        <a:buChar char="¨"/>
        <a:defRPr sz="2000">
          <a:solidFill>
            <a:schemeClr val="tx1"/>
          </a:solidFill>
          <a:latin typeface="+mn-lt"/>
        </a:defRPr>
      </a:lvl2pPr>
      <a:lvl3pPr marL="1143000" indent="-228600" algn="l" rtl="0" fontAlgn="base">
        <a:spcBef>
          <a:spcPct val="20000"/>
        </a:spcBef>
        <a:spcAft>
          <a:spcPct val="0"/>
        </a:spcAft>
        <a:buClr>
          <a:schemeClr val="tx1"/>
        </a:buClr>
        <a:buSzPct val="120000"/>
        <a:buFont typeface="Wingdings" pitchFamily="2" charset="2"/>
        <a:buChar char=""/>
        <a:defRPr sz="2000">
          <a:solidFill>
            <a:schemeClr val="tx1"/>
          </a:solidFill>
          <a:latin typeface="+mn-lt"/>
        </a:defRPr>
      </a:lvl3pPr>
      <a:lvl4pPr marL="1600200" indent="-228600" algn="l" rtl="0" fontAlgn="base">
        <a:spcBef>
          <a:spcPct val="20000"/>
        </a:spcBef>
        <a:spcAft>
          <a:spcPct val="0"/>
        </a:spcAft>
        <a:buClr>
          <a:schemeClr val="tx1"/>
        </a:buClr>
        <a:buFont typeface="Wingdings" pitchFamily="2" charset="2"/>
        <a:buChar char="§"/>
        <a:defRPr>
          <a:solidFill>
            <a:schemeClr val="tx1"/>
          </a:solidFill>
          <a:latin typeface="+mn-lt"/>
        </a:defRPr>
      </a:lvl4pPr>
      <a:lvl5pPr marL="20574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5pPr>
      <a:lvl6pPr marL="25146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Microsoft_Office_Word_97_-_2003_Document3.doc"/><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9.xml.rels><?xml version="1.0" encoding="UTF-8" standalone="yes"?>
<Relationships xmlns="http://schemas.openxmlformats.org/package/2006/relationships"><Relationship Id="rId3" Type="http://schemas.openxmlformats.org/officeDocument/2006/relationships/oleObject" Target="../embeddings/Microsoft_Office_Word_97_-_2003_Document2.doc"/><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
          </p:nvPr>
        </p:nvSpPr>
        <p:spPr/>
        <p:txBody>
          <a:bodyPr/>
          <a:lstStyle/>
          <a:p>
            <a:fld id="{0FEEC4F6-33F9-4945-94AC-93B3C9CED198}" type="slidenum">
              <a:rPr lang="en-US"/>
              <a:pPr/>
              <a:t>1</a:t>
            </a:fld>
            <a:endParaRPr lang="en-US"/>
          </a:p>
        </p:txBody>
      </p:sp>
      <p:sp>
        <p:nvSpPr>
          <p:cNvPr id="5122" name="Rectangle 2"/>
          <p:cNvSpPr>
            <a:spLocks noGrp="1" noChangeArrowheads="1"/>
          </p:cNvSpPr>
          <p:nvPr>
            <p:ph type="ctrTitle"/>
          </p:nvPr>
        </p:nvSpPr>
        <p:spPr>
          <a:xfrm>
            <a:off x="609600" y="685800"/>
            <a:ext cx="7772400" cy="2127250"/>
          </a:xfrm>
        </p:spPr>
        <p:txBody>
          <a:bodyPr/>
          <a:lstStyle/>
          <a:p>
            <a:r>
              <a:rPr lang="id-ID"/>
              <a:t>Sistem Basis Data</a:t>
            </a:r>
            <a:r>
              <a:rPr lang="en-US"/>
              <a:t/>
            </a:r>
            <a:br>
              <a:rPr lang="en-US"/>
            </a:br>
            <a:r>
              <a:rPr lang="en-US" smtClean="0"/>
              <a:t> (124</a:t>
            </a:r>
            <a:r>
              <a:rPr lang="id-ID" smtClean="0"/>
              <a:t>0043</a:t>
            </a:r>
            <a:r>
              <a:rPr lang="en-US" smtClean="0"/>
              <a:t>)</a:t>
            </a:r>
            <a:endParaRPr lang="en-US" sz="7100"/>
          </a:p>
        </p:txBody>
      </p:sp>
      <p:sp>
        <p:nvSpPr>
          <p:cNvPr id="5123" name="Rectangle 3"/>
          <p:cNvSpPr>
            <a:spLocks noGrp="1" noChangeArrowheads="1"/>
          </p:cNvSpPr>
          <p:nvPr>
            <p:ph type="subTitle" idx="1"/>
          </p:nvPr>
        </p:nvSpPr>
        <p:spPr>
          <a:xfrm>
            <a:off x="1371600" y="3270250"/>
            <a:ext cx="5843588" cy="1262063"/>
          </a:xfrm>
        </p:spPr>
        <p:txBody>
          <a:bodyPr/>
          <a:lstStyle/>
          <a:p>
            <a:r>
              <a:rPr lang="en-US" sz="2800"/>
              <a:t>Pertemuan Ke-5</a:t>
            </a:r>
          </a:p>
          <a:p>
            <a:r>
              <a:rPr lang="en-US" sz="2800" b="1"/>
              <a:t>Model Basis Data Relasional</a:t>
            </a:r>
          </a:p>
        </p:txBody>
      </p:sp>
      <p:sp>
        <p:nvSpPr>
          <p:cNvPr id="5124" name="Text Box 4"/>
          <p:cNvSpPr txBox="1">
            <a:spLocks noChangeArrowheads="1"/>
          </p:cNvSpPr>
          <p:nvPr/>
        </p:nvSpPr>
        <p:spPr bwMode="auto">
          <a:xfrm>
            <a:off x="1676400" y="4876800"/>
            <a:ext cx="5334000" cy="369332"/>
          </a:xfrm>
          <a:prstGeom prst="rect">
            <a:avLst/>
          </a:prstGeom>
          <a:noFill/>
          <a:ln w="9525">
            <a:noFill/>
            <a:miter lim="800000"/>
            <a:headEnd/>
            <a:tailEnd/>
          </a:ln>
          <a:effectLst/>
        </p:spPr>
        <p:txBody>
          <a:bodyPr>
            <a:spAutoFit/>
          </a:bodyPr>
          <a:lstStyle/>
          <a:p>
            <a:pPr algn="ctr" eaLnBrk="1" hangingPunct="1"/>
            <a:r>
              <a:rPr lang="id-ID">
                <a:latin typeface="Arial" charset="0"/>
              </a:rPr>
              <a:t>Herry </a:t>
            </a:r>
            <a:r>
              <a:rPr lang="id-ID" smtClean="0">
                <a:latin typeface="Arial" charset="0"/>
              </a:rPr>
              <a:t>Sofyan</a:t>
            </a:r>
            <a:endParaRPr lang="en-US">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213772-E743-477A-A9A0-62B24E210F08}" type="slidenum">
              <a:rPr lang="en-US"/>
              <a:pPr/>
              <a:t>10</a:t>
            </a:fld>
            <a:endParaRPr lang="en-US"/>
          </a:p>
        </p:txBody>
      </p:sp>
      <p:sp>
        <p:nvSpPr>
          <p:cNvPr id="386050" name="Rectangle 2"/>
          <p:cNvSpPr>
            <a:spLocks noGrp="1" noChangeArrowheads="1"/>
          </p:cNvSpPr>
          <p:nvPr>
            <p:ph type="title"/>
          </p:nvPr>
        </p:nvSpPr>
        <p:spPr/>
        <p:txBody>
          <a:bodyPr/>
          <a:lstStyle/>
          <a:p>
            <a:r>
              <a:rPr lang="en-US"/>
              <a:t>Model Basis Data Relasional</a:t>
            </a:r>
          </a:p>
        </p:txBody>
      </p:sp>
      <p:sp>
        <p:nvSpPr>
          <p:cNvPr id="386052" name="Rectangle 4"/>
          <p:cNvSpPr>
            <a:spLocks noChangeArrowheads="1"/>
          </p:cNvSpPr>
          <p:nvPr/>
        </p:nvSpPr>
        <p:spPr bwMode="auto">
          <a:xfrm>
            <a:off x="1524000" y="1524000"/>
            <a:ext cx="6553200" cy="533400"/>
          </a:xfrm>
          <a:prstGeom prst="rect">
            <a:avLst/>
          </a:prstGeom>
          <a:noFill/>
          <a:ln w="12700">
            <a:noFill/>
            <a:miter lim="800000"/>
            <a:headEnd/>
            <a:tailEnd/>
          </a:ln>
          <a:effectLst/>
        </p:spPr>
        <p:txBody>
          <a:bodyPr lIns="90488" tIns="44450" rIns="90488" bIns="44450" anchor="ctr"/>
          <a:lstStyle/>
          <a:p>
            <a:pPr algn="ctr" eaLnBrk="1" hangingPunct="1"/>
            <a:r>
              <a:rPr lang="en-US" b="1">
                <a:latin typeface="Arial" charset="0"/>
              </a:rPr>
              <a:t>Tabel 5.2. Sifat-sifat Tabel Relasional (Lanjutan)</a:t>
            </a:r>
          </a:p>
        </p:txBody>
      </p:sp>
      <p:graphicFrame>
        <p:nvGraphicFramePr>
          <p:cNvPr id="386054" name="Object 6"/>
          <p:cNvGraphicFramePr>
            <a:graphicFrameLocks noChangeAspect="1"/>
          </p:cNvGraphicFramePr>
          <p:nvPr>
            <p:ph idx="1"/>
          </p:nvPr>
        </p:nvGraphicFramePr>
        <p:xfrm>
          <a:off x="790575" y="2143125"/>
          <a:ext cx="7772400" cy="3136900"/>
        </p:xfrm>
        <a:graphic>
          <a:graphicData uri="http://schemas.openxmlformats.org/presentationml/2006/ole">
            <p:oleObj spid="_x0000_s386054" name="Document" r:id="rId3" imgW="6789443" imgH="2739668" progId="Word.Document.8">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26356FCA-0514-4D0B-AD19-822894E4A1EE}" type="slidenum">
              <a:rPr lang="en-US"/>
              <a:pPr/>
              <a:t>11</a:t>
            </a:fld>
            <a:endParaRPr lang="en-US"/>
          </a:p>
        </p:txBody>
      </p:sp>
      <p:sp>
        <p:nvSpPr>
          <p:cNvPr id="388098" name="Rectangle 2"/>
          <p:cNvSpPr>
            <a:spLocks noGrp="1" noChangeArrowheads="1"/>
          </p:cNvSpPr>
          <p:nvPr>
            <p:ph type="title"/>
          </p:nvPr>
        </p:nvSpPr>
        <p:spPr>
          <a:xfrm>
            <a:off x="457200" y="228600"/>
            <a:ext cx="8229600" cy="1139825"/>
          </a:xfrm>
        </p:spPr>
        <p:txBody>
          <a:bodyPr/>
          <a:lstStyle/>
          <a:p>
            <a:r>
              <a:rPr lang="en-US"/>
              <a:t>Model Basis Data Relasional</a:t>
            </a:r>
          </a:p>
        </p:txBody>
      </p:sp>
      <p:sp>
        <p:nvSpPr>
          <p:cNvPr id="388099" name="Rectangle 3"/>
          <p:cNvSpPr>
            <a:spLocks noChangeArrowheads="1"/>
          </p:cNvSpPr>
          <p:nvPr/>
        </p:nvSpPr>
        <p:spPr bwMode="auto">
          <a:xfrm>
            <a:off x="457200" y="1676400"/>
            <a:ext cx="8153400" cy="4191000"/>
          </a:xfrm>
          <a:prstGeom prst="rect">
            <a:avLst/>
          </a:prstGeom>
          <a:noFill/>
          <a:ln w="9525">
            <a:noFill/>
            <a:miter lim="800000"/>
            <a:headEnd/>
            <a:tailEnd/>
          </a:ln>
          <a:effectLst/>
        </p:spPr>
        <p:txBody>
          <a:bodyPr/>
          <a:lstStyle/>
          <a:p>
            <a:pPr marL="342900" indent="-342900" eaLnBrk="1" hangingPunct="1">
              <a:spcBef>
                <a:spcPct val="20000"/>
              </a:spcBef>
              <a:buClr>
                <a:srgbClr val="0000CC"/>
              </a:buClr>
              <a:buSzPct val="80000"/>
              <a:buFont typeface="Webdings" pitchFamily="18" charset="2"/>
              <a:buChar char="¿"/>
            </a:pPr>
            <a:r>
              <a:rPr lang="en-US" sz="2400" b="1">
                <a:latin typeface="Arial" charset="0"/>
              </a:rPr>
              <a:t>Kunci (Key)</a:t>
            </a:r>
          </a:p>
          <a:p>
            <a:pPr marL="660400" lvl="1" indent="-296863" algn="just" eaLnBrk="1" hangingPunct="1">
              <a:lnSpc>
                <a:spcPct val="90000"/>
              </a:lnSpc>
              <a:spcBef>
                <a:spcPct val="40000"/>
              </a:spcBef>
              <a:buClr>
                <a:schemeClr val="tx1"/>
              </a:buClr>
              <a:buFont typeface="Symbol" pitchFamily="18" charset="2"/>
              <a:buChar char="¨"/>
            </a:pPr>
            <a:r>
              <a:rPr lang="en-US" sz="2200">
                <a:latin typeface="Arial" charset="0"/>
              </a:rPr>
              <a:t>Sebuah kunci dapat membantu mendefinisikan relasi entitas.</a:t>
            </a:r>
          </a:p>
          <a:p>
            <a:pPr marL="660400" lvl="1" indent="-296863" algn="just" eaLnBrk="1" hangingPunct="1">
              <a:lnSpc>
                <a:spcPct val="90000"/>
              </a:lnSpc>
              <a:spcBef>
                <a:spcPct val="40000"/>
              </a:spcBef>
              <a:buClr>
                <a:schemeClr val="tx1"/>
              </a:buClr>
              <a:buFont typeface="Symbol" pitchFamily="18" charset="2"/>
              <a:buChar char="¨"/>
            </a:pPr>
            <a:r>
              <a:rPr lang="en-US" sz="2200">
                <a:latin typeface="Arial" charset="0"/>
              </a:rPr>
              <a:t>Redudansi yang terkontrol (penggunaan atribut secara besama-sama) membuat basis data relasional berjalan dengan baik.</a:t>
            </a:r>
          </a:p>
          <a:p>
            <a:pPr marL="660400" lvl="1" indent="-296863" algn="just" eaLnBrk="1" hangingPunct="1">
              <a:lnSpc>
                <a:spcPct val="90000"/>
              </a:lnSpc>
              <a:spcBef>
                <a:spcPct val="40000"/>
              </a:spcBef>
              <a:buClr>
                <a:schemeClr val="tx1"/>
              </a:buClr>
              <a:buFont typeface="Symbol" pitchFamily="18" charset="2"/>
              <a:buChar char="¨"/>
            </a:pPr>
            <a:r>
              <a:rPr lang="en-US" sz="2200">
                <a:latin typeface="Arial" charset="0"/>
              </a:rPr>
              <a:t>Aturan kunci didasarkan pada suatu konsep yang dikenal dengan istilah determinasi, yang digunakan untuk mende-finisikan ketergantungan fungsional.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E809AB0-4266-4DC3-9328-B2ED46C9F0CD}" type="slidenum">
              <a:rPr lang="en-US"/>
              <a:pPr/>
              <a:t>12</a:t>
            </a:fld>
            <a:endParaRPr lang="en-US"/>
          </a:p>
        </p:txBody>
      </p:sp>
      <p:sp>
        <p:nvSpPr>
          <p:cNvPr id="369666" name="Rectangle 2"/>
          <p:cNvSpPr>
            <a:spLocks noGrp="1" noChangeArrowheads="1"/>
          </p:cNvSpPr>
          <p:nvPr>
            <p:ph type="title"/>
          </p:nvPr>
        </p:nvSpPr>
        <p:spPr>
          <a:xfrm>
            <a:off x="457200" y="228600"/>
            <a:ext cx="8229600" cy="1139825"/>
          </a:xfrm>
        </p:spPr>
        <p:txBody>
          <a:bodyPr/>
          <a:lstStyle/>
          <a:p>
            <a:r>
              <a:rPr lang="en-US"/>
              <a:t>Model Basis Data Relasional</a:t>
            </a:r>
          </a:p>
        </p:txBody>
      </p:sp>
      <p:sp>
        <p:nvSpPr>
          <p:cNvPr id="369667" name="Rectangle 3"/>
          <p:cNvSpPr>
            <a:spLocks noChangeArrowheads="1"/>
          </p:cNvSpPr>
          <p:nvPr/>
        </p:nvSpPr>
        <p:spPr bwMode="auto">
          <a:xfrm>
            <a:off x="533400" y="1676400"/>
            <a:ext cx="8001000" cy="4419600"/>
          </a:xfrm>
          <a:prstGeom prst="rect">
            <a:avLst/>
          </a:prstGeom>
          <a:noFill/>
          <a:ln w="9525">
            <a:noFill/>
            <a:miter lim="800000"/>
            <a:headEnd/>
            <a:tailEnd/>
          </a:ln>
          <a:effectLst/>
        </p:spPr>
        <p:txBody>
          <a:bodyPr/>
          <a:lstStyle/>
          <a:p>
            <a:pPr marL="342900" indent="-342900" algn="just" eaLnBrk="1" hangingPunct="1">
              <a:spcBef>
                <a:spcPct val="20000"/>
              </a:spcBef>
              <a:buClr>
                <a:srgbClr val="0000CC"/>
              </a:buClr>
              <a:buSzPct val="80000"/>
              <a:buFont typeface="Webdings" pitchFamily="18" charset="2"/>
              <a:buChar char="¿"/>
            </a:pPr>
            <a:r>
              <a:rPr lang="en-US" sz="2200" b="1">
                <a:latin typeface="Arial" charset="0"/>
              </a:rPr>
              <a:t>Ketergantungan Fungsional</a:t>
            </a:r>
            <a:endParaRPr lang="en-US" sz="2200">
              <a:latin typeface="Arial" charset="0"/>
            </a:endParaRPr>
          </a:p>
          <a:p>
            <a:pPr marL="742950" lvl="1" indent="-285750" algn="just" eaLnBrk="1" hangingPunct="1">
              <a:spcBef>
                <a:spcPct val="20000"/>
              </a:spcBef>
              <a:buClr>
                <a:schemeClr val="tx1"/>
              </a:buClr>
              <a:buSzPct val="90000"/>
              <a:buFont typeface="Symbol" pitchFamily="18" charset="2"/>
              <a:buChar char="¨"/>
            </a:pPr>
            <a:r>
              <a:rPr lang="en-US" sz="2200">
                <a:latin typeface="Arial" charset="0"/>
              </a:rPr>
              <a:t>Atribut B bergantung secara fungsional pada A, Jika A menentukan B.</a:t>
            </a:r>
          </a:p>
          <a:p>
            <a:pPr marL="742950" lvl="1" indent="-285750" algn="just" eaLnBrk="1" hangingPunct="1">
              <a:spcBef>
                <a:spcPct val="20000"/>
              </a:spcBef>
              <a:buClr>
                <a:schemeClr val="tx1"/>
              </a:buClr>
              <a:buSzPct val="90000"/>
              <a:buFont typeface="Symbol" pitchFamily="18" charset="2"/>
              <a:buChar char="¨"/>
            </a:pPr>
            <a:r>
              <a:rPr lang="en-US" sz="2200">
                <a:latin typeface="Arial" charset="0"/>
              </a:rPr>
              <a:t>Sebuah atribut bagian dari suatu kunci dikenal sebagai atribut kunci.</a:t>
            </a:r>
          </a:p>
          <a:p>
            <a:pPr marL="742950" lvl="1" indent="-285750" algn="just" eaLnBrk="1" hangingPunct="1">
              <a:spcBef>
                <a:spcPct val="20000"/>
              </a:spcBef>
              <a:buClr>
                <a:schemeClr val="tx1"/>
              </a:buClr>
              <a:buSzPct val="90000"/>
              <a:buFont typeface="Symbol" pitchFamily="18" charset="2"/>
              <a:buChar char="¨"/>
            </a:pPr>
            <a:r>
              <a:rPr lang="en-US" sz="2200">
                <a:latin typeface="Arial" charset="0"/>
              </a:rPr>
              <a:t>Kunci yang memiliki lebih dari satu atribut disebut dengan kunci komposit.</a:t>
            </a:r>
          </a:p>
          <a:p>
            <a:pPr marL="742950" lvl="1" indent="-285750" algn="just" eaLnBrk="1" hangingPunct="1">
              <a:spcBef>
                <a:spcPct val="20000"/>
              </a:spcBef>
              <a:buClr>
                <a:schemeClr val="tx1"/>
              </a:buClr>
              <a:buSzPct val="90000"/>
              <a:buFont typeface="Symbol" pitchFamily="18" charset="2"/>
              <a:buChar char="¨"/>
            </a:pPr>
            <a:r>
              <a:rPr lang="en-US" sz="2200">
                <a:latin typeface="Arial" charset="0"/>
              </a:rPr>
              <a:t>Jika atribut (B) bergantung secara fung-sional pada kunci komposit (A) tetapi tidak terdapat pada salah satu kunci komposit tersebut, atribut (B) bergantung penuh secara fungsional pada (A).</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5"/>
          <p:cNvSpPr>
            <a:spLocks noGrp="1"/>
          </p:cNvSpPr>
          <p:nvPr>
            <p:ph type="sldNum" sz="quarter" idx="12"/>
          </p:nvPr>
        </p:nvSpPr>
        <p:spPr/>
        <p:txBody>
          <a:bodyPr/>
          <a:lstStyle/>
          <a:p>
            <a:fld id="{2F34E7AC-C921-4763-A7D0-785C50775921}" type="slidenum">
              <a:rPr lang="en-US"/>
              <a:pPr/>
              <a:t>13</a:t>
            </a:fld>
            <a:endParaRPr lang="en-US"/>
          </a:p>
        </p:txBody>
      </p:sp>
      <p:sp>
        <p:nvSpPr>
          <p:cNvPr id="370690" name="Rectangle 2"/>
          <p:cNvSpPr>
            <a:spLocks noGrp="1" noChangeArrowheads="1"/>
          </p:cNvSpPr>
          <p:nvPr>
            <p:ph type="title"/>
          </p:nvPr>
        </p:nvSpPr>
        <p:spPr>
          <a:xfrm>
            <a:off x="457200" y="228600"/>
            <a:ext cx="8229600" cy="1139825"/>
          </a:xfrm>
        </p:spPr>
        <p:txBody>
          <a:bodyPr/>
          <a:lstStyle/>
          <a:p>
            <a:r>
              <a:rPr lang="en-US"/>
              <a:t>Model Basis Data Relasional</a:t>
            </a:r>
          </a:p>
        </p:txBody>
      </p:sp>
      <p:grpSp>
        <p:nvGrpSpPr>
          <p:cNvPr id="370718" name="Group 30"/>
          <p:cNvGrpSpPr>
            <a:grpSpLocks/>
          </p:cNvGrpSpPr>
          <p:nvPr/>
        </p:nvGrpSpPr>
        <p:grpSpPr bwMode="auto">
          <a:xfrm>
            <a:off x="1143000" y="2438400"/>
            <a:ext cx="7315200" cy="3962400"/>
            <a:chOff x="672" y="1296"/>
            <a:chExt cx="4608" cy="2496"/>
          </a:xfrm>
        </p:grpSpPr>
        <p:sp>
          <p:nvSpPr>
            <p:cNvPr id="370691" name="Rectangle 3"/>
            <p:cNvSpPr>
              <a:spLocks noChangeArrowheads="1"/>
            </p:cNvSpPr>
            <p:nvPr/>
          </p:nvSpPr>
          <p:spPr bwMode="auto">
            <a:xfrm>
              <a:off x="672" y="1296"/>
              <a:ext cx="4608" cy="2496"/>
            </a:xfrm>
            <a:prstGeom prst="rect">
              <a:avLst/>
            </a:prstGeom>
            <a:noFill/>
            <a:ln w="9525">
              <a:solidFill>
                <a:schemeClr val="tx1"/>
              </a:solidFill>
              <a:miter lim="800000"/>
              <a:headEnd/>
              <a:tailEnd/>
            </a:ln>
            <a:effectLst/>
          </p:spPr>
          <p:txBody>
            <a:bodyPr wrap="none" anchor="ctr"/>
            <a:lstStyle/>
            <a:p>
              <a:endParaRPr lang="en-US"/>
            </a:p>
          </p:txBody>
        </p:sp>
        <p:sp>
          <p:nvSpPr>
            <p:cNvPr id="370692" name="Rectangle 4"/>
            <p:cNvSpPr>
              <a:spLocks noChangeArrowheads="1"/>
            </p:cNvSpPr>
            <p:nvPr/>
          </p:nvSpPr>
          <p:spPr bwMode="auto">
            <a:xfrm>
              <a:off x="672" y="1296"/>
              <a:ext cx="1120" cy="2496"/>
            </a:xfrm>
            <a:prstGeom prst="rect">
              <a:avLst/>
            </a:prstGeom>
            <a:noFill/>
            <a:ln w="9525">
              <a:solidFill>
                <a:schemeClr val="tx1"/>
              </a:solidFill>
              <a:miter lim="800000"/>
              <a:headEnd/>
              <a:tailEnd/>
            </a:ln>
            <a:effectLst/>
          </p:spPr>
          <p:txBody>
            <a:bodyPr wrap="none" anchor="ctr"/>
            <a:lstStyle/>
            <a:p>
              <a:endParaRPr lang="en-US"/>
            </a:p>
          </p:txBody>
        </p:sp>
        <p:sp>
          <p:nvSpPr>
            <p:cNvPr id="370693" name="Rectangle 5"/>
            <p:cNvSpPr>
              <a:spLocks noChangeArrowheads="1"/>
            </p:cNvSpPr>
            <p:nvPr/>
          </p:nvSpPr>
          <p:spPr bwMode="auto">
            <a:xfrm>
              <a:off x="672" y="1728"/>
              <a:ext cx="4608" cy="456"/>
            </a:xfrm>
            <a:prstGeom prst="rect">
              <a:avLst/>
            </a:prstGeom>
            <a:noFill/>
            <a:ln w="9525">
              <a:solidFill>
                <a:schemeClr val="tx1"/>
              </a:solidFill>
              <a:miter lim="800000"/>
              <a:headEnd/>
              <a:tailEnd/>
            </a:ln>
            <a:effectLst/>
          </p:spPr>
          <p:txBody>
            <a:bodyPr wrap="none" anchor="ctr"/>
            <a:lstStyle/>
            <a:p>
              <a:endParaRPr lang="en-US"/>
            </a:p>
          </p:txBody>
        </p:sp>
        <p:sp>
          <p:nvSpPr>
            <p:cNvPr id="370694" name="Rectangle 6"/>
            <p:cNvSpPr>
              <a:spLocks noChangeArrowheads="1"/>
            </p:cNvSpPr>
            <p:nvPr/>
          </p:nvSpPr>
          <p:spPr bwMode="auto">
            <a:xfrm>
              <a:off x="672" y="2736"/>
              <a:ext cx="4608" cy="456"/>
            </a:xfrm>
            <a:prstGeom prst="rect">
              <a:avLst/>
            </a:prstGeom>
            <a:noFill/>
            <a:ln w="9525">
              <a:solidFill>
                <a:schemeClr val="tx1"/>
              </a:solidFill>
              <a:miter lim="800000"/>
              <a:headEnd/>
              <a:tailEnd/>
            </a:ln>
            <a:effectLst/>
          </p:spPr>
          <p:txBody>
            <a:bodyPr wrap="none" anchor="ctr"/>
            <a:lstStyle/>
            <a:p>
              <a:endParaRPr lang="en-US"/>
            </a:p>
          </p:txBody>
        </p:sp>
        <p:sp>
          <p:nvSpPr>
            <p:cNvPr id="370697" name="Rectangle 9"/>
            <p:cNvSpPr>
              <a:spLocks noChangeArrowheads="1"/>
            </p:cNvSpPr>
            <p:nvPr/>
          </p:nvSpPr>
          <p:spPr bwMode="auto">
            <a:xfrm>
              <a:off x="768" y="1436"/>
              <a:ext cx="575" cy="154"/>
            </a:xfrm>
            <a:prstGeom prst="rect">
              <a:avLst/>
            </a:prstGeom>
            <a:noFill/>
            <a:ln w="9525">
              <a:noFill/>
              <a:miter lim="800000"/>
              <a:headEnd/>
              <a:tailEnd/>
            </a:ln>
          </p:spPr>
          <p:txBody>
            <a:bodyPr wrap="none" lIns="0" tIns="0" rIns="0" bIns="0">
              <a:spAutoFit/>
            </a:bodyPr>
            <a:lstStyle/>
            <a:p>
              <a:r>
                <a:rPr lang="en-US" sz="1600" b="1">
                  <a:solidFill>
                    <a:srgbClr val="FF0000"/>
                  </a:solidFill>
                  <a:latin typeface="Arial" charset="0"/>
                </a:rPr>
                <a:t>Superkey</a:t>
              </a:r>
              <a:endParaRPr lang="en-US" sz="2400">
                <a:latin typeface="Times New Roman" pitchFamily="18" charset="0"/>
              </a:endParaRPr>
            </a:p>
          </p:txBody>
        </p:sp>
        <p:sp>
          <p:nvSpPr>
            <p:cNvPr id="370698" name="Rectangle 10"/>
            <p:cNvSpPr>
              <a:spLocks noChangeArrowheads="1"/>
            </p:cNvSpPr>
            <p:nvPr/>
          </p:nvSpPr>
          <p:spPr bwMode="auto">
            <a:xfrm>
              <a:off x="1889" y="1349"/>
              <a:ext cx="3085" cy="163"/>
            </a:xfrm>
            <a:prstGeom prst="rect">
              <a:avLst/>
            </a:prstGeom>
            <a:noFill/>
            <a:ln w="9525">
              <a:noFill/>
              <a:miter lim="800000"/>
              <a:headEnd/>
              <a:tailEnd/>
            </a:ln>
          </p:spPr>
          <p:txBody>
            <a:bodyPr wrap="none" lIns="0" tIns="0" rIns="0" bIns="0">
              <a:spAutoFit/>
            </a:bodyPr>
            <a:lstStyle/>
            <a:p>
              <a:r>
                <a:rPr lang="en-US" sz="1700">
                  <a:latin typeface="Arial" charset="0"/>
                </a:rPr>
                <a:t>Sebuah atribut (atau kombinasi atribut) secara unik</a:t>
              </a:r>
              <a:endParaRPr lang="en-US" sz="1700">
                <a:latin typeface="Times New Roman" pitchFamily="18" charset="0"/>
              </a:endParaRPr>
            </a:p>
          </p:txBody>
        </p:sp>
        <p:sp>
          <p:nvSpPr>
            <p:cNvPr id="370699" name="Rectangle 11"/>
            <p:cNvSpPr>
              <a:spLocks noChangeArrowheads="1"/>
            </p:cNvSpPr>
            <p:nvPr/>
          </p:nvSpPr>
          <p:spPr bwMode="auto">
            <a:xfrm>
              <a:off x="1889" y="1496"/>
              <a:ext cx="2738" cy="163"/>
            </a:xfrm>
            <a:prstGeom prst="rect">
              <a:avLst/>
            </a:prstGeom>
            <a:noFill/>
            <a:ln w="9525">
              <a:noFill/>
              <a:miter lim="800000"/>
              <a:headEnd/>
              <a:tailEnd/>
            </a:ln>
          </p:spPr>
          <p:txBody>
            <a:bodyPr wrap="none" lIns="0" tIns="0" rIns="0" bIns="0">
              <a:spAutoFit/>
            </a:bodyPr>
            <a:lstStyle/>
            <a:p>
              <a:r>
                <a:rPr lang="en-US" sz="1700">
                  <a:latin typeface="Arial" charset="0"/>
                </a:rPr>
                <a:t>mengenali setiap entitas dalam sebuah tabel.</a:t>
              </a:r>
              <a:endParaRPr lang="en-US" sz="1700">
                <a:latin typeface="Times New Roman" pitchFamily="18" charset="0"/>
              </a:endParaRPr>
            </a:p>
          </p:txBody>
        </p:sp>
        <p:sp>
          <p:nvSpPr>
            <p:cNvPr id="370700" name="Rectangle 12"/>
            <p:cNvSpPr>
              <a:spLocks noChangeArrowheads="1"/>
            </p:cNvSpPr>
            <p:nvPr/>
          </p:nvSpPr>
          <p:spPr bwMode="auto">
            <a:xfrm>
              <a:off x="768" y="1878"/>
              <a:ext cx="867" cy="154"/>
            </a:xfrm>
            <a:prstGeom prst="rect">
              <a:avLst/>
            </a:prstGeom>
            <a:noFill/>
            <a:ln w="9525">
              <a:noFill/>
              <a:miter lim="800000"/>
              <a:headEnd/>
              <a:tailEnd/>
            </a:ln>
          </p:spPr>
          <p:txBody>
            <a:bodyPr wrap="none" lIns="0" tIns="0" rIns="0" bIns="0">
              <a:spAutoFit/>
            </a:bodyPr>
            <a:lstStyle/>
            <a:p>
              <a:r>
                <a:rPr lang="en-US" sz="1600" b="1">
                  <a:solidFill>
                    <a:srgbClr val="FF0000"/>
                  </a:solidFill>
                  <a:latin typeface="Arial" charset="0"/>
                </a:rPr>
                <a:t>Candidate key</a:t>
              </a:r>
              <a:endParaRPr lang="en-US" sz="2400">
                <a:latin typeface="Times New Roman" pitchFamily="18" charset="0"/>
              </a:endParaRPr>
            </a:p>
          </p:txBody>
        </p:sp>
        <p:sp>
          <p:nvSpPr>
            <p:cNvPr id="370701" name="Rectangle 13"/>
            <p:cNvSpPr>
              <a:spLocks noChangeArrowheads="1"/>
            </p:cNvSpPr>
            <p:nvPr/>
          </p:nvSpPr>
          <p:spPr bwMode="auto">
            <a:xfrm>
              <a:off x="1889" y="1790"/>
              <a:ext cx="3286" cy="163"/>
            </a:xfrm>
            <a:prstGeom prst="rect">
              <a:avLst/>
            </a:prstGeom>
            <a:noFill/>
            <a:ln w="9525">
              <a:noFill/>
              <a:miter lim="800000"/>
              <a:headEnd/>
              <a:tailEnd/>
            </a:ln>
          </p:spPr>
          <p:txBody>
            <a:bodyPr wrap="none" lIns="0" tIns="0" rIns="0" bIns="0">
              <a:spAutoFit/>
            </a:bodyPr>
            <a:lstStyle/>
            <a:p>
              <a:r>
                <a:rPr lang="en-US" sz="1700">
                  <a:latin typeface="Arial" charset="0"/>
                </a:rPr>
                <a:t>Sebuah superkey </a:t>
              </a:r>
              <a:r>
                <a:rPr lang="id-ID" sz="1700">
                  <a:latin typeface="Arial" charset="0"/>
                </a:rPr>
                <a:t>atau beberapa superkey yang dapat</a:t>
              </a:r>
              <a:endParaRPr lang="en-US" sz="1700">
                <a:latin typeface="Times New Roman" pitchFamily="18" charset="0"/>
              </a:endParaRPr>
            </a:p>
          </p:txBody>
        </p:sp>
        <p:sp>
          <p:nvSpPr>
            <p:cNvPr id="370702" name="Rectangle 14"/>
            <p:cNvSpPr>
              <a:spLocks noChangeArrowheads="1"/>
            </p:cNvSpPr>
            <p:nvPr/>
          </p:nvSpPr>
          <p:spPr bwMode="auto">
            <a:xfrm>
              <a:off x="1889" y="1938"/>
              <a:ext cx="2000" cy="163"/>
            </a:xfrm>
            <a:prstGeom prst="rect">
              <a:avLst/>
            </a:prstGeom>
            <a:noFill/>
            <a:ln w="9525">
              <a:noFill/>
              <a:miter lim="800000"/>
              <a:headEnd/>
              <a:tailEnd/>
            </a:ln>
          </p:spPr>
          <p:txBody>
            <a:bodyPr wrap="none" lIns="0" tIns="0" rIns="0" bIns="0">
              <a:spAutoFit/>
            </a:bodyPr>
            <a:lstStyle/>
            <a:p>
              <a:r>
                <a:rPr lang="id-ID" sz="1700">
                  <a:latin typeface="Arial" charset="0"/>
                </a:rPr>
                <a:t>Dijadikan calon kunci yang dipilih</a:t>
              </a:r>
              <a:endParaRPr lang="en-US" sz="1700">
                <a:latin typeface="Times New Roman" pitchFamily="18" charset="0"/>
              </a:endParaRPr>
            </a:p>
          </p:txBody>
        </p:sp>
        <p:sp>
          <p:nvSpPr>
            <p:cNvPr id="370703" name="Rectangle 15"/>
            <p:cNvSpPr>
              <a:spLocks noChangeArrowheads="1"/>
            </p:cNvSpPr>
            <p:nvPr/>
          </p:nvSpPr>
          <p:spPr bwMode="auto">
            <a:xfrm>
              <a:off x="768" y="2352"/>
              <a:ext cx="726" cy="154"/>
            </a:xfrm>
            <a:prstGeom prst="rect">
              <a:avLst/>
            </a:prstGeom>
            <a:noFill/>
            <a:ln w="9525">
              <a:noFill/>
              <a:miter lim="800000"/>
              <a:headEnd/>
              <a:tailEnd/>
            </a:ln>
          </p:spPr>
          <p:txBody>
            <a:bodyPr wrap="none" lIns="0" tIns="0" rIns="0" bIns="0">
              <a:spAutoFit/>
            </a:bodyPr>
            <a:lstStyle/>
            <a:p>
              <a:r>
                <a:rPr lang="en-US" sz="1600" b="1">
                  <a:solidFill>
                    <a:srgbClr val="FF0000"/>
                  </a:solidFill>
                  <a:latin typeface="Arial" charset="0"/>
                </a:rPr>
                <a:t>Primary key</a:t>
              </a:r>
              <a:endParaRPr lang="en-US" sz="2400">
                <a:latin typeface="Times New Roman" pitchFamily="18" charset="0"/>
              </a:endParaRPr>
            </a:p>
          </p:txBody>
        </p:sp>
        <p:sp>
          <p:nvSpPr>
            <p:cNvPr id="370704" name="Rectangle 16"/>
            <p:cNvSpPr>
              <a:spLocks noChangeArrowheads="1"/>
            </p:cNvSpPr>
            <p:nvPr/>
          </p:nvSpPr>
          <p:spPr bwMode="auto">
            <a:xfrm>
              <a:off x="1889" y="2232"/>
              <a:ext cx="3131" cy="163"/>
            </a:xfrm>
            <a:prstGeom prst="rect">
              <a:avLst/>
            </a:prstGeom>
            <a:noFill/>
            <a:ln w="9525">
              <a:noFill/>
              <a:miter lim="800000"/>
              <a:headEnd/>
              <a:tailEnd/>
            </a:ln>
          </p:spPr>
          <p:txBody>
            <a:bodyPr wrap="none" lIns="0" tIns="0" rIns="0" bIns="0">
              <a:spAutoFit/>
            </a:bodyPr>
            <a:lstStyle/>
            <a:p>
              <a:r>
                <a:rPr lang="en-US" sz="1700">
                  <a:latin typeface="Arial" charset="0"/>
                </a:rPr>
                <a:t>Candidate key yang terpilih untuk mengenali secara</a:t>
              </a:r>
              <a:endParaRPr lang="en-US" sz="1700">
                <a:latin typeface="Times New Roman" pitchFamily="18" charset="0"/>
              </a:endParaRPr>
            </a:p>
          </p:txBody>
        </p:sp>
        <p:sp>
          <p:nvSpPr>
            <p:cNvPr id="370705" name="Rectangle 17"/>
            <p:cNvSpPr>
              <a:spLocks noChangeArrowheads="1"/>
            </p:cNvSpPr>
            <p:nvPr/>
          </p:nvSpPr>
          <p:spPr bwMode="auto">
            <a:xfrm>
              <a:off x="1889" y="2379"/>
              <a:ext cx="3002" cy="163"/>
            </a:xfrm>
            <a:prstGeom prst="rect">
              <a:avLst/>
            </a:prstGeom>
            <a:noFill/>
            <a:ln w="9525">
              <a:noFill/>
              <a:miter lim="800000"/>
              <a:headEnd/>
              <a:tailEnd/>
            </a:ln>
          </p:spPr>
          <p:txBody>
            <a:bodyPr wrap="none" lIns="0" tIns="0" rIns="0" bIns="0">
              <a:spAutoFit/>
            </a:bodyPr>
            <a:lstStyle/>
            <a:p>
              <a:r>
                <a:rPr lang="en-US" sz="1700">
                  <a:latin typeface="Arial" charset="0"/>
                </a:rPr>
                <a:t>unik seluruh nilai atribut pada sebuah baris. Tidak</a:t>
              </a:r>
              <a:endParaRPr lang="en-US" sz="1700">
                <a:latin typeface="Times New Roman" pitchFamily="18" charset="0"/>
              </a:endParaRPr>
            </a:p>
          </p:txBody>
        </p:sp>
        <p:sp>
          <p:nvSpPr>
            <p:cNvPr id="370706" name="Rectangle 18"/>
            <p:cNvSpPr>
              <a:spLocks noChangeArrowheads="1"/>
            </p:cNvSpPr>
            <p:nvPr/>
          </p:nvSpPr>
          <p:spPr bwMode="auto">
            <a:xfrm>
              <a:off x="1889" y="2526"/>
              <a:ext cx="1231" cy="163"/>
            </a:xfrm>
            <a:prstGeom prst="rect">
              <a:avLst/>
            </a:prstGeom>
            <a:noFill/>
            <a:ln w="9525">
              <a:noFill/>
              <a:miter lim="800000"/>
              <a:headEnd/>
              <a:tailEnd/>
            </a:ln>
          </p:spPr>
          <p:txBody>
            <a:bodyPr lIns="0" tIns="0" rIns="0" bIns="0">
              <a:spAutoFit/>
            </a:bodyPr>
            <a:lstStyle/>
            <a:p>
              <a:r>
                <a:rPr lang="en-US" sz="1700"/>
                <a:t>boleh </a:t>
              </a:r>
              <a:r>
                <a:rPr lang="en-US" sz="1700">
                  <a:latin typeface="Arial" charset="0"/>
                </a:rPr>
                <a:t>kosong.</a:t>
              </a:r>
            </a:p>
          </p:txBody>
        </p:sp>
        <p:sp>
          <p:nvSpPr>
            <p:cNvPr id="370707" name="Rectangle 19"/>
            <p:cNvSpPr>
              <a:spLocks noChangeArrowheads="1"/>
            </p:cNvSpPr>
            <p:nvPr/>
          </p:nvSpPr>
          <p:spPr bwMode="auto">
            <a:xfrm>
              <a:off x="768" y="2880"/>
              <a:ext cx="902" cy="154"/>
            </a:xfrm>
            <a:prstGeom prst="rect">
              <a:avLst/>
            </a:prstGeom>
            <a:noFill/>
            <a:ln w="9525">
              <a:noFill/>
              <a:miter lim="800000"/>
              <a:headEnd/>
              <a:tailEnd/>
            </a:ln>
          </p:spPr>
          <p:txBody>
            <a:bodyPr wrap="none" lIns="0" tIns="0" rIns="0" bIns="0">
              <a:spAutoFit/>
            </a:bodyPr>
            <a:lstStyle/>
            <a:p>
              <a:r>
                <a:rPr lang="en-US" sz="1600" b="1">
                  <a:solidFill>
                    <a:srgbClr val="FF0000"/>
                  </a:solidFill>
                  <a:latin typeface="Arial" charset="0"/>
                </a:rPr>
                <a:t>Secondary key</a:t>
              </a:r>
              <a:endParaRPr lang="en-US" sz="2400">
                <a:latin typeface="Times New Roman" pitchFamily="18" charset="0"/>
              </a:endParaRPr>
            </a:p>
          </p:txBody>
        </p:sp>
        <p:sp>
          <p:nvSpPr>
            <p:cNvPr id="370708" name="Rectangle 20"/>
            <p:cNvSpPr>
              <a:spLocks noChangeArrowheads="1"/>
            </p:cNvSpPr>
            <p:nvPr/>
          </p:nvSpPr>
          <p:spPr bwMode="auto">
            <a:xfrm>
              <a:off x="1889" y="2821"/>
              <a:ext cx="3199" cy="163"/>
            </a:xfrm>
            <a:prstGeom prst="rect">
              <a:avLst/>
            </a:prstGeom>
            <a:noFill/>
            <a:ln w="9525">
              <a:noFill/>
              <a:miter lim="800000"/>
              <a:headEnd/>
              <a:tailEnd/>
            </a:ln>
          </p:spPr>
          <p:txBody>
            <a:bodyPr wrap="none" lIns="0" tIns="0" rIns="0" bIns="0">
              <a:spAutoFit/>
            </a:bodyPr>
            <a:lstStyle/>
            <a:p>
              <a:r>
                <a:rPr lang="en-US" sz="1700">
                  <a:latin typeface="Arial" charset="0"/>
                </a:rPr>
                <a:t>Sebuah atribut (atau kombinasi atribut) secara paksa</a:t>
              </a:r>
              <a:endParaRPr lang="en-US" sz="1700">
                <a:latin typeface="Times New Roman" pitchFamily="18" charset="0"/>
              </a:endParaRPr>
            </a:p>
          </p:txBody>
        </p:sp>
        <p:sp>
          <p:nvSpPr>
            <p:cNvPr id="370710" name="Rectangle 22"/>
            <p:cNvSpPr>
              <a:spLocks noChangeArrowheads="1"/>
            </p:cNvSpPr>
            <p:nvPr/>
          </p:nvSpPr>
          <p:spPr bwMode="auto">
            <a:xfrm>
              <a:off x="1903" y="2968"/>
              <a:ext cx="2573" cy="163"/>
            </a:xfrm>
            <a:prstGeom prst="rect">
              <a:avLst/>
            </a:prstGeom>
            <a:noFill/>
            <a:ln w="9525">
              <a:noFill/>
              <a:miter lim="800000"/>
              <a:headEnd/>
              <a:tailEnd/>
            </a:ln>
          </p:spPr>
          <p:txBody>
            <a:bodyPr wrap="none" lIns="0" tIns="0" rIns="0" bIns="0">
              <a:spAutoFit/>
            </a:bodyPr>
            <a:lstStyle/>
            <a:p>
              <a:r>
                <a:rPr lang="en-US" sz="1700">
                  <a:latin typeface="Arial" charset="0"/>
                </a:rPr>
                <a:t>digunakan untuk tujuan pengambilan data.</a:t>
              </a:r>
              <a:endParaRPr lang="en-US" sz="1700">
                <a:latin typeface="Times New Roman" pitchFamily="18" charset="0"/>
              </a:endParaRPr>
            </a:p>
          </p:txBody>
        </p:sp>
        <p:sp>
          <p:nvSpPr>
            <p:cNvPr id="370711" name="Rectangle 23"/>
            <p:cNvSpPr>
              <a:spLocks noChangeArrowheads="1"/>
            </p:cNvSpPr>
            <p:nvPr/>
          </p:nvSpPr>
          <p:spPr bwMode="auto">
            <a:xfrm>
              <a:off x="768" y="3350"/>
              <a:ext cx="718" cy="154"/>
            </a:xfrm>
            <a:prstGeom prst="rect">
              <a:avLst/>
            </a:prstGeom>
            <a:noFill/>
            <a:ln w="9525">
              <a:noFill/>
              <a:miter lim="800000"/>
              <a:headEnd/>
              <a:tailEnd/>
            </a:ln>
          </p:spPr>
          <p:txBody>
            <a:bodyPr wrap="none" lIns="0" tIns="0" rIns="0" bIns="0">
              <a:spAutoFit/>
            </a:bodyPr>
            <a:lstStyle/>
            <a:p>
              <a:r>
                <a:rPr lang="en-US" sz="1600" b="1">
                  <a:solidFill>
                    <a:srgbClr val="FF0000"/>
                  </a:solidFill>
                  <a:latin typeface="Arial" charset="0"/>
                </a:rPr>
                <a:t>Foreign key</a:t>
              </a:r>
              <a:endParaRPr lang="en-US" sz="2400">
                <a:latin typeface="Times New Roman" pitchFamily="18" charset="0"/>
              </a:endParaRPr>
            </a:p>
          </p:txBody>
        </p:sp>
        <p:sp>
          <p:nvSpPr>
            <p:cNvPr id="370712" name="Rectangle 24"/>
            <p:cNvSpPr>
              <a:spLocks noChangeArrowheads="1"/>
            </p:cNvSpPr>
            <p:nvPr/>
          </p:nvSpPr>
          <p:spPr bwMode="auto">
            <a:xfrm>
              <a:off x="1889" y="3262"/>
              <a:ext cx="3245" cy="441"/>
            </a:xfrm>
            <a:prstGeom prst="rect">
              <a:avLst/>
            </a:prstGeom>
            <a:noFill/>
            <a:ln w="9525">
              <a:noFill/>
              <a:miter lim="800000"/>
              <a:headEnd/>
              <a:tailEnd/>
            </a:ln>
          </p:spPr>
          <p:txBody>
            <a:bodyPr lIns="0" tIns="0" rIns="0" bIns="0">
              <a:spAutoFit/>
            </a:bodyPr>
            <a:lstStyle/>
            <a:p>
              <a:pPr>
                <a:lnSpc>
                  <a:spcPct val="90000"/>
                </a:lnSpc>
              </a:pPr>
              <a:r>
                <a:rPr lang="en-US" sz="1700">
                  <a:latin typeface="Arial" charset="0"/>
                </a:rPr>
                <a:t>Sebuah atribut (atau kombinasi atribut) pada sebuah tabel yang merupakan primary key pada tabel lainnya berfungsi  untuk menghubungkan tabel.</a:t>
              </a:r>
            </a:p>
          </p:txBody>
        </p:sp>
      </p:grpSp>
      <p:sp>
        <p:nvSpPr>
          <p:cNvPr id="370716" name="Rectangle 28"/>
          <p:cNvSpPr>
            <a:spLocks noChangeArrowheads="1"/>
          </p:cNvSpPr>
          <p:nvPr/>
        </p:nvSpPr>
        <p:spPr bwMode="auto">
          <a:xfrm>
            <a:off x="1524000" y="1524000"/>
            <a:ext cx="6553200" cy="533400"/>
          </a:xfrm>
          <a:prstGeom prst="rect">
            <a:avLst/>
          </a:prstGeom>
          <a:noFill/>
          <a:ln w="12700">
            <a:noFill/>
            <a:miter lim="800000"/>
            <a:headEnd/>
            <a:tailEnd/>
          </a:ln>
          <a:effectLst/>
        </p:spPr>
        <p:txBody>
          <a:bodyPr lIns="90488" tIns="44450" rIns="90488" bIns="44450" anchor="ctr"/>
          <a:lstStyle/>
          <a:p>
            <a:pPr algn="ctr" eaLnBrk="1" hangingPunct="1"/>
            <a:r>
              <a:rPr lang="en-US" b="1">
                <a:latin typeface="Arial" charset="0"/>
              </a:rPr>
              <a:t>Tabel 5.3. Jenis-jenis kunci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5"/>
          <p:cNvSpPr>
            <a:spLocks noGrp="1"/>
          </p:cNvSpPr>
          <p:nvPr>
            <p:ph type="sldNum" sz="quarter" idx="12"/>
          </p:nvPr>
        </p:nvSpPr>
        <p:spPr/>
        <p:txBody>
          <a:bodyPr/>
          <a:lstStyle/>
          <a:p>
            <a:fld id="{ACD67767-BD79-41F9-9533-B559093D086B}" type="slidenum">
              <a:rPr lang="en-US"/>
              <a:pPr/>
              <a:t>14</a:t>
            </a:fld>
            <a:endParaRPr lang="en-US"/>
          </a:p>
        </p:txBody>
      </p:sp>
      <p:pic>
        <p:nvPicPr>
          <p:cNvPr id="367631" name="Picture 15"/>
          <p:cNvPicPr>
            <a:picLocks noChangeAspect="1" noChangeArrowheads="1"/>
          </p:cNvPicPr>
          <p:nvPr/>
        </p:nvPicPr>
        <p:blipFill>
          <a:blip r:embed="rId2" cstate="print"/>
          <a:srcRect/>
          <a:stretch>
            <a:fillRect/>
          </a:stretch>
        </p:blipFill>
        <p:spPr bwMode="auto">
          <a:xfrm>
            <a:off x="747713" y="2257425"/>
            <a:ext cx="6705600" cy="3081338"/>
          </a:xfrm>
          <a:prstGeom prst="rect">
            <a:avLst/>
          </a:prstGeom>
          <a:noFill/>
        </p:spPr>
      </p:pic>
      <p:sp>
        <p:nvSpPr>
          <p:cNvPr id="367618" name="Rectangle 2"/>
          <p:cNvSpPr>
            <a:spLocks noGrp="1" noChangeArrowheads="1"/>
          </p:cNvSpPr>
          <p:nvPr>
            <p:ph type="title"/>
          </p:nvPr>
        </p:nvSpPr>
        <p:spPr>
          <a:xfrm>
            <a:off x="457200" y="228600"/>
            <a:ext cx="8229600" cy="1139825"/>
          </a:xfrm>
        </p:spPr>
        <p:txBody>
          <a:bodyPr/>
          <a:lstStyle/>
          <a:p>
            <a:r>
              <a:rPr lang="en-US"/>
              <a:t>Model Basis Data Relasional</a:t>
            </a:r>
          </a:p>
        </p:txBody>
      </p:sp>
      <p:sp>
        <p:nvSpPr>
          <p:cNvPr id="367620" name="Text Box 4"/>
          <p:cNvSpPr txBox="1">
            <a:spLocks noChangeArrowheads="1"/>
          </p:cNvSpPr>
          <p:nvPr/>
        </p:nvSpPr>
        <p:spPr bwMode="auto">
          <a:xfrm>
            <a:off x="1981200" y="5715000"/>
            <a:ext cx="4876800" cy="304800"/>
          </a:xfrm>
          <a:prstGeom prst="rect">
            <a:avLst/>
          </a:prstGeom>
          <a:noFill/>
          <a:ln w="9525">
            <a:noFill/>
            <a:miter lim="800000"/>
            <a:headEnd/>
            <a:tailEnd/>
          </a:ln>
          <a:effectLst/>
        </p:spPr>
        <p:txBody>
          <a:bodyPr>
            <a:spAutoFit/>
          </a:bodyPr>
          <a:lstStyle/>
          <a:p>
            <a:pPr algn="ctr">
              <a:spcBef>
                <a:spcPct val="50000"/>
              </a:spcBef>
            </a:pPr>
            <a:r>
              <a:rPr lang="en-US" sz="1400" b="1">
                <a:latin typeface="Arial" charset="0"/>
              </a:rPr>
              <a:t>Gambar 5.1. Contoh sederhana basis data relasional</a:t>
            </a:r>
          </a:p>
        </p:txBody>
      </p:sp>
      <p:sp>
        <p:nvSpPr>
          <p:cNvPr id="367622" name="Text Box 6"/>
          <p:cNvSpPr txBox="1">
            <a:spLocks noChangeArrowheads="1"/>
          </p:cNvSpPr>
          <p:nvPr/>
        </p:nvSpPr>
        <p:spPr bwMode="auto">
          <a:xfrm>
            <a:off x="671513" y="1730375"/>
            <a:ext cx="2244725" cy="530225"/>
          </a:xfrm>
          <a:prstGeom prst="rect">
            <a:avLst/>
          </a:prstGeom>
          <a:noFill/>
          <a:ln w="9525">
            <a:noFill/>
            <a:miter lim="800000"/>
            <a:headEnd/>
            <a:tailEnd/>
          </a:ln>
          <a:effectLst/>
        </p:spPr>
        <p:txBody>
          <a:bodyPr>
            <a:spAutoFit/>
          </a:bodyPr>
          <a:lstStyle/>
          <a:p>
            <a:pPr>
              <a:lnSpc>
                <a:spcPct val="80000"/>
              </a:lnSpc>
            </a:pPr>
            <a:r>
              <a:rPr lang="en-US" sz="1200">
                <a:latin typeface="Arial" charset="0"/>
              </a:rPr>
              <a:t>Nama tabel</a:t>
            </a:r>
            <a:r>
              <a:rPr lang="en-US" sz="1200" b="1">
                <a:latin typeface="Arial" charset="0"/>
              </a:rPr>
              <a:t> SISWA</a:t>
            </a:r>
            <a:endParaRPr lang="en-US" sz="1200">
              <a:latin typeface="Arial" charset="0"/>
            </a:endParaRPr>
          </a:p>
          <a:p>
            <a:pPr>
              <a:lnSpc>
                <a:spcPct val="80000"/>
              </a:lnSpc>
            </a:pPr>
            <a:r>
              <a:rPr lang="en-US" sz="1200">
                <a:latin typeface="Arial" charset="0"/>
              </a:rPr>
              <a:t>Primary key </a:t>
            </a:r>
            <a:r>
              <a:rPr lang="en-US" sz="1200" b="1">
                <a:latin typeface="Arial" charset="0"/>
              </a:rPr>
              <a:t>NOMHS</a:t>
            </a:r>
            <a:endParaRPr lang="en-US" sz="1200">
              <a:latin typeface="Arial" charset="0"/>
            </a:endParaRPr>
          </a:p>
          <a:p>
            <a:pPr>
              <a:lnSpc>
                <a:spcPct val="80000"/>
              </a:lnSpc>
            </a:pPr>
            <a:r>
              <a:rPr lang="en-US" sz="1200">
                <a:latin typeface="Arial" charset="0"/>
              </a:rPr>
              <a:t>Foreign key </a:t>
            </a:r>
            <a:r>
              <a:rPr lang="en-US" sz="1200" b="1">
                <a:latin typeface="Arial" charset="0"/>
              </a:rPr>
              <a:t>KODE_WALI</a:t>
            </a:r>
            <a:endParaRPr lang="en-US" sz="1200">
              <a:latin typeface="Arial" charset="0"/>
            </a:endParaRPr>
          </a:p>
        </p:txBody>
      </p:sp>
      <p:sp>
        <p:nvSpPr>
          <p:cNvPr id="367623" name="Text Box 7"/>
          <p:cNvSpPr txBox="1">
            <a:spLocks noChangeArrowheads="1"/>
          </p:cNvSpPr>
          <p:nvPr/>
        </p:nvSpPr>
        <p:spPr bwMode="auto">
          <a:xfrm>
            <a:off x="6400800" y="4346575"/>
            <a:ext cx="1981200" cy="530225"/>
          </a:xfrm>
          <a:prstGeom prst="rect">
            <a:avLst/>
          </a:prstGeom>
          <a:noFill/>
          <a:ln w="9525">
            <a:noFill/>
            <a:miter lim="800000"/>
            <a:headEnd/>
            <a:tailEnd/>
          </a:ln>
          <a:effectLst/>
        </p:spPr>
        <p:txBody>
          <a:bodyPr>
            <a:spAutoFit/>
          </a:bodyPr>
          <a:lstStyle/>
          <a:p>
            <a:pPr>
              <a:lnSpc>
                <a:spcPct val="80000"/>
              </a:lnSpc>
            </a:pPr>
            <a:r>
              <a:rPr lang="en-US" sz="1200">
                <a:latin typeface="Arial" charset="0"/>
              </a:rPr>
              <a:t>Nama tabel</a:t>
            </a:r>
            <a:r>
              <a:rPr lang="en-US" sz="1200" b="1">
                <a:latin typeface="Arial" charset="0"/>
              </a:rPr>
              <a:t> WALI</a:t>
            </a:r>
            <a:endParaRPr lang="en-US" sz="1200">
              <a:latin typeface="Arial" charset="0"/>
            </a:endParaRPr>
          </a:p>
          <a:p>
            <a:pPr>
              <a:lnSpc>
                <a:spcPct val="80000"/>
              </a:lnSpc>
            </a:pPr>
            <a:r>
              <a:rPr lang="en-US" sz="1200">
                <a:latin typeface="Arial" charset="0"/>
              </a:rPr>
              <a:t>Primary key </a:t>
            </a:r>
            <a:r>
              <a:rPr lang="en-US" sz="1200" b="1">
                <a:latin typeface="Arial" charset="0"/>
              </a:rPr>
              <a:t>KODE_WALI</a:t>
            </a:r>
          </a:p>
          <a:p>
            <a:pPr>
              <a:lnSpc>
                <a:spcPct val="80000"/>
              </a:lnSpc>
            </a:pPr>
            <a:r>
              <a:rPr lang="en-US" sz="1200">
                <a:latin typeface="Arial" charset="0"/>
              </a:rPr>
              <a:t>Tidak ada foreign key </a:t>
            </a:r>
          </a:p>
        </p:txBody>
      </p:sp>
      <p:grpSp>
        <p:nvGrpSpPr>
          <p:cNvPr id="367630" name="Group 14"/>
          <p:cNvGrpSpPr>
            <a:grpSpLocks/>
          </p:cNvGrpSpPr>
          <p:nvPr/>
        </p:nvGrpSpPr>
        <p:grpSpPr bwMode="auto">
          <a:xfrm>
            <a:off x="1509713" y="3810000"/>
            <a:ext cx="5334000" cy="457200"/>
            <a:chOff x="912" y="2526"/>
            <a:chExt cx="3360" cy="288"/>
          </a:xfrm>
        </p:grpSpPr>
        <p:sp>
          <p:nvSpPr>
            <p:cNvPr id="367624" name="Line 8"/>
            <p:cNvSpPr>
              <a:spLocks noChangeShapeType="1"/>
            </p:cNvSpPr>
            <p:nvPr/>
          </p:nvSpPr>
          <p:spPr bwMode="auto">
            <a:xfrm flipV="1">
              <a:off x="4272" y="2526"/>
              <a:ext cx="0" cy="144"/>
            </a:xfrm>
            <a:prstGeom prst="line">
              <a:avLst/>
            </a:prstGeom>
            <a:noFill/>
            <a:ln w="19050">
              <a:solidFill>
                <a:schemeClr val="tx1"/>
              </a:solidFill>
              <a:round/>
              <a:headEnd/>
              <a:tailEnd type="triangle" w="med" len="med"/>
            </a:ln>
            <a:effectLst/>
          </p:spPr>
          <p:txBody>
            <a:bodyPr wrap="none" anchor="ctr"/>
            <a:lstStyle/>
            <a:p>
              <a:endParaRPr lang="en-US"/>
            </a:p>
          </p:txBody>
        </p:sp>
        <p:sp>
          <p:nvSpPr>
            <p:cNvPr id="367625" name="Line 9"/>
            <p:cNvSpPr>
              <a:spLocks noChangeShapeType="1"/>
            </p:cNvSpPr>
            <p:nvPr/>
          </p:nvSpPr>
          <p:spPr bwMode="auto">
            <a:xfrm>
              <a:off x="912" y="2674"/>
              <a:ext cx="1584" cy="0"/>
            </a:xfrm>
            <a:prstGeom prst="line">
              <a:avLst/>
            </a:prstGeom>
            <a:noFill/>
            <a:ln w="19050">
              <a:solidFill>
                <a:schemeClr val="tx1"/>
              </a:solidFill>
              <a:round/>
              <a:headEnd/>
              <a:tailEnd/>
            </a:ln>
            <a:effectLst/>
          </p:spPr>
          <p:txBody>
            <a:bodyPr wrap="none" anchor="ctr"/>
            <a:lstStyle/>
            <a:p>
              <a:endParaRPr lang="en-US"/>
            </a:p>
          </p:txBody>
        </p:sp>
        <p:sp>
          <p:nvSpPr>
            <p:cNvPr id="367626" name="Text Box 10"/>
            <p:cNvSpPr txBox="1">
              <a:spLocks noChangeArrowheads="1"/>
            </p:cNvSpPr>
            <p:nvPr/>
          </p:nvSpPr>
          <p:spPr bwMode="auto">
            <a:xfrm>
              <a:off x="2544" y="2578"/>
              <a:ext cx="631" cy="192"/>
            </a:xfrm>
            <a:prstGeom prst="rect">
              <a:avLst/>
            </a:prstGeom>
            <a:noFill/>
            <a:ln w="19050">
              <a:noFill/>
              <a:miter lim="800000"/>
              <a:headEnd/>
              <a:tailEnd/>
            </a:ln>
            <a:effectLst/>
          </p:spPr>
          <p:txBody>
            <a:bodyPr wrap="none">
              <a:spAutoFit/>
            </a:bodyPr>
            <a:lstStyle/>
            <a:p>
              <a:r>
                <a:rPr lang="en-US" sz="1400">
                  <a:latin typeface="Arial" charset="0"/>
                </a:rPr>
                <a:t>Hubungan</a:t>
              </a:r>
              <a:endParaRPr lang="en-US" sz="2400">
                <a:latin typeface="Times New Roman" pitchFamily="18" charset="0"/>
              </a:endParaRPr>
            </a:p>
          </p:txBody>
        </p:sp>
        <p:sp>
          <p:nvSpPr>
            <p:cNvPr id="367627" name="Line 11"/>
            <p:cNvSpPr>
              <a:spLocks noChangeShapeType="1"/>
            </p:cNvSpPr>
            <p:nvPr/>
          </p:nvSpPr>
          <p:spPr bwMode="auto">
            <a:xfrm>
              <a:off x="3216" y="2674"/>
              <a:ext cx="1056" cy="0"/>
            </a:xfrm>
            <a:prstGeom prst="line">
              <a:avLst/>
            </a:prstGeom>
            <a:noFill/>
            <a:ln w="19050">
              <a:solidFill>
                <a:schemeClr val="tx1"/>
              </a:solidFill>
              <a:round/>
              <a:headEnd/>
              <a:tailEnd/>
            </a:ln>
            <a:effectLst/>
          </p:spPr>
          <p:txBody>
            <a:bodyPr wrap="none" anchor="ctr"/>
            <a:lstStyle/>
            <a:p>
              <a:endParaRPr lang="en-US"/>
            </a:p>
          </p:txBody>
        </p:sp>
        <p:sp>
          <p:nvSpPr>
            <p:cNvPr id="367628" name="Line 12"/>
            <p:cNvSpPr>
              <a:spLocks noChangeShapeType="1"/>
            </p:cNvSpPr>
            <p:nvPr/>
          </p:nvSpPr>
          <p:spPr bwMode="auto">
            <a:xfrm>
              <a:off x="912" y="2670"/>
              <a:ext cx="0" cy="144"/>
            </a:xfrm>
            <a:prstGeom prst="line">
              <a:avLst/>
            </a:prstGeom>
            <a:noFill/>
            <a:ln w="19050">
              <a:solidFill>
                <a:schemeClr val="tx1"/>
              </a:solidFill>
              <a:round/>
              <a:headEnd/>
              <a:tailEnd type="triangle" w="med" len="med"/>
            </a:ln>
            <a:effectLst/>
          </p:spPr>
          <p:txBody>
            <a:bodyPr wrap="none" anchor="ctr"/>
            <a:lstStyle/>
            <a:p>
              <a:endParaRPr lang="en-US"/>
            </a:p>
          </p:txBody>
        </p:sp>
      </p:grpSp>
      <p:sp>
        <p:nvSpPr>
          <p:cNvPr id="367629" name="Rectangle 13"/>
          <p:cNvSpPr>
            <a:spLocks noChangeArrowheads="1"/>
          </p:cNvSpPr>
          <p:nvPr/>
        </p:nvSpPr>
        <p:spPr bwMode="auto">
          <a:xfrm>
            <a:off x="533400" y="1657350"/>
            <a:ext cx="7924800" cy="3829050"/>
          </a:xfrm>
          <a:prstGeom prst="rect">
            <a:avLst/>
          </a:prstGeom>
          <a:noFill/>
          <a:ln w="19050">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F72852E2-9EA2-48E6-93B5-80A9A7E5DA58}" type="slidenum">
              <a:rPr lang="en-US"/>
              <a:pPr/>
              <a:t>15</a:t>
            </a:fld>
            <a:endParaRPr lang="en-US"/>
          </a:p>
        </p:txBody>
      </p:sp>
      <p:sp>
        <p:nvSpPr>
          <p:cNvPr id="368642" name="Rectangle 2"/>
          <p:cNvSpPr>
            <a:spLocks noGrp="1" noChangeArrowheads="1"/>
          </p:cNvSpPr>
          <p:nvPr>
            <p:ph type="title"/>
          </p:nvPr>
        </p:nvSpPr>
        <p:spPr>
          <a:xfrm>
            <a:off x="457200" y="228600"/>
            <a:ext cx="8229600" cy="1139825"/>
          </a:xfrm>
        </p:spPr>
        <p:txBody>
          <a:bodyPr/>
          <a:lstStyle/>
          <a:p>
            <a:r>
              <a:rPr lang="en-US"/>
              <a:t>Model Basis Data Relasional</a:t>
            </a:r>
          </a:p>
        </p:txBody>
      </p:sp>
      <p:sp>
        <p:nvSpPr>
          <p:cNvPr id="368645" name="Rectangle 5"/>
          <p:cNvSpPr>
            <a:spLocks noChangeArrowheads="1"/>
          </p:cNvSpPr>
          <p:nvPr/>
        </p:nvSpPr>
        <p:spPr bwMode="auto">
          <a:xfrm>
            <a:off x="1752600" y="1752600"/>
            <a:ext cx="5881688" cy="3581400"/>
          </a:xfrm>
          <a:prstGeom prst="rect">
            <a:avLst/>
          </a:prstGeom>
          <a:noFill/>
          <a:ln w="19050">
            <a:solidFill>
              <a:schemeClr val="tx1"/>
            </a:solidFill>
            <a:miter lim="800000"/>
            <a:headEnd/>
            <a:tailEnd/>
          </a:ln>
          <a:effectLst/>
        </p:spPr>
        <p:txBody>
          <a:bodyPr wrap="none" anchor="ctr"/>
          <a:lstStyle/>
          <a:p>
            <a:endParaRPr lang="en-US"/>
          </a:p>
        </p:txBody>
      </p:sp>
      <p:sp>
        <p:nvSpPr>
          <p:cNvPr id="368648" name="Text Box 8"/>
          <p:cNvSpPr txBox="1">
            <a:spLocks noChangeArrowheads="1"/>
          </p:cNvSpPr>
          <p:nvPr/>
        </p:nvSpPr>
        <p:spPr bwMode="auto">
          <a:xfrm>
            <a:off x="2209800" y="5562600"/>
            <a:ext cx="4876800" cy="304800"/>
          </a:xfrm>
          <a:prstGeom prst="rect">
            <a:avLst/>
          </a:prstGeom>
          <a:noFill/>
          <a:ln w="9525">
            <a:noFill/>
            <a:miter lim="800000"/>
            <a:headEnd/>
            <a:tailEnd/>
          </a:ln>
          <a:effectLst/>
        </p:spPr>
        <p:txBody>
          <a:bodyPr>
            <a:spAutoFit/>
          </a:bodyPr>
          <a:lstStyle/>
          <a:p>
            <a:pPr algn="ctr">
              <a:spcBef>
                <a:spcPct val="50000"/>
              </a:spcBef>
            </a:pPr>
            <a:r>
              <a:rPr lang="en-US" sz="1400" b="1">
                <a:latin typeface="Arial" charset="0"/>
              </a:rPr>
              <a:t>Gambar 5.2. </a:t>
            </a:r>
            <a:r>
              <a:rPr lang="en-US" sz="1200" b="1"/>
              <a:t>Skema basis data relasional;  Perwalian</a:t>
            </a:r>
          </a:p>
        </p:txBody>
      </p:sp>
      <p:pic>
        <p:nvPicPr>
          <p:cNvPr id="368649" name="Picture 9"/>
          <p:cNvPicPr>
            <a:picLocks noChangeAspect="1" noChangeArrowheads="1"/>
          </p:cNvPicPr>
          <p:nvPr/>
        </p:nvPicPr>
        <p:blipFill>
          <a:blip r:embed="rId2" cstate="print"/>
          <a:srcRect/>
          <a:stretch>
            <a:fillRect/>
          </a:stretch>
        </p:blipFill>
        <p:spPr bwMode="auto">
          <a:xfrm>
            <a:off x="1919288" y="1924050"/>
            <a:ext cx="5534025" cy="3209925"/>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7F7B968-6EB4-43F7-8532-D420AED4C7D1}" type="slidenum">
              <a:rPr lang="en-US"/>
              <a:pPr/>
              <a:t>16</a:t>
            </a:fld>
            <a:endParaRPr lang="en-US"/>
          </a:p>
        </p:txBody>
      </p:sp>
      <p:sp>
        <p:nvSpPr>
          <p:cNvPr id="387074" name="Rectangle 2"/>
          <p:cNvSpPr>
            <a:spLocks noGrp="1" noChangeArrowheads="1"/>
          </p:cNvSpPr>
          <p:nvPr>
            <p:ph type="title"/>
          </p:nvPr>
        </p:nvSpPr>
        <p:spPr>
          <a:xfrm>
            <a:off x="457200" y="228600"/>
            <a:ext cx="8229600" cy="1139825"/>
          </a:xfrm>
        </p:spPr>
        <p:txBody>
          <a:bodyPr/>
          <a:lstStyle/>
          <a:p>
            <a:r>
              <a:rPr lang="en-US"/>
              <a:t>Model Basis Data Relasional</a:t>
            </a:r>
          </a:p>
        </p:txBody>
      </p:sp>
      <p:sp>
        <p:nvSpPr>
          <p:cNvPr id="387075" name="Rectangle 3"/>
          <p:cNvSpPr>
            <a:spLocks noChangeArrowheads="1"/>
          </p:cNvSpPr>
          <p:nvPr/>
        </p:nvSpPr>
        <p:spPr bwMode="auto">
          <a:xfrm>
            <a:off x="533400" y="1676400"/>
            <a:ext cx="7924800" cy="3581400"/>
          </a:xfrm>
          <a:prstGeom prst="rect">
            <a:avLst/>
          </a:prstGeom>
          <a:noFill/>
          <a:ln w="9525">
            <a:noFill/>
            <a:miter lim="800000"/>
            <a:headEnd/>
            <a:tailEnd/>
          </a:ln>
          <a:effectLst/>
        </p:spPr>
        <p:txBody>
          <a:bodyPr/>
          <a:lstStyle/>
          <a:p>
            <a:pPr marL="342900" indent="-342900" eaLnBrk="1" hangingPunct="1">
              <a:spcBef>
                <a:spcPct val="20000"/>
              </a:spcBef>
              <a:buClr>
                <a:srgbClr val="0000CC"/>
              </a:buClr>
              <a:buSzPct val="80000"/>
              <a:buFont typeface="Webdings" pitchFamily="18" charset="2"/>
              <a:buChar char="¿"/>
            </a:pPr>
            <a:r>
              <a:rPr lang="en-US" sz="2400" b="1">
                <a:latin typeface="Arial" charset="0"/>
              </a:rPr>
              <a:t>Integritas Data </a:t>
            </a:r>
          </a:p>
          <a:p>
            <a:pPr marL="660400" lvl="1" indent="-296863" algn="just" eaLnBrk="1" hangingPunct="1">
              <a:lnSpc>
                <a:spcPct val="90000"/>
              </a:lnSpc>
              <a:spcBef>
                <a:spcPct val="40000"/>
              </a:spcBef>
              <a:buClr>
                <a:schemeClr val="tx1"/>
              </a:buClr>
              <a:buFont typeface="Symbol" pitchFamily="18" charset="2"/>
              <a:buChar char="¨"/>
            </a:pPr>
            <a:r>
              <a:rPr lang="en-US" sz="2000" i="1">
                <a:latin typeface="Arial" charset="0"/>
              </a:rPr>
              <a:t>Primary key</a:t>
            </a:r>
            <a:r>
              <a:rPr lang="en-US" sz="2000">
                <a:latin typeface="Arial" charset="0"/>
              </a:rPr>
              <a:t> suatu tabel akan muncul lagi pada tabel lainnya sebagai penghubung disebut kunci tamu (</a:t>
            </a:r>
            <a:r>
              <a:rPr lang="en-US" sz="2000" i="1">
                <a:latin typeface="Arial" charset="0"/>
              </a:rPr>
              <a:t>foreign key</a:t>
            </a:r>
            <a:r>
              <a:rPr lang="en-US" sz="2000">
                <a:latin typeface="Arial" charset="0"/>
              </a:rPr>
              <a:t>)</a:t>
            </a:r>
          </a:p>
          <a:p>
            <a:pPr marL="660400" lvl="1" indent="-296863" algn="just" eaLnBrk="1" hangingPunct="1">
              <a:lnSpc>
                <a:spcPct val="90000"/>
              </a:lnSpc>
              <a:spcBef>
                <a:spcPct val="40000"/>
              </a:spcBef>
              <a:buClr>
                <a:schemeClr val="tx1"/>
              </a:buClr>
              <a:buFont typeface="Symbol" pitchFamily="18" charset="2"/>
              <a:buChar char="¨"/>
            </a:pPr>
            <a:r>
              <a:rPr lang="en-US" sz="2000">
                <a:latin typeface="Arial" charset="0"/>
              </a:rPr>
              <a:t>Jika </a:t>
            </a:r>
            <a:r>
              <a:rPr lang="en-US" sz="2000" i="1">
                <a:latin typeface="Arial" charset="0"/>
              </a:rPr>
              <a:t>foreign key</a:t>
            </a:r>
            <a:r>
              <a:rPr lang="en-US" sz="2000">
                <a:latin typeface="Arial" charset="0"/>
              </a:rPr>
              <a:t> mengandung suatu nilai atau nilai kosong yang cocok, maka tabel yang menggunakan </a:t>
            </a:r>
            <a:r>
              <a:rPr lang="en-US" sz="2000" i="1">
                <a:latin typeface="Arial" charset="0"/>
              </a:rPr>
              <a:t>foreign key</a:t>
            </a:r>
            <a:r>
              <a:rPr lang="en-US" sz="2000">
                <a:latin typeface="Arial" charset="0"/>
              </a:rPr>
              <a:t> ter-sebut dikatakan menunjukkan integritas referensial.</a:t>
            </a:r>
          </a:p>
          <a:p>
            <a:pPr marL="660400" lvl="1" indent="-296863" algn="just" eaLnBrk="1" hangingPunct="1">
              <a:lnSpc>
                <a:spcPct val="90000"/>
              </a:lnSpc>
              <a:spcBef>
                <a:spcPct val="40000"/>
              </a:spcBef>
              <a:buClr>
                <a:schemeClr val="tx1"/>
              </a:buClr>
              <a:buFont typeface="Symbol" pitchFamily="18" charset="2"/>
              <a:buChar char="¨"/>
            </a:pPr>
            <a:r>
              <a:rPr lang="en-US" sz="2000" b="1">
                <a:latin typeface="Arial" charset="0"/>
              </a:rPr>
              <a:t>Integritas data</a:t>
            </a:r>
            <a:r>
              <a:rPr lang="en-US" sz="2000">
                <a:latin typeface="Arial" charset="0"/>
              </a:rPr>
              <a:t> adalah keutuhan dan kesatuan data dalam basis data sehingga data tersebut dapat menjadi sumber informasi yang dapat digunakan</a:t>
            </a:r>
            <a:r>
              <a:rPr lang="en-US" sz="2200">
                <a:latin typeface="Arial" charset="0"/>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lide Number Placeholder 5"/>
          <p:cNvSpPr>
            <a:spLocks noGrp="1"/>
          </p:cNvSpPr>
          <p:nvPr>
            <p:ph type="sldNum" sz="quarter" idx="12"/>
          </p:nvPr>
        </p:nvSpPr>
        <p:spPr/>
        <p:txBody>
          <a:bodyPr/>
          <a:lstStyle/>
          <a:p>
            <a:fld id="{C82351A0-D593-4A33-B71B-836C11FAE98A}" type="slidenum">
              <a:rPr lang="en-US"/>
              <a:pPr/>
              <a:t>17</a:t>
            </a:fld>
            <a:endParaRPr lang="en-US"/>
          </a:p>
        </p:txBody>
      </p:sp>
      <p:sp>
        <p:nvSpPr>
          <p:cNvPr id="371714" name="Rectangle 2"/>
          <p:cNvSpPr>
            <a:spLocks noGrp="1" noChangeArrowheads="1"/>
          </p:cNvSpPr>
          <p:nvPr>
            <p:ph type="title"/>
          </p:nvPr>
        </p:nvSpPr>
        <p:spPr>
          <a:xfrm>
            <a:off x="457200" y="228600"/>
            <a:ext cx="8229600" cy="1139825"/>
          </a:xfrm>
        </p:spPr>
        <p:txBody>
          <a:bodyPr/>
          <a:lstStyle/>
          <a:p>
            <a:r>
              <a:rPr lang="en-US"/>
              <a:t>Model Basis Data Relasional</a:t>
            </a:r>
          </a:p>
        </p:txBody>
      </p:sp>
      <p:grpSp>
        <p:nvGrpSpPr>
          <p:cNvPr id="371746" name="Group 34"/>
          <p:cNvGrpSpPr>
            <a:grpSpLocks/>
          </p:cNvGrpSpPr>
          <p:nvPr/>
        </p:nvGrpSpPr>
        <p:grpSpPr bwMode="auto">
          <a:xfrm>
            <a:off x="914400" y="1981200"/>
            <a:ext cx="7315200" cy="4114800"/>
            <a:chOff x="528" y="1008"/>
            <a:chExt cx="4608" cy="2592"/>
          </a:xfrm>
        </p:grpSpPr>
        <p:sp>
          <p:nvSpPr>
            <p:cNvPr id="371716" name="Rectangle 4"/>
            <p:cNvSpPr>
              <a:spLocks noChangeArrowheads="1"/>
            </p:cNvSpPr>
            <p:nvPr/>
          </p:nvSpPr>
          <p:spPr bwMode="auto">
            <a:xfrm>
              <a:off x="528" y="1008"/>
              <a:ext cx="4608" cy="2592"/>
            </a:xfrm>
            <a:prstGeom prst="rect">
              <a:avLst/>
            </a:prstGeom>
            <a:noFill/>
            <a:ln w="9525">
              <a:solidFill>
                <a:schemeClr val="tx1"/>
              </a:solidFill>
              <a:miter lim="800000"/>
              <a:headEnd/>
              <a:tailEnd/>
            </a:ln>
            <a:effectLst/>
          </p:spPr>
          <p:txBody>
            <a:bodyPr wrap="none" anchor="ctr"/>
            <a:lstStyle/>
            <a:p>
              <a:endParaRPr lang="en-US"/>
            </a:p>
          </p:txBody>
        </p:sp>
        <p:sp>
          <p:nvSpPr>
            <p:cNvPr id="371717" name="Rectangle 5"/>
            <p:cNvSpPr>
              <a:spLocks noChangeArrowheads="1"/>
            </p:cNvSpPr>
            <p:nvPr/>
          </p:nvSpPr>
          <p:spPr bwMode="auto">
            <a:xfrm>
              <a:off x="528" y="1296"/>
              <a:ext cx="1120" cy="912"/>
            </a:xfrm>
            <a:prstGeom prst="rect">
              <a:avLst/>
            </a:prstGeom>
            <a:noFill/>
            <a:ln w="9525">
              <a:solidFill>
                <a:schemeClr val="tx1"/>
              </a:solidFill>
              <a:miter lim="800000"/>
              <a:headEnd/>
              <a:tailEnd/>
            </a:ln>
            <a:effectLst/>
          </p:spPr>
          <p:txBody>
            <a:bodyPr wrap="none" anchor="ctr"/>
            <a:lstStyle/>
            <a:p>
              <a:endParaRPr lang="en-US"/>
            </a:p>
          </p:txBody>
        </p:sp>
        <p:sp>
          <p:nvSpPr>
            <p:cNvPr id="371718" name="Rectangle 6"/>
            <p:cNvSpPr>
              <a:spLocks noChangeArrowheads="1"/>
            </p:cNvSpPr>
            <p:nvPr/>
          </p:nvSpPr>
          <p:spPr bwMode="auto">
            <a:xfrm>
              <a:off x="528" y="1296"/>
              <a:ext cx="4608" cy="384"/>
            </a:xfrm>
            <a:prstGeom prst="rect">
              <a:avLst/>
            </a:prstGeom>
            <a:noFill/>
            <a:ln w="9525">
              <a:solidFill>
                <a:schemeClr val="tx1"/>
              </a:solidFill>
              <a:miter lim="800000"/>
              <a:headEnd/>
              <a:tailEnd/>
            </a:ln>
            <a:effectLst/>
          </p:spPr>
          <p:txBody>
            <a:bodyPr wrap="none" anchor="ctr"/>
            <a:lstStyle/>
            <a:p>
              <a:endParaRPr lang="en-US"/>
            </a:p>
          </p:txBody>
        </p:sp>
        <p:sp>
          <p:nvSpPr>
            <p:cNvPr id="371719" name="Rectangle 7"/>
            <p:cNvSpPr>
              <a:spLocks noChangeArrowheads="1"/>
            </p:cNvSpPr>
            <p:nvPr/>
          </p:nvSpPr>
          <p:spPr bwMode="auto">
            <a:xfrm>
              <a:off x="528" y="2208"/>
              <a:ext cx="4608" cy="288"/>
            </a:xfrm>
            <a:prstGeom prst="rect">
              <a:avLst/>
            </a:prstGeom>
            <a:noFill/>
            <a:ln w="9525">
              <a:solidFill>
                <a:schemeClr val="tx1"/>
              </a:solidFill>
              <a:miter lim="800000"/>
              <a:headEnd/>
              <a:tailEnd/>
            </a:ln>
            <a:effectLst/>
          </p:spPr>
          <p:txBody>
            <a:bodyPr wrap="none" anchor="ctr"/>
            <a:lstStyle/>
            <a:p>
              <a:endParaRPr lang="en-US"/>
            </a:p>
          </p:txBody>
        </p:sp>
        <p:sp>
          <p:nvSpPr>
            <p:cNvPr id="371720" name="Rectangle 8"/>
            <p:cNvSpPr>
              <a:spLocks noChangeArrowheads="1"/>
            </p:cNvSpPr>
            <p:nvPr/>
          </p:nvSpPr>
          <p:spPr bwMode="auto">
            <a:xfrm>
              <a:off x="528" y="3168"/>
              <a:ext cx="4608" cy="432"/>
            </a:xfrm>
            <a:prstGeom prst="rect">
              <a:avLst/>
            </a:prstGeom>
            <a:noFill/>
            <a:ln w="9525">
              <a:solidFill>
                <a:schemeClr val="tx1"/>
              </a:solidFill>
              <a:miter lim="800000"/>
              <a:headEnd/>
              <a:tailEnd/>
            </a:ln>
            <a:effectLst/>
          </p:spPr>
          <p:txBody>
            <a:bodyPr wrap="none" anchor="ctr"/>
            <a:lstStyle/>
            <a:p>
              <a:endParaRPr lang="en-US"/>
            </a:p>
          </p:txBody>
        </p:sp>
        <p:sp>
          <p:nvSpPr>
            <p:cNvPr id="371724" name="Rectangle 12"/>
            <p:cNvSpPr>
              <a:spLocks noChangeArrowheads="1"/>
            </p:cNvSpPr>
            <p:nvPr/>
          </p:nvSpPr>
          <p:spPr bwMode="auto">
            <a:xfrm>
              <a:off x="666" y="1054"/>
              <a:ext cx="1296" cy="192"/>
            </a:xfrm>
            <a:prstGeom prst="rect">
              <a:avLst/>
            </a:prstGeom>
            <a:noFill/>
            <a:ln w="9525">
              <a:noFill/>
              <a:miter lim="800000"/>
              <a:headEnd/>
              <a:tailEnd/>
            </a:ln>
          </p:spPr>
          <p:txBody>
            <a:bodyPr wrap="none" lIns="0" tIns="0" rIns="0" bIns="0">
              <a:spAutoFit/>
            </a:bodyPr>
            <a:lstStyle/>
            <a:p>
              <a:r>
                <a:rPr lang="en-US" sz="2000" b="1">
                  <a:latin typeface="Arial" charset="0"/>
                </a:rPr>
                <a:t>Integritas Entitas</a:t>
              </a:r>
              <a:endParaRPr lang="en-US" sz="2000"/>
            </a:p>
          </p:txBody>
        </p:sp>
        <p:sp>
          <p:nvSpPr>
            <p:cNvPr id="371725" name="Rectangle 13"/>
            <p:cNvSpPr>
              <a:spLocks noChangeArrowheads="1"/>
            </p:cNvSpPr>
            <p:nvPr/>
          </p:nvSpPr>
          <p:spPr bwMode="auto">
            <a:xfrm>
              <a:off x="666" y="1392"/>
              <a:ext cx="417" cy="163"/>
            </a:xfrm>
            <a:prstGeom prst="rect">
              <a:avLst/>
            </a:prstGeom>
            <a:noFill/>
            <a:ln w="9525">
              <a:noFill/>
              <a:miter lim="800000"/>
              <a:headEnd/>
              <a:tailEnd/>
            </a:ln>
          </p:spPr>
          <p:txBody>
            <a:bodyPr wrap="none" lIns="0" tIns="0" rIns="0" bIns="0">
              <a:spAutoFit/>
            </a:bodyPr>
            <a:lstStyle/>
            <a:p>
              <a:r>
                <a:rPr lang="en-US" sz="1700" b="1">
                  <a:solidFill>
                    <a:srgbClr val="FF0000"/>
                  </a:solidFill>
                  <a:latin typeface="Arial" charset="0"/>
                </a:rPr>
                <a:t>Syarat</a:t>
              </a:r>
              <a:endParaRPr lang="en-US" sz="1700">
                <a:latin typeface="Arial" charset="0"/>
              </a:endParaRPr>
            </a:p>
          </p:txBody>
        </p:sp>
        <p:grpSp>
          <p:nvGrpSpPr>
            <p:cNvPr id="371742" name="Group 30"/>
            <p:cNvGrpSpPr>
              <a:grpSpLocks/>
            </p:cNvGrpSpPr>
            <p:nvPr/>
          </p:nvGrpSpPr>
          <p:grpSpPr bwMode="auto">
            <a:xfrm>
              <a:off x="1743" y="1322"/>
              <a:ext cx="3244" cy="310"/>
              <a:chOff x="1743" y="1354"/>
              <a:chExt cx="3244" cy="310"/>
            </a:xfrm>
          </p:grpSpPr>
          <p:sp>
            <p:nvSpPr>
              <p:cNvPr id="371726" name="Rectangle 14"/>
              <p:cNvSpPr>
                <a:spLocks noChangeArrowheads="1"/>
              </p:cNvSpPr>
              <p:nvPr/>
            </p:nvSpPr>
            <p:spPr bwMode="auto">
              <a:xfrm>
                <a:off x="1743" y="1354"/>
                <a:ext cx="3244" cy="163"/>
              </a:xfrm>
              <a:prstGeom prst="rect">
                <a:avLst/>
              </a:prstGeom>
              <a:noFill/>
              <a:ln w="9525">
                <a:noFill/>
                <a:miter lim="800000"/>
                <a:headEnd/>
                <a:tailEnd/>
              </a:ln>
            </p:spPr>
            <p:txBody>
              <a:bodyPr wrap="none" lIns="0" tIns="0" rIns="0" bIns="0">
                <a:spAutoFit/>
              </a:bodyPr>
              <a:lstStyle/>
              <a:p>
                <a:r>
                  <a:rPr lang="en-US" sz="1700">
                    <a:latin typeface="Arial" charset="0"/>
                  </a:rPr>
                  <a:t>Seluruh entias bersifat unik dan tidak ada primary key</a:t>
                </a:r>
              </a:p>
            </p:txBody>
          </p:sp>
          <p:sp>
            <p:nvSpPr>
              <p:cNvPr id="371727" name="Rectangle 15"/>
              <p:cNvSpPr>
                <a:spLocks noChangeArrowheads="1"/>
              </p:cNvSpPr>
              <p:nvPr/>
            </p:nvSpPr>
            <p:spPr bwMode="auto">
              <a:xfrm>
                <a:off x="1743" y="1501"/>
                <a:ext cx="1289" cy="163"/>
              </a:xfrm>
              <a:prstGeom prst="rect">
                <a:avLst/>
              </a:prstGeom>
              <a:noFill/>
              <a:ln w="9525">
                <a:noFill/>
                <a:miter lim="800000"/>
                <a:headEnd/>
                <a:tailEnd/>
              </a:ln>
            </p:spPr>
            <p:txBody>
              <a:bodyPr wrap="none" lIns="0" tIns="0" rIns="0" bIns="0">
                <a:spAutoFit/>
              </a:bodyPr>
              <a:lstStyle/>
              <a:p>
                <a:r>
                  <a:rPr lang="en-US" sz="1700">
                    <a:latin typeface="Arial" charset="0"/>
                  </a:rPr>
                  <a:t>yang bernilai kosong.</a:t>
                </a:r>
              </a:p>
            </p:txBody>
          </p:sp>
        </p:grpSp>
        <p:sp>
          <p:nvSpPr>
            <p:cNvPr id="371728" name="Rectangle 16"/>
            <p:cNvSpPr>
              <a:spLocks noChangeArrowheads="1"/>
            </p:cNvSpPr>
            <p:nvPr/>
          </p:nvSpPr>
          <p:spPr bwMode="auto">
            <a:xfrm>
              <a:off x="666" y="1853"/>
              <a:ext cx="446" cy="163"/>
            </a:xfrm>
            <a:prstGeom prst="rect">
              <a:avLst/>
            </a:prstGeom>
            <a:noFill/>
            <a:ln w="9525">
              <a:noFill/>
              <a:miter lim="800000"/>
              <a:headEnd/>
              <a:tailEnd/>
            </a:ln>
          </p:spPr>
          <p:txBody>
            <a:bodyPr wrap="none" lIns="0" tIns="0" rIns="0" bIns="0">
              <a:spAutoFit/>
            </a:bodyPr>
            <a:lstStyle/>
            <a:p>
              <a:r>
                <a:rPr lang="en-US" sz="1700" b="1">
                  <a:solidFill>
                    <a:srgbClr val="FF0000"/>
                  </a:solidFill>
                  <a:latin typeface="Arial" charset="0"/>
                </a:rPr>
                <a:t>Tujuan</a:t>
              </a:r>
              <a:endParaRPr lang="en-US" sz="1700">
                <a:latin typeface="Arial" charset="0"/>
              </a:endParaRPr>
            </a:p>
          </p:txBody>
        </p:sp>
        <p:grpSp>
          <p:nvGrpSpPr>
            <p:cNvPr id="371743" name="Group 31"/>
            <p:cNvGrpSpPr>
              <a:grpSpLocks/>
            </p:cNvGrpSpPr>
            <p:nvPr/>
          </p:nvGrpSpPr>
          <p:grpSpPr bwMode="auto">
            <a:xfrm>
              <a:off x="1743" y="1728"/>
              <a:ext cx="3241" cy="456"/>
              <a:chOff x="1743" y="1794"/>
              <a:chExt cx="3241" cy="456"/>
            </a:xfrm>
          </p:grpSpPr>
          <p:sp>
            <p:nvSpPr>
              <p:cNvPr id="371729" name="Rectangle 17"/>
              <p:cNvSpPr>
                <a:spLocks noChangeArrowheads="1"/>
              </p:cNvSpPr>
              <p:nvPr/>
            </p:nvSpPr>
            <p:spPr bwMode="auto">
              <a:xfrm>
                <a:off x="1743" y="1794"/>
                <a:ext cx="3241" cy="163"/>
              </a:xfrm>
              <a:prstGeom prst="rect">
                <a:avLst/>
              </a:prstGeom>
              <a:noFill/>
              <a:ln w="9525">
                <a:noFill/>
                <a:miter lim="800000"/>
                <a:headEnd/>
                <a:tailEnd/>
              </a:ln>
            </p:spPr>
            <p:txBody>
              <a:bodyPr wrap="none" lIns="0" tIns="0" rIns="0" bIns="0">
                <a:spAutoFit/>
              </a:bodyPr>
              <a:lstStyle/>
              <a:p>
                <a:r>
                  <a:rPr lang="en-US" sz="1700">
                    <a:latin typeface="Arial" charset="0"/>
                  </a:rPr>
                  <a:t>Menjamin setiap entitas memiliki identitas secara unik</a:t>
                </a:r>
              </a:p>
            </p:txBody>
          </p:sp>
          <p:sp>
            <p:nvSpPr>
              <p:cNvPr id="371730" name="Rectangle 18"/>
              <p:cNvSpPr>
                <a:spLocks noChangeArrowheads="1"/>
              </p:cNvSpPr>
              <p:nvPr/>
            </p:nvSpPr>
            <p:spPr bwMode="auto">
              <a:xfrm>
                <a:off x="1743" y="1940"/>
                <a:ext cx="3146" cy="163"/>
              </a:xfrm>
              <a:prstGeom prst="rect">
                <a:avLst/>
              </a:prstGeom>
              <a:noFill/>
              <a:ln w="9525">
                <a:noFill/>
                <a:miter lim="800000"/>
                <a:headEnd/>
                <a:tailEnd/>
              </a:ln>
            </p:spPr>
            <p:txBody>
              <a:bodyPr wrap="none" lIns="0" tIns="0" rIns="0" bIns="0">
                <a:spAutoFit/>
              </a:bodyPr>
              <a:lstStyle/>
              <a:p>
                <a:r>
                  <a:rPr lang="en-US" sz="1700">
                    <a:latin typeface="Arial" charset="0"/>
                  </a:rPr>
                  <a:t>dan meyakinkan bahwa nilai setiap foreign key pasti</a:t>
                </a:r>
              </a:p>
            </p:txBody>
          </p:sp>
          <p:sp>
            <p:nvSpPr>
              <p:cNvPr id="371731" name="Rectangle 19"/>
              <p:cNvSpPr>
                <a:spLocks noChangeArrowheads="1"/>
              </p:cNvSpPr>
              <p:nvPr/>
            </p:nvSpPr>
            <p:spPr bwMode="auto">
              <a:xfrm>
                <a:off x="1743" y="2087"/>
                <a:ext cx="2567" cy="163"/>
              </a:xfrm>
              <a:prstGeom prst="rect">
                <a:avLst/>
              </a:prstGeom>
              <a:noFill/>
              <a:ln w="9525">
                <a:noFill/>
                <a:miter lim="800000"/>
                <a:headEnd/>
                <a:tailEnd/>
              </a:ln>
            </p:spPr>
            <p:txBody>
              <a:bodyPr wrap="none" lIns="0" tIns="0" rIns="0" bIns="0">
                <a:spAutoFit/>
              </a:bodyPr>
              <a:lstStyle/>
              <a:p>
                <a:r>
                  <a:rPr lang="en-US" sz="1700">
                    <a:latin typeface="Arial" charset="0"/>
                  </a:rPr>
                  <a:t>mereferensi nilai primary key secara tepat.</a:t>
                </a:r>
              </a:p>
            </p:txBody>
          </p:sp>
        </p:grpSp>
        <p:sp>
          <p:nvSpPr>
            <p:cNvPr id="371732" name="Rectangle 20"/>
            <p:cNvSpPr>
              <a:spLocks noChangeArrowheads="1"/>
            </p:cNvSpPr>
            <p:nvPr/>
          </p:nvSpPr>
          <p:spPr bwMode="auto">
            <a:xfrm>
              <a:off x="664" y="2256"/>
              <a:ext cx="1625" cy="192"/>
            </a:xfrm>
            <a:prstGeom prst="rect">
              <a:avLst/>
            </a:prstGeom>
            <a:noFill/>
            <a:ln w="9525">
              <a:noFill/>
              <a:miter lim="800000"/>
              <a:headEnd/>
              <a:tailEnd/>
            </a:ln>
          </p:spPr>
          <p:txBody>
            <a:bodyPr wrap="none" lIns="0" tIns="0" rIns="0" bIns="0">
              <a:spAutoFit/>
            </a:bodyPr>
            <a:lstStyle/>
            <a:p>
              <a:r>
                <a:rPr lang="en-US" sz="2000" b="1">
                  <a:latin typeface="Arial" charset="0"/>
                </a:rPr>
                <a:t>Integritas Referensial</a:t>
              </a:r>
              <a:endParaRPr lang="en-US" sz="2000">
                <a:latin typeface="Arial" charset="0"/>
              </a:endParaRPr>
            </a:p>
          </p:txBody>
        </p:sp>
        <p:sp>
          <p:nvSpPr>
            <p:cNvPr id="371733" name="Rectangle 21"/>
            <p:cNvSpPr>
              <a:spLocks noChangeArrowheads="1"/>
            </p:cNvSpPr>
            <p:nvPr/>
          </p:nvSpPr>
          <p:spPr bwMode="auto">
            <a:xfrm>
              <a:off x="666" y="2717"/>
              <a:ext cx="417" cy="163"/>
            </a:xfrm>
            <a:prstGeom prst="rect">
              <a:avLst/>
            </a:prstGeom>
            <a:noFill/>
            <a:ln w="9525">
              <a:noFill/>
              <a:miter lim="800000"/>
              <a:headEnd/>
              <a:tailEnd/>
            </a:ln>
          </p:spPr>
          <p:txBody>
            <a:bodyPr wrap="none" lIns="0" tIns="0" rIns="0" bIns="0">
              <a:spAutoFit/>
            </a:bodyPr>
            <a:lstStyle/>
            <a:p>
              <a:r>
                <a:rPr lang="en-US" sz="1700" b="1">
                  <a:solidFill>
                    <a:srgbClr val="FF0000"/>
                  </a:solidFill>
                  <a:latin typeface="Arial" charset="0"/>
                </a:rPr>
                <a:t>Syarat</a:t>
              </a:r>
              <a:endParaRPr lang="en-US" sz="1700">
                <a:latin typeface="Arial" charset="0"/>
              </a:endParaRPr>
            </a:p>
          </p:txBody>
        </p:sp>
        <p:grpSp>
          <p:nvGrpSpPr>
            <p:cNvPr id="371744" name="Group 32"/>
            <p:cNvGrpSpPr>
              <a:grpSpLocks/>
            </p:cNvGrpSpPr>
            <p:nvPr/>
          </p:nvGrpSpPr>
          <p:grpSpPr bwMode="auto">
            <a:xfrm>
              <a:off x="1743" y="2533"/>
              <a:ext cx="3317" cy="603"/>
              <a:chOff x="1743" y="2673"/>
              <a:chExt cx="3317" cy="603"/>
            </a:xfrm>
          </p:grpSpPr>
          <p:sp>
            <p:nvSpPr>
              <p:cNvPr id="371734" name="Rectangle 22"/>
              <p:cNvSpPr>
                <a:spLocks noChangeArrowheads="1"/>
              </p:cNvSpPr>
              <p:nvPr/>
            </p:nvSpPr>
            <p:spPr bwMode="auto">
              <a:xfrm>
                <a:off x="1743" y="2673"/>
                <a:ext cx="2897" cy="163"/>
              </a:xfrm>
              <a:prstGeom prst="rect">
                <a:avLst/>
              </a:prstGeom>
              <a:noFill/>
              <a:ln w="9525">
                <a:noFill/>
                <a:miter lim="800000"/>
                <a:headEnd/>
                <a:tailEnd/>
              </a:ln>
            </p:spPr>
            <p:txBody>
              <a:bodyPr wrap="none" lIns="0" tIns="0" rIns="0" bIns="0">
                <a:spAutoFit/>
              </a:bodyPr>
              <a:lstStyle/>
              <a:p>
                <a:r>
                  <a:rPr lang="en-US" sz="1700">
                    <a:latin typeface="Arial" charset="0"/>
                  </a:rPr>
                  <a:t>Foreign key dapat bernilai kosong sejauh bukan</a:t>
                </a:r>
              </a:p>
            </p:txBody>
          </p:sp>
          <p:sp>
            <p:nvSpPr>
              <p:cNvPr id="371735" name="Rectangle 23"/>
              <p:cNvSpPr>
                <a:spLocks noChangeArrowheads="1"/>
              </p:cNvSpPr>
              <p:nvPr/>
            </p:nvSpPr>
            <p:spPr bwMode="auto">
              <a:xfrm>
                <a:off x="1758" y="2820"/>
                <a:ext cx="3302" cy="163"/>
              </a:xfrm>
              <a:prstGeom prst="rect">
                <a:avLst/>
              </a:prstGeom>
              <a:noFill/>
              <a:ln w="9525">
                <a:noFill/>
                <a:miter lim="800000"/>
                <a:headEnd/>
                <a:tailEnd/>
              </a:ln>
            </p:spPr>
            <p:txBody>
              <a:bodyPr wrap="none" lIns="0" tIns="0" rIns="0" bIns="0">
                <a:spAutoFit/>
              </a:bodyPr>
              <a:lstStyle/>
              <a:p>
                <a:r>
                  <a:rPr lang="en-US" sz="1700">
                    <a:latin typeface="Arial" charset="0"/>
                  </a:rPr>
                  <a:t>merupakan bagian dari primary key tabel atau memiliki</a:t>
                </a:r>
              </a:p>
            </p:txBody>
          </p:sp>
          <p:sp>
            <p:nvSpPr>
              <p:cNvPr id="371736" name="Rectangle 24"/>
              <p:cNvSpPr>
                <a:spLocks noChangeArrowheads="1"/>
              </p:cNvSpPr>
              <p:nvPr/>
            </p:nvSpPr>
            <p:spPr bwMode="auto">
              <a:xfrm>
                <a:off x="1758" y="2966"/>
                <a:ext cx="3160" cy="163"/>
              </a:xfrm>
              <a:prstGeom prst="rect">
                <a:avLst/>
              </a:prstGeom>
              <a:noFill/>
              <a:ln w="9525">
                <a:noFill/>
                <a:miter lim="800000"/>
                <a:headEnd/>
                <a:tailEnd/>
              </a:ln>
            </p:spPr>
            <p:txBody>
              <a:bodyPr wrap="none" lIns="0" tIns="0" rIns="0" bIns="0">
                <a:spAutoFit/>
              </a:bodyPr>
              <a:lstStyle/>
              <a:p>
                <a:r>
                  <a:rPr lang="en-US" sz="1700">
                    <a:latin typeface="Arial" charset="0"/>
                  </a:rPr>
                  <a:t>nilai yang sesuai dengan nilai primary key dari suatu</a:t>
                </a:r>
              </a:p>
            </p:txBody>
          </p:sp>
          <p:sp>
            <p:nvSpPr>
              <p:cNvPr id="371737" name="Rectangle 25"/>
              <p:cNvSpPr>
                <a:spLocks noChangeArrowheads="1"/>
              </p:cNvSpPr>
              <p:nvPr/>
            </p:nvSpPr>
            <p:spPr bwMode="auto">
              <a:xfrm>
                <a:off x="1758" y="3113"/>
                <a:ext cx="1321" cy="163"/>
              </a:xfrm>
              <a:prstGeom prst="rect">
                <a:avLst/>
              </a:prstGeom>
              <a:noFill/>
              <a:ln w="9525">
                <a:noFill/>
                <a:miter lim="800000"/>
                <a:headEnd/>
                <a:tailEnd/>
              </a:ln>
            </p:spPr>
            <p:txBody>
              <a:bodyPr wrap="none" lIns="0" tIns="0" rIns="0" bIns="0">
                <a:spAutoFit/>
              </a:bodyPr>
              <a:lstStyle/>
              <a:p>
                <a:r>
                  <a:rPr lang="en-US" sz="1700">
                    <a:latin typeface="Arial" charset="0"/>
                  </a:rPr>
                  <a:t>tabel yang terhubung.</a:t>
                </a:r>
              </a:p>
            </p:txBody>
          </p:sp>
        </p:grpSp>
        <p:sp>
          <p:nvSpPr>
            <p:cNvPr id="371738" name="Rectangle 26"/>
            <p:cNvSpPr>
              <a:spLocks noChangeArrowheads="1"/>
            </p:cNvSpPr>
            <p:nvPr/>
          </p:nvSpPr>
          <p:spPr bwMode="auto">
            <a:xfrm>
              <a:off x="666" y="3293"/>
              <a:ext cx="446" cy="163"/>
            </a:xfrm>
            <a:prstGeom prst="rect">
              <a:avLst/>
            </a:prstGeom>
            <a:noFill/>
            <a:ln w="9525">
              <a:noFill/>
              <a:miter lim="800000"/>
              <a:headEnd/>
              <a:tailEnd/>
            </a:ln>
          </p:spPr>
          <p:txBody>
            <a:bodyPr wrap="none" lIns="0" tIns="0" rIns="0" bIns="0">
              <a:spAutoFit/>
            </a:bodyPr>
            <a:lstStyle/>
            <a:p>
              <a:r>
                <a:rPr lang="en-US" sz="1700" b="1">
                  <a:solidFill>
                    <a:srgbClr val="FF0000"/>
                  </a:solidFill>
                  <a:latin typeface="Arial" charset="0"/>
                </a:rPr>
                <a:t>Tujuan</a:t>
              </a:r>
              <a:endParaRPr lang="en-US" sz="1700">
                <a:latin typeface="Arial" charset="0"/>
              </a:endParaRPr>
            </a:p>
          </p:txBody>
        </p:sp>
        <p:sp>
          <p:nvSpPr>
            <p:cNvPr id="371739" name="Rectangle 27"/>
            <p:cNvSpPr>
              <a:spLocks noChangeArrowheads="1"/>
            </p:cNvSpPr>
            <p:nvPr/>
          </p:nvSpPr>
          <p:spPr bwMode="auto">
            <a:xfrm>
              <a:off x="1743" y="3198"/>
              <a:ext cx="3140" cy="163"/>
            </a:xfrm>
            <a:prstGeom prst="rect">
              <a:avLst/>
            </a:prstGeom>
            <a:noFill/>
            <a:ln w="9525">
              <a:noFill/>
              <a:miter lim="800000"/>
              <a:headEnd/>
              <a:tailEnd/>
            </a:ln>
          </p:spPr>
          <p:txBody>
            <a:bodyPr wrap="none" lIns="0" tIns="0" rIns="0" bIns="0">
              <a:spAutoFit/>
            </a:bodyPr>
            <a:lstStyle/>
            <a:p>
              <a:r>
                <a:rPr lang="en-US" sz="1700">
                  <a:latin typeface="Arial" charset="0"/>
                </a:rPr>
                <a:t>Membuat nilai suatu atribut yang berhubungan tidak</a:t>
              </a:r>
            </a:p>
          </p:txBody>
        </p:sp>
        <p:sp>
          <p:nvSpPr>
            <p:cNvPr id="371740" name="Rectangle 28"/>
            <p:cNvSpPr>
              <a:spLocks noChangeArrowheads="1"/>
            </p:cNvSpPr>
            <p:nvPr/>
          </p:nvSpPr>
          <p:spPr bwMode="auto">
            <a:xfrm>
              <a:off x="1743" y="3345"/>
              <a:ext cx="1468" cy="163"/>
            </a:xfrm>
            <a:prstGeom prst="rect">
              <a:avLst/>
            </a:prstGeom>
            <a:noFill/>
            <a:ln w="9525">
              <a:noFill/>
              <a:miter lim="800000"/>
              <a:headEnd/>
              <a:tailEnd/>
            </a:ln>
          </p:spPr>
          <p:txBody>
            <a:bodyPr wrap="none" lIns="0" tIns="0" rIns="0" bIns="0">
              <a:spAutoFit/>
            </a:bodyPr>
            <a:lstStyle/>
            <a:p>
              <a:r>
                <a:rPr lang="en-US" sz="1700">
                  <a:latin typeface="Arial" charset="0"/>
                </a:rPr>
                <a:t>memiliki nilai yang salah</a:t>
              </a:r>
            </a:p>
          </p:txBody>
        </p:sp>
        <p:sp>
          <p:nvSpPr>
            <p:cNvPr id="371741" name="Rectangle 29"/>
            <p:cNvSpPr>
              <a:spLocks noChangeArrowheads="1"/>
            </p:cNvSpPr>
            <p:nvPr/>
          </p:nvSpPr>
          <p:spPr bwMode="auto">
            <a:xfrm>
              <a:off x="3121" y="3345"/>
              <a:ext cx="38" cy="163"/>
            </a:xfrm>
            <a:prstGeom prst="rect">
              <a:avLst/>
            </a:prstGeom>
            <a:noFill/>
            <a:ln w="9525">
              <a:noFill/>
              <a:miter lim="800000"/>
              <a:headEnd/>
              <a:tailEnd/>
            </a:ln>
          </p:spPr>
          <p:txBody>
            <a:bodyPr wrap="none" lIns="0" tIns="0" rIns="0" bIns="0">
              <a:spAutoFit/>
            </a:bodyPr>
            <a:lstStyle/>
            <a:p>
              <a:r>
                <a:rPr lang="en-US" sz="1700">
                  <a:latin typeface="Arial" charset="0"/>
                </a:rPr>
                <a:t>.</a:t>
              </a:r>
            </a:p>
          </p:txBody>
        </p:sp>
        <p:sp>
          <p:nvSpPr>
            <p:cNvPr id="371745" name="Rectangle 33"/>
            <p:cNvSpPr>
              <a:spLocks noChangeArrowheads="1"/>
            </p:cNvSpPr>
            <p:nvPr/>
          </p:nvSpPr>
          <p:spPr bwMode="auto">
            <a:xfrm>
              <a:off x="528" y="2496"/>
              <a:ext cx="1152" cy="1104"/>
            </a:xfrm>
            <a:prstGeom prst="rect">
              <a:avLst/>
            </a:prstGeom>
            <a:noFill/>
            <a:ln w="9525">
              <a:solidFill>
                <a:schemeClr val="tx1"/>
              </a:solidFill>
              <a:miter lim="800000"/>
              <a:headEnd/>
              <a:tailEnd/>
            </a:ln>
            <a:effectLst/>
          </p:spPr>
          <p:txBody>
            <a:bodyPr wrap="none" anchor="ctr"/>
            <a:lstStyle/>
            <a:p>
              <a:endParaRPr lang="en-US"/>
            </a:p>
          </p:txBody>
        </p:sp>
      </p:grpSp>
      <p:sp>
        <p:nvSpPr>
          <p:cNvPr id="371747" name="Rectangle 35"/>
          <p:cNvSpPr>
            <a:spLocks noChangeArrowheads="1"/>
          </p:cNvSpPr>
          <p:nvPr/>
        </p:nvSpPr>
        <p:spPr bwMode="auto">
          <a:xfrm>
            <a:off x="1524000" y="1485900"/>
            <a:ext cx="6553200" cy="533400"/>
          </a:xfrm>
          <a:prstGeom prst="rect">
            <a:avLst/>
          </a:prstGeom>
          <a:noFill/>
          <a:ln w="12700">
            <a:noFill/>
            <a:miter lim="800000"/>
            <a:headEnd/>
            <a:tailEnd/>
          </a:ln>
          <a:effectLst/>
        </p:spPr>
        <p:txBody>
          <a:bodyPr lIns="90488" tIns="44450" rIns="90488" bIns="44450" anchor="ctr"/>
          <a:lstStyle/>
          <a:p>
            <a:pPr algn="ctr" eaLnBrk="1" hangingPunct="1"/>
            <a:r>
              <a:rPr lang="en-US" b="1">
                <a:latin typeface="Arial" charset="0"/>
              </a:rPr>
              <a:t>Tabel 5.4. Aturan Integritas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7C1E0E4F-6471-4B01-A2D4-922E49D6B400}" type="slidenum">
              <a:rPr lang="en-US"/>
              <a:pPr/>
              <a:t>18</a:t>
            </a:fld>
            <a:endParaRPr lang="en-US"/>
          </a:p>
        </p:txBody>
      </p:sp>
      <p:sp>
        <p:nvSpPr>
          <p:cNvPr id="372738" name="Rectangle 2"/>
          <p:cNvSpPr>
            <a:spLocks noGrp="1" noChangeArrowheads="1"/>
          </p:cNvSpPr>
          <p:nvPr>
            <p:ph type="title"/>
          </p:nvPr>
        </p:nvSpPr>
        <p:spPr>
          <a:xfrm>
            <a:off x="457200" y="228600"/>
            <a:ext cx="8229600" cy="1139825"/>
          </a:xfrm>
        </p:spPr>
        <p:txBody>
          <a:bodyPr/>
          <a:lstStyle/>
          <a:p>
            <a:r>
              <a:rPr lang="en-US"/>
              <a:t>Model Basis Data Relasional</a:t>
            </a:r>
          </a:p>
        </p:txBody>
      </p:sp>
      <p:sp>
        <p:nvSpPr>
          <p:cNvPr id="372744" name="Text Box 8"/>
          <p:cNvSpPr txBox="1">
            <a:spLocks noChangeArrowheads="1"/>
          </p:cNvSpPr>
          <p:nvPr/>
        </p:nvSpPr>
        <p:spPr bwMode="auto">
          <a:xfrm>
            <a:off x="2209800" y="5715000"/>
            <a:ext cx="4876800" cy="304800"/>
          </a:xfrm>
          <a:prstGeom prst="rect">
            <a:avLst/>
          </a:prstGeom>
          <a:noFill/>
          <a:ln w="9525">
            <a:noFill/>
            <a:miter lim="800000"/>
            <a:headEnd/>
            <a:tailEnd/>
          </a:ln>
          <a:effectLst/>
        </p:spPr>
        <p:txBody>
          <a:bodyPr>
            <a:spAutoFit/>
          </a:bodyPr>
          <a:lstStyle/>
          <a:p>
            <a:pPr algn="ctr">
              <a:spcBef>
                <a:spcPct val="50000"/>
              </a:spcBef>
            </a:pPr>
            <a:r>
              <a:rPr lang="en-US" sz="1400" b="1">
                <a:latin typeface="Arial" charset="0"/>
              </a:rPr>
              <a:t>Gambar 5.3. Ilustrasi aturan integritas</a:t>
            </a:r>
          </a:p>
        </p:txBody>
      </p:sp>
      <p:sp>
        <p:nvSpPr>
          <p:cNvPr id="372743" name="Rectangle 7"/>
          <p:cNvSpPr>
            <a:spLocks noChangeArrowheads="1"/>
          </p:cNvSpPr>
          <p:nvPr/>
        </p:nvSpPr>
        <p:spPr bwMode="auto">
          <a:xfrm>
            <a:off x="1714500" y="1676400"/>
            <a:ext cx="5867400" cy="3962400"/>
          </a:xfrm>
          <a:prstGeom prst="rect">
            <a:avLst/>
          </a:prstGeom>
          <a:noFill/>
          <a:ln w="12700">
            <a:solidFill>
              <a:schemeClr val="tx1"/>
            </a:solidFill>
            <a:miter lim="800000"/>
            <a:headEnd/>
            <a:tailEnd/>
          </a:ln>
          <a:effectLst/>
        </p:spPr>
        <p:txBody>
          <a:bodyPr wrap="none" anchor="ctr"/>
          <a:lstStyle/>
          <a:p>
            <a:endParaRPr lang="en-US"/>
          </a:p>
        </p:txBody>
      </p:sp>
      <p:pic>
        <p:nvPicPr>
          <p:cNvPr id="372745" name="Picture 9"/>
          <p:cNvPicPr>
            <a:picLocks noChangeAspect="1" noChangeArrowheads="1"/>
          </p:cNvPicPr>
          <p:nvPr/>
        </p:nvPicPr>
        <p:blipFill>
          <a:blip r:embed="rId2" cstate="print"/>
          <a:srcRect/>
          <a:stretch>
            <a:fillRect/>
          </a:stretch>
        </p:blipFill>
        <p:spPr bwMode="auto">
          <a:xfrm>
            <a:off x="1828800" y="1765300"/>
            <a:ext cx="5638800" cy="37338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6F13522-B927-4B9E-852F-1E34D07A819C}" type="slidenum">
              <a:rPr lang="en-US"/>
              <a:pPr/>
              <a:t>19</a:t>
            </a:fld>
            <a:endParaRPr lang="en-US"/>
          </a:p>
        </p:txBody>
      </p:sp>
      <p:sp>
        <p:nvSpPr>
          <p:cNvPr id="389122" name="Rectangle 2"/>
          <p:cNvSpPr>
            <a:spLocks noGrp="1" noChangeArrowheads="1"/>
          </p:cNvSpPr>
          <p:nvPr>
            <p:ph type="title"/>
          </p:nvPr>
        </p:nvSpPr>
        <p:spPr>
          <a:xfrm>
            <a:off x="457200" y="228600"/>
            <a:ext cx="8229600" cy="1139825"/>
          </a:xfrm>
        </p:spPr>
        <p:txBody>
          <a:bodyPr/>
          <a:lstStyle/>
          <a:p>
            <a:r>
              <a:rPr lang="en-US"/>
              <a:t>Ringkasan</a:t>
            </a:r>
          </a:p>
        </p:txBody>
      </p:sp>
      <p:sp>
        <p:nvSpPr>
          <p:cNvPr id="389123" name="Rectangle 3"/>
          <p:cNvSpPr>
            <a:spLocks noChangeArrowheads="1"/>
          </p:cNvSpPr>
          <p:nvPr/>
        </p:nvSpPr>
        <p:spPr bwMode="auto">
          <a:xfrm>
            <a:off x="609600" y="1600200"/>
            <a:ext cx="8077200" cy="4343400"/>
          </a:xfrm>
          <a:prstGeom prst="rect">
            <a:avLst/>
          </a:prstGeom>
          <a:noFill/>
          <a:ln w="9525">
            <a:noFill/>
            <a:miter lim="800000"/>
            <a:headEnd/>
            <a:tailEnd/>
          </a:ln>
          <a:effectLst/>
        </p:spPr>
        <p:txBody>
          <a:bodyPr/>
          <a:lstStyle/>
          <a:p>
            <a:pPr marL="342900" indent="-342900" algn="just" eaLnBrk="1" hangingPunct="1">
              <a:lnSpc>
                <a:spcPct val="90000"/>
              </a:lnSpc>
              <a:spcAft>
                <a:spcPct val="30000"/>
              </a:spcAft>
              <a:buClr>
                <a:srgbClr val="0000CC"/>
              </a:buClr>
              <a:buSzPct val="80000"/>
              <a:buFont typeface="Webdings" pitchFamily="18" charset="2"/>
              <a:buChar char="¿"/>
            </a:pPr>
            <a:r>
              <a:rPr lang="en-US" sz="2200">
                <a:latin typeface="Arial" charset="0"/>
              </a:rPr>
              <a:t>Model basis data relasional diusulkan pada tahun 1970 oleh Edgar Codd, seorang peneliti di Laboratorium Penelitian San Jose, Amerika Serikat. </a:t>
            </a:r>
          </a:p>
          <a:p>
            <a:pPr marL="342900" indent="-342900" algn="just" eaLnBrk="1" hangingPunct="1">
              <a:lnSpc>
                <a:spcPct val="90000"/>
              </a:lnSpc>
              <a:spcAft>
                <a:spcPct val="30000"/>
              </a:spcAft>
              <a:buClr>
                <a:srgbClr val="0000CC"/>
              </a:buClr>
              <a:buSzPct val="80000"/>
              <a:buFont typeface="Webdings" pitchFamily="18" charset="2"/>
              <a:buChar char="¿"/>
            </a:pPr>
            <a:r>
              <a:rPr lang="en-US" sz="2200">
                <a:latin typeface="Arial" charset="0"/>
              </a:rPr>
              <a:t>Ada beberapa alasan mengapa model basis data ini cepat diterima adalah antara lain: struktur model basis datanya dan kebebasan data memungkinkan kita untuk memandang data secara logika daripada secara fisik, Penggunaan tabel independen secara logika lebih mudah dipahami, Mempunyai piranti komunikasi yang baik antara pengguna</a:t>
            </a:r>
            <a:r>
              <a:rPr lang="en-US" sz="2200" i="1">
                <a:latin typeface="Arial" charset="0"/>
              </a:rPr>
              <a:t> </a:t>
            </a:r>
            <a:r>
              <a:rPr lang="en-US" sz="2200">
                <a:latin typeface="Arial" charset="0"/>
              </a:rPr>
              <a:t>dan perancang</a:t>
            </a:r>
            <a:r>
              <a:rPr lang="en-US" sz="2200" i="1">
                <a:latin typeface="Arial" charset="0"/>
              </a:rPr>
              <a:t>. </a:t>
            </a:r>
            <a:r>
              <a:rPr lang="en-US" sz="2200">
                <a:latin typeface="Arial" charset="0"/>
              </a:rPr>
              <a:t>Artinya relasi merepresentasikan struktur data yang dapat dimengerti oleh pengguna maupun perancang.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58A38F9-5708-492B-94A5-8D56A2D45EFF}" type="slidenum">
              <a:rPr lang="en-US"/>
              <a:pPr/>
              <a:t>2</a:t>
            </a:fld>
            <a:endParaRPr lang="en-US"/>
          </a:p>
        </p:txBody>
      </p:sp>
      <p:sp>
        <p:nvSpPr>
          <p:cNvPr id="224258" name="Rectangle 2"/>
          <p:cNvSpPr>
            <a:spLocks noGrp="1" noChangeArrowheads="1"/>
          </p:cNvSpPr>
          <p:nvPr>
            <p:ph type="title"/>
          </p:nvPr>
        </p:nvSpPr>
        <p:spPr/>
        <p:txBody>
          <a:bodyPr/>
          <a:lstStyle/>
          <a:p>
            <a:r>
              <a:rPr lang="en-US"/>
              <a:t>Deskripsi</a:t>
            </a:r>
          </a:p>
        </p:txBody>
      </p:sp>
      <p:sp>
        <p:nvSpPr>
          <p:cNvPr id="224259" name="Rectangle 3"/>
          <p:cNvSpPr>
            <a:spLocks noGrp="1" noChangeArrowheads="1"/>
          </p:cNvSpPr>
          <p:nvPr>
            <p:ph type="body" idx="1"/>
          </p:nvPr>
        </p:nvSpPr>
        <p:spPr>
          <a:xfrm>
            <a:off x="457200" y="1600200"/>
            <a:ext cx="8229600" cy="4191000"/>
          </a:xfrm>
        </p:spPr>
        <p:txBody>
          <a:bodyPr/>
          <a:lstStyle/>
          <a:p>
            <a:r>
              <a:rPr lang="en-GB" sz="2400"/>
              <a:t>Pengertian tentang model basis data relasional</a:t>
            </a:r>
          </a:p>
          <a:p>
            <a:r>
              <a:rPr lang="en-GB" sz="2400"/>
              <a:t>Konsep dasar entitas, atribut dan tabel pada model basis data relasional.</a:t>
            </a:r>
          </a:p>
          <a:p>
            <a:r>
              <a:rPr lang="en-GB" sz="2400"/>
              <a:t>Sifat-sifat dasar tabel relasional.</a:t>
            </a:r>
          </a:p>
          <a:p>
            <a:r>
              <a:rPr lang="en-GB" sz="2400"/>
              <a:t>Definisi Kunci (</a:t>
            </a:r>
            <a:r>
              <a:rPr lang="en-GB" sz="2400" i="1"/>
              <a:t>key</a:t>
            </a:r>
            <a:r>
              <a:rPr lang="en-GB" sz="2400"/>
              <a:t>) dan jenis-jenis kunci</a:t>
            </a:r>
          </a:p>
          <a:p>
            <a:r>
              <a:rPr lang="en-GB" sz="2400"/>
              <a:t>Integritas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EAB114B-4F27-4564-BC17-E2742BB71B65}" type="slidenum">
              <a:rPr lang="en-US"/>
              <a:pPr/>
              <a:t>20</a:t>
            </a:fld>
            <a:endParaRPr lang="en-US"/>
          </a:p>
        </p:txBody>
      </p:sp>
      <p:sp>
        <p:nvSpPr>
          <p:cNvPr id="390146" name="Rectangle 2"/>
          <p:cNvSpPr>
            <a:spLocks noGrp="1" noChangeArrowheads="1"/>
          </p:cNvSpPr>
          <p:nvPr>
            <p:ph type="title"/>
          </p:nvPr>
        </p:nvSpPr>
        <p:spPr>
          <a:xfrm>
            <a:off x="457200" y="228600"/>
            <a:ext cx="8229600" cy="1139825"/>
          </a:xfrm>
        </p:spPr>
        <p:txBody>
          <a:bodyPr/>
          <a:lstStyle/>
          <a:p>
            <a:r>
              <a:rPr lang="en-US"/>
              <a:t>Ringkasan</a:t>
            </a:r>
          </a:p>
        </p:txBody>
      </p:sp>
      <p:sp>
        <p:nvSpPr>
          <p:cNvPr id="390147" name="Rectangle 3"/>
          <p:cNvSpPr>
            <a:spLocks noChangeArrowheads="1"/>
          </p:cNvSpPr>
          <p:nvPr/>
        </p:nvSpPr>
        <p:spPr bwMode="auto">
          <a:xfrm>
            <a:off x="609600" y="1600200"/>
            <a:ext cx="8077200" cy="4343400"/>
          </a:xfrm>
          <a:prstGeom prst="rect">
            <a:avLst/>
          </a:prstGeom>
          <a:noFill/>
          <a:ln w="9525">
            <a:noFill/>
            <a:miter lim="800000"/>
            <a:headEnd/>
            <a:tailEnd/>
          </a:ln>
          <a:effectLst/>
        </p:spPr>
        <p:txBody>
          <a:bodyPr/>
          <a:lstStyle/>
          <a:p>
            <a:pPr marL="342900" indent="-342900" algn="just" eaLnBrk="1" hangingPunct="1">
              <a:spcBef>
                <a:spcPct val="20000"/>
              </a:spcBef>
              <a:buClr>
                <a:srgbClr val="0000FF"/>
              </a:buClr>
              <a:buSzPct val="80000"/>
              <a:buFont typeface="Webdings" pitchFamily="18" charset="2"/>
              <a:buChar char="¿"/>
            </a:pPr>
            <a:r>
              <a:rPr lang="en-US" sz="2400">
                <a:latin typeface="Arial" charset="0"/>
              </a:rPr>
              <a:t>Pengertian </a:t>
            </a:r>
            <a:r>
              <a:rPr lang="en-US" sz="2400" b="1">
                <a:latin typeface="Arial" charset="0"/>
              </a:rPr>
              <a:t>entitas</a:t>
            </a:r>
            <a:r>
              <a:rPr lang="en-US" sz="2400">
                <a:latin typeface="Arial" charset="0"/>
              </a:rPr>
              <a:t> adalah </a:t>
            </a:r>
            <a:r>
              <a:rPr lang="en-US" sz="2200">
                <a:latin typeface="Arial" charset="0"/>
              </a:rPr>
              <a:t>sesuatu yang dapat berupa orang, tempat, kejadian atau sesuatu yang kita gunakan dalam mengumpulkan data. Setiap entitas memiliki sifat-sifat khusus yang disebut </a:t>
            </a:r>
            <a:r>
              <a:rPr lang="en-US" sz="2200" b="1">
                <a:latin typeface="Arial" charset="0"/>
              </a:rPr>
              <a:t>atribut</a:t>
            </a:r>
            <a:r>
              <a:rPr lang="en-US" sz="2200">
                <a:latin typeface="Arial" charset="0"/>
              </a:rPr>
              <a:t>. Sedangkan </a:t>
            </a:r>
            <a:r>
              <a:rPr lang="en-US" sz="2200" b="1">
                <a:latin typeface="Arial" charset="0"/>
              </a:rPr>
              <a:t>tabel</a:t>
            </a:r>
            <a:r>
              <a:rPr lang="en-US" sz="2200">
                <a:latin typeface="Arial" charset="0"/>
              </a:rPr>
              <a:t> adalah sebuah kelompok entitas yang saling berhubungan menjadi sebuah himpunan entitas.</a:t>
            </a:r>
          </a:p>
          <a:p>
            <a:pPr marL="342900" indent="-342900" algn="just" eaLnBrk="1" hangingPunct="1">
              <a:spcBef>
                <a:spcPct val="20000"/>
              </a:spcBef>
              <a:buClr>
                <a:srgbClr val="0000FF"/>
              </a:buClr>
              <a:buSzPct val="80000"/>
              <a:buFont typeface="Webdings" pitchFamily="18" charset="2"/>
              <a:buChar char="¿"/>
            </a:pPr>
            <a:r>
              <a:rPr lang="en-US" sz="2400">
                <a:latin typeface="Arial" charset="0"/>
              </a:rPr>
              <a:t>Sebuah kunci (</a:t>
            </a:r>
            <a:r>
              <a:rPr lang="en-US" sz="2400" i="1">
                <a:latin typeface="Arial" charset="0"/>
              </a:rPr>
              <a:t>key</a:t>
            </a:r>
            <a:r>
              <a:rPr lang="en-US" sz="2400">
                <a:latin typeface="Arial" charset="0"/>
              </a:rPr>
              <a:t>) dapat membantu mendefinisikan relasi entitas</a:t>
            </a:r>
            <a:endParaRPr lang="en-US" sz="2200" b="1">
              <a:latin typeface="Arial" charset="0"/>
            </a:endParaRPr>
          </a:p>
          <a:p>
            <a:pPr marL="342900" indent="-342900" algn="just" eaLnBrk="1" hangingPunct="1">
              <a:spcBef>
                <a:spcPct val="20000"/>
              </a:spcBef>
              <a:buClr>
                <a:srgbClr val="0000FF"/>
              </a:buClr>
              <a:buSzPct val="80000"/>
              <a:buFont typeface="Webdings" pitchFamily="18" charset="2"/>
              <a:buChar char="¿"/>
            </a:pPr>
            <a:r>
              <a:rPr lang="en-US" sz="2200" b="1">
                <a:latin typeface="Arial" charset="0"/>
              </a:rPr>
              <a:t>Integritas data</a:t>
            </a:r>
            <a:r>
              <a:rPr lang="en-US" sz="2200">
                <a:latin typeface="Arial" charset="0"/>
              </a:rPr>
              <a:t> adalah keutuhan dan kesatuan data dalam basis data sehingga data tersebut dapat menjadi sumber informasi yang dapat digunakan</a:t>
            </a:r>
            <a:r>
              <a:rPr lang="en-US" sz="2400">
                <a:latin typeface="Arial" charset="0"/>
              </a:rPr>
              <a:t>.</a:t>
            </a:r>
            <a:endParaRPr lang="en-US" sz="2200">
              <a:latin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F4E235A-77AF-434E-97F0-1D21210B88D8}" type="slidenum">
              <a:rPr lang="en-US"/>
              <a:pPr/>
              <a:t>21</a:t>
            </a:fld>
            <a:endParaRPr lang="en-US"/>
          </a:p>
        </p:txBody>
      </p:sp>
      <p:sp>
        <p:nvSpPr>
          <p:cNvPr id="294914" name="Rectangle 2"/>
          <p:cNvSpPr>
            <a:spLocks noGrp="1" noChangeArrowheads="1"/>
          </p:cNvSpPr>
          <p:nvPr>
            <p:ph type="title"/>
          </p:nvPr>
        </p:nvSpPr>
        <p:spPr>
          <a:xfrm>
            <a:off x="457200" y="304800"/>
            <a:ext cx="8229600" cy="1139825"/>
          </a:xfrm>
        </p:spPr>
        <p:txBody>
          <a:bodyPr/>
          <a:lstStyle/>
          <a:p>
            <a:r>
              <a:rPr lang="en-US"/>
              <a:t>Soal Latihan</a:t>
            </a:r>
          </a:p>
        </p:txBody>
      </p:sp>
      <p:sp>
        <p:nvSpPr>
          <p:cNvPr id="294915" name="Rectangle 3"/>
          <p:cNvSpPr>
            <a:spLocks noGrp="1" noChangeArrowheads="1"/>
          </p:cNvSpPr>
          <p:nvPr>
            <p:ph type="body" idx="1"/>
          </p:nvPr>
        </p:nvSpPr>
        <p:spPr>
          <a:xfrm>
            <a:off x="533400" y="1600200"/>
            <a:ext cx="8001000" cy="4530725"/>
          </a:xfrm>
        </p:spPr>
        <p:txBody>
          <a:bodyPr/>
          <a:lstStyle/>
          <a:p>
            <a:pPr marL="347663" indent="-347663">
              <a:lnSpc>
                <a:spcPct val="90000"/>
              </a:lnSpc>
              <a:buClr>
                <a:schemeClr val="tx1"/>
              </a:buClr>
              <a:buSzTx/>
              <a:buFont typeface="Symbol" pitchFamily="18" charset="2"/>
              <a:buAutoNum type="arabicPeriod"/>
            </a:pPr>
            <a:r>
              <a:rPr lang="en-US" sz="2000"/>
              <a:t>Apa yang dimaksud dengan model basis data relasional?</a:t>
            </a:r>
          </a:p>
          <a:p>
            <a:pPr marL="347663" indent="-347663">
              <a:lnSpc>
                <a:spcPct val="90000"/>
              </a:lnSpc>
              <a:buClr>
                <a:schemeClr val="tx1"/>
              </a:buClr>
              <a:buSzTx/>
              <a:buFont typeface="Symbol" pitchFamily="18" charset="2"/>
              <a:buAutoNum type="arabicPeriod"/>
            </a:pPr>
            <a:r>
              <a:rPr lang="en-US" sz="2000"/>
              <a:t>Apa yang dimaksud dengan istilah entitas, atribut dan tabel?</a:t>
            </a:r>
          </a:p>
          <a:p>
            <a:pPr marL="347663" indent="-347663">
              <a:lnSpc>
                <a:spcPct val="90000"/>
              </a:lnSpc>
              <a:buClr>
                <a:schemeClr val="tx1"/>
              </a:buClr>
              <a:buSzTx/>
              <a:buFont typeface="Symbol" pitchFamily="18" charset="2"/>
              <a:buAutoNum type="arabicPeriod"/>
            </a:pPr>
            <a:r>
              <a:rPr lang="en-US" sz="2000"/>
              <a:t>Apa yang dimasud dengan integritas data? Dan sebutkan aturan integritas!</a:t>
            </a:r>
          </a:p>
          <a:p>
            <a:pPr marL="347663" indent="-347663">
              <a:lnSpc>
                <a:spcPct val="90000"/>
              </a:lnSpc>
              <a:buClr>
                <a:schemeClr val="tx1"/>
              </a:buClr>
              <a:buSzTx/>
              <a:buFont typeface="Symbol" pitchFamily="18" charset="2"/>
              <a:buAutoNum type="arabicPeriod"/>
            </a:pPr>
            <a:r>
              <a:rPr lang="en-US" sz="2000"/>
              <a:t>Ada berapa macam jenis kunci (</a:t>
            </a:r>
            <a:r>
              <a:rPr lang="en-US" sz="2000" i="1"/>
              <a:t>key</a:t>
            </a:r>
            <a:r>
              <a:rPr lang="en-US" sz="2000"/>
              <a:t>) pada basis data relasional? Jelaskan !</a:t>
            </a:r>
          </a:p>
          <a:p>
            <a:pPr marL="347663" indent="-347663">
              <a:lnSpc>
                <a:spcPct val="90000"/>
              </a:lnSpc>
              <a:buClr>
                <a:schemeClr val="tx1"/>
              </a:buClr>
              <a:buSzTx/>
              <a:buFont typeface="Symbol" pitchFamily="18" charset="2"/>
              <a:buAutoNum type="arabicPeriod"/>
            </a:pPr>
            <a:r>
              <a:rPr lang="en-US" sz="2000"/>
              <a:t>Apa yang anda ketahui tentang ketergantungan fungsional?</a:t>
            </a:r>
          </a:p>
          <a:p>
            <a:pPr marL="347663" indent="-347663">
              <a:lnSpc>
                <a:spcPct val="90000"/>
              </a:lnSpc>
              <a:buClr>
                <a:schemeClr val="tx1"/>
              </a:buClr>
              <a:buSzTx/>
              <a:buFont typeface="Symbol" pitchFamily="18" charset="2"/>
              <a:buAutoNum type="arabicPeriod"/>
            </a:pPr>
            <a:endParaRPr lang="en-US" sz="2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48CFDF1-1376-414E-981D-76109EC69833}" type="slidenum">
              <a:rPr lang="en-US"/>
              <a:pPr/>
              <a:t>22</a:t>
            </a:fld>
            <a:endParaRPr lang="en-US"/>
          </a:p>
        </p:txBody>
      </p:sp>
      <p:sp>
        <p:nvSpPr>
          <p:cNvPr id="228354" name="Rectangle 2"/>
          <p:cNvSpPr>
            <a:spLocks noGrp="1" noChangeArrowheads="1"/>
          </p:cNvSpPr>
          <p:nvPr>
            <p:ph type="title"/>
          </p:nvPr>
        </p:nvSpPr>
        <p:spPr/>
        <p:txBody>
          <a:bodyPr/>
          <a:lstStyle/>
          <a:p>
            <a:r>
              <a:rPr lang="en-US"/>
              <a:t>Referensi</a:t>
            </a:r>
          </a:p>
        </p:txBody>
      </p:sp>
      <p:sp>
        <p:nvSpPr>
          <p:cNvPr id="228355" name="Rectangle 3"/>
          <p:cNvSpPr>
            <a:spLocks noGrp="1" noChangeArrowheads="1"/>
          </p:cNvSpPr>
          <p:nvPr>
            <p:ph type="body" idx="1"/>
          </p:nvPr>
        </p:nvSpPr>
        <p:spPr/>
        <p:txBody>
          <a:bodyPr/>
          <a:lstStyle/>
          <a:p>
            <a:pPr>
              <a:spcAft>
                <a:spcPct val="30000"/>
              </a:spcAft>
              <a:tabLst>
                <a:tab pos="682625" algn="l"/>
              </a:tabLst>
            </a:pPr>
            <a:r>
              <a:rPr lang="en-US" sz="2000" b="1"/>
              <a:t>Buku Teks (</a:t>
            </a:r>
            <a:r>
              <a:rPr lang="en-US" sz="2000" b="1" i="1"/>
              <a:t>Textbook</a:t>
            </a:r>
            <a:r>
              <a:rPr lang="en-US" sz="2000" b="1"/>
              <a:t>)</a:t>
            </a:r>
            <a:endParaRPr lang="en-US" sz="2000"/>
          </a:p>
          <a:p>
            <a:pPr>
              <a:spcBef>
                <a:spcPct val="0"/>
              </a:spcBef>
              <a:buFont typeface="Webdings" pitchFamily="18" charset="2"/>
              <a:buNone/>
              <a:tabLst>
                <a:tab pos="682625" algn="l"/>
              </a:tabLst>
            </a:pPr>
            <a:r>
              <a:rPr lang="id-ID" sz="2000"/>
              <a:t>   </a:t>
            </a:r>
            <a:r>
              <a:rPr lang="en-US" sz="2000"/>
              <a:t>1.   Date, C.J. 2000, </a:t>
            </a:r>
            <a:r>
              <a:rPr lang="en-US" sz="2000" i="1"/>
              <a:t>An Introduction to Database System</a:t>
            </a:r>
            <a:r>
              <a:rPr lang="en-US" sz="2000"/>
              <a:t>,</a:t>
            </a:r>
          </a:p>
          <a:p>
            <a:pPr>
              <a:spcBef>
                <a:spcPct val="0"/>
              </a:spcBef>
              <a:spcAft>
                <a:spcPct val="30000"/>
              </a:spcAft>
              <a:buFont typeface="Webdings" pitchFamily="18" charset="2"/>
              <a:buNone/>
              <a:tabLst>
                <a:tab pos="682625" algn="l"/>
              </a:tabLst>
            </a:pPr>
            <a:r>
              <a:rPr lang="en-US" sz="2000"/>
              <a:t>		Addison Wesley Publishing Company, Vol. 7, New York.</a:t>
            </a:r>
            <a:endParaRPr lang="id-ID" sz="2000"/>
          </a:p>
          <a:p>
            <a:pPr>
              <a:spcAft>
                <a:spcPct val="40000"/>
              </a:spcAft>
              <a:buFont typeface="Webdings" pitchFamily="18" charset="2"/>
              <a:buNone/>
              <a:tabLst>
                <a:tab pos="682625" algn="l"/>
              </a:tabLst>
            </a:pPr>
            <a:r>
              <a:rPr lang="id-ID" sz="2000"/>
              <a:t>    </a:t>
            </a:r>
            <a:r>
              <a:rPr lang="en-US" sz="2000"/>
              <a:t>2. Fathansyah, 1999, </a:t>
            </a:r>
            <a:r>
              <a:rPr lang="en-US" sz="2000" i="1"/>
              <a:t>Basis Data</a:t>
            </a:r>
            <a:r>
              <a:rPr lang="en-US" sz="2000"/>
              <a:t>, Informatika, Bandung.</a:t>
            </a:r>
            <a:endParaRPr lang="id-ID" sz="2000"/>
          </a:p>
          <a:p>
            <a:pPr>
              <a:spcAft>
                <a:spcPct val="30000"/>
              </a:spcAft>
              <a:tabLst>
                <a:tab pos="682625" algn="l"/>
              </a:tabLst>
            </a:pPr>
            <a:r>
              <a:rPr lang="en-US" sz="2000" b="1"/>
              <a:t>Referensi</a:t>
            </a:r>
          </a:p>
          <a:p>
            <a:pPr>
              <a:spcBef>
                <a:spcPct val="0"/>
              </a:spcBef>
              <a:buFont typeface="Webdings" pitchFamily="18" charset="2"/>
              <a:buNone/>
              <a:tabLst>
                <a:tab pos="682625" algn="l"/>
              </a:tabLst>
            </a:pPr>
            <a:r>
              <a:rPr lang="id-ID" sz="2000"/>
              <a:t> </a:t>
            </a:r>
            <a:r>
              <a:rPr lang="en-US" sz="2000"/>
              <a:t>	3. Elmasri, Ramez; Navathe, Shamkant B., 2001, </a:t>
            </a:r>
          </a:p>
          <a:p>
            <a:pPr>
              <a:spcBef>
                <a:spcPct val="0"/>
              </a:spcBef>
              <a:buFont typeface="Webdings" pitchFamily="18" charset="2"/>
              <a:buNone/>
              <a:tabLst>
                <a:tab pos="682625" algn="l"/>
              </a:tabLst>
            </a:pPr>
            <a:r>
              <a:rPr lang="en-US" sz="2000"/>
              <a:t>		F</a:t>
            </a:r>
            <a:r>
              <a:rPr lang="en-US" sz="2000" i="1"/>
              <a:t>undamentals of Database Systems</a:t>
            </a:r>
            <a:r>
              <a:rPr lang="en-US" sz="2000"/>
              <a:t>, The Benjamin/ </a:t>
            </a:r>
          </a:p>
          <a:p>
            <a:pPr>
              <a:spcBef>
                <a:spcPct val="0"/>
              </a:spcBef>
              <a:buFont typeface="Webdings" pitchFamily="18" charset="2"/>
              <a:buNone/>
              <a:tabLst>
                <a:tab pos="682625" algn="l"/>
              </a:tabLst>
            </a:pPr>
            <a:r>
              <a:rPr lang="en-US" sz="2000"/>
              <a:t>		Cummings Publishing Company, Inc., California.</a:t>
            </a:r>
            <a:endParaRPr lang="id-ID"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3D45717-BA16-4E90-93A6-40323A432C76}" type="slidenum">
              <a:rPr lang="en-US"/>
              <a:pPr/>
              <a:t>3</a:t>
            </a:fld>
            <a:endParaRPr lang="en-US"/>
          </a:p>
        </p:txBody>
      </p:sp>
      <p:sp>
        <p:nvSpPr>
          <p:cNvPr id="91138" name="Rectangle 2"/>
          <p:cNvSpPr>
            <a:spLocks noGrp="1" noChangeArrowheads="1"/>
          </p:cNvSpPr>
          <p:nvPr>
            <p:ph type="title"/>
          </p:nvPr>
        </p:nvSpPr>
        <p:spPr/>
        <p:txBody>
          <a:bodyPr/>
          <a:lstStyle/>
          <a:p>
            <a:r>
              <a:rPr lang="en-US"/>
              <a:t>Tujuan Instruksional Khusus (TIK)</a:t>
            </a:r>
          </a:p>
        </p:txBody>
      </p:sp>
      <p:sp>
        <p:nvSpPr>
          <p:cNvPr id="91139" name="Rectangle 3"/>
          <p:cNvSpPr>
            <a:spLocks noGrp="1" noChangeArrowheads="1"/>
          </p:cNvSpPr>
          <p:nvPr>
            <p:ph type="body" idx="1"/>
          </p:nvPr>
        </p:nvSpPr>
        <p:spPr>
          <a:xfrm>
            <a:off x="457200" y="1600200"/>
            <a:ext cx="8001000" cy="4530725"/>
          </a:xfrm>
        </p:spPr>
        <p:txBody>
          <a:bodyPr/>
          <a:lstStyle/>
          <a:p>
            <a:pPr>
              <a:lnSpc>
                <a:spcPct val="90000"/>
              </a:lnSpc>
            </a:pPr>
            <a:r>
              <a:rPr lang="id-ID" sz="2400"/>
              <a:t>Tujuan perkuliahan ini agar </a:t>
            </a:r>
            <a:r>
              <a:rPr lang="en-US" sz="2400"/>
              <a:t>Mahasiswa dapat menjelaskan pengertian model basis data.</a:t>
            </a:r>
          </a:p>
          <a:p>
            <a:pPr algn="just">
              <a:lnSpc>
                <a:spcPct val="90000"/>
              </a:lnSpc>
            </a:pPr>
            <a:r>
              <a:rPr lang="en-US" sz="2400"/>
              <a:t>Mahasiswa dapat menjelaskan tentang model basis data hirarki, jaringan, relasional dan berorientasi objek serta keuntungan dan keru-gian masing-masing model basis data tersebut. </a:t>
            </a:r>
          </a:p>
          <a:p>
            <a:pPr algn="just">
              <a:lnSpc>
                <a:spcPct val="90000"/>
              </a:lnSpc>
            </a:pPr>
            <a:r>
              <a:rPr lang="en-US" sz="2400"/>
              <a:t>Mahasiswa dapat menjelaskan ciri-ciri model basis data pada era internet.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795E5C4-4140-45F0-B320-FD7A3EE2F349}" type="slidenum">
              <a:rPr lang="en-US"/>
              <a:pPr/>
              <a:t>4</a:t>
            </a:fld>
            <a:endParaRPr lang="en-US"/>
          </a:p>
        </p:txBody>
      </p:sp>
      <p:sp>
        <p:nvSpPr>
          <p:cNvPr id="362498" name="Rectangle 2"/>
          <p:cNvSpPr>
            <a:spLocks noGrp="1" noChangeArrowheads="1"/>
          </p:cNvSpPr>
          <p:nvPr>
            <p:ph type="title"/>
          </p:nvPr>
        </p:nvSpPr>
        <p:spPr>
          <a:xfrm>
            <a:off x="457200" y="228600"/>
            <a:ext cx="8229600" cy="1139825"/>
          </a:xfrm>
        </p:spPr>
        <p:txBody>
          <a:bodyPr/>
          <a:lstStyle/>
          <a:p>
            <a:r>
              <a:rPr lang="en-US"/>
              <a:t>Model Basis Data Relasional</a:t>
            </a:r>
          </a:p>
        </p:txBody>
      </p:sp>
      <p:sp>
        <p:nvSpPr>
          <p:cNvPr id="362499" name="Rectangle 3"/>
          <p:cNvSpPr>
            <a:spLocks noChangeArrowheads="1"/>
          </p:cNvSpPr>
          <p:nvPr/>
        </p:nvSpPr>
        <p:spPr bwMode="auto">
          <a:xfrm>
            <a:off x="609600" y="1600200"/>
            <a:ext cx="8077200" cy="4343400"/>
          </a:xfrm>
          <a:prstGeom prst="rect">
            <a:avLst/>
          </a:prstGeom>
          <a:noFill/>
          <a:ln w="9525">
            <a:noFill/>
            <a:miter lim="800000"/>
            <a:headEnd/>
            <a:tailEnd/>
          </a:ln>
          <a:effectLst/>
        </p:spPr>
        <p:txBody>
          <a:bodyPr/>
          <a:lstStyle/>
          <a:p>
            <a:pPr marL="342900" indent="-342900" eaLnBrk="1" hangingPunct="1">
              <a:lnSpc>
                <a:spcPct val="90000"/>
              </a:lnSpc>
              <a:spcAft>
                <a:spcPct val="30000"/>
              </a:spcAft>
              <a:buClr>
                <a:srgbClr val="0000CC"/>
              </a:buClr>
              <a:buSzPct val="80000"/>
              <a:buFont typeface="Webdings" pitchFamily="18" charset="2"/>
              <a:buNone/>
            </a:pPr>
            <a:r>
              <a:rPr lang="en-US" sz="2600" b="1">
                <a:latin typeface="Arial" charset="0"/>
              </a:rPr>
              <a:t>Model Basis Data Relasional</a:t>
            </a:r>
            <a:r>
              <a:rPr lang="en-US" sz="2400">
                <a:latin typeface="Arial" charset="0"/>
              </a:rPr>
              <a:t> </a:t>
            </a:r>
          </a:p>
          <a:p>
            <a:pPr marL="342900" indent="-342900" algn="just" eaLnBrk="1" hangingPunct="1">
              <a:lnSpc>
                <a:spcPct val="90000"/>
              </a:lnSpc>
              <a:spcAft>
                <a:spcPct val="30000"/>
              </a:spcAft>
              <a:buClr>
                <a:srgbClr val="0000CC"/>
              </a:buClr>
              <a:buSzPct val="80000"/>
              <a:buFont typeface="Webdings" pitchFamily="18" charset="2"/>
              <a:buChar char="¿"/>
            </a:pPr>
            <a:r>
              <a:rPr lang="en-US" sz="2000">
                <a:latin typeface="Arial" charset="0"/>
              </a:rPr>
              <a:t>Pertama kali diusulkan pada tahun 1970 oleh Edgar Codd, seorang peneliti di Laboratorium Penelitian San Jose, Amerika Serikat. Sehingga sejak itu model basis data relasional memainkan peranan yang sangat penting dalam perancangan basis data.</a:t>
            </a:r>
          </a:p>
          <a:p>
            <a:pPr marL="342900" indent="-342900" algn="just" eaLnBrk="1" hangingPunct="1">
              <a:lnSpc>
                <a:spcPct val="80000"/>
              </a:lnSpc>
              <a:buClr>
                <a:srgbClr val="0000CC"/>
              </a:buClr>
              <a:buSzPct val="80000"/>
              <a:buFont typeface="Webdings" pitchFamily="18" charset="2"/>
              <a:buChar char="¿"/>
            </a:pPr>
            <a:r>
              <a:rPr lang="en-US" sz="2000">
                <a:latin typeface="Arial" charset="0"/>
              </a:rPr>
              <a:t>Ada beberapa alasan mengapa model basis data ini cepat diterima adalah antara lain:</a:t>
            </a:r>
          </a:p>
          <a:p>
            <a:pPr marL="660400" lvl="1" indent="-296863" algn="just" eaLnBrk="1" hangingPunct="1">
              <a:lnSpc>
                <a:spcPct val="90000"/>
              </a:lnSpc>
              <a:spcBef>
                <a:spcPct val="20000"/>
              </a:spcBef>
              <a:buClr>
                <a:schemeClr val="tx1"/>
              </a:buClr>
              <a:buFont typeface="Symbol" pitchFamily="18" charset="2"/>
              <a:buChar char="¨"/>
            </a:pPr>
            <a:r>
              <a:rPr lang="en-US" sz="2000">
                <a:latin typeface="Arial" charset="0"/>
              </a:rPr>
              <a:t>Struktur model basis datanya dan kebebasan data memung-kinkan kita untuk memandang data secara logika daripada secara fisik.</a:t>
            </a:r>
          </a:p>
          <a:p>
            <a:pPr marL="660400" lvl="1" indent="-296863" algn="just" eaLnBrk="1" hangingPunct="1">
              <a:lnSpc>
                <a:spcPct val="90000"/>
              </a:lnSpc>
              <a:spcBef>
                <a:spcPct val="20000"/>
              </a:spcBef>
              <a:buClr>
                <a:schemeClr val="tx1"/>
              </a:buClr>
              <a:buFont typeface="Symbol" pitchFamily="18" charset="2"/>
              <a:buChar char="¨"/>
            </a:pPr>
            <a:r>
              <a:rPr lang="en-US" sz="2000">
                <a:latin typeface="Arial" charset="0"/>
              </a:rPr>
              <a:t>Pandangan secara logika membuat konsep file tentang penyim-panan data menjadi lebih sederhana.</a:t>
            </a:r>
          </a:p>
          <a:p>
            <a:pPr marL="660400" lvl="1" indent="-296863" algn="just" eaLnBrk="1" hangingPunct="1">
              <a:lnSpc>
                <a:spcPct val="90000"/>
              </a:lnSpc>
              <a:spcBef>
                <a:spcPct val="20000"/>
              </a:spcBef>
              <a:buClr>
                <a:schemeClr val="tx1"/>
              </a:buClr>
              <a:buFont typeface="Symbol" pitchFamily="18" charset="2"/>
              <a:buChar char="¨"/>
            </a:pPr>
            <a:r>
              <a:rPr lang="en-US" sz="2000">
                <a:latin typeface="Arial" charset="0"/>
              </a:rPr>
              <a:t>Penggunaan tabel independen secara logika lebih mudah di-pahami.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57AAFC9-F101-4C85-9AA8-916F9F098738}" type="slidenum">
              <a:rPr lang="en-US"/>
              <a:pPr/>
              <a:t>5</a:t>
            </a:fld>
            <a:endParaRPr lang="en-US"/>
          </a:p>
        </p:txBody>
      </p:sp>
      <p:sp>
        <p:nvSpPr>
          <p:cNvPr id="363522" name="Rectangle 2"/>
          <p:cNvSpPr>
            <a:spLocks noGrp="1" noChangeArrowheads="1"/>
          </p:cNvSpPr>
          <p:nvPr>
            <p:ph type="title"/>
          </p:nvPr>
        </p:nvSpPr>
        <p:spPr/>
        <p:txBody>
          <a:bodyPr/>
          <a:lstStyle/>
          <a:p>
            <a:r>
              <a:rPr lang="en-US"/>
              <a:t>Model Basis Data Relasional</a:t>
            </a:r>
          </a:p>
        </p:txBody>
      </p:sp>
      <p:sp>
        <p:nvSpPr>
          <p:cNvPr id="363523" name="Rectangle 3"/>
          <p:cNvSpPr>
            <a:spLocks noGrp="1" noChangeArrowheads="1"/>
          </p:cNvSpPr>
          <p:nvPr>
            <p:ph type="body" idx="1"/>
          </p:nvPr>
        </p:nvSpPr>
        <p:spPr/>
        <p:txBody>
          <a:bodyPr/>
          <a:lstStyle/>
          <a:p>
            <a:pPr marL="814388" lvl="1" indent="-357188" algn="just">
              <a:lnSpc>
                <a:spcPct val="90000"/>
              </a:lnSpc>
              <a:spcBef>
                <a:spcPct val="30000"/>
              </a:spcBef>
            </a:pPr>
            <a:r>
              <a:rPr lang="en-US"/>
              <a:t>Kesederhanaan logika menghasilkan metodologi perancangan basis data lebih sederhana dan lebih efektif.</a:t>
            </a:r>
          </a:p>
          <a:p>
            <a:pPr marL="814388" lvl="1" indent="-357188" algn="just">
              <a:lnSpc>
                <a:spcPct val="90000"/>
              </a:lnSpc>
              <a:spcBef>
                <a:spcPct val="30000"/>
              </a:spcBef>
            </a:pPr>
            <a:r>
              <a:rPr lang="en-US"/>
              <a:t>Mempunyai piranti komunikasi yang baik antara pengguna</a:t>
            </a:r>
            <a:r>
              <a:rPr lang="en-US" i="1"/>
              <a:t> </a:t>
            </a:r>
            <a:r>
              <a:rPr lang="en-US"/>
              <a:t>dan perancang</a:t>
            </a:r>
            <a:r>
              <a:rPr lang="en-US" i="1"/>
              <a:t>. </a:t>
            </a:r>
            <a:r>
              <a:rPr lang="en-US"/>
              <a:t>Artinya relasi merepresentasikan struktur data yang dapat dimengerti oleh pengguna maupun perancang.</a:t>
            </a:r>
          </a:p>
          <a:p>
            <a:pPr marL="814388" lvl="1" indent="-357188" algn="just">
              <a:lnSpc>
                <a:spcPct val="90000"/>
              </a:lnSpc>
              <a:spcBef>
                <a:spcPct val="30000"/>
              </a:spcBef>
            </a:pPr>
            <a:r>
              <a:rPr lang="en-US"/>
              <a:t>Struktur data yang direpresentasikan oleh relasi dapat segera dikonversikan dan diimplementasikan ke RDBMS (</a:t>
            </a:r>
            <a:r>
              <a:rPr lang="en-US" i="1"/>
              <a:t>Relational Database Manajemen System</a:t>
            </a:r>
            <a:r>
              <a:rPr lang="en-US"/>
              <a:t>)</a:t>
            </a:r>
            <a:r>
              <a:rPr lang="en-US" i="1"/>
              <a:t>.</a:t>
            </a:r>
          </a:p>
          <a:p>
            <a:pPr marL="814388" lvl="1" indent="-357188" algn="just">
              <a:lnSpc>
                <a:spcPct val="90000"/>
              </a:lnSpc>
              <a:spcBef>
                <a:spcPct val="30000"/>
              </a:spcBef>
            </a:pPr>
            <a:r>
              <a:rPr lang="en-US" b="1"/>
              <a:t>RDBMS</a:t>
            </a:r>
            <a:r>
              <a:rPr lang="en-US"/>
              <a:t> adalah sebuah program komputer (atau tepatnya sepe-rangkat program komputer) yang dirancang untuk mengatur/ me</a:t>
            </a:r>
            <a:r>
              <a:rPr lang="id-ID"/>
              <a:t>ngelola</a:t>
            </a:r>
            <a:r>
              <a:rPr lang="en-US"/>
              <a:t> sebuah basis data sebagai sekumpulan data yang disimpan secara terstruktur dan melakukan serangkaian operasi-operasi pada data atas permintaan penggunanya.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4DDB6FD-5117-4BA9-84D2-3B5151C90CEE}" type="slidenum">
              <a:rPr lang="en-US"/>
              <a:pPr/>
              <a:t>6</a:t>
            </a:fld>
            <a:endParaRPr lang="en-US"/>
          </a:p>
        </p:txBody>
      </p:sp>
      <p:sp>
        <p:nvSpPr>
          <p:cNvPr id="380930" name="Rectangle 2"/>
          <p:cNvSpPr>
            <a:spLocks noGrp="1" noChangeArrowheads="1"/>
          </p:cNvSpPr>
          <p:nvPr>
            <p:ph type="title"/>
          </p:nvPr>
        </p:nvSpPr>
        <p:spPr>
          <a:xfrm>
            <a:off x="457200" y="307975"/>
            <a:ext cx="8229600" cy="1139825"/>
          </a:xfrm>
        </p:spPr>
        <p:txBody>
          <a:bodyPr/>
          <a:lstStyle/>
          <a:p>
            <a:r>
              <a:rPr lang="en-US"/>
              <a:t>Model Basis Data Relasional</a:t>
            </a:r>
          </a:p>
        </p:txBody>
      </p:sp>
      <p:sp>
        <p:nvSpPr>
          <p:cNvPr id="380931" name="Rectangle 3"/>
          <p:cNvSpPr>
            <a:spLocks noGrp="1" noChangeArrowheads="1"/>
          </p:cNvSpPr>
          <p:nvPr>
            <p:ph type="body" idx="1"/>
          </p:nvPr>
        </p:nvSpPr>
        <p:spPr/>
        <p:txBody>
          <a:bodyPr/>
          <a:lstStyle/>
          <a:p>
            <a:pPr>
              <a:lnSpc>
                <a:spcPct val="80000"/>
              </a:lnSpc>
              <a:spcBef>
                <a:spcPct val="0"/>
              </a:spcBef>
            </a:pPr>
            <a:r>
              <a:rPr lang="en-US" sz="2400" b="1"/>
              <a:t>Pengertian Entitas, Atribut dan Tabel pada Model Basis Data Relasional</a:t>
            </a:r>
            <a:endParaRPr lang="en-US" sz="2400"/>
          </a:p>
          <a:p>
            <a:r>
              <a:rPr lang="en-US" sz="2400" b="1"/>
              <a:t>Entitas</a:t>
            </a:r>
          </a:p>
          <a:p>
            <a:pPr marL="663575" lvl="1" indent="-319088" algn="just"/>
            <a:r>
              <a:rPr lang="en-US"/>
              <a:t>Sebuah entitas dapat berupa orang, tempat, kejadian atau se-suatu yang kita gunakan dalam mengumpulkan data.</a:t>
            </a:r>
          </a:p>
          <a:p>
            <a:pPr marL="968375" lvl="2" indent="-303213" algn="just"/>
            <a:r>
              <a:rPr lang="en-US" b="1"/>
              <a:t>Universitas</a:t>
            </a:r>
            <a:r>
              <a:rPr lang="en-US"/>
              <a:t> : mahasiswa, fakultas, jurusan</a:t>
            </a:r>
          </a:p>
          <a:p>
            <a:pPr marL="968375" lvl="2" indent="-303213" algn="just"/>
            <a:r>
              <a:rPr lang="en-US" b="1"/>
              <a:t>Kantor</a:t>
            </a:r>
            <a:r>
              <a:rPr lang="en-US"/>
              <a:t> : pegawai, meja, kursi, aktifitas</a:t>
            </a:r>
          </a:p>
          <a:p>
            <a:pPr algn="just"/>
            <a:r>
              <a:rPr lang="en-US" sz="2400" b="1"/>
              <a:t>Atribut</a:t>
            </a:r>
          </a:p>
          <a:p>
            <a:pPr marL="663575" lvl="1" indent="-319088" algn="just"/>
            <a:r>
              <a:rPr lang="en-US"/>
              <a:t>Setiap entitas memiliki sifat-sifat khusus yang disebut </a:t>
            </a:r>
            <a:r>
              <a:rPr lang="en-US" b="1"/>
              <a:t>atribut</a:t>
            </a:r>
          </a:p>
          <a:p>
            <a:pPr marL="968375" lvl="2" indent="-303213" algn="just"/>
            <a:r>
              <a:rPr lang="en-US" b="1"/>
              <a:t>Mahasiswa</a:t>
            </a:r>
            <a:r>
              <a:rPr lang="en-US"/>
              <a:t> : NIM, nama, tgl. Lahir, alamat, wali, IPK.</a:t>
            </a:r>
          </a:p>
          <a:p>
            <a:pPr marL="968375" lvl="2" indent="-303213" algn="just"/>
            <a:r>
              <a:rPr lang="en-US" b="1"/>
              <a:t>Mobil</a:t>
            </a:r>
            <a:r>
              <a:rPr lang="en-US"/>
              <a:t> : Merek, jenis, bahan bakar, tahun pembuatan, harga.</a:t>
            </a:r>
            <a:endParaRPr lang="en-US" sz="18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709EAAC-E0E1-4309-A832-D2745FD17149}" type="slidenum">
              <a:rPr lang="en-US"/>
              <a:pPr/>
              <a:t>7</a:t>
            </a:fld>
            <a:endParaRPr lang="en-US"/>
          </a:p>
        </p:txBody>
      </p:sp>
      <p:sp>
        <p:nvSpPr>
          <p:cNvPr id="381954" name="Rectangle 2"/>
          <p:cNvSpPr>
            <a:spLocks noGrp="1" noChangeArrowheads="1"/>
          </p:cNvSpPr>
          <p:nvPr>
            <p:ph type="title"/>
          </p:nvPr>
        </p:nvSpPr>
        <p:spPr>
          <a:xfrm>
            <a:off x="457200" y="307975"/>
            <a:ext cx="8229600" cy="1139825"/>
          </a:xfrm>
        </p:spPr>
        <p:txBody>
          <a:bodyPr/>
          <a:lstStyle/>
          <a:p>
            <a:r>
              <a:rPr lang="en-US"/>
              <a:t>Model Basis Data Relasional</a:t>
            </a:r>
          </a:p>
        </p:txBody>
      </p:sp>
      <p:sp>
        <p:nvSpPr>
          <p:cNvPr id="381955" name="Rectangle 3"/>
          <p:cNvSpPr>
            <a:spLocks noGrp="1" noChangeArrowheads="1"/>
          </p:cNvSpPr>
          <p:nvPr>
            <p:ph type="body" idx="1"/>
          </p:nvPr>
        </p:nvSpPr>
        <p:spPr>
          <a:xfrm>
            <a:off x="457200" y="1600200"/>
            <a:ext cx="8382000" cy="4530725"/>
          </a:xfrm>
        </p:spPr>
        <p:txBody>
          <a:bodyPr/>
          <a:lstStyle/>
          <a:p>
            <a:pPr algn="just"/>
            <a:r>
              <a:rPr lang="en-US" sz="2400" b="1"/>
              <a:t>Tabel</a:t>
            </a:r>
          </a:p>
          <a:p>
            <a:pPr marL="663575" lvl="1" indent="-319088" algn="just"/>
            <a:r>
              <a:rPr lang="en-US"/>
              <a:t>Sebuah kelompok entitas yang saling berhubungan menjadi sebuah himpunan entitas disebut dengan </a:t>
            </a:r>
            <a:r>
              <a:rPr lang="en-US" b="1"/>
              <a:t>Tabel</a:t>
            </a:r>
            <a:r>
              <a:rPr lang="en-US"/>
              <a:t>.</a:t>
            </a:r>
          </a:p>
          <a:p>
            <a:pPr marL="968375" lvl="2" indent="-303213" algn="just"/>
            <a:r>
              <a:rPr lang="en-US"/>
              <a:t>Contoh: Himpunan entitas MAHASISWA yang berisi seluruh entitas mahasiswa disebut Tabel Mahasiswa.</a:t>
            </a:r>
          </a:p>
          <a:p>
            <a:pPr marL="663575" lvl="1" indent="-319088" algn="just"/>
            <a:r>
              <a:rPr lang="en-US"/>
              <a:t>Istilah himpunan entitas dan tabel memiliki arti yang hampir sama. </a:t>
            </a:r>
          </a:p>
          <a:p>
            <a:pPr marL="663575" lvl="1" indent="-319088" algn="just"/>
            <a:r>
              <a:rPr lang="en-US"/>
              <a:t>Meskipun tidak semua tabel meiliki relasi tetapi seringkali istilah tabel disebut juga dengan </a:t>
            </a:r>
            <a:r>
              <a:rPr lang="en-US" b="1"/>
              <a:t>relasi</a:t>
            </a:r>
            <a:r>
              <a:rPr lang="en-US"/>
              <a:t>. Istilah tabel dan relasi digunakan secara bergantian dengan maksud yang sama.</a:t>
            </a:r>
          </a:p>
          <a:p>
            <a:pPr algn="just"/>
            <a:endParaRPr lang="en-US" sz="2000"/>
          </a:p>
          <a:p>
            <a:pPr algn="just">
              <a:buFont typeface="Webdings" pitchFamily="18" charset="2"/>
              <a:buNone/>
            </a:pPr>
            <a:endParaRPr lang="en-US" sz="20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5"/>
          <p:cNvSpPr>
            <a:spLocks noGrp="1"/>
          </p:cNvSpPr>
          <p:nvPr>
            <p:ph type="sldNum" sz="quarter" idx="12"/>
          </p:nvPr>
        </p:nvSpPr>
        <p:spPr/>
        <p:txBody>
          <a:bodyPr/>
          <a:lstStyle/>
          <a:p>
            <a:fld id="{2CC6A951-43B9-4DFE-A8C5-E5D47C1AE651}" type="slidenum">
              <a:rPr lang="en-US"/>
              <a:pPr/>
              <a:t>8</a:t>
            </a:fld>
            <a:endParaRPr lang="en-US"/>
          </a:p>
        </p:txBody>
      </p:sp>
      <p:sp>
        <p:nvSpPr>
          <p:cNvPr id="364546" name="Rectangle 2"/>
          <p:cNvSpPr>
            <a:spLocks noGrp="1" noChangeArrowheads="1"/>
          </p:cNvSpPr>
          <p:nvPr>
            <p:ph type="title"/>
          </p:nvPr>
        </p:nvSpPr>
        <p:spPr/>
        <p:txBody>
          <a:bodyPr/>
          <a:lstStyle/>
          <a:p>
            <a:r>
              <a:rPr lang="en-US"/>
              <a:t>Model Basis Data Relasional</a:t>
            </a:r>
          </a:p>
        </p:txBody>
      </p:sp>
      <p:pic>
        <p:nvPicPr>
          <p:cNvPr id="364548" name="Picture 4"/>
          <p:cNvPicPr>
            <a:picLocks noChangeAspect="1" noChangeArrowheads="1"/>
          </p:cNvPicPr>
          <p:nvPr/>
        </p:nvPicPr>
        <p:blipFill>
          <a:blip r:embed="rId3" cstate="print"/>
          <a:srcRect/>
          <a:stretch>
            <a:fillRect/>
          </a:stretch>
        </p:blipFill>
        <p:spPr bwMode="auto">
          <a:xfrm>
            <a:off x="1752600" y="2092325"/>
            <a:ext cx="5943600" cy="1300163"/>
          </a:xfrm>
          <a:prstGeom prst="rect">
            <a:avLst/>
          </a:prstGeom>
          <a:noFill/>
        </p:spPr>
      </p:pic>
      <p:graphicFrame>
        <p:nvGraphicFramePr>
          <p:cNvPr id="364549" name="Object 5"/>
          <p:cNvGraphicFramePr>
            <a:graphicFrameLocks noChangeAspect="1"/>
          </p:cNvGraphicFramePr>
          <p:nvPr>
            <p:ph idx="1"/>
          </p:nvPr>
        </p:nvGraphicFramePr>
        <p:xfrm>
          <a:off x="1684338" y="4572000"/>
          <a:ext cx="6313487" cy="1306513"/>
        </p:xfrm>
        <a:graphic>
          <a:graphicData uri="http://schemas.openxmlformats.org/presentationml/2006/ole">
            <p:oleObj spid="_x0000_s364549" name="Worksheet" r:id="rId4" imgW="3181249" imgH="666885" progId="Excel.Sheet.8">
              <p:embed/>
            </p:oleObj>
          </a:graphicData>
        </a:graphic>
      </p:graphicFrame>
      <p:sp>
        <p:nvSpPr>
          <p:cNvPr id="364551" name="Text Box 7"/>
          <p:cNvSpPr txBox="1">
            <a:spLocks noChangeArrowheads="1"/>
          </p:cNvSpPr>
          <p:nvPr/>
        </p:nvSpPr>
        <p:spPr bwMode="auto">
          <a:xfrm>
            <a:off x="3946525" y="1524000"/>
            <a:ext cx="1235075" cy="366713"/>
          </a:xfrm>
          <a:prstGeom prst="rect">
            <a:avLst/>
          </a:prstGeom>
          <a:noFill/>
          <a:ln w="9525">
            <a:noFill/>
            <a:miter lim="800000"/>
            <a:headEnd/>
            <a:tailEnd/>
          </a:ln>
          <a:effectLst/>
        </p:spPr>
        <p:txBody>
          <a:bodyPr>
            <a:spAutoFit/>
          </a:bodyPr>
          <a:lstStyle/>
          <a:p>
            <a:r>
              <a:rPr lang="en-US" b="1">
                <a:solidFill>
                  <a:srgbClr val="0000FF"/>
                </a:solidFill>
                <a:latin typeface="Arial" charset="0"/>
              </a:rPr>
              <a:t>Attribute</a:t>
            </a:r>
          </a:p>
        </p:txBody>
      </p:sp>
      <p:sp>
        <p:nvSpPr>
          <p:cNvPr id="364552" name="Line 8"/>
          <p:cNvSpPr>
            <a:spLocks noChangeShapeType="1"/>
          </p:cNvSpPr>
          <p:nvPr/>
        </p:nvSpPr>
        <p:spPr bwMode="auto">
          <a:xfrm flipH="1">
            <a:off x="2590800" y="1868488"/>
            <a:ext cx="1676400" cy="285750"/>
          </a:xfrm>
          <a:prstGeom prst="line">
            <a:avLst/>
          </a:prstGeom>
          <a:noFill/>
          <a:ln w="19050">
            <a:solidFill>
              <a:srgbClr val="0000CC"/>
            </a:solidFill>
            <a:round/>
            <a:headEnd/>
            <a:tailEnd type="triangle" w="med" len="med"/>
          </a:ln>
          <a:effectLst/>
        </p:spPr>
        <p:txBody>
          <a:bodyPr wrap="none"/>
          <a:lstStyle/>
          <a:p>
            <a:endParaRPr lang="en-US"/>
          </a:p>
        </p:txBody>
      </p:sp>
      <p:sp>
        <p:nvSpPr>
          <p:cNvPr id="364554" name="Text Box 10"/>
          <p:cNvSpPr txBox="1">
            <a:spLocks noChangeArrowheads="1"/>
          </p:cNvSpPr>
          <p:nvPr/>
        </p:nvSpPr>
        <p:spPr bwMode="auto">
          <a:xfrm>
            <a:off x="2971800" y="4173538"/>
            <a:ext cx="3679825" cy="304800"/>
          </a:xfrm>
          <a:prstGeom prst="rect">
            <a:avLst/>
          </a:prstGeom>
          <a:noFill/>
          <a:ln w="9525">
            <a:noFill/>
            <a:miter lim="800000"/>
            <a:headEnd/>
            <a:tailEnd/>
          </a:ln>
          <a:effectLst/>
        </p:spPr>
        <p:txBody>
          <a:bodyPr wrap="none">
            <a:spAutoFit/>
          </a:bodyPr>
          <a:lstStyle/>
          <a:p>
            <a:r>
              <a:rPr lang="en-US" sz="1400" b="1">
                <a:latin typeface="Arial" charset="0"/>
              </a:rPr>
              <a:t>Tabel 5.1. Persamaan istilah Model Relasi</a:t>
            </a:r>
          </a:p>
        </p:txBody>
      </p:sp>
      <p:sp>
        <p:nvSpPr>
          <p:cNvPr id="364555" name="AutoShape 11"/>
          <p:cNvSpPr>
            <a:spLocks noChangeArrowheads="1"/>
          </p:cNvSpPr>
          <p:nvPr/>
        </p:nvSpPr>
        <p:spPr bwMode="auto">
          <a:xfrm>
            <a:off x="1676400" y="1981200"/>
            <a:ext cx="6096000" cy="1600200"/>
          </a:xfrm>
          <a:prstGeom prst="wedgeRoundRectCallout">
            <a:avLst>
              <a:gd name="adj1" fmla="val 45495"/>
              <a:gd name="adj2" fmla="val 64486"/>
              <a:gd name="adj3" fmla="val 16667"/>
            </a:avLst>
          </a:prstGeom>
          <a:noFill/>
          <a:ln w="25400">
            <a:solidFill>
              <a:srgbClr val="FF0000"/>
            </a:solidFill>
            <a:miter lim="800000"/>
            <a:headEnd/>
            <a:tailEnd/>
          </a:ln>
          <a:effectLst/>
        </p:spPr>
        <p:txBody>
          <a:bodyPr/>
          <a:lstStyle/>
          <a:p>
            <a:pPr algn="ctr"/>
            <a:endParaRPr lang="en-GB"/>
          </a:p>
        </p:txBody>
      </p:sp>
      <p:sp>
        <p:nvSpPr>
          <p:cNvPr id="364557" name="Line 13"/>
          <p:cNvSpPr>
            <a:spLocks noChangeShapeType="1"/>
          </p:cNvSpPr>
          <p:nvPr/>
        </p:nvSpPr>
        <p:spPr bwMode="auto">
          <a:xfrm flipH="1">
            <a:off x="3886200" y="1868488"/>
            <a:ext cx="533400" cy="304800"/>
          </a:xfrm>
          <a:prstGeom prst="line">
            <a:avLst/>
          </a:prstGeom>
          <a:noFill/>
          <a:ln w="19050">
            <a:solidFill>
              <a:srgbClr val="0000CC"/>
            </a:solidFill>
            <a:round/>
            <a:headEnd/>
            <a:tailEnd type="triangle" w="med" len="med"/>
          </a:ln>
          <a:effectLst/>
        </p:spPr>
        <p:txBody>
          <a:bodyPr wrap="none"/>
          <a:lstStyle/>
          <a:p>
            <a:endParaRPr lang="en-US"/>
          </a:p>
        </p:txBody>
      </p:sp>
      <p:sp>
        <p:nvSpPr>
          <p:cNvPr id="364558" name="Line 14"/>
          <p:cNvSpPr>
            <a:spLocks noChangeShapeType="1"/>
          </p:cNvSpPr>
          <p:nvPr/>
        </p:nvSpPr>
        <p:spPr bwMode="auto">
          <a:xfrm>
            <a:off x="4572000" y="1868488"/>
            <a:ext cx="1066800" cy="304800"/>
          </a:xfrm>
          <a:prstGeom prst="line">
            <a:avLst/>
          </a:prstGeom>
          <a:noFill/>
          <a:ln w="19050">
            <a:solidFill>
              <a:srgbClr val="0000CC"/>
            </a:solidFill>
            <a:round/>
            <a:headEnd/>
            <a:tailEnd type="triangle" w="med" len="med"/>
          </a:ln>
          <a:effectLst/>
        </p:spPr>
        <p:txBody>
          <a:bodyPr wrap="none"/>
          <a:lstStyle/>
          <a:p>
            <a:endParaRPr lang="en-US"/>
          </a:p>
        </p:txBody>
      </p:sp>
      <p:sp>
        <p:nvSpPr>
          <p:cNvPr id="364559" name="Line 15"/>
          <p:cNvSpPr>
            <a:spLocks noChangeShapeType="1"/>
          </p:cNvSpPr>
          <p:nvPr/>
        </p:nvSpPr>
        <p:spPr bwMode="auto">
          <a:xfrm>
            <a:off x="4724400" y="1839913"/>
            <a:ext cx="2514600" cy="304800"/>
          </a:xfrm>
          <a:prstGeom prst="line">
            <a:avLst/>
          </a:prstGeom>
          <a:noFill/>
          <a:ln w="19050">
            <a:solidFill>
              <a:srgbClr val="0000CC"/>
            </a:solidFill>
            <a:round/>
            <a:headEnd/>
            <a:tailEnd type="triangle" w="med" len="med"/>
          </a:ln>
          <a:effectLst/>
        </p:spPr>
        <p:txBody>
          <a:bodyPr wrap="none"/>
          <a:lstStyle/>
          <a:p>
            <a:endParaRPr lang="en-US"/>
          </a:p>
        </p:txBody>
      </p:sp>
      <p:sp>
        <p:nvSpPr>
          <p:cNvPr id="364560" name="Text Box 16"/>
          <p:cNvSpPr txBox="1">
            <a:spLocks noChangeArrowheads="1"/>
          </p:cNvSpPr>
          <p:nvPr/>
        </p:nvSpPr>
        <p:spPr bwMode="auto">
          <a:xfrm>
            <a:off x="7524750" y="3733800"/>
            <a:ext cx="1085850" cy="366713"/>
          </a:xfrm>
          <a:prstGeom prst="rect">
            <a:avLst/>
          </a:prstGeom>
          <a:noFill/>
          <a:ln w="9525">
            <a:noFill/>
            <a:miter lim="800000"/>
            <a:headEnd/>
            <a:tailEnd/>
          </a:ln>
          <a:effectLst/>
        </p:spPr>
        <p:txBody>
          <a:bodyPr wrap="none">
            <a:spAutoFit/>
          </a:bodyPr>
          <a:lstStyle/>
          <a:p>
            <a:r>
              <a:rPr lang="en-US" b="1">
                <a:solidFill>
                  <a:srgbClr val="CC0000"/>
                </a:solidFill>
                <a:latin typeface="Arial" charset="0"/>
              </a:rPr>
              <a:t>Relation</a:t>
            </a:r>
          </a:p>
        </p:txBody>
      </p:sp>
      <p:sp>
        <p:nvSpPr>
          <p:cNvPr id="364561" name="Text Box 17"/>
          <p:cNvSpPr txBox="1">
            <a:spLocks noChangeArrowheads="1"/>
          </p:cNvSpPr>
          <p:nvPr/>
        </p:nvSpPr>
        <p:spPr bwMode="auto">
          <a:xfrm>
            <a:off x="457200" y="2286000"/>
            <a:ext cx="793750" cy="366713"/>
          </a:xfrm>
          <a:prstGeom prst="rect">
            <a:avLst/>
          </a:prstGeom>
          <a:noFill/>
          <a:ln w="9525">
            <a:noFill/>
            <a:miter lim="800000"/>
            <a:headEnd/>
            <a:tailEnd/>
          </a:ln>
          <a:effectLst/>
        </p:spPr>
        <p:txBody>
          <a:bodyPr wrap="none">
            <a:spAutoFit/>
          </a:bodyPr>
          <a:lstStyle/>
          <a:p>
            <a:r>
              <a:rPr lang="en-US" b="1">
                <a:solidFill>
                  <a:srgbClr val="009900"/>
                </a:solidFill>
                <a:latin typeface="Arial" charset="0"/>
              </a:rPr>
              <a:t>Tuple</a:t>
            </a:r>
          </a:p>
        </p:txBody>
      </p:sp>
      <p:sp>
        <p:nvSpPr>
          <p:cNvPr id="364562" name="Line 18"/>
          <p:cNvSpPr>
            <a:spLocks noChangeShapeType="1"/>
          </p:cNvSpPr>
          <p:nvPr/>
        </p:nvSpPr>
        <p:spPr bwMode="auto">
          <a:xfrm>
            <a:off x="1295400" y="2514600"/>
            <a:ext cx="685800" cy="0"/>
          </a:xfrm>
          <a:prstGeom prst="line">
            <a:avLst/>
          </a:prstGeom>
          <a:noFill/>
          <a:ln w="25400">
            <a:solidFill>
              <a:srgbClr val="009900"/>
            </a:solidFill>
            <a:round/>
            <a:headEnd/>
            <a:tailEnd type="triangle" w="med" len="med"/>
          </a:ln>
          <a:effectLst/>
        </p:spPr>
        <p:txBody>
          <a:bodyPr wrap="none"/>
          <a:lstStyle/>
          <a:p>
            <a:endParaRPr lang="en-US"/>
          </a:p>
        </p:txBody>
      </p:sp>
      <p:sp>
        <p:nvSpPr>
          <p:cNvPr id="364563" name="Rectangle 19"/>
          <p:cNvSpPr>
            <a:spLocks noChangeArrowheads="1"/>
          </p:cNvSpPr>
          <p:nvPr/>
        </p:nvSpPr>
        <p:spPr bwMode="auto">
          <a:xfrm>
            <a:off x="2105025" y="2424113"/>
            <a:ext cx="5505450" cy="200025"/>
          </a:xfrm>
          <a:prstGeom prst="rect">
            <a:avLst/>
          </a:prstGeom>
          <a:noFill/>
          <a:ln w="25400">
            <a:solidFill>
              <a:srgbClr val="009900"/>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6571F9C-6A8F-4064-959E-98E969CC5DE9}" type="slidenum">
              <a:rPr lang="en-US"/>
              <a:pPr/>
              <a:t>9</a:t>
            </a:fld>
            <a:endParaRPr lang="en-US"/>
          </a:p>
        </p:txBody>
      </p:sp>
      <p:sp>
        <p:nvSpPr>
          <p:cNvPr id="385026" name="Rectangle 2"/>
          <p:cNvSpPr>
            <a:spLocks noGrp="1" noChangeArrowheads="1"/>
          </p:cNvSpPr>
          <p:nvPr>
            <p:ph type="title"/>
          </p:nvPr>
        </p:nvSpPr>
        <p:spPr/>
        <p:txBody>
          <a:bodyPr/>
          <a:lstStyle/>
          <a:p>
            <a:r>
              <a:rPr lang="en-US"/>
              <a:t>Model Basis Data Relasional</a:t>
            </a:r>
          </a:p>
        </p:txBody>
      </p:sp>
      <p:graphicFrame>
        <p:nvGraphicFramePr>
          <p:cNvPr id="385027" name="Object 3"/>
          <p:cNvGraphicFramePr>
            <a:graphicFrameLocks noChangeAspect="1"/>
          </p:cNvGraphicFramePr>
          <p:nvPr>
            <p:ph idx="1"/>
          </p:nvPr>
        </p:nvGraphicFramePr>
        <p:xfrm>
          <a:off x="838200" y="2133600"/>
          <a:ext cx="7772400" cy="3498850"/>
        </p:xfrm>
        <a:graphic>
          <a:graphicData uri="http://schemas.openxmlformats.org/presentationml/2006/ole">
            <p:oleObj spid="_x0000_s385027" name="Document" r:id="rId3" imgW="6874486" imgH="3090103" progId="Word.Document.8">
              <p:embed/>
            </p:oleObj>
          </a:graphicData>
        </a:graphic>
      </p:graphicFrame>
      <p:sp>
        <p:nvSpPr>
          <p:cNvPr id="385028" name="Rectangle 4"/>
          <p:cNvSpPr>
            <a:spLocks noChangeArrowheads="1"/>
          </p:cNvSpPr>
          <p:nvPr/>
        </p:nvSpPr>
        <p:spPr bwMode="auto">
          <a:xfrm>
            <a:off x="1524000" y="1524000"/>
            <a:ext cx="6553200" cy="533400"/>
          </a:xfrm>
          <a:prstGeom prst="rect">
            <a:avLst/>
          </a:prstGeom>
          <a:noFill/>
          <a:ln w="12700">
            <a:noFill/>
            <a:miter lim="800000"/>
            <a:headEnd/>
            <a:tailEnd/>
          </a:ln>
          <a:effectLst/>
        </p:spPr>
        <p:txBody>
          <a:bodyPr lIns="90488" tIns="44450" rIns="90488" bIns="44450" anchor="ctr"/>
          <a:lstStyle/>
          <a:p>
            <a:pPr algn="ctr" eaLnBrk="1" hangingPunct="1"/>
            <a:r>
              <a:rPr lang="en-US" b="1">
                <a:latin typeface="Arial" charset="0"/>
              </a:rPr>
              <a:t>Tabel 5.2. Sifat-sifat Tabel Relasional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Level</Template>
  <TotalTime>3857</TotalTime>
  <Words>1208</Words>
  <Application>Microsoft Office PowerPoint</Application>
  <PresentationFormat>On-screen Show (4:3)</PresentationFormat>
  <Paragraphs>162</Paragraphs>
  <Slides>22</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32" baseType="lpstr">
      <vt:lpstr>Times New Roman</vt:lpstr>
      <vt:lpstr>Garamond</vt:lpstr>
      <vt:lpstr>Arial</vt:lpstr>
      <vt:lpstr>Webdings</vt:lpstr>
      <vt:lpstr>Symbol</vt:lpstr>
      <vt:lpstr>Wingdings</vt:lpstr>
      <vt:lpstr>Verdana</vt:lpstr>
      <vt:lpstr>Level</vt:lpstr>
      <vt:lpstr>Microsoft Office Excel Worksheet</vt:lpstr>
      <vt:lpstr>Microsoft Word Document</vt:lpstr>
      <vt:lpstr>Sistem Basis Data  (1240043)</vt:lpstr>
      <vt:lpstr>Deskripsi</vt:lpstr>
      <vt:lpstr>Tujuan Instruksional Khusus (TIK)</vt:lpstr>
      <vt:lpstr>Model Basis Data Relasional</vt:lpstr>
      <vt:lpstr>Model Basis Data Relasional</vt:lpstr>
      <vt:lpstr>Model Basis Data Relasional</vt:lpstr>
      <vt:lpstr>Model Basis Data Relasional</vt:lpstr>
      <vt:lpstr>Model Basis Data Relasional</vt:lpstr>
      <vt:lpstr>Model Basis Data Relasional</vt:lpstr>
      <vt:lpstr>Model Basis Data Relasional</vt:lpstr>
      <vt:lpstr>Model Basis Data Relasional</vt:lpstr>
      <vt:lpstr>Model Basis Data Relasional</vt:lpstr>
      <vt:lpstr>Model Basis Data Relasional</vt:lpstr>
      <vt:lpstr>Model Basis Data Relasional</vt:lpstr>
      <vt:lpstr>Model Basis Data Relasional</vt:lpstr>
      <vt:lpstr>Model Basis Data Relasional</vt:lpstr>
      <vt:lpstr>Model Basis Data Relasional</vt:lpstr>
      <vt:lpstr>Model Basis Data Relasional</vt:lpstr>
      <vt:lpstr>Ringkasan</vt:lpstr>
      <vt:lpstr>Ringkasan</vt:lpstr>
      <vt:lpstr>Soal Latihan</vt:lpstr>
      <vt:lpstr>Referensi</vt:lpstr>
    </vt:vector>
  </TitlesOfParts>
  <Company>FTI - UAJY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JARINGAN KOMPUTER</dc:title>
  <dc:creator>Lab Jaringan Komputer</dc:creator>
  <cp:lastModifiedBy>Herry Sofyan</cp:lastModifiedBy>
  <cp:revision>100</cp:revision>
  <cp:lastPrinted>2002-09-06T05:14:34Z</cp:lastPrinted>
  <dcterms:created xsi:type="dcterms:W3CDTF">2002-08-30T16:30:15Z</dcterms:created>
  <dcterms:modified xsi:type="dcterms:W3CDTF">2017-08-23T07:56:44Z</dcterms:modified>
</cp:coreProperties>
</file>