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doc" ContentType="application/msword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9"/>
  </p:handoutMasterIdLst>
  <p:sldIdLst>
    <p:sldId id="266" r:id="rId2"/>
    <p:sldId id="340" r:id="rId3"/>
    <p:sldId id="341" r:id="rId4"/>
    <p:sldId id="339" r:id="rId5"/>
    <p:sldId id="302" r:id="rId6"/>
    <p:sldId id="304" r:id="rId7"/>
    <p:sldId id="325" r:id="rId8"/>
    <p:sldId id="327" r:id="rId9"/>
    <p:sldId id="328" r:id="rId10"/>
    <p:sldId id="329" r:id="rId11"/>
    <p:sldId id="303" r:id="rId12"/>
    <p:sldId id="326" r:id="rId13"/>
    <p:sldId id="331" r:id="rId14"/>
    <p:sldId id="330" r:id="rId15"/>
    <p:sldId id="332" r:id="rId16"/>
    <p:sldId id="316" r:id="rId17"/>
    <p:sldId id="317" r:id="rId18"/>
    <p:sldId id="318" r:id="rId19"/>
    <p:sldId id="319" r:id="rId20"/>
    <p:sldId id="321" r:id="rId21"/>
    <p:sldId id="322" r:id="rId22"/>
    <p:sldId id="323" r:id="rId23"/>
    <p:sldId id="320" r:id="rId24"/>
    <p:sldId id="310" r:id="rId25"/>
    <p:sldId id="311" r:id="rId26"/>
    <p:sldId id="312" r:id="rId27"/>
    <p:sldId id="313" r:id="rId28"/>
    <p:sldId id="314" r:id="rId29"/>
    <p:sldId id="315" r:id="rId30"/>
    <p:sldId id="333" r:id="rId31"/>
    <p:sldId id="334" r:id="rId32"/>
    <p:sldId id="335" r:id="rId33"/>
    <p:sldId id="336" r:id="rId34"/>
    <p:sldId id="337" r:id="rId35"/>
    <p:sldId id="338" r:id="rId36"/>
    <p:sldId id="324" r:id="rId37"/>
    <p:sldId id="280" r:id="rId38"/>
  </p:sldIdLst>
  <p:sldSz cx="9144000" cy="6858000" type="screen4x3"/>
  <p:notesSz cx="6858000" cy="93138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D717573-E9E8-4CB6-BDE3-8F4C19343F27}">
          <p14:sldIdLst>
            <p14:sldId id="266"/>
          </p14:sldIdLst>
        </p14:section>
        <p14:section name="Untitled Section" id="{809A92AB-19CD-4874-A124-4D950D06C776}">
          <p14:sldIdLst>
            <p14:sldId id="340"/>
            <p14:sldId id="341"/>
            <p14:sldId id="339"/>
            <p14:sldId id="302"/>
            <p14:sldId id="304"/>
            <p14:sldId id="325"/>
            <p14:sldId id="327"/>
            <p14:sldId id="328"/>
            <p14:sldId id="329"/>
            <p14:sldId id="303"/>
            <p14:sldId id="326"/>
            <p14:sldId id="331"/>
            <p14:sldId id="330"/>
            <p14:sldId id="332"/>
            <p14:sldId id="316"/>
            <p14:sldId id="317"/>
            <p14:sldId id="318"/>
            <p14:sldId id="319"/>
            <p14:sldId id="321"/>
            <p14:sldId id="322"/>
            <p14:sldId id="323"/>
            <p14:sldId id="320"/>
            <p14:sldId id="310"/>
            <p14:sldId id="311"/>
            <p14:sldId id="312"/>
            <p14:sldId id="313"/>
            <p14:sldId id="314"/>
            <p14:sldId id="315"/>
            <p14:sldId id="333"/>
            <p14:sldId id="334"/>
            <p14:sldId id="335"/>
            <p14:sldId id="336"/>
            <p14:sldId id="337"/>
            <p14:sldId id="338"/>
            <p14:sldId id="324"/>
            <p14:sldId id="280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35" autoAdjust="0"/>
    <p:restoredTop sz="94660"/>
  </p:normalViewPr>
  <p:slideViewPr>
    <p:cSldViewPr>
      <p:cViewPr>
        <p:scale>
          <a:sx n="76" d="100"/>
          <a:sy n="76" d="100"/>
        </p:scale>
        <p:origin x="-120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1ECE3F-4DB1-448E-A8CF-EA2333299F91}" type="datetimeFigureOut">
              <a:rPr lang="en-US" smtClean="0"/>
              <a:t>12-Nov-18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6553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46553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9CADD3-DD3F-48B2-968F-7C14D4800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0460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74" y="0"/>
            <a:ext cx="9058926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1600200"/>
            <a:ext cx="1752600" cy="533400"/>
          </a:xfrm>
        </p:spPr>
        <p:txBody>
          <a:bodyPr anchor="b">
            <a:noAutofit/>
          </a:bodyPr>
          <a:lstStyle>
            <a:lvl1pPr algn="l">
              <a:defRPr sz="2400" b="1">
                <a:latin typeface="Franklin Gothic Demi Cond" pitchFamily="34" charset="0"/>
              </a:defRPr>
            </a:lvl1pPr>
          </a:lstStyle>
          <a:p>
            <a:r>
              <a:rPr lang="en-US" dirty="0" smtClean="0"/>
              <a:t>Sub </a:t>
            </a:r>
            <a:r>
              <a:rPr lang="en-US" dirty="0" err="1" smtClean="0"/>
              <a:t>Judul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5334000"/>
            <a:ext cx="2209800" cy="304800"/>
          </a:xfrm>
        </p:spPr>
        <p:txBody>
          <a:bodyPr/>
          <a:lstStyle>
            <a:lvl1pPr marL="0" indent="0">
              <a:buNone/>
              <a:defRPr sz="1400">
                <a:latin typeface="Franklin Gothic Demi Cond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err="1" smtClean="0"/>
              <a:t>Nama</a:t>
            </a:r>
            <a:r>
              <a:rPr lang="en-US" dirty="0" smtClean="0"/>
              <a:t> </a:t>
            </a:r>
            <a:r>
              <a:rPr lang="en-US" dirty="0" err="1" smtClean="0"/>
              <a:t>Dosen</a:t>
            </a:r>
            <a:endParaRPr lang="en-US" dirty="0" smtClean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81000" y="838200"/>
            <a:ext cx="3657600" cy="609600"/>
          </a:xfrm>
        </p:spPr>
        <p:txBody>
          <a:bodyPr>
            <a:normAutofit/>
          </a:bodyPr>
          <a:lstStyle>
            <a:lvl1pPr marL="0" indent="0">
              <a:buNone/>
              <a:defRPr sz="4000" b="1">
                <a:latin typeface="Franklin Gothic Demi Cond" pitchFamily="34" charset="0"/>
              </a:defRPr>
            </a:lvl1pPr>
          </a:lstStyle>
          <a:p>
            <a:pPr lvl="0"/>
            <a:r>
              <a:rPr lang="en-US" dirty="0" err="1" smtClean="0"/>
              <a:t>Judul</a:t>
            </a:r>
            <a:r>
              <a:rPr lang="en-US" dirty="0" smtClean="0"/>
              <a:t> </a:t>
            </a:r>
            <a:r>
              <a:rPr lang="en-US" dirty="0" err="1" smtClean="0"/>
              <a:t>Persentasi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7010400" y="6400800"/>
            <a:ext cx="1905000" cy="304800"/>
          </a:xfrm>
        </p:spPr>
        <p:txBody>
          <a:bodyPr>
            <a:normAutofit/>
          </a:bodyPr>
          <a:lstStyle>
            <a:lvl1pPr marL="0" indent="0" algn="r">
              <a:buNone/>
              <a:defRPr sz="1800" baseline="0">
                <a:solidFill>
                  <a:srgbClr val="006600"/>
                </a:solidFill>
                <a:latin typeface="Franklin Gothic Demi Cond" pitchFamily="34" charset="0"/>
              </a:defRPr>
            </a:lvl1pPr>
            <a:lvl5pPr>
              <a:defRPr/>
            </a:lvl5pPr>
          </a:lstStyle>
          <a:p>
            <a:pPr lvl="0"/>
            <a:r>
              <a:rPr lang="en-US" dirty="0" err="1" smtClean="0"/>
              <a:t>Nama</a:t>
            </a:r>
            <a:r>
              <a:rPr lang="en-US" dirty="0" smtClean="0"/>
              <a:t>  </a:t>
            </a:r>
            <a:r>
              <a:rPr lang="en-US" dirty="0" err="1" smtClean="0"/>
              <a:t>Fakultas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62879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352800" y="838200"/>
            <a:ext cx="5334000" cy="579438"/>
          </a:xfrm>
        </p:spPr>
        <p:txBody>
          <a:bodyPr>
            <a:noAutofit/>
          </a:bodyPr>
          <a:lstStyle>
            <a:lvl1pPr algn="r">
              <a:defRPr sz="4000">
                <a:solidFill>
                  <a:schemeClr val="tx1"/>
                </a:solidFill>
                <a:latin typeface="Franklin Gothic Demi Cond" pitchFamily="34" charset="0"/>
              </a:defRPr>
            </a:lvl1pPr>
          </a:lstStyle>
          <a:p>
            <a:r>
              <a:rPr lang="en-US" dirty="0" smtClean="0"/>
              <a:t>Sub </a:t>
            </a:r>
            <a:r>
              <a:rPr lang="en-US" dirty="0" err="1" smtClean="0"/>
              <a:t>Judul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6781800" y="76200"/>
            <a:ext cx="1905000" cy="304800"/>
          </a:xfrm>
        </p:spPr>
        <p:txBody>
          <a:bodyPr>
            <a:noAutofit/>
          </a:bodyPr>
          <a:lstStyle>
            <a:lvl1pPr marL="0" indent="0" algn="r">
              <a:buNone/>
              <a:defRPr sz="1800">
                <a:solidFill>
                  <a:srgbClr val="006600"/>
                </a:solidFill>
                <a:latin typeface="Franklin Gothic Demi Cond" pitchFamily="34" charset="0"/>
              </a:defRPr>
            </a:lvl1pPr>
          </a:lstStyle>
          <a:p>
            <a:pPr lvl="0"/>
            <a:r>
              <a:rPr lang="en-US" dirty="0" err="1" smtClean="0"/>
              <a:t>Nama</a:t>
            </a:r>
            <a:r>
              <a:rPr lang="en-US" dirty="0" smtClean="0"/>
              <a:t> </a:t>
            </a:r>
            <a:r>
              <a:rPr lang="en-US" dirty="0" err="1" smtClean="0"/>
              <a:t>Fakultas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838200" y="1600200"/>
            <a:ext cx="7848600" cy="4724400"/>
          </a:xfrm>
        </p:spPr>
        <p:txBody>
          <a:bodyPr>
            <a:normAutofit/>
          </a:bodyPr>
          <a:lstStyle>
            <a:lvl1pPr marL="0" indent="0" algn="r">
              <a:buNone/>
              <a:defRPr sz="2800" baseline="0">
                <a:latin typeface="Franklin Gothic Demi Cond" pitchFamily="34" charset="0"/>
              </a:defRPr>
            </a:lvl1pPr>
          </a:lstStyle>
          <a:p>
            <a:pPr lvl="0"/>
            <a:r>
              <a:rPr lang="en-US" dirty="0" err="1" smtClean="0"/>
              <a:t>Pembahasan</a:t>
            </a:r>
            <a:r>
              <a:rPr lang="en-US" dirty="0" smtClean="0"/>
              <a:t> </a:t>
            </a:r>
            <a:r>
              <a:rPr lang="en-US" dirty="0" err="1" smtClean="0"/>
              <a:t>mengenai</a:t>
            </a:r>
            <a:r>
              <a:rPr lang="en-US" dirty="0" smtClean="0"/>
              <a:t> </a:t>
            </a:r>
            <a:r>
              <a:rPr lang="en-US" dirty="0" err="1" smtClean="0"/>
              <a:t>materi</a:t>
            </a:r>
            <a:r>
              <a:rPr lang="en-US" dirty="0" smtClean="0"/>
              <a:t> </a:t>
            </a:r>
            <a:r>
              <a:rPr lang="en-US" dirty="0" err="1" smtClean="0"/>
              <a:t>pembelajaran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7181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533400"/>
            <a:ext cx="2286000" cy="609600"/>
          </a:xfrm>
        </p:spPr>
        <p:txBody>
          <a:bodyPr>
            <a:normAutofit/>
          </a:bodyPr>
          <a:lstStyle>
            <a:lvl1pPr algn="l">
              <a:defRPr sz="4000">
                <a:latin typeface="Franklin Gothic Demi Cond" pitchFamily="34" charset="0"/>
              </a:defRPr>
            </a:lvl1pPr>
          </a:lstStyle>
          <a:p>
            <a:r>
              <a:rPr lang="en-US" dirty="0" smtClean="0"/>
              <a:t>Sub </a:t>
            </a:r>
            <a:r>
              <a:rPr lang="en-US" dirty="0" err="1" smtClean="0"/>
              <a:t>Judul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1295400"/>
            <a:ext cx="7239000" cy="4724400"/>
          </a:xfrm>
        </p:spPr>
        <p:txBody>
          <a:bodyPr>
            <a:normAutofit/>
          </a:bodyPr>
          <a:lstStyle>
            <a:lvl1pPr marL="0" indent="0">
              <a:buNone/>
              <a:defRPr sz="2800" baseline="0">
                <a:latin typeface="Franklin Gothic Demi Cond" pitchFamily="34" charset="0"/>
              </a:defRPr>
            </a:lvl1pPr>
          </a:lstStyle>
          <a:p>
            <a:pPr lvl="0"/>
            <a:r>
              <a:rPr lang="en-US" dirty="0" err="1" smtClean="0"/>
              <a:t>Pembahasan</a:t>
            </a:r>
            <a:r>
              <a:rPr lang="en-US" dirty="0" smtClean="0"/>
              <a:t> </a:t>
            </a:r>
            <a:r>
              <a:rPr lang="en-US" dirty="0" err="1" smtClean="0"/>
              <a:t>mengenai</a:t>
            </a:r>
            <a:r>
              <a:rPr lang="en-US" dirty="0" smtClean="0"/>
              <a:t> </a:t>
            </a:r>
            <a:r>
              <a:rPr lang="en-US" dirty="0" err="1" smtClean="0"/>
              <a:t>materi</a:t>
            </a:r>
            <a:r>
              <a:rPr lang="en-US" dirty="0" smtClean="0"/>
              <a:t> </a:t>
            </a:r>
            <a:r>
              <a:rPr lang="en-US" dirty="0" err="1" smtClean="0"/>
              <a:t>pembelajaran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6400800"/>
            <a:ext cx="1524000" cy="304800"/>
          </a:xfrm>
        </p:spPr>
        <p:txBody>
          <a:bodyPr>
            <a:normAutofit/>
          </a:bodyPr>
          <a:lstStyle>
            <a:lvl1pPr marL="0" indent="0" algn="l">
              <a:buNone/>
              <a:defRPr sz="1800" baseline="0">
                <a:solidFill>
                  <a:srgbClr val="006600"/>
                </a:solidFill>
                <a:latin typeface="Franklin Gothic Demi Cond" pitchFamily="34" charset="0"/>
              </a:defRPr>
            </a:lvl1pPr>
            <a:lvl5pPr>
              <a:defRPr/>
            </a:lvl5pPr>
          </a:lstStyle>
          <a:p>
            <a:pPr lvl="0"/>
            <a:r>
              <a:rPr lang="en-US" dirty="0" err="1" smtClean="0"/>
              <a:t>Nama</a:t>
            </a:r>
            <a:r>
              <a:rPr lang="en-US" dirty="0" smtClean="0"/>
              <a:t> </a:t>
            </a:r>
            <a:r>
              <a:rPr lang="en-US" dirty="0" err="1" smtClean="0"/>
              <a:t>Fakultas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91074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90800" y="2819400"/>
            <a:ext cx="3810000" cy="609600"/>
          </a:xfrm>
        </p:spPr>
        <p:txBody>
          <a:bodyPr>
            <a:normAutofit/>
          </a:bodyPr>
          <a:lstStyle>
            <a:lvl1pPr algn="ctr">
              <a:defRPr sz="4000">
                <a:latin typeface="Franklin Gothic Demi Cond" pitchFamily="34" charset="0"/>
              </a:defRPr>
            </a:lvl1pPr>
          </a:lstStyle>
          <a:p>
            <a:r>
              <a:rPr lang="en-US" dirty="0" err="1" smtClean="0"/>
              <a:t>Terima</a:t>
            </a:r>
            <a:r>
              <a:rPr lang="en-US" dirty="0" smtClean="0"/>
              <a:t> </a:t>
            </a:r>
            <a:r>
              <a:rPr lang="en-US" dirty="0" err="1" smtClean="0"/>
              <a:t>Kasih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533400" y="6400800"/>
            <a:ext cx="1676400" cy="304800"/>
          </a:xfrm>
        </p:spPr>
        <p:txBody>
          <a:bodyPr>
            <a:normAutofit/>
          </a:bodyPr>
          <a:lstStyle>
            <a:lvl1pPr marL="0" indent="0">
              <a:buNone/>
              <a:defRPr sz="1800" baseline="0">
                <a:solidFill>
                  <a:schemeClr val="bg1"/>
                </a:solidFill>
                <a:latin typeface="Franklin Gothic Demi Cond" pitchFamily="34" charset="0"/>
              </a:defRPr>
            </a:lvl1pPr>
            <a:lvl5pPr>
              <a:defRPr/>
            </a:lvl5pPr>
          </a:lstStyle>
          <a:p>
            <a:pPr lvl="0"/>
            <a:r>
              <a:rPr lang="en-US" dirty="0" err="1" smtClean="0"/>
              <a:t>Nama</a:t>
            </a:r>
            <a:r>
              <a:rPr lang="en-US" dirty="0" smtClean="0"/>
              <a:t> </a:t>
            </a:r>
            <a:r>
              <a:rPr lang="en-US" dirty="0" err="1" smtClean="0"/>
              <a:t>Fakultas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98512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286000" y="3124200"/>
            <a:ext cx="4296061" cy="609599"/>
          </a:xfrm>
        </p:spPr>
        <p:txBody>
          <a:bodyPr>
            <a:normAutofit/>
          </a:bodyPr>
          <a:lstStyle>
            <a:lvl1pPr marL="0" indent="0" algn="ctr">
              <a:buNone/>
              <a:defRPr sz="4000">
                <a:latin typeface="Franklin Gothic Demi Cond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err="1" smtClean="0"/>
              <a:t>Terima</a:t>
            </a:r>
            <a:r>
              <a:rPr lang="en-US" dirty="0" smtClean="0"/>
              <a:t> </a:t>
            </a:r>
            <a:r>
              <a:rPr lang="en-US" dirty="0" err="1" smtClean="0"/>
              <a:t>Kasih</a:t>
            </a:r>
            <a:endParaRPr lang="en-US" dirty="0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33400" y="6400800"/>
            <a:ext cx="1676400" cy="304800"/>
          </a:xfrm>
        </p:spPr>
        <p:txBody>
          <a:bodyPr>
            <a:normAutofit/>
          </a:bodyPr>
          <a:lstStyle>
            <a:lvl1pPr marL="0" indent="0">
              <a:buNone/>
              <a:defRPr sz="1800" baseline="0">
                <a:solidFill>
                  <a:schemeClr val="bg1"/>
                </a:solidFill>
                <a:latin typeface="Franklin Gothic Demi Cond" pitchFamily="34" charset="0"/>
              </a:defRPr>
            </a:lvl1pPr>
            <a:lvl5pPr>
              <a:defRPr/>
            </a:lvl5pPr>
          </a:lstStyle>
          <a:p>
            <a:pPr lvl="0"/>
            <a:r>
              <a:rPr lang="en-US" dirty="0" err="1" smtClean="0"/>
              <a:t>Nama</a:t>
            </a:r>
            <a:r>
              <a:rPr lang="en-US" dirty="0" smtClean="0"/>
              <a:t> </a:t>
            </a:r>
            <a:r>
              <a:rPr lang="en-US" dirty="0" err="1" smtClean="0"/>
              <a:t>Fakultas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31366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67000" y="2857500"/>
            <a:ext cx="3352800" cy="114300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Franklin Gothic Demi Cond" pitchFamily="34" charset="0"/>
              </a:defRPr>
            </a:lvl1pPr>
          </a:lstStyle>
          <a:p>
            <a:r>
              <a:rPr lang="en-US" dirty="0" err="1" smtClean="0"/>
              <a:t>Terima</a:t>
            </a:r>
            <a:r>
              <a:rPr lang="en-US" dirty="0" smtClean="0"/>
              <a:t> </a:t>
            </a:r>
            <a:r>
              <a:rPr lang="en-US" dirty="0" err="1" smtClean="0"/>
              <a:t>Kasih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533400" y="6324600"/>
            <a:ext cx="1524000" cy="381000"/>
          </a:xfrm>
        </p:spPr>
        <p:txBody>
          <a:bodyPr>
            <a:normAutofit/>
          </a:bodyPr>
          <a:lstStyle>
            <a:lvl1pPr marL="0" indent="0">
              <a:buNone/>
              <a:defRPr sz="1800" baseline="0">
                <a:solidFill>
                  <a:srgbClr val="006600"/>
                </a:solidFill>
                <a:latin typeface="Franklin Gothic Demi Cond" pitchFamily="34" charset="0"/>
              </a:defRPr>
            </a:lvl1pPr>
          </a:lstStyle>
          <a:p>
            <a:pPr lvl="0"/>
            <a:r>
              <a:rPr lang="en-US" dirty="0" err="1" smtClean="0"/>
              <a:t>Nama</a:t>
            </a:r>
            <a:r>
              <a:rPr lang="en-US" dirty="0" smtClean="0"/>
              <a:t> </a:t>
            </a:r>
            <a:r>
              <a:rPr lang="en-US" dirty="0" err="1" smtClean="0"/>
              <a:t>Fakultas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6768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33400" y="838201"/>
            <a:ext cx="5486400" cy="609599"/>
          </a:xfrm>
        </p:spPr>
        <p:txBody>
          <a:bodyPr>
            <a:noAutofit/>
          </a:bodyPr>
          <a:lstStyle>
            <a:lvl1pPr algn="l">
              <a:defRPr sz="4000">
                <a:solidFill>
                  <a:srgbClr val="006600"/>
                </a:solidFill>
                <a:latin typeface="Franklin Gothic Demi Cond" pitchFamily="34" charset="0"/>
              </a:defRPr>
            </a:lvl1pPr>
          </a:lstStyle>
          <a:p>
            <a:r>
              <a:rPr lang="en-US" dirty="0" err="1" smtClean="0"/>
              <a:t>Judul</a:t>
            </a:r>
            <a:r>
              <a:rPr lang="en-US" dirty="0" smtClean="0"/>
              <a:t> </a:t>
            </a:r>
            <a:r>
              <a:rPr lang="en-US" dirty="0" err="1" smtClean="0"/>
              <a:t>Persentasi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400800" y="6400800"/>
            <a:ext cx="1828800" cy="304800"/>
          </a:xfrm>
        </p:spPr>
        <p:txBody>
          <a:bodyPr>
            <a:noAutofit/>
          </a:bodyPr>
          <a:lstStyle>
            <a:lvl1pPr marL="0" indent="0" algn="l">
              <a:buNone/>
              <a:defRPr sz="1800">
                <a:solidFill>
                  <a:srgbClr val="006600"/>
                </a:solidFill>
                <a:latin typeface="Franklin Gothic Demi Cond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err="1" smtClean="0"/>
              <a:t>Nama</a:t>
            </a:r>
            <a:r>
              <a:rPr lang="en-US" dirty="0" smtClean="0"/>
              <a:t> </a:t>
            </a:r>
            <a:r>
              <a:rPr lang="en-US" dirty="0" err="1" smtClean="0"/>
              <a:t>Fakultas</a:t>
            </a:r>
            <a:endParaRPr lang="en-US" dirty="0"/>
          </a:p>
        </p:txBody>
      </p:sp>
      <p:sp>
        <p:nvSpPr>
          <p:cNvPr id="9" name="Subtitle 2"/>
          <p:cNvSpPr txBox="1">
            <a:spLocks/>
          </p:cNvSpPr>
          <p:nvPr userDrawn="1"/>
        </p:nvSpPr>
        <p:spPr>
          <a:xfrm>
            <a:off x="533400" y="1524000"/>
            <a:ext cx="44196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rgbClr val="006600"/>
                </a:solidFill>
                <a:latin typeface="Franklin Gothic Demi Cond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42" name="Content Placeholder 41"/>
          <p:cNvSpPr>
            <a:spLocks noGrp="1"/>
          </p:cNvSpPr>
          <p:nvPr>
            <p:ph sz="quarter" idx="11" hasCustomPrompt="1"/>
          </p:nvPr>
        </p:nvSpPr>
        <p:spPr>
          <a:xfrm>
            <a:off x="609600" y="5562600"/>
            <a:ext cx="1600200" cy="381000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rgbClr val="006600"/>
                </a:solidFill>
                <a:latin typeface="Franklin Gothic Demi" pitchFamily="34" charset="0"/>
              </a:defRPr>
            </a:lvl1pPr>
          </a:lstStyle>
          <a:p>
            <a:pPr lvl="0"/>
            <a:r>
              <a:rPr lang="en-US" dirty="0" err="1" smtClean="0"/>
              <a:t>Nama</a:t>
            </a:r>
            <a:r>
              <a:rPr lang="en-US" dirty="0" smtClean="0"/>
              <a:t> </a:t>
            </a:r>
            <a:r>
              <a:rPr lang="en-US" dirty="0" err="1" smtClean="0"/>
              <a:t>Dosen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533400" y="1600200"/>
            <a:ext cx="1905000" cy="533400"/>
          </a:xfrm>
        </p:spPr>
        <p:txBody>
          <a:bodyPr>
            <a:normAutofit/>
          </a:bodyPr>
          <a:lstStyle>
            <a:lvl1pPr marL="0" indent="0">
              <a:buNone/>
              <a:defRPr sz="3200" baseline="0">
                <a:solidFill>
                  <a:srgbClr val="006600"/>
                </a:solidFill>
                <a:latin typeface="Franklin Gothic Medium" pitchFamily="34" charset="0"/>
              </a:defRPr>
            </a:lvl1pPr>
          </a:lstStyle>
          <a:p>
            <a:pPr lvl="0"/>
            <a:r>
              <a:rPr lang="en-US" dirty="0" smtClean="0"/>
              <a:t>Sub </a:t>
            </a:r>
            <a:r>
              <a:rPr lang="en-US" dirty="0" err="1" smtClean="0"/>
              <a:t>Judul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30602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762000"/>
            <a:ext cx="3962400" cy="609600"/>
          </a:xfrm>
        </p:spPr>
        <p:txBody>
          <a:bodyPr/>
          <a:lstStyle>
            <a:lvl1pPr algn="l">
              <a:defRPr>
                <a:solidFill>
                  <a:srgbClr val="006600"/>
                </a:solidFill>
                <a:latin typeface="Franklin Gothic Demi Cond" pitchFamily="34" charset="0"/>
              </a:defRPr>
            </a:lvl1pPr>
          </a:lstStyle>
          <a:p>
            <a:r>
              <a:rPr lang="en-US" dirty="0" err="1" smtClean="0"/>
              <a:t>Judul</a:t>
            </a:r>
            <a:r>
              <a:rPr lang="en-US" dirty="0" smtClean="0"/>
              <a:t> </a:t>
            </a:r>
            <a:r>
              <a:rPr lang="en-US" dirty="0" err="1" smtClean="0"/>
              <a:t>Persentasi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1524000"/>
            <a:ext cx="2209800" cy="457200"/>
          </a:xfrm>
        </p:spPr>
        <p:txBody>
          <a:bodyPr/>
          <a:lstStyle>
            <a:lvl1pPr marL="0" indent="0">
              <a:buNone/>
              <a:defRPr baseline="0">
                <a:solidFill>
                  <a:srgbClr val="006600"/>
                </a:solidFill>
                <a:latin typeface="Franklin Gothic Demi Cond" pitchFamily="34" charset="0"/>
              </a:defRPr>
            </a:lvl1pPr>
          </a:lstStyle>
          <a:p>
            <a:pPr lvl="0"/>
            <a:r>
              <a:rPr lang="en-US" dirty="0" smtClean="0"/>
              <a:t>Sub </a:t>
            </a:r>
            <a:r>
              <a:rPr lang="en-US" dirty="0" err="1" smtClean="0"/>
              <a:t>Judul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5257800"/>
            <a:ext cx="1447800" cy="381000"/>
          </a:xfr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rgbClr val="006600"/>
                </a:solidFill>
                <a:latin typeface="Franklin Gothic Demi Cond" pitchFamily="34" charset="0"/>
              </a:defRPr>
            </a:lvl1pPr>
          </a:lstStyle>
          <a:p>
            <a:pPr lvl="0"/>
            <a:r>
              <a:rPr lang="en-US" dirty="0" err="1" smtClean="0"/>
              <a:t>Nama</a:t>
            </a:r>
            <a:r>
              <a:rPr lang="en-US" dirty="0" smtClean="0"/>
              <a:t> </a:t>
            </a:r>
            <a:r>
              <a:rPr lang="en-US" dirty="0" err="1" smtClean="0"/>
              <a:t>Dosen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6934200" y="6324600"/>
            <a:ext cx="1524000" cy="381000"/>
          </a:xfrm>
        </p:spPr>
        <p:txBody>
          <a:bodyPr>
            <a:noAutofit/>
          </a:bodyPr>
          <a:lstStyle>
            <a:lvl1pPr marL="0" indent="0">
              <a:buNone/>
              <a:defRPr sz="1800" baseline="0">
                <a:solidFill>
                  <a:srgbClr val="006600"/>
                </a:solidFill>
                <a:latin typeface="Franklin Gothic Demi Cond" pitchFamily="34" charset="0"/>
              </a:defRPr>
            </a:lvl1pPr>
            <a:lvl5pPr>
              <a:defRPr/>
            </a:lvl5pPr>
          </a:lstStyle>
          <a:p>
            <a:pPr lvl="0"/>
            <a:r>
              <a:rPr lang="en-US" dirty="0" err="1" smtClean="0"/>
              <a:t>Nama</a:t>
            </a:r>
            <a:r>
              <a:rPr lang="en-US" dirty="0" smtClean="0"/>
              <a:t> </a:t>
            </a:r>
            <a:r>
              <a:rPr lang="en-US" dirty="0" err="1" smtClean="0"/>
              <a:t>Fakultas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63403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762000"/>
            <a:ext cx="4267200" cy="639762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Franklin Gothic Demi Cond" pitchFamily="34" charset="0"/>
              </a:defRPr>
            </a:lvl1pPr>
          </a:lstStyle>
          <a:p>
            <a:r>
              <a:rPr lang="en-US" dirty="0" err="1" smtClean="0"/>
              <a:t>Judul</a:t>
            </a:r>
            <a:r>
              <a:rPr lang="en-US" dirty="0" smtClean="0"/>
              <a:t> </a:t>
            </a:r>
            <a:r>
              <a:rPr lang="en-US" dirty="0" err="1" smtClean="0"/>
              <a:t>Persentasi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533400" y="5562600"/>
            <a:ext cx="1447800" cy="3048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Franklin Gothic Demi Cond" pitchFamily="34" charset="0"/>
              </a:defRPr>
            </a:lvl1pPr>
          </a:lstStyle>
          <a:p>
            <a:pPr lvl="0"/>
            <a:r>
              <a:rPr lang="en-US" dirty="0" err="1" smtClean="0"/>
              <a:t>Nama</a:t>
            </a:r>
            <a:r>
              <a:rPr lang="en-US" dirty="0" smtClean="0"/>
              <a:t> </a:t>
            </a:r>
            <a:r>
              <a:rPr lang="en-US" dirty="0" err="1" smtClean="0"/>
              <a:t>Dosen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1600200"/>
            <a:ext cx="3124200" cy="533400"/>
          </a:xfrm>
        </p:spPr>
        <p:txBody>
          <a:bodyPr>
            <a:normAutofit/>
          </a:bodyPr>
          <a:lstStyle>
            <a:lvl1pPr marL="0" indent="0">
              <a:buNone/>
              <a:defRPr sz="3600" baseline="0">
                <a:solidFill>
                  <a:schemeClr val="bg1"/>
                </a:solidFill>
                <a:latin typeface="Franklin Gothic Demi Cond" pitchFamily="34" charset="0"/>
              </a:defRPr>
            </a:lvl1pPr>
          </a:lstStyle>
          <a:p>
            <a:pPr lvl="0"/>
            <a:r>
              <a:rPr lang="en-US" dirty="0" smtClean="0"/>
              <a:t>Sub </a:t>
            </a:r>
            <a:r>
              <a:rPr lang="en-US" dirty="0" err="1" smtClean="0"/>
              <a:t>Judul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6553200" y="6489700"/>
            <a:ext cx="1524000" cy="381000"/>
          </a:xfrm>
        </p:spPr>
        <p:txBody>
          <a:bodyPr>
            <a:normAutofit/>
          </a:bodyPr>
          <a:lstStyle>
            <a:lvl1pPr marL="0" indent="0" algn="r">
              <a:buNone/>
              <a:defRPr sz="1800" baseline="0">
                <a:solidFill>
                  <a:schemeClr val="bg1"/>
                </a:solidFill>
                <a:latin typeface="Franklin Gothic Demi Cond" pitchFamily="34" charset="0"/>
              </a:defRPr>
            </a:lvl1pPr>
          </a:lstStyle>
          <a:p>
            <a:pPr lvl="0"/>
            <a:r>
              <a:rPr lang="en-US" dirty="0" err="1" smtClean="0"/>
              <a:t>Nama</a:t>
            </a:r>
            <a:r>
              <a:rPr lang="en-US" dirty="0" smtClean="0"/>
              <a:t> </a:t>
            </a:r>
            <a:r>
              <a:rPr lang="en-US" dirty="0" err="1" smtClean="0"/>
              <a:t>Fakultas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8131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609600"/>
            <a:ext cx="6324600" cy="792162"/>
          </a:xfrm>
        </p:spPr>
        <p:txBody>
          <a:bodyPr>
            <a:normAutofit/>
          </a:bodyPr>
          <a:lstStyle>
            <a:lvl1pPr algn="l">
              <a:defRPr sz="4000">
                <a:solidFill>
                  <a:srgbClr val="006600"/>
                </a:solidFill>
                <a:latin typeface="Franklin Gothic Demi Cond" pitchFamily="34" charset="0"/>
              </a:defRPr>
            </a:lvl1pPr>
          </a:lstStyle>
          <a:p>
            <a:r>
              <a:rPr lang="en-US" dirty="0" smtClean="0"/>
              <a:t>Sub </a:t>
            </a:r>
            <a:r>
              <a:rPr lang="en-US" dirty="0" err="1" smtClean="0"/>
              <a:t>Judul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7152116" y="2514600"/>
            <a:ext cx="1857375" cy="1143000"/>
          </a:xfrm>
        </p:spPr>
        <p:txBody>
          <a:bodyPr>
            <a:normAutofit/>
          </a:bodyPr>
          <a:lstStyle>
            <a:lvl1pPr marL="0" indent="0" algn="ctr">
              <a:buNone/>
              <a:defRPr sz="1600" baseline="0">
                <a:solidFill>
                  <a:schemeClr val="bg1"/>
                </a:solidFill>
                <a:latin typeface="Franklin Gothic Demi Cond" pitchFamily="34" charset="0"/>
              </a:defRPr>
            </a:lvl1pPr>
          </a:lstStyle>
          <a:p>
            <a:endParaRPr lang="en-US" dirty="0" smtClean="0"/>
          </a:p>
          <a:p>
            <a:r>
              <a:rPr lang="en-US" dirty="0" err="1" smtClean="0"/>
              <a:t>Gambar</a:t>
            </a:r>
            <a:r>
              <a:rPr lang="en-US" dirty="0" smtClean="0"/>
              <a:t> 1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7152116" y="3810000"/>
            <a:ext cx="1857375" cy="1143000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Franklin Gothic Demi Cond" pitchFamily="34" charset="0"/>
              </a:defRPr>
            </a:lvl1pPr>
          </a:lstStyle>
          <a:p>
            <a:endParaRPr lang="en-US" dirty="0" smtClean="0"/>
          </a:p>
          <a:p>
            <a:r>
              <a:rPr lang="en-US" dirty="0" err="1" smtClean="0"/>
              <a:t>Gambar</a:t>
            </a:r>
            <a:r>
              <a:rPr lang="en-US" dirty="0" smtClean="0"/>
              <a:t> 2</a:t>
            </a:r>
            <a:endParaRPr lang="en-US" dirty="0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2"/>
          </p:nvPr>
        </p:nvSpPr>
        <p:spPr>
          <a:xfrm>
            <a:off x="7152116" y="5105400"/>
            <a:ext cx="1857375" cy="1066800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Franklin Gothic Demi Cond" pitchFamily="34" charset="0"/>
              </a:defRPr>
            </a:lvl1pPr>
          </a:lstStyle>
          <a:p>
            <a:endParaRPr lang="en-US" dirty="0" smtClean="0"/>
          </a:p>
          <a:p>
            <a:r>
              <a:rPr lang="en-US" dirty="0" err="1" smtClean="0"/>
              <a:t>Gambar</a:t>
            </a:r>
            <a:r>
              <a:rPr lang="en-US" dirty="0" smtClean="0"/>
              <a:t> 3</a:t>
            </a:r>
            <a:endParaRPr lang="en-US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524000"/>
            <a:ext cx="6324600" cy="4876800"/>
          </a:xfrm>
        </p:spPr>
        <p:txBody>
          <a:bodyPr>
            <a:normAutofit/>
          </a:bodyPr>
          <a:lstStyle>
            <a:lvl1pPr marL="0" indent="0">
              <a:buNone/>
              <a:defRPr sz="2400" baseline="0">
                <a:solidFill>
                  <a:srgbClr val="006600"/>
                </a:solidFill>
                <a:latin typeface="Franklin Gothic Demi Cond" pitchFamily="34" charset="0"/>
              </a:defRPr>
            </a:lvl1pPr>
          </a:lstStyle>
          <a:p>
            <a:pPr lvl="0"/>
            <a:r>
              <a:rPr lang="en-US" dirty="0" err="1" smtClean="0"/>
              <a:t>Pembahasan</a:t>
            </a:r>
            <a:r>
              <a:rPr lang="en-US" dirty="0" smtClean="0"/>
              <a:t> </a:t>
            </a:r>
            <a:r>
              <a:rPr lang="en-US" dirty="0" err="1" smtClean="0"/>
              <a:t>mengenai</a:t>
            </a:r>
            <a:r>
              <a:rPr lang="en-US" dirty="0" smtClean="0"/>
              <a:t> </a:t>
            </a:r>
            <a:r>
              <a:rPr lang="en-US" dirty="0" err="1" smtClean="0"/>
              <a:t>materi</a:t>
            </a:r>
            <a:r>
              <a:rPr lang="en-US" dirty="0" smtClean="0"/>
              <a:t> </a:t>
            </a:r>
            <a:r>
              <a:rPr lang="en-US" dirty="0" err="1" smtClean="0"/>
              <a:t>pembelajaran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4" hasCustomPrompt="1"/>
          </p:nvPr>
        </p:nvSpPr>
        <p:spPr>
          <a:xfrm>
            <a:off x="7543800" y="6400800"/>
            <a:ext cx="1447800" cy="381000"/>
          </a:xfr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rgbClr val="006600"/>
                </a:solidFill>
                <a:latin typeface="Franklin Gothic Demi Cond" pitchFamily="34" charset="0"/>
              </a:defRPr>
            </a:lvl1pPr>
            <a:lvl5pPr>
              <a:defRPr/>
            </a:lvl5pPr>
          </a:lstStyle>
          <a:p>
            <a:pPr lvl="0"/>
            <a:r>
              <a:rPr lang="en-US" dirty="0" err="1" smtClean="0"/>
              <a:t>Nama</a:t>
            </a:r>
            <a:r>
              <a:rPr lang="en-US" dirty="0" smtClean="0"/>
              <a:t> </a:t>
            </a:r>
            <a:r>
              <a:rPr lang="en-US" dirty="0" err="1" smtClean="0"/>
              <a:t>Fakultas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96350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876800" y="1143000"/>
            <a:ext cx="3810000" cy="762000"/>
          </a:xfrm>
        </p:spPr>
        <p:txBody>
          <a:bodyPr>
            <a:normAutofit/>
          </a:bodyPr>
          <a:lstStyle>
            <a:lvl1pPr algn="r">
              <a:defRPr sz="4000">
                <a:solidFill>
                  <a:srgbClr val="006600"/>
                </a:solidFill>
                <a:latin typeface="Franklin Gothic Demi Cond" pitchFamily="34" charset="0"/>
              </a:defRPr>
            </a:lvl1pPr>
          </a:lstStyle>
          <a:p>
            <a:r>
              <a:rPr lang="en-US" dirty="0" smtClean="0"/>
              <a:t>Sub </a:t>
            </a:r>
            <a:r>
              <a:rPr lang="en-US" dirty="0" err="1" smtClean="0"/>
              <a:t>Judul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2057400"/>
            <a:ext cx="8077200" cy="4495800"/>
          </a:xfrm>
        </p:spPr>
        <p:txBody>
          <a:bodyPr>
            <a:normAutofit/>
          </a:bodyPr>
          <a:lstStyle>
            <a:lvl1pPr marL="0" indent="0" algn="r">
              <a:buNone/>
              <a:defRPr sz="2800" baseline="0">
                <a:solidFill>
                  <a:srgbClr val="006600"/>
                </a:solidFill>
                <a:latin typeface="Franklin Gothic Demi Cond" pitchFamily="34" charset="0"/>
              </a:defRPr>
            </a:lvl1pPr>
          </a:lstStyle>
          <a:p>
            <a:pPr lvl="0"/>
            <a:r>
              <a:rPr lang="en-US" dirty="0" err="1" smtClean="0"/>
              <a:t>Pembahasan</a:t>
            </a:r>
            <a:r>
              <a:rPr lang="en-US" dirty="0" smtClean="0"/>
              <a:t> </a:t>
            </a:r>
            <a:r>
              <a:rPr lang="en-US" dirty="0" err="1" smtClean="0"/>
              <a:t>mengenai</a:t>
            </a:r>
            <a:r>
              <a:rPr lang="en-US" dirty="0" smtClean="0"/>
              <a:t> </a:t>
            </a:r>
            <a:r>
              <a:rPr lang="en-US" dirty="0" err="1" smtClean="0"/>
              <a:t>materi</a:t>
            </a:r>
            <a:r>
              <a:rPr lang="en-US" dirty="0" smtClean="0"/>
              <a:t> </a:t>
            </a:r>
            <a:r>
              <a:rPr lang="en-US" dirty="0" err="1" smtClean="0"/>
              <a:t>pembelajaran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6934200" y="76200"/>
            <a:ext cx="1752600" cy="381000"/>
          </a:xfrm>
        </p:spPr>
        <p:txBody>
          <a:bodyPr>
            <a:normAutofit/>
          </a:bodyPr>
          <a:lstStyle>
            <a:lvl1pPr marL="0" indent="0" algn="r">
              <a:buNone/>
              <a:defRPr sz="1800" baseline="0">
                <a:solidFill>
                  <a:srgbClr val="006600"/>
                </a:solidFill>
                <a:latin typeface="Franklin Gothic Demi Cond" pitchFamily="34" charset="0"/>
              </a:defRPr>
            </a:lvl1pPr>
            <a:lvl5pPr>
              <a:defRPr/>
            </a:lvl5pPr>
          </a:lstStyle>
          <a:p>
            <a:pPr lvl="0"/>
            <a:r>
              <a:rPr lang="en-US" dirty="0" err="1" smtClean="0"/>
              <a:t>Nama</a:t>
            </a:r>
            <a:r>
              <a:rPr lang="en-US" dirty="0" smtClean="0"/>
              <a:t> </a:t>
            </a:r>
            <a:r>
              <a:rPr lang="en-US" dirty="0" err="1" smtClean="0"/>
              <a:t>Fakultas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66519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381001"/>
            <a:ext cx="2630487" cy="609600"/>
          </a:xfrm>
        </p:spPr>
        <p:txBody>
          <a:bodyPr anchor="b">
            <a:noAutofit/>
          </a:bodyPr>
          <a:lstStyle>
            <a:lvl1pPr marL="0" indent="0">
              <a:buNone/>
              <a:defRPr sz="4000">
                <a:solidFill>
                  <a:srgbClr val="006600"/>
                </a:solidFill>
                <a:latin typeface="Franklin Gothic Demi Cond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Sub </a:t>
            </a:r>
            <a:r>
              <a:rPr lang="en-US" dirty="0" err="1" smtClean="0"/>
              <a:t>Judul</a:t>
            </a:r>
            <a:endParaRPr lang="en-US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1143000"/>
            <a:ext cx="8229600" cy="4648200"/>
          </a:xfrm>
        </p:spPr>
        <p:txBody>
          <a:bodyPr>
            <a:normAutofit/>
          </a:bodyPr>
          <a:lstStyle>
            <a:lvl1pPr marL="0" indent="0">
              <a:buNone/>
              <a:defRPr sz="2400" baseline="0">
                <a:solidFill>
                  <a:srgbClr val="006600"/>
                </a:solidFill>
                <a:latin typeface="Franklin Gothic Demi Cond" pitchFamily="34" charset="0"/>
              </a:defRPr>
            </a:lvl1pPr>
          </a:lstStyle>
          <a:p>
            <a:pPr lvl="0"/>
            <a:r>
              <a:rPr lang="en-US" dirty="0" err="1" smtClean="0"/>
              <a:t>Pembahasan</a:t>
            </a:r>
            <a:r>
              <a:rPr lang="en-US" dirty="0" smtClean="0"/>
              <a:t> </a:t>
            </a:r>
            <a:r>
              <a:rPr lang="en-US" dirty="0" err="1" smtClean="0"/>
              <a:t>mengenai</a:t>
            </a:r>
            <a:r>
              <a:rPr lang="en-US" dirty="0" smtClean="0"/>
              <a:t> </a:t>
            </a:r>
            <a:r>
              <a:rPr lang="en-US" dirty="0" err="1" smtClean="0"/>
              <a:t>materi</a:t>
            </a:r>
            <a:r>
              <a:rPr lang="en-US" dirty="0" smtClean="0"/>
              <a:t> </a:t>
            </a:r>
            <a:r>
              <a:rPr lang="en-US" dirty="0" err="1" smtClean="0"/>
              <a:t>pembelajaran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934200" y="6477000"/>
            <a:ext cx="1752600" cy="381000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rgbClr val="006600"/>
                </a:solidFill>
                <a:latin typeface="Franklin Gothic Demi Cond" pitchFamily="34" charset="0"/>
              </a:defRPr>
            </a:lvl1pPr>
          </a:lstStyle>
          <a:p>
            <a:pPr lvl="0"/>
            <a:r>
              <a:rPr lang="en-US" dirty="0" err="1" smtClean="0"/>
              <a:t>Nama</a:t>
            </a:r>
            <a:r>
              <a:rPr lang="en-US" dirty="0" smtClean="0"/>
              <a:t> </a:t>
            </a:r>
            <a:r>
              <a:rPr lang="en-US" dirty="0" err="1" smtClean="0"/>
              <a:t>Fakultas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1846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609600"/>
            <a:ext cx="8229600" cy="715962"/>
          </a:xfrm>
        </p:spPr>
        <p:txBody>
          <a:bodyPr>
            <a:normAutofit/>
          </a:bodyPr>
          <a:lstStyle>
            <a:lvl1pPr>
              <a:defRPr sz="4000">
                <a:latin typeface="Franklin Gothic Demi Cond" pitchFamily="34" charset="0"/>
              </a:defRPr>
            </a:lvl1pPr>
          </a:lstStyle>
          <a:p>
            <a:r>
              <a:rPr lang="en-US" dirty="0" smtClean="0"/>
              <a:t>Sub </a:t>
            </a:r>
            <a:r>
              <a:rPr lang="en-US" dirty="0" err="1" smtClean="0"/>
              <a:t>Judul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1447800"/>
            <a:ext cx="8229600" cy="4495800"/>
          </a:xfrm>
        </p:spPr>
        <p:txBody>
          <a:bodyPr>
            <a:normAutofit/>
          </a:bodyPr>
          <a:lstStyle>
            <a:lvl1pPr marL="0" indent="0">
              <a:buNone/>
              <a:defRPr sz="2800" baseline="0">
                <a:latin typeface="Franklin Gothic Demi Cond" pitchFamily="34" charset="0"/>
              </a:defRPr>
            </a:lvl1pPr>
          </a:lstStyle>
          <a:p>
            <a:pPr lvl="0"/>
            <a:r>
              <a:rPr lang="en-US" dirty="0" err="1" smtClean="0"/>
              <a:t>Pembahasan</a:t>
            </a:r>
            <a:r>
              <a:rPr lang="en-US" dirty="0" smtClean="0"/>
              <a:t> </a:t>
            </a:r>
            <a:r>
              <a:rPr lang="en-US" dirty="0" err="1" smtClean="0"/>
              <a:t>mengenai</a:t>
            </a:r>
            <a:r>
              <a:rPr lang="en-US" dirty="0" smtClean="0"/>
              <a:t> </a:t>
            </a:r>
            <a:r>
              <a:rPr lang="en-US" dirty="0" err="1" smtClean="0"/>
              <a:t>materi</a:t>
            </a:r>
            <a:r>
              <a:rPr lang="en-US" dirty="0" smtClean="0"/>
              <a:t> </a:t>
            </a:r>
            <a:r>
              <a:rPr lang="en-US" dirty="0" err="1" smtClean="0"/>
              <a:t>pembelajaran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6934200" y="6477000"/>
            <a:ext cx="1752600" cy="381000"/>
          </a:xfrm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rgbClr val="006600"/>
                </a:solidFill>
                <a:latin typeface="Franklin Gothic Demi Cond" pitchFamily="34" charset="0"/>
              </a:defRPr>
            </a:lvl1pPr>
            <a:lvl5pPr>
              <a:defRPr/>
            </a:lvl5pPr>
          </a:lstStyle>
          <a:p>
            <a:pPr lvl="0"/>
            <a:r>
              <a:rPr lang="en-US" dirty="0" err="1" smtClean="0"/>
              <a:t>Nama</a:t>
            </a:r>
            <a:r>
              <a:rPr lang="en-US" dirty="0" smtClean="0"/>
              <a:t>  </a:t>
            </a:r>
            <a:r>
              <a:rPr lang="en-US" dirty="0" err="1" smtClean="0"/>
              <a:t>Fakultas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4388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F4437-F7DD-434D-8ABE-79555209C013}" type="datetimeFigureOut">
              <a:rPr lang="en-US" smtClean="0"/>
              <a:t>12-Nov-18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794D4-E2D1-4C1B-9FF5-7A0FEFB5D43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181600" y="228600"/>
            <a:ext cx="3124200" cy="838200"/>
          </a:xfrm>
        </p:spPr>
        <p:txBody>
          <a:bodyPr>
            <a:normAutofit/>
          </a:bodyPr>
          <a:lstStyle>
            <a:lvl1pPr marL="0" indent="0" algn="r">
              <a:buNone/>
              <a:defRPr sz="4000">
                <a:solidFill>
                  <a:schemeClr val="tx1"/>
                </a:solidFill>
                <a:latin typeface="Franklin Gothic Demi Cond" pitchFamily="34" charset="0"/>
              </a:defRPr>
            </a:lvl1pPr>
          </a:lstStyle>
          <a:p>
            <a:pPr lvl="0"/>
            <a:r>
              <a:rPr lang="en-US" dirty="0" smtClean="0"/>
              <a:t>Sub </a:t>
            </a:r>
            <a:r>
              <a:rPr lang="en-US" dirty="0" err="1" smtClean="0"/>
              <a:t>Judul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304800" y="1447800"/>
            <a:ext cx="8077200" cy="4800600"/>
          </a:xfrm>
        </p:spPr>
        <p:txBody>
          <a:bodyPr>
            <a:normAutofit/>
          </a:bodyPr>
          <a:lstStyle>
            <a:lvl1pPr marL="0" indent="0" algn="r">
              <a:buNone/>
              <a:defRPr sz="2800" baseline="0">
                <a:latin typeface="Franklin Gothic Demi Cond" pitchFamily="34" charset="0"/>
              </a:defRPr>
            </a:lvl1pPr>
          </a:lstStyle>
          <a:p>
            <a:pPr lvl="0"/>
            <a:r>
              <a:rPr lang="en-US" dirty="0" err="1" smtClean="0"/>
              <a:t>Pembahasan</a:t>
            </a:r>
            <a:r>
              <a:rPr lang="en-US" dirty="0" smtClean="0"/>
              <a:t> </a:t>
            </a:r>
            <a:r>
              <a:rPr lang="en-US" dirty="0" err="1" smtClean="0"/>
              <a:t>mengenai</a:t>
            </a:r>
            <a:r>
              <a:rPr lang="en-US" dirty="0" smtClean="0"/>
              <a:t> </a:t>
            </a:r>
            <a:r>
              <a:rPr lang="en-US" dirty="0" err="1" smtClean="0"/>
              <a:t>materi</a:t>
            </a:r>
            <a:r>
              <a:rPr lang="en-US" dirty="0" smtClean="0"/>
              <a:t> </a:t>
            </a:r>
            <a:r>
              <a:rPr lang="en-US" dirty="0" err="1" smtClean="0"/>
              <a:t>pembelajaran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304800" y="6477000"/>
            <a:ext cx="1752600" cy="3810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Franklin Gothic Demi Cond" pitchFamily="34" charset="0"/>
              </a:defRPr>
            </a:lvl1pPr>
          </a:lstStyle>
          <a:p>
            <a:pPr lvl="0"/>
            <a:r>
              <a:rPr lang="en-US" dirty="0" err="1" smtClean="0"/>
              <a:t>Nama</a:t>
            </a:r>
            <a:r>
              <a:rPr lang="en-US" dirty="0" smtClean="0"/>
              <a:t> </a:t>
            </a:r>
            <a:r>
              <a:rPr lang="en-US" dirty="0" err="1" smtClean="0"/>
              <a:t>Fakultas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1372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4F4437-F7DD-434D-8ABE-79555209C013}" type="datetimeFigureOut">
              <a:rPr lang="en-US" smtClean="0"/>
              <a:t>12-Nov-18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4794D4-E2D1-4C1B-9FF5-7A0FEFB5D4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041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49" r:id="rId2"/>
    <p:sldLayoutId id="2147483660" r:id="rId3"/>
    <p:sldLayoutId id="2147483658" r:id="rId4"/>
    <p:sldLayoutId id="2147483652" r:id="rId5"/>
    <p:sldLayoutId id="2147483650" r:id="rId6"/>
    <p:sldLayoutId id="2147483651" r:id="rId7"/>
    <p:sldLayoutId id="2147483662" r:id="rId8"/>
    <p:sldLayoutId id="2147483663" r:id="rId9"/>
    <p:sldLayoutId id="2147483653" r:id="rId10"/>
    <p:sldLayoutId id="2147483655" r:id="rId11"/>
    <p:sldLayoutId id="2147483654" r:id="rId12"/>
    <p:sldLayoutId id="2147483656" r:id="rId13"/>
    <p:sldLayoutId id="2147483661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_-_2003_Document1.doc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5.w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400" dirty="0" smtClean="0"/>
              <a:t>Graph </a:t>
            </a:r>
            <a:r>
              <a:rPr lang="en-US" sz="4400" dirty="0" err="1" smtClean="0"/>
              <a:t>bagian</a:t>
            </a:r>
            <a:r>
              <a:rPr lang="en-US" sz="4400" dirty="0" smtClean="0"/>
              <a:t> 3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00800" y="6400800"/>
            <a:ext cx="2286000" cy="304800"/>
          </a:xfrm>
        </p:spPr>
        <p:txBody>
          <a:bodyPr/>
          <a:lstStyle/>
          <a:p>
            <a:r>
              <a:rPr lang="en-US" dirty="0" err="1" smtClean="0"/>
              <a:t>Fak</a:t>
            </a:r>
            <a:r>
              <a:rPr lang="en-US" dirty="0" smtClean="0"/>
              <a:t>. </a:t>
            </a:r>
            <a:r>
              <a:rPr lang="en-US" dirty="0" err="1" smtClean="0"/>
              <a:t>Teknologi</a:t>
            </a:r>
            <a:r>
              <a:rPr lang="en-US" dirty="0" smtClean="0"/>
              <a:t> </a:t>
            </a:r>
            <a:r>
              <a:rPr lang="en-US" dirty="0" err="1" smtClean="0"/>
              <a:t>Industri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 err="1" smtClean="0"/>
              <a:t>Heru</a:t>
            </a:r>
            <a:r>
              <a:rPr lang="en-US" dirty="0" smtClean="0"/>
              <a:t> </a:t>
            </a:r>
            <a:r>
              <a:rPr lang="en-US" dirty="0" err="1" smtClean="0"/>
              <a:t>Cahya</a:t>
            </a:r>
            <a:r>
              <a:rPr lang="en-US" dirty="0" smtClean="0"/>
              <a:t> R</a:t>
            </a:r>
          </a:p>
          <a:p>
            <a:r>
              <a:rPr lang="en-US" dirty="0" err="1" smtClean="0"/>
              <a:t>Rifki</a:t>
            </a:r>
            <a:r>
              <a:rPr lang="en-US" dirty="0" smtClean="0"/>
              <a:t> </a:t>
            </a:r>
            <a:r>
              <a:rPr lang="en-US" dirty="0" err="1" smtClean="0"/>
              <a:t>Indra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533400" y="1600200"/>
            <a:ext cx="3352800" cy="533400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 smtClean="0"/>
              <a:t>Aplikasi</a:t>
            </a:r>
            <a:r>
              <a:rPr lang="en-US" dirty="0" smtClean="0"/>
              <a:t> Graf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5830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24000"/>
            <a:ext cx="792480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4536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57200" y="381001"/>
            <a:ext cx="7620000" cy="609600"/>
          </a:xfrm>
        </p:spPr>
        <p:txBody>
          <a:bodyPr/>
          <a:lstStyle/>
          <a:p>
            <a:r>
              <a:rPr lang="en-US" dirty="0" err="1" smtClean="0"/>
              <a:t>Algoritma</a:t>
            </a:r>
            <a:r>
              <a:rPr lang="en-US" dirty="0" smtClean="0"/>
              <a:t> </a:t>
            </a:r>
            <a:r>
              <a:rPr lang="en-US" dirty="0" err="1" smtClean="0"/>
              <a:t>Kruskal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7200" y="1219200"/>
            <a:ext cx="8229600" cy="4648200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en-US" dirty="0" err="1" smtClean="0">
                <a:solidFill>
                  <a:schemeClr val="tx1"/>
                </a:solidFill>
              </a:rPr>
              <a:t>Tulis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semua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verteks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tanpa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edge</a:t>
            </a:r>
          </a:p>
          <a:p>
            <a:pPr marL="457200" indent="-457200">
              <a:buAutoNum type="arabicPeriod"/>
            </a:pPr>
            <a:r>
              <a:rPr lang="en-US" dirty="0" err="1" smtClean="0">
                <a:solidFill>
                  <a:schemeClr val="tx1"/>
                </a:solidFill>
              </a:rPr>
              <a:t>Dimulai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dari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edges </a:t>
            </a:r>
            <a:r>
              <a:rPr lang="en-US" dirty="0">
                <a:solidFill>
                  <a:schemeClr val="tx1"/>
                </a:solidFill>
              </a:rPr>
              <a:t>yang </a:t>
            </a:r>
            <a:r>
              <a:rPr lang="en-US" dirty="0" err="1">
                <a:solidFill>
                  <a:schemeClr val="tx1"/>
                </a:solidFill>
              </a:rPr>
              <a:t>punya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bobot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terkecil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sampai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terbesar</a:t>
            </a:r>
            <a:endParaRPr lang="en-US" dirty="0" smtClean="0">
              <a:solidFill>
                <a:schemeClr val="tx1"/>
              </a:solidFill>
            </a:endParaRPr>
          </a:p>
          <a:p>
            <a:pPr marL="457200" indent="-457200">
              <a:buAutoNum type="arabicPeriod"/>
            </a:pPr>
            <a:r>
              <a:rPr lang="en-US" dirty="0" err="1" smtClean="0">
                <a:solidFill>
                  <a:schemeClr val="tx1"/>
                </a:solidFill>
              </a:rPr>
              <a:t>Kunjungi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semua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verteks</a:t>
            </a:r>
            <a:endParaRPr lang="en-US" dirty="0" smtClean="0">
              <a:solidFill>
                <a:schemeClr val="tx1"/>
              </a:solidFill>
            </a:endParaRPr>
          </a:p>
          <a:p>
            <a:pPr marL="457200" indent="-457200">
              <a:buAutoNum type="arabicPeriod"/>
            </a:pPr>
            <a:r>
              <a:rPr lang="en-US" dirty="0" err="1" smtClean="0">
                <a:solidFill>
                  <a:schemeClr val="tx1"/>
                </a:solidFill>
              </a:rPr>
              <a:t>Jika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ada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pencabangan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verteks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pilih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bobot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terkecil</a:t>
            </a:r>
            <a:endParaRPr lang="en-US" dirty="0" smtClean="0">
              <a:solidFill>
                <a:schemeClr val="tx1"/>
              </a:solidFill>
            </a:endParaRPr>
          </a:p>
          <a:p>
            <a:pPr marL="457200" indent="-457200">
              <a:buAutoNum type="arabicPeriod"/>
            </a:pPr>
            <a:r>
              <a:rPr lang="en-US" dirty="0" err="1" smtClean="0">
                <a:solidFill>
                  <a:schemeClr val="tx1"/>
                </a:solidFill>
              </a:rPr>
              <a:t>Tidak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boleh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membentuk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sirkuit</a:t>
            </a:r>
            <a:r>
              <a:rPr lang="en-US" dirty="0">
                <a:solidFill>
                  <a:schemeClr val="tx1"/>
                </a:solidFill>
              </a:rPr>
              <a:t>/looping 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FTI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8528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990600"/>
            <a:ext cx="7391400" cy="5148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9243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Contoh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14600" y="152400"/>
            <a:ext cx="14401800" cy="640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5528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1337" y="762000"/>
            <a:ext cx="5656263" cy="546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8769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990600"/>
            <a:ext cx="6324600" cy="538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9255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2. Best Path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Persoalan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Mencari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jalur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terbaik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biaya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terendah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namun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tidak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semua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vertex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harus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dilalui</a:t>
            </a:r>
            <a:endPara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Ilustrasi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Seorang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pak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pos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domisili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di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gunung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kidul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diberi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waktu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8 jam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bekerja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mengirimkan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surat-surat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di lima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kabupaten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DIY.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Kabupaten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mana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saja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dapat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dicapai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maksimal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8 jam?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FTI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314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57200" y="381001"/>
            <a:ext cx="7620000" cy="609600"/>
          </a:xfrm>
        </p:spPr>
        <p:txBody>
          <a:bodyPr/>
          <a:lstStyle/>
          <a:p>
            <a:r>
              <a:rPr lang="en-US" dirty="0" err="1" smtClean="0"/>
              <a:t>Algoritma</a:t>
            </a:r>
            <a:r>
              <a:rPr lang="en-US" dirty="0" smtClean="0"/>
              <a:t> </a:t>
            </a:r>
            <a:r>
              <a:rPr lang="en-US" dirty="0" err="1" smtClean="0"/>
              <a:t>Warshall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457200" indent="-457200">
              <a:buAutoNum type="arabicPeriod"/>
            </a:pPr>
            <a:r>
              <a:rPr lang="en-US" dirty="0" smtClean="0"/>
              <a:t>W=W0</a:t>
            </a:r>
          </a:p>
          <a:p>
            <a:pPr marL="457200" indent="-457200">
              <a:buAutoNum type="arabicPeriod"/>
            </a:pPr>
            <a:r>
              <a:rPr lang="en-US" dirty="0" err="1" smtClean="0"/>
              <a:t>Untuk</a:t>
            </a:r>
            <a:r>
              <a:rPr lang="en-US" dirty="0" smtClean="0"/>
              <a:t> K=1 to n, do begin</a:t>
            </a:r>
          </a:p>
          <a:p>
            <a:r>
              <a:rPr lang="en-US" dirty="0"/>
              <a:t>	</a:t>
            </a:r>
            <a:r>
              <a:rPr lang="en-US" dirty="0" smtClean="0"/>
              <a:t>For i=1 to n do</a:t>
            </a:r>
          </a:p>
          <a:p>
            <a:r>
              <a:rPr lang="en-US" dirty="0"/>
              <a:t>	</a:t>
            </a:r>
            <a:r>
              <a:rPr lang="en-US" dirty="0" smtClean="0"/>
              <a:t>For j=1 to n do</a:t>
            </a:r>
          </a:p>
          <a:p>
            <a:r>
              <a:rPr lang="en-US" dirty="0" smtClean="0"/>
              <a:t>If W[</a:t>
            </a:r>
            <a:r>
              <a:rPr lang="en-US" dirty="0" err="1"/>
              <a:t>i</a:t>
            </a:r>
            <a:r>
              <a:rPr lang="en-US" dirty="0" err="1" smtClean="0"/>
              <a:t>,j</a:t>
            </a:r>
            <a:r>
              <a:rPr lang="en-US" dirty="0" smtClean="0"/>
              <a:t>] &gt; W[</a:t>
            </a:r>
            <a:r>
              <a:rPr lang="en-US" dirty="0" err="1" smtClean="0"/>
              <a:t>i,k</a:t>
            </a:r>
            <a:r>
              <a:rPr lang="en-US" dirty="0" smtClean="0"/>
              <a:t>] + W[</a:t>
            </a:r>
            <a:r>
              <a:rPr lang="en-US" dirty="0" err="1" smtClean="0"/>
              <a:t>k,j</a:t>
            </a:r>
            <a:r>
              <a:rPr lang="en-US" dirty="0" smtClean="0"/>
              <a:t>] then </a:t>
            </a:r>
            <a:r>
              <a:rPr lang="en-US" dirty="0" err="1" smtClean="0"/>
              <a:t>tukar</a:t>
            </a:r>
            <a:r>
              <a:rPr lang="en-US" dirty="0" smtClean="0"/>
              <a:t> W[</a:t>
            </a:r>
            <a:r>
              <a:rPr lang="en-US" dirty="0" err="1" smtClean="0"/>
              <a:t>i,j</a:t>
            </a:r>
            <a:r>
              <a:rPr lang="en-US" dirty="0" smtClean="0"/>
              <a:t>] </a:t>
            </a:r>
            <a:r>
              <a:rPr lang="en-US" dirty="0" err="1" smtClean="0"/>
              <a:t>dengan</a:t>
            </a:r>
            <a:r>
              <a:rPr lang="en-US" dirty="0"/>
              <a:t> W[</a:t>
            </a:r>
            <a:r>
              <a:rPr lang="en-US" dirty="0" err="1"/>
              <a:t>i,k</a:t>
            </a:r>
            <a:r>
              <a:rPr lang="en-US" dirty="0"/>
              <a:t>] + W[</a:t>
            </a:r>
            <a:r>
              <a:rPr lang="en-US" dirty="0" err="1"/>
              <a:t>k,j</a:t>
            </a:r>
            <a:r>
              <a:rPr lang="en-US" dirty="0" smtClean="0"/>
              <a:t>]</a:t>
            </a:r>
          </a:p>
          <a:p>
            <a:r>
              <a:rPr lang="en-US" dirty="0" smtClean="0"/>
              <a:t>3.    </a:t>
            </a:r>
            <a:r>
              <a:rPr lang="en-US" dirty="0" err="1" smtClean="0"/>
              <a:t>Iterasi</a:t>
            </a:r>
            <a:r>
              <a:rPr lang="en-US" dirty="0" smtClean="0"/>
              <a:t> = </a:t>
            </a:r>
            <a:r>
              <a:rPr lang="en-US" dirty="0" err="1" smtClean="0"/>
              <a:t>jumlah</a:t>
            </a:r>
            <a:r>
              <a:rPr lang="en-US" dirty="0" smtClean="0"/>
              <a:t> vertex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FTI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4701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Contoh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</a:rPr>
              <a:t>Diberikan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matriks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kota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dan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bobot</a:t>
            </a:r>
            <a:r>
              <a:rPr lang="en-US" dirty="0" smtClean="0">
                <a:solidFill>
                  <a:schemeClr val="tx1"/>
                </a:solidFill>
              </a:rPr>
              <a:t>. </a:t>
            </a:r>
            <a:r>
              <a:rPr lang="en-US" dirty="0" err="1" smtClean="0">
                <a:solidFill>
                  <a:schemeClr val="tx1"/>
                </a:solidFill>
              </a:rPr>
              <a:t>Carilah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bobot</a:t>
            </a:r>
            <a:r>
              <a:rPr lang="en-US" dirty="0" smtClean="0">
                <a:solidFill>
                  <a:schemeClr val="tx1"/>
                </a:solidFill>
              </a:rPr>
              <a:t> minimal </a:t>
            </a:r>
            <a:r>
              <a:rPr lang="en-US" dirty="0" err="1" smtClean="0">
                <a:solidFill>
                  <a:schemeClr val="tx1"/>
                </a:solidFill>
              </a:rPr>
              <a:t>dari</a:t>
            </a:r>
            <a:r>
              <a:rPr lang="en-US" dirty="0" smtClean="0">
                <a:solidFill>
                  <a:schemeClr val="tx1"/>
                </a:solidFill>
              </a:rPr>
              <a:t> V1 </a:t>
            </a:r>
            <a:r>
              <a:rPr lang="en-US" dirty="0" err="1" smtClean="0">
                <a:solidFill>
                  <a:schemeClr val="tx1"/>
                </a:solidFill>
              </a:rPr>
              <a:t>ke</a:t>
            </a:r>
            <a:r>
              <a:rPr lang="en-US" dirty="0" smtClean="0">
                <a:solidFill>
                  <a:schemeClr val="tx1"/>
                </a:solidFill>
              </a:rPr>
              <a:t> V4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FTI</a:t>
            </a:r>
            <a:endParaRPr lang="en-US" dirty="0"/>
          </a:p>
        </p:txBody>
      </p:sp>
      <p:grpSp>
        <p:nvGrpSpPr>
          <p:cNvPr id="33" name="Group 32"/>
          <p:cNvGrpSpPr/>
          <p:nvPr/>
        </p:nvGrpSpPr>
        <p:grpSpPr>
          <a:xfrm>
            <a:off x="2247900" y="2209800"/>
            <a:ext cx="4648200" cy="2971800"/>
            <a:chOff x="2247900" y="1943100"/>
            <a:chExt cx="4648200" cy="2971800"/>
          </a:xfrm>
        </p:grpSpPr>
        <p:cxnSp>
          <p:nvCxnSpPr>
            <p:cNvPr id="20" name="Straight Arrow Connector 19"/>
            <p:cNvCxnSpPr/>
            <p:nvPr/>
          </p:nvCxnSpPr>
          <p:spPr bwMode="auto">
            <a:xfrm rot="10800000" flipV="1">
              <a:off x="2852901" y="2590800"/>
              <a:ext cx="1642899" cy="927350"/>
            </a:xfrm>
            <a:prstGeom prst="straightConnector1">
              <a:avLst/>
            </a:prstGeom>
            <a:solidFill>
              <a:schemeClr val="accent1"/>
            </a:solidFill>
            <a:ln w="12699" cap="flat" cmpd="sng" algn="ctr">
              <a:solidFill>
                <a:schemeClr val="tx1"/>
              </a:solidFill>
              <a:prstDash val="solid"/>
              <a:round/>
              <a:headEnd type="none"/>
              <a:tailEnd type="arrow"/>
            </a:ln>
            <a:effectLst/>
          </p:spPr>
        </p:cxnSp>
        <p:cxnSp>
          <p:nvCxnSpPr>
            <p:cNvPr id="21" name="Straight Arrow Connector 20"/>
            <p:cNvCxnSpPr/>
            <p:nvPr/>
          </p:nvCxnSpPr>
          <p:spPr bwMode="auto">
            <a:xfrm rot="10800000">
              <a:off x="4531930" y="2552700"/>
              <a:ext cx="1642899" cy="927350"/>
            </a:xfrm>
            <a:prstGeom prst="straightConnector1">
              <a:avLst/>
            </a:prstGeom>
            <a:solidFill>
              <a:schemeClr val="accent1"/>
            </a:solidFill>
            <a:ln w="12699" cap="flat" cmpd="sng" algn="ctr">
              <a:solidFill>
                <a:schemeClr val="tx1"/>
              </a:solidFill>
              <a:prstDash val="solid"/>
              <a:round/>
              <a:headEnd type="arrow"/>
              <a:tailEnd type="none"/>
            </a:ln>
            <a:effectLst/>
          </p:spPr>
        </p:cxnSp>
        <p:cxnSp>
          <p:nvCxnSpPr>
            <p:cNvPr id="22" name="Straight Arrow Connector 21"/>
            <p:cNvCxnSpPr/>
            <p:nvPr/>
          </p:nvCxnSpPr>
          <p:spPr bwMode="auto">
            <a:xfrm rot="10800000">
              <a:off x="2889031" y="3583088"/>
              <a:ext cx="1642899" cy="824311"/>
            </a:xfrm>
            <a:prstGeom prst="straightConnector1">
              <a:avLst/>
            </a:prstGeom>
            <a:solidFill>
              <a:schemeClr val="accent1"/>
            </a:solidFill>
            <a:ln w="12699" cap="flat" cmpd="sng" algn="ctr">
              <a:solidFill>
                <a:schemeClr val="tx1"/>
              </a:solidFill>
              <a:prstDash val="solid"/>
              <a:round/>
              <a:headEnd type="arrow"/>
              <a:tailEnd type="none"/>
            </a:ln>
            <a:effectLst/>
          </p:spPr>
        </p:cxnSp>
        <p:cxnSp>
          <p:nvCxnSpPr>
            <p:cNvPr id="23" name="Straight Arrow Connector 22"/>
            <p:cNvCxnSpPr/>
            <p:nvPr/>
          </p:nvCxnSpPr>
          <p:spPr bwMode="auto">
            <a:xfrm rot="5400000">
              <a:off x="3707619" y="3480172"/>
              <a:ext cx="1648621" cy="1902"/>
            </a:xfrm>
            <a:prstGeom prst="straightConnector1">
              <a:avLst/>
            </a:prstGeom>
            <a:solidFill>
              <a:schemeClr val="accent1"/>
            </a:solidFill>
            <a:ln w="12699" cap="flat" cmpd="sng" algn="ctr">
              <a:solidFill>
                <a:schemeClr val="tx1"/>
              </a:solidFill>
              <a:prstDash val="solid"/>
              <a:round/>
              <a:headEnd type="none"/>
              <a:tailEnd type="arrow"/>
            </a:ln>
            <a:effectLst/>
          </p:spPr>
        </p:cxnSp>
        <p:cxnSp>
          <p:nvCxnSpPr>
            <p:cNvPr id="24" name="Straight Arrow Connector 23"/>
            <p:cNvCxnSpPr/>
            <p:nvPr/>
          </p:nvCxnSpPr>
          <p:spPr bwMode="auto">
            <a:xfrm rot="10800000" flipV="1">
              <a:off x="4610100" y="3583087"/>
              <a:ext cx="1564730" cy="817881"/>
            </a:xfrm>
            <a:prstGeom prst="straightConnector1">
              <a:avLst/>
            </a:prstGeom>
            <a:solidFill>
              <a:schemeClr val="accent1"/>
            </a:solidFill>
            <a:ln w="12699" cap="flat" cmpd="sng" algn="ctr">
              <a:solidFill>
                <a:schemeClr val="tx1"/>
              </a:solidFill>
              <a:prstDash val="solid"/>
              <a:round/>
              <a:headEnd type="arrow"/>
              <a:tailEnd type="none"/>
            </a:ln>
            <a:effectLst/>
          </p:spPr>
        </p:cxnSp>
        <p:grpSp>
          <p:nvGrpSpPr>
            <p:cNvPr id="15" name="Group 14"/>
            <p:cNvGrpSpPr/>
            <p:nvPr/>
          </p:nvGrpSpPr>
          <p:grpSpPr>
            <a:xfrm>
              <a:off x="2247900" y="1943100"/>
              <a:ext cx="4648200" cy="2971800"/>
              <a:chOff x="2286000" y="2438400"/>
              <a:chExt cx="4648200" cy="2971800"/>
            </a:xfrm>
          </p:grpSpPr>
          <p:sp>
            <p:nvSpPr>
              <p:cNvPr id="16" name="TextBox 13"/>
              <p:cNvSpPr txBox="1"/>
              <p:nvPr/>
            </p:nvSpPr>
            <p:spPr>
              <a:xfrm>
                <a:off x="2286000" y="3871576"/>
                <a:ext cx="641131" cy="442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Comic Sans MS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Comic Sans MS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Comic Sans MS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Comic Sans MS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Comic Sans MS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Comic Sans MS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Comic Sans MS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Comic Sans MS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Comic Sans MS" charset="0"/>
                    <a:ea typeface="+mn-ea"/>
                    <a:cs typeface="+mn-cs"/>
                  </a:defRPr>
                </a:lvl9pPr>
              </a:lstStyle>
              <a:p>
                <a:r>
                  <a:rPr lang="en-US" sz="2000" dirty="0" smtClean="0"/>
                  <a:t>V1</a:t>
                </a:r>
                <a:endParaRPr lang="en-US" sz="2000" dirty="0"/>
              </a:p>
            </p:txBody>
          </p:sp>
          <p:sp>
            <p:nvSpPr>
              <p:cNvPr id="17" name="TextBox 14"/>
              <p:cNvSpPr txBox="1"/>
              <p:nvPr/>
            </p:nvSpPr>
            <p:spPr>
              <a:xfrm>
                <a:off x="4209393" y="2438400"/>
                <a:ext cx="641131" cy="442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Comic Sans MS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Comic Sans MS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Comic Sans MS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Comic Sans MS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Comic Sans MS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Comic Sans MS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Comic Sans MS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Comic Sans MS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Comic Sans MS" charset="0"/>
                    <a:ea typeface="+mn-ea"/>
                    <a:cs typeface="+mn-cs"/>
                  </a:defRPr>
                </a:lvl9pPr>
              </a:lstStyle>
              <a:p>
                <a:r>
                  <a:rPr lang="en-US" sz="2000" dirty="0" smtClean="0"/>
                  <a:t>V2</a:t>
                </a:r>
                <a:endParaRPr lang="en-US" sz="2000" dirty="0"/>
              </a:p>
            </p:txBody>
          </p:sp>
          <p:sp>
            <p:nvSpPr>
              <p:cNvPr id="18" name="TextBox 15"/>
              <p:cNvSpPr txBox="1"/>
              <p:nvPr/>
            </p:nvSpPr>
            <p:spPr>
              <a:xfrm>
                <a:off x="4289534" y="4967535"/>
                <a:ext cx="641131" cy="442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Comic Sans MS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Comic Sans MS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Comic Sans MS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Comic Sans MS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Comic Sans MS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Comic Sans MS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Comic Sans MS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Comic Sans MS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Comic Sans MS" charset="0"/>
                    <a:ea typeface="+mn-ea"/>
                    <a:cs typeface="+mn-cs"/>
                  </a:defRPr>
                </a:lvl9pPr>
              </a:lstStyle>
              <a:p>
                <a:r>
                  <a:rPr lang="en-US" sz="2000" dirty="0" smtClean="0"/>
                  <a:t>V3</a:t>
                </a:r>
                <a:endParaRPr lang="en-US" sz="2000" dirty="0"/>
              </a:p>
            </p:txBody>
          </p:sp>
          <p:sp>
            <p:nvSpPr>
              <p:cNvPr id="19" name="TextBox 16"/>
              <p:cNvSpPr txBox="1"/>
              <p:nvPr/>
            </p:nvSpPr>
            <p:spPr>
              <a:xfrm>
                <a:off x="6293069" y="3787272"/>
                <a:ext cx="641131" cy="442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Comic Sans MS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Comic Sans MS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Comic Sans MS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Comic Sans MS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Comic Sans MS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Comic Sans MS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Comic Sans MS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Comic Sans MS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Comic Sans MS" charset="0"/>
                    <a:ea typeface="+mn-ea"/>
                    <a:cs typeface="+mn-cs"/>
                  </a:defRPr>
                </a:lvl9pPr>
              </a:lstStyle>
              <a:p>
                <a:r>
                  <a:rPr lang="en-US" sz="2000" dirty="0" smtClean="0"/>
                  <a:t>V4</a:t>
                </a:r>
                <a:endParaRPr lang="en-US" sz="2000" dirty="0"/>
              </a:p>
            </p:txBody>
          </p:sp>
        </p:grpSp>
        <p:sp>
          <p:nvSpPr>
            <p:cNvPr id="8" name="TextBox 5"/>
            <p:cNvSpPr txBox="1"/>
            <p:nvPr/>
          </p:nvSpPr>
          <p:spPr>
            <a:xfrm>
              <a:off x="2768221" y="2421523"/>
              <a:ext cx="66556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charset="0"/>
                  <a:ea typeface="+mn-ea"/>
                  <a:cs typeface="+mn-cs"/>
                </a:defRPr>
              </a:lvl9pPr>
            </a:lstStyle>
            <a:p>
              <a:r>
                <a:rPr lang="en-US" sz="1600" dirty="0"/>
                <a:t>e</a:t>
              </a:r>
              <a:r>
                <a:rPr lang="en-US" sz="1600" dirty="0" smtClean="0"/>
                <a:t>1(2)</a:t>
              </a:r>
              <a:endParaRPr lang="en-US" sz="1600" dirty="0"/>
            </a:p>
          </p:txBody>
        </p:sp>
        <p:sp>
          <p:nvSpPr>
            <p:cNvPr id="9" name="TextBox 6"/>
            <p:cNvSpPr txBox="1"/>
            <p:nvPr/>
          </p:nvSpPr>
          <p:spPr>
            <a:xfrm>
              <a:off x="4991100" y="2476500"/>
              <a:ext cx="79060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charset="0"/>
                  <a:ea typeface="+mn-ea"/>
                  <a:cs typeface="+mn-cs"/>
                </a:defRPr>
              </a:lvl9pPr>
            </a:lstStyle>
            <a:p>
              <a:r>
                <a:rPr lang="en-US" sz="1600" dirty="0" smtClean="0"/>
                <a:t>e3(10)</a:t>
              </a:r>
              <a:endParaRPr lang="en-US" sz="1600" dirty="0"/>
            </a:p>
          </p:txBody>
        </p:sp>
        <p:sp>
          <p:nvSpPr>
            <p:cNvPr id="10" name="TextBox 7"/>
            <p:cNvSpPr txBox="1"/>
            <p:nvPr/>
          </p:nvSpPr>
          <p:spPr>
            <a:xfrm>
              <a:off x="4991100" y="4152900"/>
              <a:ext cx="69762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charset="0"/>
                  <a:ea typeface="+mn-ea"/>
                  <a:cs typeface="+mn-cs"/>
                </a:defRPr>
              </a:lvl9pPr>
            </a:lstStyle>
            <a:p>
              <a:r>
                <a:rPr lang="en-US" sz="1600" dirty="0" smtClean="0"/>
                <a:t>e4(2)</a:t>
              </a:r>
              <a:endParaRPr lang="en-US" sz="1600" dirty="0"/>
            </a:p>
          </p:txBody>
        </p:sp>
        <p:sp>
          <p:nvSpPr>
            <p:cNvPr id="11" name="TextBox 8"/>
            <p:cNvSpPr txBox="1"/>
            <p:nvPr/>
          </p:nvSpPr>
          <p:spPr>
            <a:xfrm>
              <a:off x="2857500" y="3848100"/>
              <a:ext cx="69762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charset="0"/>
                  <a:ea typeface="+mn-ea"/>
                  <a:cs typeface="+mn-cs"/>
                </a:defRPr>
              </a:lvl9pPr>
            </a:lstStyle>
            <a:p>
              <a:r>
                <a:rPr lang="en-US" sz="1600" dirty="0" smtClean="0"/>
                <a:t>e2(3)</a:t>
              </a:r>
              <a:endParaRPr lang="en-US" sz="1600" dirty="0"/>
            </a:p>
          </p:txBody>
        </p:sp>
        <p:sp>
          <p:nvSpPr>
            <p:cNvPr id="12" name="TextBox 9"/>
            <p:cNvSpPr txBox="1"/>
            <p:nvPr/>
          </p:nvSpPr>
          <p:spPr>
            <a:xfrm>
              <a:off x="4533900" y="3314700"/>
              <a:ext cx="66556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charset="0"/>
                  <a:ea typeface="+mn-ea"/>
                  <a:cs typeface="+mn-cs"/>
                </a:defRPr>
              </a:lvl9pPr>
            </a:lstStyle>
            <a:p>
              <a:r>
                <a:rPr lang="en-US" sz="1600" dirty="0" smtClean="0"/>
                <a:t>e5(1)</a:t>
              </a:r>
              <a:endParaRPr lang="en-US" sz="1600" dirty="0"/>
            </a:p>
          </p:txBody>
        </p:sp>
        <p:sp>
          <p:nvSpPr>
            <p:cNvPr id="13" name="TextBox 10"/>
            <p:cNvSpPr txBox="1"/>
            <p:nvPr/>
          </p:nvSpPr>
          <p:spPr>
            <a:xfrm>
              <a:off x="3533025" y="3106871"/>
              <a:ext cx="69762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charset="0"/>
                  <a:ea typeface="+mn-ea"/>
                  <a:cs typeface="+mn-cs"/>
                </a:defRPr>
              </a:lvl9pPr>
            </a:lstStyle>
            <a:p>
              <a:r>
                <a:rPr lang="en-US" sz="1600" dirty="0" smtClean="0"/>
                <a:t>e6(2)</a:t>
              </a:r>
              <a:endParaRPr lang="en-US" sz="1600" dirty="0"/>
            </a:p>
          </p:txBody>
        </p:sp>
        <p:cxnSp>
          <p:nvCxnSpPr>
            <p:cNvPr id="26" name="Curved Connector 25"/>
            <p:cNvCxnSpPr/>
            <p:nvPr/>
          </p:nvCxnSpPr>
          <p:spPr>
            <a:xfrm flipV="1">
              <a:off x="2889030" y="2552700"/>
              <a:ext cx="1530570" cy="876300"/>
            </a:xfrm>
            <a:prstGeom prst="curvedConnector3">
              <a:avLst>
                <a:gd name="adj1" fmla="val -6122"/>
              </a:avLst>
            </a:prstGeom>
            <a:ln w="158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27286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Solusi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FTI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457200" y="1548088"/>
                <a:ext cx="2611727" cy="1825371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US" sz="2000" dirty="0"/>
                  <a:t> 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5"/>
                                <m:mcJc m:val="center"/>
                              </m:mcPr>
                            </m:mc>
                          </m:mcs>
                          <m:ctrlPr>
                            <a:rPr lang="en-US" sz="2000" i="1">
                              <a:latin typeface="Cambria Math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sty m:val="p"/>
                              </m:rPr>
                              <a:rPr lang="en-US" sz="2000" i="0">
                                <a:latin typeface="Cambria Math"/>
                              </a:rPr>
                              <m:t>vij</m:t>
                            </m:r>
                          </m:e>
                          <m:e>
                            <m:r>
                              <m:rPr>
                                <m:sty m:val="p"/>
                              </m:rPr>
                              <a:rPr lang="en-US" sz="2000" i="0">
                                <a:latin typeface="Cambria Math"/>
                              </a:rPr>
                              <m:t>v</m:t>
                            </m:r>
                            <m:r>
                              <a:rPr lang="en-US" sz="2000" i="0">
                                <a:latin typeface="Cambria Math"/>
                              </a:rPr>
                              <m:t>1</m:t>
                            </m:r>
                          </m:e>
                          <m:e>
                            <m:r>
                              <m:rPr>
                                <m:sty m:val="p"/>
                              </m:rPr>
                              <a:rPr lang="en-US" sz="2000" i="0">
                                <a:latin typeface="Cambria Math"/>
                              </a:rPr>
                              <m:t>v</m:t>
                            </m:r>
                            <m:r>
                              <a:rPr lang="en-US" sz="2000" i="0">
                                <a:latin typeface="Cambria Math"/>
                              </a:rPr>
                              <m:t>2</m:t>
                            </m:r>
                          </m:e>
                          <m:e>
                            <m:r>
                              <m:rPr>
                                <m:sty m:val="p"/>
                              </m:rPr>
                              <a:rPr lang="en-US" sz="2000" i="0">
                                <a:latin typeface="Cambria Math"/>
                              </a:rPr>
                              <m:t>v</m:t>
                            </m:r>
                            <m:r>
                              <a:rPr lang="en-US" sz="2000" i="0">
                                <a:latin typeface="Cambria Math"/>
                              </a:rPr>
                              <m:t>3</m:t>
                            </m:r>
                          </m:e>
                          <m:e>
                            <m:r>
                              <m:rPr>
                                <m:sty m:val="p"/>
                              </m:rPr>
                              <a:rPr lang="en-US" sz="2000" i="0">
                                <a:latin typeface="Cambria Math"/>
                              </a:rPr>
                              <m:t>v</m:t>
                            </m:r>
                            <m:r>
                              <a:rPr lang="en-US" sz="2000" i="0">
                                <a:latin typeface="Cambria Math"/>
                              </a:rPr>
                              <m:t>4</m:t>
                            </m:r>
                          </m:e>
                        </m:mr>
                        <m:mr>
                          <m:e>
                            <m:r>
                              <m:rPr>
                                <m:sty m:val="p"/>
                              </m:rPr>
                              <a:rPr lang="en-US" sz="2000" i="0">
                                <a:latin typeface="Cambria Math"/>
                              </a:rPr>
                              <m:t>v</m:t>
                            </m:r>
                            <m:r>
                              <a:rPr lang="en-US" sz="2000" i="0">
                                <a:latin typeface="Cambria Math"/>
                              </a:rPr>
                              <m:t>1</m:t>
                            </m:r>
                          </m:e>
                          <m:e>
                            <m:r>
                              <a:rPr lang="en-US" sz="2000" i="0">
                                <a:latin typeface="Cambria Math"/>
                              </a:rPr>
                              <m:t>~</m:t>
                            </m:r>
                          </m:e>
                          <m:e>
                            <m:r>
                              <a:rPr lang="en-US" sz="2000" i="0">
                                <a:latin typeface="Cambria Math"/>
                              </a:rPr>
                              <m:t>2</m:t>
                            </m:r>
                          </m:e>
                          <m:e>
                            <m:r>
                              <a:rPr lang="en-US" sz="2000" i="0">
                                <a:latin typeface="Cambria Math"/>
                              </a:rPr>
                              <m:t>3</m:t>
                            </m:r>
                          </m:e>
                          <m:e>
                            <m:r>
                              <a:rPr lang="en-US" sz="2000" i="0">
                                <a:latin typeface="Cambria Math"/>
                              </a:rPr>
                              <m:t>~</m:t>
                            </m:r>
                          </m:e>
                        </m:mr>
                        <m:mr>
                          <m:e>
                            <m:r>
                              <m:rPr>
                                <m:sty m:val="p"/>
                              </m:rPr>
                              <a:rPr lang="en-US" sz="2000" i="0">
                                <a:latin typeface="Cambria Math"/>
                              </a:rPr>
                              <m:t>v</m:t>
                            </m:r>
                            <m:r>
                              <a:rPr lang="en-US" sz="2000" i="0">
                                <a:latin typeface="Cambria Math"/>
                              </a:rPr>
                              <m:t>2</m:t>
                            </m:r>
                          </m:e>
                          <m:e>
                            <m:r>
                              <a:rPr lang="en-US" sz="2000" i="0">
                                <a:latin typeface="Cambria Math"/>
                              </a:rPr>
                              <m:t>2</m:t>
                            </m:r>
                          </m:e>
                          <m:e>
                            <m:r>
                              <a:rPr lang="en-US" sz="2000" i="0">
                                <a:latin typeface="Cambria Math"/>
                              </a:rPr>
                              <m:t>~</m:t>
                            </m:r>
                          </m:e>
                          <m:e>
                            <m:r>
                              <a:rPr lang="en-US" sz="2000" i="0">
                                <a:latin typeface="Cambria Math"/>
                              </a:rPr>
                              <m:t>1</m:t>
                            </m:r>
                          </m:e>
                          <m:e>
                            <m:r>
                              <a:rPr lang="en-US" sz="2000" i="0">
                                <a:latin typeface="Cambria Math"/>
                              </a:rPr>
                              <m:t>10</m:t>
                            </m:r>
                          </m:e>
                        </m:mr>
                        <m:mr>
                          <m:e>
                            <m:r>
                              <m:rPr>
                                <m:sty m:val="p"/>
                              </m:rPr>
                              <a:rPr lang="en-US" sz="2000" i="0">
                                <a:latin typeface="Cambria Math"/>
                              </a:rPr>
                              <m:t>v</m:t>
                            </m:r>
                            <m:r>
                              <a:rPr lang="en-US" sz="2000" i="0">
                                <a:latin typeface="Cambria Math"/>
                              </a:rPr>
                              <m:t>3</m:t>
                            </m:r>
                          </m:e>
                          <m:e>
                            <m:r>
                              <a:rPr lang="en-US" sz="2000" i="0">
                                <a:latin typeface="Cambria Math"/>
                              </a:rPr>
                              <m:t>~</m:t>
                            </m:r>
                          </m:e>
                          <m:e>
                            <m:r>
                              <a:rPr lang="en-US" sz="2000" i="0">
                                <a:latin typeface="Cambria Math"/>
                              </a:rPr>
                              <m:t>~</m:t>
                            </m:r>
                          </m:e>
                          <m:e>
                            <m:r>
                              <a:rPr lang="en-US" sz="2000" i="0">
                                <a:latin typeface="Cambria Math"/>
                              </a:rPr>
                              <m:t>~</m:t>
                            </m:r>
                          </m:e>
                          <m:e>
                            <m:r>
                              <a:rPr lang="en-US" sz="2000" i="0">
                                <a:latin typeface="Cambria Math"/>
                              </a:rPr>
                              <m:t>2</m:t>
                            </m:r>
                          </m:e>
                        </m:mr>
                        <m:mr>
                          <m:e>
                            <m:r>
                              <m:rPr>
                                <m:sty m:val="p"/>
                              </m:rPr>
                              <a:rPr lang="en-US" sz="2000" i="0">
                                <a:latin typeface="Cambria Math"/>
                              </a:rPr>
                              <m:t>v</m:t>
                            </m:r>
                            <m:r>
                              <a:rPr lang="en-US" sz="2000" i="0">
                                <a:latin typeface="Cambria Math"/>
                              </a:rPr>
                              <m:t>4</m:t>
                            </m:r>
                          </m:e>
                          <m:e>
                            <m:r>
                              <a:rPr lang="en-US" sz="2000" i="0">
                                <a:latin typeface="Cambria Math"/>
                              </a:rPr>
                              <m:t>~</m:t>
                            </m:r>
                          </m:e>
                          <m:e>
                            <m:r>
                              <a:rPr lang="en-US" sz="2000" i="0">
                                <a:latin typeface="Cambria Math"/>
                              </a:rPr>
                              <m:t>~</m:t>
                            </m:r>
                          </m:e>
                          <m:e>
                            <m:r>
                              <a:rPr lang="en-US" sz="2000" i="0">
                                <a:latin typeface="Cambria Math"/>
                              </a:rPr>
                              <m:t>~</m:t>
                            </m:r>
                          </m:e>
                          <m:e>
                            <m:r>
                              <a:rPr lang="en-US" sz="2000" i="0">
                                <a:latin typeface="Cambria Math"/>
                              </a:rPr>
                              <m:t>~</m:t>
                            </m:r>
                          </m:e>
                        </m:mr>
                      </m:m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548088"/>
                <a:ext cx="2611727" cy="1825371"/>
              </a:xfrm>
              <a:prstGeom prst="rect">
                <a:avLst/>
              </a:prstGeom>
              <a:blipFill rotWithShape="1">
                <a:blip r:embed="rId2"/>
                <a:stretch>
                  <a:fillRect l="-2093" t="-1329" r="-348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406725" y="1066800"/>
            <a:ext cx="6913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 </a:t>
            </a:r>
            <a:r>
              <a:rPr lang="en-US" dirty="0" err="1" smtClean="0"/>
              <a:t>Mula-mula</a:t>
            </a:r>
            <a:r>
              <a:rPr lang="en-US" dirty="0" smtClean="0"/>
              <a:t> </a:t>
            </a:r>
            <a:r>
              <a:rPr lang="en-US" dirty="0" err="1" smtClean="0"/>
              <a:t>buat</a:t>
            </a:r>
            <a:r>
              <a:rPr lang="en-US" dirty="0" smtClean="0"/>
              <a:t> </a:t>
            </a:r>
            <a:r>
              <a:rPr lang="en-US" dirty="0" err="1" smtClean="0"/>
              <a:t>matriks</a:t>
            </a:r>
            <a:r>
              <a:rPr lang="en-US" dirty="0" smtClean="0"/>
              <a:t>  W0, </a:t>
            </a:r>
            <a:r>
              <a:rPr lang="en-US" dirty="0" err="1" smtClean="0"/>
              <a:t>karena</a:t>
            </a:r>
            <a:r>
              <a:rPr lang="en-US" dirty="0" smtClean="0"/>
              <a:t> </a:t>
            </a:r>
            <a:r>
              <a:rPr lang="en-US" dirty="0" err="1" smtClean="0"/>
              <a:t>ada</a:t>
            </a:r>
            <a:r>
              <a:rPr lang="en-US" dirty="0" smtClean="0"/>
              <a:t> 4 vertex </a:t>
            </a:r>
            <a:r>
              <a:rPr lang="en-US" dirty="0" err="1" smtClean="0"/>
              <a:t>maka</a:t>
            </a:r>
            <a:r>
              <a:rPr lang="en-US" dirty="0" smtClean="0"/>
              <a:t> </a:t>
            </a:r>
            <a:r>
              <a:rPr lang="en-US" dirty="0" err="1" smtClean="0"/>
              <a:t>ada</a:t>
            </a:r>
            <a:r>
              <a:rPr lang="en-US" dirty="0" smtClean="0"/>
              <a:t> 4 ITERASI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06724" y="3440668"/>
            <a:ext cx="8489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  <a:r>
              <a:rPr lang="en-US" dirty="0" smtClean="0"/>
              <a:t>. ITERASI 1 : </a:t>
            </a:r>
            <a:r>
              <a:rPr lang="en-US" dirty="0" err="1" smtClean="0"/>
              <a:t>fokus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Baris</a:t>
            </a:r>
            <a:r>
              <a:rPr lang="en-US" dirty="0" smtClean="0"/>
              <a:t> 1 </a:t>
            </a:r>
            <a:r>
              <a:rPr lang="en-US" dirty="0" err="1" smtClean="0"/>
              <a:t>Kolom</a:t>
            </a:r>
            <a:r>
              <a:rPr lang="en-US" dirty="0" smtClean="0"/>
              <a:t> 1 </a:t>
            </a:r>
            <a:r>
              <a:rPr lang="en-US" dirty="0" err="1" smtClean="0"/>
              <a:t>matriks</a:t>
            </a:r>
            <a:r>
              <a:rPr lang="en-US" dirty="0" smtClean="0"/>
              <a:t> W0 </a:t>
            </a:r>
            <a:r>
              <a:rPr lang="en-US" dirty="0" err="1" smtClean="0"/>
              <a:t>maka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didapat</a:t>
            </a:r>
            <a:r>
              <a:rPr lang="en-US" dirty="0" smtClean="0"/>
              <a:t> </a:t>
            </a:r>
            <a:r>
              <a:rPr lang="en-US" dirty="0" err="1" smtClean="0"/>
              <a:t>matriks</a:t>
            </a:r>
            <a:r>
              <a:rPr lang="en-US" dirty="0" smtClean="0"/>
              <a:t> W1 </a:t>
            </a:r>
            <a:r>
              <a:rPr lang="en-US" dirty="0" err="1" smtClean="0"/>
              <a:t>sbb</a:t>
            </a:r>
            <a:r>
              <a:rPr lang="en-US" dirty="0" smtClean="0"/>
              <a:t> :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457200" y="3886200"/>
                <a:ext cx="2714205" cy="1517595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5"/>
                                <m:mcJc m:val="center"/>
                              </m:mcPr>
                            </m:mc>
                          </m:mcs>
                          <m:ctrlPr>
                            <a:rPr lang="en-US" sz="2000" i="1">
                              <a:latin typeface="Cambria Math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sty m:val="p"/>
                              </m:rPr>
                              <a:rPr lang="en-US" sz="2000" i="0">
                                <a:latin typeface="Cambria Math"/>
                              </a:rPr>
                              <m:t>vij</m:t>
                            </m:r>
                          </m:e>
                          <m:e>
                            <m:r>
                              <m:rPr>
                                <m:sty m:val="p"/>
                              </m:rPr>
                              <a:rPr lang="en-US" sz="2000" i="0">
                                <a:latin typeface="Cambria Math"/>
                              </a:rPr>
                              <m:t>v</m:t>
                            </m:r>
                            <m:r>
                              <a:rPr lang="en-US" sz="2000" i="0">
                                <a:latin typeface="Cambria Math"/>
                              </a:rPr>
                              <m:t>1</m:t>
                            </m:r>
                          </m:e>
                          <m:e>
                            <m:r>
                              <m:rPr>
                                <m:sty m:val="p"/>
                              </m:rPr>
                              <a:rPr lang="en-US" sz="2000" i="0">
                                <a:latin typeface="Cambria Math"/>
                              </a:rPr>
                              <m:t>v</m:t>
                            </m:r>
                            <m:r>
                              <a:rPr lang="en-US" sz="2000" i="0">
                                <a:latin typeface="Cambria Math"/>
                              </a:rPr>
                              <m:t>2</m:t>
                            </m:r>
                          </m:e>
                          <m:e>
                            <m:r>
                              <m:rPr>
                                <m:sty m:val="p"/>
                              </m:rPr>
                              <a:rPr lang="en-US" sz="2000" i="0">
                                <a:latin typeface="Cambria Math"/>
                              </a:rPr>
                              <m:t>v</m:t>
                            </m:r>
                            <m:r>
                              <a:rPr lang="en-US" sz="2000" i="0">
                                <a:latin typeface="Cambria Math"/>
                              </a:rPr>
                              <m:t>3</m:t>
                            </m:r>
                          </m:e>
                          <m:e>
                            <m:r>
                              <m:rPr>
                                <m:sty m:val="p"/>
                              </m:rPr>
                              <a:rPr lang="en-US" sz="2000" i="0">
                                <a:latin typeface="Cambria Math"/>
                              </a:rPr>
                              <m:t>v</m:t>
                            </m:r>
                            <m:r>
                              <a:rPr lang="en-US" sz="2000" i="0">
                                <a:latin typeface="Cambria Math"/>
                              </a:rPr>
                              <m:t>4</m:t>
                            </m:r>
                          </m:e>
                        </m:mr>
                        <m:mr>
                          <m:e>
                            <m:r>
                              <m:rPr>
                                <m:sty m:val="p"/>
                              </m:rPr>
                              <a:rPr lang="en-US" sz="2000" i="0">
                                <a:latin typeface="Cambria Math"/>
                              </a:rPr>
                              <m:t>v</m:t>
                            </m:r>
                            <m:r>
                              <a:rPr lang="en-US" sz="2000" i="0">
                                <a:latin typeface="Cambria Math"/>
                              </a:rPr>
                              <m:t>1</m:t>
                            </m:r>
                          </m:e>
                          <m:e>
                            <m:r>
                              <a:rPr lang="en-US" sz="2000" b="1" i="0">
                                <a:latin typeface="Cambria Math"/>
                              </a:rPr>
                              <m:t>~</m:t>
                            </m:r>
                          </m:e>
                          <m:e>
                            <m:r>
                              <a:rPr lang="en-US" sz="2000" b="1" i="0">
                                <a:latin typeface="Cambria Math"/>
                              </a:rPr>
                              <m:t>𝟐</m:t>
                            </m:r>
                          </m:e>
                          <m:e>
                            <m:r>
                              <a:rPr lang="en-US" sz="2000" b="1" i="0">
                                <a:latin typeface="Cambria Math"/>
                              </a:rPr>
                              <m:t>𝟑</m:t>
                            </m:r>
                          </m:e>
                          <m:e>
                            <m:r>
                              <a:rPr lang="en-US" sz="2000" i="0">
                                <a:latin typeface="Cambria Math"/>
                              </a:rPr>
                              <m:t>~</m:t>
                            </m:r>
                          </m:e>
                        </m:mr>
                        <m:mr>
                          <m:e>
                            <m:r>
                              <m:rPr>
                                <m:sty m:val="p"/>
                              </m:rPr>
                              <a:rPr lang="en-US" sz="2000" i="0">
                                <a:latin typeface="Cambria Math"/>
                              </a:rPr>
                              <m:t>v</m:t>
                            </m:r>
                            <m:r>
                              <a:rPr lang="en-US" sz="2000" i="0">
                                <a:latin typeface="Cambria Math"/>
                              </a:rPr>
                              <m:t>2</m:t>
                            </m:r>
                          </m:e>
                          <m:e>
                            <m:r>
                              <a:rPr lang="en-US" sz="2000" b="1" i="0">
                                <a:latin typeface="Cambria Math"/>
                              </a:rPr>
                              <m:t>𝟐</m:t>
                            </m:r>
                          </m:e>
                          <m:e>
                            <m:r>
                              <a:rPr lang="en-US" sz="2000" i="0">
                                <a:latin typeface="Cambria Math"/>
                              </a:rPr>
                              <m:t>4</m:t>
                            </m:r>
                          </m:e>
                          <m:e>
                            <m:r>
                              <a:rPr lang="en-US" sz="2000" i="0">
                                <a:latin typeface="Cambria Math"/>
                              </a:rPr>
                              <m:t>1</m:t>
                            </m:r>
                          </m:e>
                          <m:e>
                            <m:r>
                              <a:rPr lang="en-US" sz="2000" i="0">
                                <a:latin typeface="Cambria Math"/>
                              </a:rPr>
                              <m:t>10</m:t>
                            </m:r>
                          </m:e>
                        </m:mr>
                        <m:mr>
                          <m:e>
                            <m:r>
                              <m:rPr>
                                <m:sty m:val="p"/>
                              </m:rPr>
                              <a:rPr lang="en-US" sz="2000" i="0">
                                <a:latin typeface="Cambria Math"/>
                              </a:rPr>
                              <m:t>v</m:t>
                            </m:r>
                            <m:r>
                              <a:rPr lang="en-US" sz="2000" i="0">
                                <a:latin typeface="Cambria Math"/>
                              </a:rPr>
                              <m:t>3</m:t>
                            </m:r>
                          </m:e>
                          <m:e>
                            <m:r>
                              <a:rPr lang="en-US" sz="2000" i="0">
                                <a:latin typeface="Cambria Math"/>
                              </a:rPr>
                              <m:t>~</m:t>
                            </m:r>
                          </m:e>
                          <m:e>
                            <m:r>
                              <a:rPr lang="en-US" sz="2000" i="0">
                                <a:latin typeface="Cambria Math"/>
                              </a:rPr>
                              <m:t>~</m:t>
                            </m:r>
                          </m:e>
                          <m:e>
                            <m:r>
                              <a:rPr lang="en-US" sz="2000" i="0">
                                <a:latin typeface="Cambria Math"/>
                              </a:rPr>
                              <m:t>~</m:t>
                            </m:r>
                          </m:e>
                          <m:e>
                            <m:r>
                              <a:rPr lang="en-US" sz="2000" i="0">
                                <a:latin typeface="Cambria Math"/>
                              </a:rPr>
                              <m:t>2</m:t>
                            </m:r>
                          </m:e>
                        </m:mr>
                        <m:mr>
                          <m:e>
                            <m:r>
                              <m:rPr>
                                <m:sty m:val="p"/>
                              </m:rPr>
                              <a:rPr lang="en-US" sz="2000" i="0">
                                <a:latin typeface="Cambria Math"/>
                              </a:rPr>
                              <m:t>v</m:t>
                            </m:r>
                            <m:r>
                              <a:rPr lang="en-US" sz="2000" i="0">
                                <a:latin typeface="Cambria Math"/>
                              </a:rPr>
                              <m:t>4</m:t>
                            </m:r>
                          </m:e>
                          <m:e>
                            <m:r>
                              <a:rPr lang="en-US" sz="2000" i="0">
                                <a:latin typeface="Cambria Math"/>
                              </a:rPr>
                              <m:t>~</m:t>
                            </m:r>
                          </m:e>
                          <m:e>
                            <m:r>
                              <a:rPr lang="en-US" sz="2000" i="0">
                                <a:latin typeface="Cambria Math"/>
                              </a:rPr>
                              <m:t>~</m:t>
                            </m:r>
                          </m:e>
                          <m:e>
                            <m:r>
                              <a:rPr lang="en-US" sz="2000" i="0">
                                <a:latin typeface="Cambria Math"/>
                              </a:rPr>
                              <m:t>~</m:t>
                            </m:r>
                          </m:e>
                          <m:e>
                            <m:r>
                              <a:rPr lang="en-US" sz="2000" i="0">
                                <a:latin typeface="Cambria Math"/>
                              </a:rPr>
                              <m:t>~</m:t>
                            </m:r>
                          </m:e>
                        </m:mr>
                      </m:m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3886200"/>
                <a:ext cx="2714205" cy="1517595"/>
              </a:xfrm>
              <a:prstGeom prst="rect">
                <a:avLst/>
              </a:prstGeom>
              <a:blipFill rotWithShape="1">
                <a:blip r:embed="rId3"/>
                <a:stretch>
                  <a:fillRect r="-1566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/>
          <p:cNvCxnSpPr/>
          <p:nvPr/>
        </p:nvCxnSpPr>
        <p:spPr>
          <a:xfrm>
            <a:off x="1066800" y="2286000"/>
            <a:ext cx="1925927" cy="0"/>
          </a:xfrm>
          <a:prstGeom prst="straightConnector1">
            <a:avLst/>
          </a:prstGeom>
          <a:ln w="31750"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1219199" y="2133600"/>
            <a:ext cx="1" cy="1143000"/>
          </a:xfrm>
          <a:prstGeom prst="straightConnector1">
            <a:avLst/>
          </a:prstGeom>
          <a:ln w="31750"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999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just"/>
            <a:r>
              <a:rPr lang="en-US" b="1" dirty="0" err="1">
                <a:solidFill>
                  <a:schemeClr val="tx1"/>
                </a:solidFill>
                <a:cs typeface="Times New Roman" pitchFamily="16" charset="0"/>
              </a:rPr>
              <a:t>Pohon</a:t>
            </a:r>
            <a:r>
              <a:rPr lang="en-US" dirty="0">
                <a:solidFill>
                  <a:schemeClr val="tx1"/>
                </a:solidFill>
                <a:cs typeface="Times New Roman" pitchFamily="16" charset="0"/>
              </a:rPr>
              <a:t> </a:t>
            </a:r>
            <a:r>
              <a:rPr lang="en-US" dirty="0" err="1">
                <a:solidFill>
                  <a:schemeClr val="tx1"/>
                </a:solidFill>
                <a:cs typeface="Times New Roman" pitchFamily="16" charset="0"/>
              </a:rPr>
              <a:t>adalah</a:t>
            </a:r>
            <a:r>
              <a:rPr lang="en-US" dirty="0">
                <a:solidFill>
                  <a:schemeClr val="tx1"/>
                </a:solidFill>
                <a:cs typeface="Times New Roman" pitchFamily="16" charset="0"/>
              </a:rPr>
              <a:t> </a:t>
            </a:r>
            <a:r>
              <a:rPr lang="en-US" dirty="0" err="1">
                <a:solidFill>
                  <a:schemeClr val="tx1"/>
                </a:solidFill>
                <a:cs typeface="Times New Roman" pitchFamily="16" charset="0"/>
              </a:rPr>
              <a:t>graf</a:t>
            </a:r>
            <a:r>
              <a:rPr lang="en-US" dirty="0">
                <a:solidFill>
                  <a:schemeClr val="tx1"/>
                </a:solidFill>
                <a:cs typeface="Times New Roman" pitchFamily="16" charset="0"/>
              </a:rPr>
              <a:t> </a:t>
            </a:r>
            <a:r>
              <a:rPr lang="en-US" dirty="0" err="1">
                <a:solidFill>
                  <a:schemeClr val="tx1"/>
                </a:solidFill>
                <a:cs typeface="Times New Roman" pitchFamily="16" charset="0"/>
              </a:rPr>
              <a:t>tak-berarah</a:t>
            </a:r>
            <a:r>
              <a:rPr lang="en-US" dirty="0">
                <a:solidFill>
                  <a:schemeClr val="tx1"/>
                </a:solidFill>
                <a:cs typeface="Times New Roman" pitchFamily="16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cs typeface="Times New Roman" pitchFamily="16" charset="0"/>
              </a:rPr>
              <a:t>terhubung</a:t>
            </a:r>
            <a:r>
              <a:rPr lang="en-US" dirty="0">
                <a:solidFill>
                  <a:schemeClr val="tx1"/>
                </a:solidFill>
                <a:cs typeface="Times New Roman" pitchFamily="16" charset="0"/>
              </a:rPr>
              <a:t> yang </a:t>
            </a:r>
            <a:r>
              <a:rPr lang="en-US" dirty="0" err="1">
                <a:solidFill>
                  <a:schemeClr val="tx1"/>
                </a:solidFill>
                <a:cs typeface="Times New Roman" pitchFamily="16" charset="0"/>
              </a:rPr>
              <a:t>tidak</a:t>
            </a:r>
            <a:r>
              <a:rPr lang="en-US" dirty="0">
                <a:solidFill>
                  <a:schemeClr val="tx1"/>
                </a:solidFill>
                <a:cs typeface="Times New Roman" pitchFamily="16" charset="0"/>
              </a:rPr>
              <a:t> </a:t>
            </a:r>
            <a:r>
              <a:rPr lang="en-US" dirty="0" err="1">
                <a:solidFill>
                  <a:schemeClr val="tx1"/>
                </a:solidFill>
                <a:cs typeface="Times New Roman" pitchFamily="16" charset="0"/>
              </a:rPr>
              <a:t>mengandung</a:t>
            </a:r>
            <a:r>
              <a:rPr lang="en-US" dirty="0">
                <a:solidFill>
                  <a:schemeClr val="tx1"/>
                </a:solidFill>
                <a:cs typeface="Times New Roman" pitchFamily="16" charset="0"/>
              </a:rPr>
              <a:t> </a:t>
            </a:r>
            <a:r>
              <a:rPr lang="en-US" dirty="0" err="1">
                <a:solidFill>
                  <a:schemeClr val="tx1"/>
                </a:solidFill>
                <a:cs typeface="Times New Roman" pitchFamily="16" charset="0"/>
              </a:rPr>
              <a:t>sirkuit</a:t>
            </a:r>
            <a:endParaRPr lang="en-US" dirty="0">
              <a:solidFill>
                <a:schemeClr val="tx1"/>
              </a:solidFill>
              <a:cs typeface="Times New Roman" pitchFamily="16" charset="0"/>
            </a:endParaRPr>
          </a:p>
          <a:p>
            <a:endParaRPr lang="en-GB" dirty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57200" y="304800"/>
            <a:ext cx="7772400" cy="461645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4000" kern="1200">
                <a:solidFill>
                  <a:srgbClr val="006600"/>
                </a:solidFill>
                <a:latin typeface="Franklin Gothic Demi Cond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6179700"/>
              </p:ext>
            </p:extLst>
          </p:nvPr>
        </p:nvGraphicFramePr>
        <p:xfrm>
          <a:off x="484340" y="1981200"/>
          <a:ext cx="7620000" cy="314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Document" r:id="rId3" imgW="5486400" imgH="2482596" progId="Word.Document.8">
                  <p:embed/>
                </p:oleObj>
              </mc:Choice>
              <mc:Fallback>
                <p:oleObj name="Document" r:id="rId3" imgW="5486400" imgH="2482596" progId="Word.Documen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4340" y="1981200"/>
                        <a:ext cx="7620000" cy="3143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83817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Solusi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FTI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06725" y="1066800"/>
            <a:ext cx="86532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3. </a:t>
            </a:r>
            <a:r>
              <a:rPr lang="en-US" dirty="0" smtClean="0"/>
              <a:t>ITERASI 2 </a:t>
            </a:r>
            <a:r>
              <a:rPr lang="en-US" dirty="0"/>
              <a:t>: </a:t>
            </a:r>
            <a:r>
              <a:rPr lang="en-US" dirty="0" err="1"/>
              <a:t>fokus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Baris</a:t>
            </a:r>
            <a:r>
              <a:rPr lang="en-US" dirty="0"/>
              <a:t> </a:t>
            </a:r>
            <a:r>
              <a:rPr lang="en-US" dirty="0" smtClean="0"/>
              <a:t>2 </a:t>
            </a:r>
            <a:r>
              <a:rPr lang="en-US" dirty="0" err="1"/>
              <a:t>Kolom</a:t>
            </a:r>
            <a:r>
              <a:rPr lang="en-US" dirty="0"/>
              <a:t> </a:t>
            </a:r>
            <a:r>
              <a:rPr lang="en-US" dirty="0" smtClean="0"/>
              <a:t>2 </a:t>
            </a:r>
            <a:r>
              <a:rPr lang="en-US" dirty="0" err="1"/>
              <a:t>matriks</a:t>
            </a:r>
            <a:r>
              <a:rPr lang="en-US" dirty="0"/>
              <a:t> </a:t>
            </a:r>
            <a:r>
              <a:rPr lang="en-US" dirty="0" smtClean="0"/>
              <a:t>W1, </a:t>
            </a:r>
            <a:r>
              <a:rPr lang="en-US" dirty="0" err="1" smtClean="0"/>
              <a:t>maka</a:t>
            </a:r>
            <a:r>
              <a:rPr lang="en-US" dirty="0" smtClean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didapat</a:t>
            </a:r>
            <a:r>
              <a:rPr lang="en-US" dirty="0"/>
              <a:t> </a:t>
            </a:r>
            <a:r>
              <a:rPr lang="en-US" dirty="0" err="1"/>
              <a:t>matriks</a:t>
            </a:r>
            <a:r>
              <a:rPr lang="en-US" dirty="0"/>
              <a:t> </a:t>
            </a:r>
            <a:r>
              <a:rPr lang="en-US" dirty="0" smtClean="0"/>
              <a:t>W2 </a:t>
            </a:r>
            <a:r>
              <a:rPr lang="en-US" dirty="0" err="1"/>
              <a:t>sbb</a:t>
            </a:r>
            <a:r>
              <a:rPr lang="en-US" dirty="0"/>
              <a:t> :</a:t>
            </a:r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533400" y="1524000"/>
                <a:ext cx="2714205" cy="1517595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5"/>
                                <m:mcJc m:val="center"/>
                              </m:mcPr>
                            </m:mc>
                          </m:mcs>
                          <m:ctrlPr>
                            <a:rPr lang="en-US" sz="2000" i="1">
                              <a:latin typeface="Cambria Math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sty m:val="p"/>
                              </m:rPr>
                              <a:rPr lang="en-US" sz="2000" i="0">
                                <a:latin typeface="Cambria Math"/>
                              </a:rPr>
                              <m:t>vij</m:t>
                            </m:r>
                          </m:e>
                          <m:e>
                            <m:r>
                              <m:rPr>
                                <m:sty m:val="p"/>
                              </m:rPr>
                              <a:rPr lang="en-US" sz="2000" i="0">
                                <a:latin typeface="Cambria Math"/>
                              </a:rPr>
                              <m:t>v</m:t>
                            </m:r>
                            <m:r>
                              <a:rPr lang="en-US" sz="2000" i="0">
                                <a:latin typeface="Cambria Math"/>
                              </a:rPr>
                              <m:t>1</m:t>
                            </m:r>
                          </m:e>
                          <m:e>
                            <m:r>
                              <m:rPr>
                                <m:sty m:val="p"/>
                              </m:rPr>
                              <a:rPr lang="en-US" sz="2000" i="0">
                                <a:latin typeface="Cambria Math"/>
                              </a:rPr>
                              <m:t>v</m:t>
                            </m:r>
                            <m:r>
                              <a:rPr lang="en-US" sz="2000" i="0">
                                <a:latin typeface="Cambria Math"/>
                              </a:rPr>
                              <m:t>2</m:t>
                            </m:r>
                          </m:e>
                          <m:e>
                            <m:r>
                              <m:rPr>
                                <m:sty m:val="p"/>
                              </m:rPr>
                              <a:rPr lang="en-US" sz="2000" i="0">
                                <a:latin typeface="Cambria Math"/>
                              </a:rPr>
                              <m:t>v</m:t>
                            </m:r>
                            <m:r>
                              <a:rPr lang="en-US" sz="2000" i="0">
                                <a:latin typeface="Cambria Math"/>
                              </a:rPr>
                              <m:t>3</m:t>
                            </m:r>
                          </m:e>
                          <m:e>
                            <m:r>
                              <m:rPr>
                                <m:sty m:val="p"/>
                              </m:rPr>
                              <a:rPr lang="en-US" sz="2000" i="0">
                                <a:latin typeface="Cambria Math"/>
                              </a:rPr>
                              <m:t>v</m:t>
                            </m:r>
                            <m:r>
                              <a:rPr lang="en-US" sz="2000" i="0">
                                <a:latin typeface="Cambria Math"/>
                              </a:rPr>
                              <m:t>4</m:t>
                            </m:r>
                          </m:e>
                        </m:mr>
                        <m:mr>
                          <m:e>
                            <m:r>
                              <m:rPr>
                                <m:sty m:val="p"/>
                              </m:rPr>
                              <a:rPr lang="en-US" sz="2000" i="0">
                                <a:latin typeface="Cambria Math"/>
                              </a:rPr>
                              <m:t>v</m:t>
                            </m:r>
                            <m:r>
                              <a:rPr lang="en-US" sz="2000" i="0">
                                <a:latin typeface="Cambria Math"/>
                              </a:rPr>
                              <m:t>1</m:t>
                            </m:r>
                          </m:e>
                          <m:e>
                            <m:r>
                              <a:rPr lang="en-US" sz="2000" b="1" i="0">
                                <a:latin typeface="Cambria Math"/>
                              </a:rPr>
                              <m:t>~</m:t>
                            </m:r>
                          </m:e>
                          <m:e>
                            <m:r>
                              <a:rPr lang="en-US" sz="2000" b="1" i="0">
                                <a:latin typeface="Cambria Math"/>
                              </a:rPr>
                              <m:t>𝟐</m:t>
                            </m:r>
                          </m:e>
                          <m:e>
                            <m:r>
                              <a:rPr lang="en-US" sz="2000" b="1" i="0">
                                <a:latin typeface="Cambria Math"/>
                              </a:rPr>
                              <m:t>𝟑</m:t>
                            </m:r>
                          </m:e>
                          <m:e>
                            <m:r>
                              <a:rPr lang="en-US" sz="2000" i="0">
                                <a:latin typeface="Cambria Math"/>
                              </a:rPr>
                              <m:t>~</m:t>
                            </m:r>
                          </m:e>
                        </m:mr>
                        <m:mr>
                          <m:e>
                            <m:r>
                              <m:rPr>
                                <m:sty m:val="p"/>
                              </m:rPr>
                              <a:rPr lang="en-US" sz="2000" i="0">
                                <a:latin typeface="Cambria Math"/>
                              </a:rPr>
                              <m:t>v</m:t>
                            </m:r>
                            <m:r>
                              <a:rPr lang="en-US" sz="2000" i="0">
                                <a:latin typeface="Cambria Math"/>
                              </a:rPr>
                              <m:t>2</m:t>
                            </m:r>
                          </m:e>
                          <m:e>
                            <m:r>
                              <a:rPr lang="en-US" sz="2000" b="1" i="0">
                                <a:latin typeface="Cambria Math"/>
                              </a:rPr>
                              <m:t>𝟐</m:t>
                            </m:r>
                          </m:e>
                          <m:e>
                            <m:r>
                              <a:rPr lang="en-US" sz="2000" i="0">
                                <a:latin typeface="Cambria Math"/>
                              </a:rPr>
                              <m:t>4</m:t>
                            </m:r>
                          </m:e>
                          <m:e>
                            <m:r>
                              <a:rPr lang="en-US" sz="2000" i="0">
                                <a:latin typeface="Cambria Math"/>
                              </a:rPr>
                              <m:t>1</m:t>
                            </m:r>
                          </m:e>
                          <m:e>
                            <m:r>
                              <a:rPr lang="en-US" sz="2000" i="0">
                                <a:latin typeface="Cambria Math"/>
                              </a:rPr>
                              <m:t>10</m:t>
                            </m:r>
                          </m:e>
                        </m:mr>
                        <m:mr>
                          <m:e>
                            <m:r>
                              <m:rPr>
                                <m:sty m:val="p"/>
                              </m:rPr>
                              <a:rPr lang="en-US" sz="2000" i="0">
                                <a:latin typeface="Cambria Math"/>
                              </a:rPr>
                              <m:t>v</m:t>
                            </m:r>
                            <m:r>
                              <a:rPr lang="en-US" sz="2000" i="0">
                                <a:latin typeface="Cambria Math"/>
                              </a:rPr>
                              <m:t>3</m:t>
                            </m:r>
                          </m:e>
                          <m:e>
                            <m:r>
                              <a:rPr lang="en-US" sz="2000" i="0">
                                <a:latin typeface="Cambria Math"/>
                              </a:rPr>
                              <m:t>~</m:t>
                            </m:r>
                          </m:e>
                          <m:e>
                            <m:r>
                              <a:rPr lang="en-US" sz="2000" i="0">
                                <a:latin typeface="Cambria Math"/>
                              </a:rPr>
                              <m:t>~</m:t>
                            </m:r>
                          </m:e>
                          <m:e>
                            <m:r>
                              <a:rPr lang="en-US" sz="2000" i="0">
                                <a:latin typeface="Cambria Math"/>
                              </a:rPr>
                              <m:t>~</m:t>
                            </m:r>
                          </m:e>
                          <m:e>
                            <m:r>
                              <a:rPr lang="en-US" sz="2000" i="0">
                                <a:latin typeface="Cambria Math"/>
                              </a:rPr>
                              <m:t>2</m:t>
                            </m:r>
                          </m:e>
                        </m:mr>
                        <m:mr>
                          <m:e>
                            <m:r>
                              <m:rPr>
                                <m:sty m:val="p"/>
                              </m:rPr>
                              <a:rPr lang="en-US" sz="2000" i="0">
                                <a:latin typeface="Cambria Math"/>
                              </a:rPr>
                              <m:t>v</m:t>
                            </m:r>
                            <m:r>
                              <a:rPr lang="en-US" sz="2000" i="0">
                                <a:latin typeface="Cambria Math"/>
                              </a:rPr>
                              <m:t>4</m:t>
                            </m:r>
                          </m:e>
                          <m:e>
                            <m:r>
                              <a:rPr lang="en-US" sz="2000" i="0">
                                <a:latin typeface="Cambria Math"/>
                              </a:rPr>
                              <m:t>~</m:t>
                            </m:r>
                          </m:e>
                          <m:e>
                            <m:r>
                              <a:rPr lang="en-US" sz="2000" i="0">
                                <a:latin typeface="Cambria Math"/>
                              </a:rPr>
                              <m:t>~</m:t>
                            </m:r>
                          </m:e>
                          <m:e>
                            <m:r>
                              <a:rPr lang="en-US" sz="2000" i="0">
                                <a:latin typeface="Cambria Math"/>
                              </a:rPr>
                              <m:t>~</m:t>
                            </m:r>
                          </m:e>
                          <m:e>
                            <m:r>
                              <a:rPr lang="en-US" sz="2000" i="0">
                                <a:latin typeface="Cambria Math"/>
                              </a:rPr>
                              <m:t>~</m:t>
                            </m:r>
                          </m:e>
                        </m:mr>
                      </m:m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1524000"/>
                <a:ext cx="2714205" cy="1517595"/>
              </a:xfrm>
              <a:prstGeom prst="rect">
                <a:avLst/>
              </a:prstGeom>
              <a:blipFill rotWithShape="1">
                <a:blip r:embed="rId2"/>
                <a:stretch>
                  <a:fillRect r="-1566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/>
          <p:cNvCxnSpPr/>
          <p:nvPr/>
        </p:nvCxnSpPr>
        <p:spPr>
          <a:xfrm flipH="1">
            <a:off x="1219200" y="2282797"/>
            <a:ext cx="1781595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1898715" y="1595395"/>
            <a:ext cx="1" cy="1374803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524000" y="5421868"/>
            <a:ext cx="647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(W2)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513759" y="3733800"/>
                <a:ext cx="2714205" cy="1517595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5"/>
                                <m:mcJc m:val="center"/>
                              </m:mcPr>
                            </m:mc>
                          </m:mcs>
                          <m:ctrlPr>
                            <a:rPr lang="en-US" sz="2000" i="1">
                              <a:latin typeface="Cambria Math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sty m:val="p"/>
                              </m:rPr>
                              <a:rPr lang="en-US" sz="2000" i="0">
                                <a:latin typeface="Cambria Math"/>
                              </a:rPr>
                              <m:t>vij</m:t>
                            </m:r>
                          </m:e>
                          <m:e>
                            <m:r>
                              <m:rPr>
                                <m:sty m:val="p"/>
                              </m:rPr>
                              <a:rPr lang="en-US" sz="2000" i="0">
                                <a:latin typeface="Cambria Math"/>
                              </a:rPr>
                              <m:t>v</m:t>
                            </m:r>
                            <m:r>
                              <a:rPr lang="en-US" sz="2000" i="0">
                                <a:latin typeface="Cambria Math"/>
                              </a:rPr>
                              <m:t>1</m:t>
                            </m:r>
                          </m:e>
                          <m:e>
                            <m:r>
                              <m:rPr>
                                <m:sty m:val="p"/>
                              </m:rPr>
                              <a:rPr lang="en-US" sz="2000" i="0">
                                <a:latin typeface="Cambria Math"/>
                              </a:rPr>
                              <m:t>v</m:t>
                            </m:r>
                            <m:r>
                              <a:rPr lang="en-US" sz="2000" i="0">
                                <a:latin typeface="Cambria Math"/>
                              </a:rPr>
                              <m:t>2</m:t>
                            </m:r>
                          </m:e>
                          <m:e>
                            <m:r>
                              <m:rPr>
                                <m:sty m:val="p"/>
                              </m:rPr>
                              <a:rPr lang="en-US" sz="2000" i="0">
                                <a:latin typeface="Cambria Math"/>
                              </a:rPr>
                              <m:t>v</m:t>
                            </m:r>
                            <m:r>
                              <a:rPr lang="en-US" sz="2000" i="0">
                                <a:latin typeface="Cambria Math"/>
                              </a:rPr>
                              <m:t>3</m:t>
                            </m:r>
                          </m:e>
                          <m:e>
                            <m:r>
                              <m:rPr>
                                <m:sty m:val="p"/>
                              </m:rPr>
                              <a:rPr lang="en-US" sz="2000" i="0">
                                <a:latin typeface="Cambria Math"/>
                              </a:rPr>
                              <m:t>v</m:t>
                            </m:r>
                            <m:r>
                              <a:rPr lang="en-US" sz="2000" i="0">
                                <a:latin typeface="Cambria Math"/>
                              </a:rPr>
                              <m:t>4</m:t>
                            </m:r>
                          </m:e>
                        </m:mr>
                        <m:mr>
                          <m:e>
                            <m:r>
                              <m:rPr>
                                <m:sty m:val="p"/>
                              </m:rPr>
                              <a:rPr lang="en-US" sz="2000" i="0">
                                <a:latin typeface="Cambria Math"/>
                              </a:rPr>
                              <m:t>v</m:t>
                            </m:r>
                            <m:r>
                              <a:rPr lang="en-US" sz="2000" i="0">
                                <a:latin typeface="Cambria Math"/>
                              </a:rPr>
                              <m:t>1</m:t>
                            </m:r>
                          </m:e>
                          <m:e>
                            <m:r>
                              <a:rPr lang="en-US" sz="2000" i="0">
                                <a:latin typeface="Cambria Math"/>
                              </a:rPr>
                              <m:t>4</m:t>
                            </m:r>
                          </m:e>
                          <m:e>
                            <m:r>
                              <a:rPr lang="en-US" sz="2000" b="1" i="0">
                                <a:latin typeface="Cambria Math"/>
                              </a:rPr>
                              <m:t>𝟐</m:t>
                            </m:r>
                          </m:e>
                          <m:e>
                            <m:r>
                              <a:rPr lang="en-US" sz="2000" b="1" i="0">
                                <a:latin typeface="Cambria Math"/>
                              </a:rPr>
                              <m:t>𝟑</m:t>
                            </m:r>
                          </m:e>
                          <m:e>
                            <m:r>
                              <a:rPr lang="en-US" sz="2000" i="0">
                                <a:latin typeface="Cambria Math"/>
                              </a:rPr>
                              <m:t>12</m:t>
                            </m:r>
                          </m:e>
                        </m:mr>
                        <m:mr>
                          <m:e>
                            <m:r>
                              <m:rPr>
                                <m:sty m:val="p"/>
                              </m:rPr>
                              <a:rPr lang="en-US" sz="2000" i="0">
                                <a:latin typeface="Cambria Math"/>
                              </a:rPr>
                              <m:t>v</m:t>
                            </m:r>
                            <m:r>
                              <a:rPr lang="en-US" sz="2000" i="0">
                                <a:latin typeface="Cambria Math"/>
                              </a:rPr>
                              <m:t>2</m:t>
                            </m:r>
                          </m:e>
                          <m:e>
                            <m:r>
                              <a:rPr lang="en-US" sz="2000" b="1" i="0">
                                <a:latin typeface="Cambria Math"/>
                              </a:rPr>
                              <m:t>𝟐</m:t>
                            </m:r>
                          </m:e>
                          <m:e>
                            <m:r>
                              <a:rPr lang="en-US" sz="2000" i="0">
                                <a:latin typeface="Cambria Math"/>
                              </a:rPr>
                              <m:t>4</m:t>
                            </m:r>
                          </m:e>
                          <m:e>
                            <m:r>
                              <a:rPr lang="en-US" sz="2000" i="0">
                                <a:latin typeface="Cambria Math"/>
                              </a:rPr>
                              <m:t>1</m:t>
                            </m:r>
                          </m:e>
                          <m:e>
                            <m:r>
                              <a:rPr lang="en-US" sz="2000" i="0">
                                <a:latin typeface="Cambria Math"/>
                              </a:rPr>
                              <m:t>10</m:t>
                            </m:r>
                          </m:e>
                        </m:mr>
                        <m:mr>
                          <m:e>
                            <m:r>
                              <m:rPr>
                                <m:sty m:val="p"/>
                              </m:rPr>
                              <a:rPr lang="en-US" sz="2000" i="0">
                                <a:latin typeface="Cambria Math"/>
                              </a:rPr>
                              <m:t>v</m:t>
                            </m:r>
                            <m:r>
                              <a:rPr lang="en-US" sz="2000" i="0">
                                <a:latin typeface="Cambria Math"/>
                              </a:rPr>
                              <m:t>3</m:t>
                            </m:r>
                          </m:e>
                          <m:e>
                            <m:r>
                              <a:rPr lang="en-US" sz="2000" i="0">
                                <a:latin typeface="Cambria Math"/>
                              </a:rPr>
                              <m:t>~</m:t>
                            </m:r>
                          </m:e>
                          <m:e>
                            <m:r>
                              <a:rPr lang="en-US" sz="2000" i="0">
                                <a:latin typeface="Cambria Math"/>
                              </a:rPr>
                              <m:t>~</m:t>
                            </m:r>
                          </m:e>
                          <m:e>
                            <m:r>
                              <a:rPr lang="en-US" sz="2000" i="0">
                                <a:latin typeface="Cambria Math"/>
                              </a:rPr>
                              <m:t>~</m:t>
                            </m:r>
                          </m:e>
                          <m:e>
                            <m:r>
                              <a:rPr lang="en-US" sz="2000" i="0">
                                <a:latin typeface="Cambria Math"/>
                              </a:rPr>
                              <m:t>2</m:t>
                            </m:r>
                          </m:e>
                        </m:mr>
                        <m:mr>
                          <m:e>
                            <m:r>
                              <m:rPr>
                                <m:sty m:val="p"/>
                              </m:rPr>
                              <a:rPr lang="en-US" sz="2000" i="0">
                                <a:latin typeface="Cambria Math"/>
                              </a:rPr>
                              <m:t>v</m:t>
                            </m:r>
                            <m:r>
                              <a:rPr lang="en-US" sz="2000" i="0">
                                <a:latin typeface="Cambria Math"/>
                              </a:rPr>
                              <m:t>4</m:t>
                            </m:r>
                          </m:e>
                          <m:e>
                            <m:r>
                              <a:rPr lang="en-US" sz="2000" i="0">
                                <a:latin typeface="Cambria Math"/>
                              </a:rPr>
                              <m:t>~</m:t>
                            </m:r>
                          </m:e>
                          <m:e>
                            <m:r>
                              <a:rPr lang="en-US" sz="2000" i="0">
                                <a:latin typeface="Cambria Math"/>
                              </a:rPr>
                              <m:t>~</m:t>
                            </m:r>
                          </m:e>
                          <m:e>
                            <m:r>
                              <a:rPr lang="en-US" sz="2000" i="0">
                                <a:latin typeface="Cambria Math"/>
                              </a:rPr>
                              <m:t>~</m:t>
                            </m:r>
                          </m:e>
                          <m:e>
                            <m:r>
                              <a:rPr lang="en-US" sz="2000" i="0">
                                <a:latin typeface="Cambria Math"/>
                              </a:rPr>
                              <m:t>~</m:t>
                            </m:r>
                          </m:e>
                        </m:mr>
                      </m:m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759" y="3733800"/>
                <a:ext cx="2714205" cy="1517595"/>
              </a:xfrm>
              <a:prstGeom prst="rect">
                <a:avLst/>
              </a:prstGeom>
              <a:blipFill rotWithShape="1">
                <a:blip r:embed="rId3"/>
                <a:stretch>
                  <a:fillRect r="-156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55566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13" grpId="0"/>
      <p:bldP spid="1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533400" y="1682805"/>
                <a:ext cx="2714205" cy="1517595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5"/>
                                <m:mcJc m:val="center"/>
                              </m:mcPr>
                            </m:mc>
                          </m:mcs>
                          <m:ctrlPr>
                            <a:rPr lang="en-US" sz="2000" i="1">
                              <a:latin typeface="Cambria Math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sty m:val="p"/>
                              </m:rPr>
                              <a:rPr lang="en-US" sz="2000" i="0">
                                <a:latin typeface="Cambria Math"/>
                              </a:rPr>
                              <m:t>vij</m:t>
                            </m:r>
                          </m:e>
                          <m:e>
                            <m:r>
                              <m:rPr>
                                <m:sty m:val="p"/>
                              </m:rPr>
                              <a:rPr lang="en-US" sz="2000" i="0">
                                <a:latin typeface="Cambria Math"/>
                              </a:rPr>
                              <m:t>v</m:t>
                            </m:r>
                            <m:r>
                              <a:rPr lang="en-US" sz="2000" i="0">
                                <a:latin typeface="Cambria Math"/>
                              </a:rPr>
                              <m:t>1</m:t>
                            </m:r>
                          </m:e>
                          <m:e>
                            <m:r>
                              <m:rPr>
                                <m:sty m:val="p"/>
                              </m:rPr>
                              <a:rPr lang="en-US" sz="2000" i="0">
                                <a:latin typeface="Cambria Math"/>
                              </a:rPr>
                              <m:t>v</m:t>
                            </m:r>
                            <m:r>
                              <a:rPr lang="en-US" sz="2000" i="0">
                                <a:latin typeface="Cambria Math"/>
                              </a:rPr>
                              <m:t>2</m:t>
                            </m:r>
                          </m:e>
                          <m:e>
                            <m:r>
                              <m:rPr>
                                <m:sty m:val="p"/>
                              </m:rPr>
                              <a:rPr lang="en-US" sz="2000" i="0">
                                <a:latin typeface="Cambria Math"/>
                              </a:rPr>
                              <m:t>v</m:t>
                            </m:r>
                            <m:r>
                              <a:rPr lang="en-US" sz="2000" i="0">
                                <a:latin typeface="Cambria Math"/>
                              </a:rPr>
                              <m:t>3</m:t>
                            </m:r>
                          </m:e>
                          <m:e>
                            <m:r>
                              <m:rPr>
                                <m:sty m:val="p"/>
                              </m:rPr>
                              <a:rPr lang="en-US" sz="2000" i="0">
                                <a:latin typeface="Cambria Math"/>
                              </a:rPr>
                              <m:t>v</m:t>
                            </m:r>
                            <m:r>
                              <a:rPr lang="en-US" sz="2000" i="0">
                                <a:latin typeface="Cambria Math"/>
                              </a:rPr>
                              <m:t>4</m:t>
                            </m:r>
                          </m:e>
                        </m:mr>
                        <m:mr>
                          <m:e>
                            <m:r>
                              <m:rPr>
                                <m:sty m:val="p"/>
                              </m:rPr>
                              <a:rPr lang="en-US" sz="2000" i="0">
                                <a:latin typeface="Cambria Math"/>
                              </a:rPr>
                              <m:t>v</m:t>
                            </m:r>
                            <m:r>
                              <a:rPr lang="en-US" sz="2000" i="0">
                                <a:latin typeface="Cambria Math"/>
                              </a:rPr>
                              <m:t>1</m:t>
                            </m:r>
                          </m:e>
                          <m:e>
                            <m:r>
                              <a:rPr lang="en-US" sz="2000" i="0">
                                <a:latin typeface="Cambria Math"/>
                              </a:rPr>
                              <m:t>4</m:t>
                            </m:r>
                          </m:e>
                          <m:e>
                            <m:r>
                              <a:rPr lang="en-US" sz="2000" b="1" i="0">
                                <a:latin typeface="Cambria Math"/>
                              </a:rPr>
                              <m:t>𝟐</m:t>
                            </m:r>
                          </m:e>
                          <m:e>
                            <m:r>
                              <a:rPr lang="en-US" sz="2000" b="1" i="0">
                                <a:latin typeface="Cambria Math"/>
                              </a:rPr>
                              <m:t>𝟑</m:t>
                            </m:r>
                          </m:e>
                          <m:e>
                            <m:r>
                              <a:rPr lang="en-US" sz="2000" i="0">
                                <a:latin typeface="Cambria Math"/>
                              </a:rPr>
                              <m:t>12</m:t>
                            </m:r>
                          </m:e>
                        </m:mr>
                        <m:mr>
                          <m:e>
                            <m:r>
                              <m:rPr>
                                <m:sty m:val="p"/>
                              </m:rPr>
                              <a:rPr lang="en-US" sz="2000" i="0">
                                <a:latin typeface="Cambria Math"/>
                              </a:rPr>
                              <m:t>v</m:t>
                            </m:r>
                            <m:r>
                              <a:rPr lang="en-US" sz="2000" i="0">
                                <a:latin typeface="Cambria Math"/>
                              </a:rPr>
                              <m:t>2</m:t>
                            </m:r>
                          </m:e>
                          <m:e>
                            <m:r>
                              <a:rPr lang="en-US" sz="2000" b="1" i="0">
                                <a:latin typeface="Cambria Math"/>
                              </a:rPr>
                              <m:t>𝟐</m:t>
                            </m:r>
                          </m:e>
                          <m:e>
                            <m:r>
                              <a:rPr lang="en-US" sz="2000" i="0">
                                <a:latin typeface="Cambria Math"/>
                              </a:rPr>
                              <m:t>4</m:t>
                            </m:r>
                          </m:e>
                          <m:e>
                            <m:r>
                              <a:rPr lang="en-US" sz="2000" i="0">
                                <a:latin typeface="Cambria Math"/>
                              </a:rPr>
                              <m:t>1</m:t>
                            </m:r>
                          </m:e>
                          <m:e>
                            <m:r>
                              <a:rPr lang="en-US" sz="2000" i="0">
                                <a:latin typeface="Cambria Math"/>
                              </a:rPr>
                              <m:t>10</m:t>
                            </m:r>
                          </m:e>
                        </m:mr>
                        <m:mr>
                          <m:e>
                            <m:r>
                              <m:rPr>
                                <m:sty m:val="p"/>
                              </m:rPr>
                              <a:rPr lang="en-US" sz="2000" i="0">
                                <a:latin typeface="Cambria Math"/>
                              </a:rPr>
                              <m:t>v</m:t>
                            </m:r>
                            <m:r>
                              <a:rPr lang="en-US" sz="2000" i="0">
                                <a:latin typeface="Cambria Math"/>
                              </a:rPr>
                              <m:t>3</m:t>
                            </m:r>
                          </m:e>
                          <m:e>
                            <m:r>
                              <a:rPr lang="en-US" sz="2000" i="0">
                                <a:latin typeface="Cambria Math"/>
                              </a:rPr>
                              <m:t>~</m:t>
                            </m:r>
                          </m:e>
                          <m:e>
                            <m:r>
                              <a:rPr lang="en-US" sz="2000" i="0">
                                <a:latin typeface="Cambria Math"/>
                              </a:rPr>
                              <m:t>~</m:t>
                            </m:r>
                          </m:e>
                          <m:e>
                            <m:r>
                              <a:rPr lang="en-US" sz="2000" i="0">
                                <a:latin typeface="Cambria Math"/>
                              </a:rPr>
                              <m:t>~</m:t>
                            </m:r>
                          </m:e>
                          <m:e>
                            <m:r>
                              <a:rPr lang="en-US" sz="2000" i="0">
                                <a:latin typeface="Cambria Math"/>
                              </a:rPr>
                              <m:t>2</m:t>
                            </m:r>
                          </m:e>
                        </m:mr>
                        <m:mr>
                          <m:e>
                            <m:r>
                              <m:rPr>
                                <m:sty m:val="p"/>
                              </m:rPr>
                              <a:rPr lang="en-US" sz="2000" i="0">
                                <a:latin typeface="Cambria Math"/>
                              </a:rPr>
                              <m:t>v</m:t>
                            </m:r>
                            <m:r>
                              <a:rPr lang="en-US" sz="2000" i="0">
                                <a:latin typeface="Cambria Math"/>
                              </a:rPr>
                              <m:t>4</m:t>
                            </m:r>
                          </m:e>
                          <m:e>
                            <m:r>
                              <a:rPr lang="en-US" sz="2000" i="0">
                                <a:latin typeface="Cambria Math"/>
                              </a:rPr>
                              <m:t>~</m:t>
                            </m:r>
                          </m:e>
                          <m:e>
                            <m:r>
                              <a:rPr lang="en-US" sz="2000" i="0">
                                <a:latin typeface="Cambria Math"/>
                              </a:rPr>
                              <m:t>~</m:t>
                            </m:r>
                          </m:e>
                          <m:e>
                            <m:r>
                              <a:rPr lang="en-US" sz="2000" i="0">
                                <a:latin typeface="Cambria Math"/>
                              </a:rPr>
                              <m:t>~</m:t>
                            </m:r>
                          </m:e>
                          <m:e>
                            <m:r>
                              <a:rPr lang="en-US" sz="2000" i="0">
                                <a:latin typeface="Cambria Math"/>
                              </a:rPr>
                              <m:t>~</m:t>
                            </m:r>
                          </m:e>
                        </m:mr>
                      </m:m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1682805"/>
                <a:ext cx="2714205" cy="1517595"/>
              </a:xfrm>
              <a:prstGeom prst="rect">
                <a:avLst/>
              </a:prstGeom>
              <a:blipFill rotWithShape="1">
                <a:blip r:embed="rId2"/>
                <a:stretch>
                  <a:fillRect r="-1566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Solusi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FTI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06725" y="1066800"/>
            <a:ext cx="86532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4. ITERASI 3 </a:t>
            </a:r>
            <a:r>
              <a:rPr lang="en-US" dirty="0"/>
              <a:t>: </a:t>
            </a:r>
            <a:r>
              <a:rPr lang="en-US" dirty="0" err="1"/>
              <a:t>fokus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Baris</a:t>
            </a:r>
            <a:r>
              <a:rPr lang="en-US" dirty="0"/>
              <a:t> 3</a:t>
            </a:r>
            <a:r>
              <a:rPr lang="en-US" dirty="0" smtClean="0"/>
              <a:t> </a:t>
            </a:r>
            <a:r>
              <a:rPr lang="en-US" dirty="0" err="1"/>
              <a:t>Kolom</a:t>
            </a:r>
            <a:r>
              <a:rPr lang="en-US" dirty="0"/>
              <a:t> 3</a:t>
            </a:r>
            <a:r>
              <a:rPr lang="en-US" dirty="0" smtClean="0"/>
              <a:t> </a:t>
            </a:r>
            <a:r>
              <a:rPr lang="en-US" dirty="0" err="1"/>
              <a:t>matriks</a:t>
            </a:r>
            <a:r>
              <a:rPr lang="en-US" dirty="0"/>
              <a:t> </a:t>
            </a:r>
            <a:r>
              <a:rPr lang="en-US" dirty="0" smtClean="0"/>
              <a:t>W2, </a:t>
            </a:r>
            <a:r>
              <a:rPr lang="en-US" dirty="0" err="1" smtClean="0"/>
              <a:t>maka</a:t>
            </a:r>
            <a:r>
              <a:rPr lang="en-US" dirty="0" smtClean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didapat</a:t>
            </a:r>
            <a:r>
              <a:rPr lang="en-US" dirty="0"/>
              <a:t> </a:t>
            </a:r>
            <a:r>
              <a:rPr lang="en-US" dirty="0" err="1"/>
              <a:t>matriks</a:t>
            </a:r>
            <a:r>
              <a:rPr lang="en-US" dirty="0"/>
              <a:t> </a:t>
            </a:r>
            <a:r>
              <a:rPr lang="en-US" dirty="0" smtClean="0"/>
              <a:t>W3 </a:t>
            </a:r>
            <a:r>
              <a:rPr lang="en-US" dirty="0" err="1"/>
              <a:t>sbb</a:t>
            </a:r>
            <a:r>
              <a:rPr lang="en-US" dirty="0"/>
              <a:t> :</a:t>
            </a:r>
          </a:p>
          <a:p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1219200" y="2743200"/>
            <a:ext cx="1781595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2438399" y="1749397"/>
            <a:ext cx="1" cy="1374803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524000" y="5421868"/>
            <a:ext cx="647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(W3)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533400" y="3657721"/>
                <a:ext cx="2710999" cy="152387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5"/>
                                <m:mcJc m:val="center"/>
                              </m:mcPr>
                            </m:mc>
                          </m:mcs>
                          <m:ctrlPr>
                            <a:rPr lang="en-US" sz="2000" i="1">
                              <a:latin typeface="Cambria Math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sty m:val="p"/>
                              </m:rPr>
                              <a:rPr lang="en-US" sz="2000" i="0">
                                <a:latin typeface="Cambria Math"/>
                              </a:rPr>
                              <m:t>vij</m:t>
                            </m:r>
                          </m:e>
                          <m:e>
                            <m:r>
                              <m:rPr>
                                <m:sty m:val="p"/>
                              </m:rPr>
                              <a:rPr lang="en-US" sz="2000" i="0">
                                <a:latin typeface="Cambria Math"/>
                              </a:rPr>
                              <m:t>v</m:t>
                            </m:r>
                            <m:r>
                              <a:rPr lang="en-US" sz="2000" i="0">
                                <a:latin typeface="Cambria Math"/>
                              </a:rPr>
                              <m:t>1</m:t>
                            </m:r>
                          </m:e>
                          <m:e>
                            <m:r>
                              <m:rPr>
                                <m:sty m:val="p"/>
                              </m:rPr>
                              <a:rPr lang="en-US" sz="2000" i="0">
                                <a:latin typeface="Cambria Math"/>
                              </a:rPr>
                              <m:t>v</m:t>
                            </m:r>
                            <m:r>
                              <a:rPr lang="en-US" sz="2000" i="0">
                                <a:latin typeface="Cambria Math"/>
                              </a:rPr>
                              <m:t>2</m:t>
                            </m:r>
                          </m:e>
                          <m:e>
                            <m:r>
                              <m:rPr>
                                <m:sty m:val="p"/>
                              </m:rPr>
                              <a:rPr lang="en-US" sz="2000" i="0">
                                <a:latin typeface="Cambria Math"/>
                              </a:rPr>
                              <m:t>v</m:t>
                            </m:r>
                            <m:r>
                              <a:rPr lang="en-US" sz="2000" i="0">
                                <a:latin typeface="Cambria Math"/>
                              </a:rPr>
                              <m:t>3</m:t>
                            </m:r>
                          </m:e>
                          <m:e>
                            <m:r>
                              <m:rPr>
                                <m:sty m:val="p"/>
                              </m:rPr>
                              <a:rPr lang="en-US" sz="2000" i="0">
                                <a:latin typeface="Cambria Math"/>
                              </a:rPr>
                              <m:t>v</m:t>
                            </m:r>
                            <m:r>
                              <a:rPr lang="en-US" sz="2000" i="0">
                                <a:latin typeface="Cambria Math"/>
                              </a:rPr>
                              <m:t>4</m:t>
                            </m:r>
                          </m:e>
                        </m:mr>
                        <m:mr>
                          <m:e>
                            <m:r>
                              <m:rPr>
                                <m:sty m:val="p"/>
                              </m:rPr>
                              <a:rPr lang="en-US" sz="2000" i="0">
                                <a:latin typeface="Cambria Math"/>
                              </a:rPr>
                              <m:t>v</m:t>
                            </m:r>
                            <m:r>
                              <a:rPr lang="en-US" sz="2000" i="0">
                                <a:latin typeface="Cambria Math"/>
                              </a:rPr>
                              <m:t>1</m:t>
                            </m:r>
                          </m:e>
                          <m:e>
                            <m:r>
                              <a:rPr lang="en-US" sz="2000" i="0">
                                <a:latin typeface="Cambria Math"/>
                              </a:rPr>
                              <m:t>4</m:t>
                            </m:r>
                          </m:e>
                          <m:e>
                            <m:r>
                              <a:rPr lang="en-US" sz="2000" b="1" i="0">
                                <a:latin typeface="Cambria Math"/>
                              </a:rPr>
                              <m:t>𝟐</m:t>
                            </m:r>
                          </m:e>
                          <m:e>
                            <m:r>
                              <a:rPr lang="en-US" sz="2000" b="1" i="0">
                                <a:latin typeface="Cambria Math"/>
                              </a:rPr>
                              <m:t>𝟑</m:t>
                            </m:r>
                          </m:e>
                          <m:e>
                            <m:r>
                              <a:rPr lang="en-US" sz="2000" i="0">
                                <a:latin typeface="Cambria Math"/>
                              </a:rPr>
                              <m:t>5</m:t>
                            </m:r>
                          </m:e>
                        </m:mr>
                        <m:mr>
                          <m:e>
                            <m:r>
                              <m:rPr>
                                <m:sty m:val="p"/>
                              </m:rPr>
                              <a:rPr lang="en-US" sz="2000" i="0">
                                <a:latin typeface="Cambria Math"/>
                              </a:rPr>
                              <m:t>v</m:t>
                            </m:r>
                            <m:r>
                              <a:rPr lang="en-US" sz="2000" i="0">
                                <a:latin typeface="Cambria Math"/>
                              </a:rPr>
                              <m:t>2</m:t>
                            </m:r>
                          </m:e>
                          <m:e>
                            <m:r>
                              <a:rPr lang="en-US" sz="2000" b="1" i="0">
                                <a:latin typeface="Cambria Math"/>
                              </a:rPr>
                              <m:t>𝟐</m:t>
                            </m:r>
                          </m:e>
                          <m:e>
                            <m:r>
                              <a:rPr lang="en-US" sz="2000" i="0">
                                <a:latin typeface="Cambria Math"/>
                              </a:rPr>
                              <m:t>4</m:t>
                            </m:r>
                          </m:e>
                          <m:e>
                            <m:r>
                              <a:rPr lang="en-US" sz="2000" i="0">
                                <a:latin typeface="Cambria Math"/>
                              </a:rPr>
                              <m:t>1</m:t>
                            </m:r>
                          </m:e>
                          <m:e>
                            <m:r>
                              <a:rPr lang="en-US" sz="2000" i="0">
                                <a:latin typeface="Cambria Math"/>
                              </a:rPr>
                              <m:t>3</m:t>
                            </m:r>
                          </m:e>
                        </m:mr>
                        <m:mr>
                          <m:e>
                            <m:r>
                              <m:rPr>
                                <m:sty m:val="p"/>
                              </m:rPr>
                              <a:rPr lang="en-US" sz="2000" i="0">
                                <a:latin typeface="Cambria Math"/>
                              </a:rPr>
                              <m:t>v</m:t>
                            </m:r>
                            <m:r>
                              <a:rPr lang="en-US" sz="2000" i="0">
                                <a:latin typeface="Cambria Math"/>
                              </a:rPr>
                              <m:t>3</m:t>
                            </m:r>
                          </m:e>
                          <m:e>
                            <m:r>
                              <a:rPr lang="en-US" sz="2000" i="0">
                                <a:latin typeface="Cambria Math"/>
                              </a:rPr>
                              <m:t>~</m:t>
                            </m:r>
                          </m:e>
                          <m:e>
                            <m:r>
                              <a:rPr lang="en-US" sz="2000" i="0">
                                <a:latin typeface="Cambria Math"/>
                              </a:rPr>
                              <m:t>~</m:t>
                            </m:r>
                          </m:e>
                          <m:e>
                            <m:r>
                              <a:rPr lang="en-US" sz="2000" i="0">
                                <a:latin typeface="Cambria Math"/>
                              </a:rPr>
                              <m:t>~</m:t>
                            </m:r>
                          </m:e>
                          <m:e>
                            <m:r>
                              <a:rPr lang="en-US" sz="2000" i="0">
                                <a:latin typeface="Cambria Math"/>
                              </a:rPr>
                              <m:t>2</m:t>
                            </m:r>
                          </m:e>
                        </m:mr>
                        <m:mr>
                          <m:e>
                            <m:r>
                              <m:rPr>
                                <m:sty m:val="p"/>
                              </m:rPr>
                              <a:rPr lang="en-US" sz="2000" i="0">
                                <a:latin typeface="Cambria Math"/>
                              </a:rPr>
                              <m:t>v</m:t>
                            </m:r>
                            <m:r>
                              <a:rPr lang="en-US" sz="2000" i="0">
                                <a:latin typeface="Cambria Math"/>
                              </a:rPr>
                              <m:t>4</m:t>
                            </m:r>
                          </m:e>
                          <m:e>
                            <m:r>
                              <a:rPr lang="en-US" sz="2000" i="0">
                                <a:latin typeface="Cambria Math"/>
                              </a:rPr>
                              <m:t>~</m:t>
                            </m:r>
                          </m:e>
                          <m:e>
                            <m:r>
                              <a:rPr lang="en-US" sz="2000" i="0">
                                <a:latin typeface="Cambria Math"/>
                              </a:rPr>
                              <m:t>~</m:t>
                            </m:r>
                          </m:e>
                          <m:e>
                            <m:r>
                              <a:rPr lang="en-US" sz="2000" i="0">
                                <a:latin typeface="Cambria Math"/>
                              </a:rPr>
                              <m:t>~</m:t>
                            </m:r>
                          </m:e>
                          <m:e>
                            <m:r>
                              <a:rPr lang="en-US" sz="2000" i="0">
                                <a:latin typeface="Cambria Math"/>
                              </a:rPr>
                              <m:t>~</m:t>
                            </m:r>
                          </m:e>
                        </m:mr>
                      </m:m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3657721"/>
                <a:ext cx="2710999" cy="1523879"/>
              </a:xfrm>
              <a:prstGeom prst="rect">
                <a:avLst/>
              </a:prstGeom>
              <a:blipFill rotWithShape="1">
                <a:blip r:embed="rId3"/>
                <a:stretch>
                  <a:fillRect r="-134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53187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6" grpId="0"/>
      <p:bldP spid="13" grpId="0"/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Solusi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FTI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06725" y="1066800"/>
            <a:ext cx="86532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5. ITERASI 4 </a:t>
            </a:r>
            <a:r>
              <a:rPr lang="en-US" dirty="0"/>
              <a:t>: </a:t>
            </a:r>
            <a:r>
              <a:rPr lang="en-US" dirty="0" err="1"/>
              <a:t>fokus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Baris</a:t>
            </a:r>
            <a:r>
              <a:rPr lang="en-US" dirty="0"/>
              <a:t> </a:t>
            </a:r>
            <a:r>
              <a:rPr lang="en-US" dirty="0" smtClean="0"/>
              <a:t>4 </a:t>
            </a:r>
            <a:r>
              <a:rPr lang="en-US" dirty="0" err="1"/>
              <a:t>Kolom</a:t>
            </a:r>
            <a:r>
              <a:rPr lang="en-US" dirty="0"/>
              <a:t> </a:t>
            </a:r>
            <a:r>
              <a:rPr lang="en-US" dirty="0" smtClean="0"/>
              <a:t>4 </a:t>
            </a:r>
            <a:r>
              <a:rPr lang="en-US" dirty="0" err="1"/>
              <a:t>matriks</a:t>
            </a:r>
            <a:r>
              <a:rPr lang="en-US" dirty="0"/>
              <a:t> </a:t>
            </a:r>
            <a:r>
              <a:rPr lang="en-US" dirty="0" smtClean="0"/>
              <a:t>W3, </a:t>
            </a:r>
            <a:r>
              <a:rPr lang="en-US" dirty="0" err="1" smtClean="0"/>
              <a:t>maka</a:t>
            </a:r>
            <a:r>
              <a:rPr lang="en-US" dirty="0" smtClean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didapat</a:t>
            </a:r>
            <a:r>
              <a:rPr lang="en-US" dirty="0"/>
              <a:t> </a:t>
            </a:r>
            <a:r>
              <a:rPr lang="en-US" dirty="0" err="1"/>
              <a:t>matriks</a:t>
            </a:r>
            <a:r>
              <a:rPr lang="en-US" dirty="0"/>
              <a:t> </a:t>
            </a:r>
            <a:r>
              <a:rPr lang="en-US" dirty="0" smtClean="0"/>
              <a:t>W4 </a:t>
            </a:r>
            <a:r>
              <a:rPr lang="en-US" dirty="0" err="1"/>
              <a:t>sbb</a:t>
            </a:r>
            <a:r>
              <a:rPr lang="en-US" dirty="0"/>
              <a:t> :</a:t>
            </a:r>
          </a:p>
          <a:p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1219200" y="3048000"/>
            <a:ext cx="1781595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2971799" y="1749397"/>
            <a:ext cx="1" cy="1374803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524000" y="5421868"/>
            <a:ext cx="647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(W4)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533400" y="1676400"/>
                <a:ext cx="2710999" cy="152387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5"/>
                                <m:mcJc m:val="center"/>
                              </m:mcPr>
                            </m:mc>
                          </m:mcs>
                          <m:ctrlPr>
                            <a:rPr lang="en-US" sz="2000" i="1">
                              <a:latin typeface="Cambria Math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sty m:val="p"/>
                              </m:rPr>
                              <a:rPr lang="en-US" sz="2000" i="0">
                                <a:latin typeface="Cambria Math"/>
                              </a:rPr>
                              <m:t>vij</m:t>
                            </m:r>
                          </m:e>
                          <m:e>
                            <m:r>
                              <m:rPr>
                                <m:sty m:val="p"/>
                              </m:rPr>
                              <a:rPr lang="en-US" sz="2000" i="0">
                                <a:latin typeface="Cambria Math"/>
                              </a:rPr>
                              <m:t>v</m:t>
                            </m:r>
                            <m:r>
                              <a:rPr lang="en-US" sz="2000" i="0">
                                <a:latin typeface="Cambria Math"/>
                              </a:rPr>
                              <m:t>1</m:t>
                            </m:r>
                          </m:e>
                          <m:e>
                            <m:r>
                              <m:rPr>
                                <m:sty m:val="p"/>
                              </m:rPr>
                              <a:rPr lang="en-US" sz="2000" i="0">
                                <a:latin typeface="Cambria Math"/>
                              </a:rPr>
                              <m:t>v</m:t>
                            </m:r>
                            <m:r>
                              <a:rPr lang="en-US" sz="2000" i="0">
                                <a:latin typeface="Cambria Math"/>
                              </a:rPr>
                              <m:t>2</m:t>
                            </m:r>
                          </m:e>
                          <m:e>
                            <m:r>
                              <m:rPr>
                                <m:sty m:val="p"/>
                              </m:rPr>
                              <a:rPr lang="en-US" sz="2000" i="0">
                                <a:latin typeface="Cambria Math"/>
                              </a:rPr>
                              <m:t>v</m:t>
                            </m:r>
                            <m:r>
                              <a:rPr lang="en-US" sz="2000" i="0">
                                <a:latin typeface="Cambria Math"/>
                              </a:rPr>
                              <m:t>3</m:t>
                            </m:r>
                          </m:e>
                          <m:e>
                            <m:r>
                              <m:rPr>
                                <m:sty m:val="p"/>
                              </m:rPr>
                              <a:rPr lang="en-US" sz="2000" i="0">
                                <a:latin typeface="Cambria Math"/>
                              </a:rPr>
                              <m:t>v</m:t>
                            </m:r>
                            <m:r>
                              <a:rPr lang="en-US" sz="2000" i="0">
                                <a:latin typeface="Cambria Math"/>
                              </a:rPr>
                              <m:t>4</m:t>
                            </m:r>
                          </m:e>
                        </m:mr>
                        <m:mr>
                          <m:e>
                            <m:r>
                              <m:rPr>
                                <m:sty m:val="p"/>
                              </m:rPr>
                              <a:rPr lang="en-US" sz="2000" i="0">
                                <a:latin typeface="Cambria Math"/>
                              </a:rPr>
                              <m:t>v</m:t>
                            </m:r>
                            <m:r>
                              <a:rPr lang="en-US" sz="2000" i="0">
                                <a:latin typeface="Cambria Math"/>
                              </a:rPr>
                              <m:t>1</m:t>
                            </m:r>
                          </m:e>
                          <m:e>
                            <m:r>
                              <a:rPr lang="en-US" sz="2000" i="0">
                                <a:latin typeface="Cambria Math"/>
                              </a:rPr>
                              <m:t>4</m:t>
                            </m:r>
                          </m:e>
                          <m:e>
                            <m:r>
                              <a:rPr lang="en-US" sz="2000" b="1" i="0">
                                <a:latin typeface="Cambria Math"/>
                              </a:rPr>
                              <m:t>𝟐</m:t>
                            </m:r>
                          </m:e>
                          <m:e>
                            <m:r>
                              <a:rPr lang="en-US" sz="2000" b="1" i="0">
                                <a:latin typeface="Cambria Math"/>
                              </a:rPr>
                              <m:t>𝟑</m:t>
                            </m:r>
                          </m:e>
                          <m:e>
                            <m:r>
                              <a:rPr lang="en-US" sz="2000" i="0">
                                <a:latin typeface="Cambria Math"/>
                              </a:rPr>
                              <m:t>5</m:t>
                            </m:r>
                          </m:e>
                        </m:mr>
                        <m:mr>
                          <m:e>
                            <m:r>
                              <m:rPr>
                                <m:sty m:val="p"/>
                              </m:rPr>
                              <a:rPr lang="en-US" sz="2000" i="0">
                                <a:latin typeface="Cambria Math"/>
                              </a:rPr>
                              <m:t>v</m:t>
                            </m:r>
                            <m:r>
                              <a:rPr lang="en-US" sz="2000" i="0">
                                <a:latin typeface="Cambria Math"/>
                              </a:rPr>
                              <m:t>2</m:t>
                            </m:r>
                          </m:e>
                          <m:e>
                            <m:r>
                              <a:rPr lang="en-US" sz="2000" b="1" i="0">
                                <a:latin typeface="Cambria Math"/>
                              </a:rPr>
                              <m:t>𝟐</m:t>
                            </m:r>
                          </m:e>
                          <m:e>
                            <m:r>
                              <a:rPr lang="en-US" sz="2000" i="0">
                                <a:latin typeface="Cambria Math"/>
                              </a:rPr>
                              <m:t>4</m:t>
                            </m:r>
                          </m:e>
                          <m:e>
                            <m:r>
                              <a:rPr lang="en-US" sz="2000" i="0">
                                <a:latin typeface="Cambria Math"/>
                              </a:rPr>
                              <m:t>1</m:t>
                            </m:r>
                          </m:e>
                          <m:e>
                            <m:r>
                              <a:rPr lang="en-US" sz="2000" i="0">
                                <a:latin typeface="Cambria Math"/>
                              </a:rPr>
                              <m:t>3</m:t>
                            </m:r>
                          </m:e>
                        </m:mr>
                        <m:mr>
                          <m:e>
                            <m:r>
                              <m:rPr>
                                <m:sty m:val="p"/>
                              </m:rPr>
                              <a:rPr lang="en-US" sz="2000" i="0">
                                <a:latin typeface="Cambria Math"/>
                              </a:rPr>
                              <m:t>v</m:t>
                            </m:r>
                            <m:r>
                              <a:rPr lang="en-US" sz="2000" i="0">
                                <a:latin typeface="Cambria Math"/>
                              </a:rPr>
                              <m:t>3</m:t>
                            </m:r>
                          </m:e>
                          <m:e>
                            <m:r>
                              <a:rPr lang="en-US" sz="2000" i="0">
                                <a:latin typeface="Cambria Math"/>
                              </a:rPr>
                              <m:t>~</m:t>
                            </m:r>
                          </m:e>
                          <m:e>
                            <m:r>
                              <a:rPr lang="en-US" sz="2000" i="0">
                                <a:latin typeface="Cambria Math"/>
                              </a:rPr>
                              <m:t>~</m:t>
                            </m:r>
                          </m:e>
                          <m:e>
                            <m:r>
                              <a:rPr lang="en-US" sz="2000" i="0">
                                <a:latin typeface="Cambria Math"/>
                              </a:rPr>
                              <m:t>~</m:t>
                            </m:r>
                          </m:e>
                          <m:e>
                            <m:r>
                              <a:rPr lang="en-US" sz="2000" i="0">
                                <a:latin typeface="Cambria Math"/>
                              </a:rPr>
                              <m:t>2</m:t>
                            </m:r>
                          </m:e>
                        </m:mr>
                        <m:mr>
                          <m:e>
                            <m:r>
                              <m:rPr>
                                <m:sty m:val="p"/>
                              </m:rPr>
                              <a:rPr lang="en-US" sz="2000" i="0">
                                <a:latin typeface="Cambria Math"/>
                              </a:rPr>
                              <m:t>v</m:t>
                            </m:r>
                            <m:r>
                              <a:rPr lang="en-US" sz="2000" i="0">
                                <a:latin typeface="Cambria Math"/>
                              </a:rPr>
                              <m:t>4</m:t>
                            </m:r>
                          </m:e>
                          <m:e>
                            <m:r>
                              <a:rPr lang="en-US" sz="2000" i="0">
                                <a:latin typeface="Cambria Math"/>
                              </a:rPr>
                              <m:t>~</m:t>
                            </m:r>
                          </m:e>
                          <m:e>
                            <m:r>
                              <a:rPr lang="en-US" sz="2000" i="0">
                                <a:latin typeface="Cambria Math"/>
                              </a:rPr>
                              <m:t>~</m:t>
                            </m:r>
                          </m:e>
                          <m:e>
                            <m:r>
                              <a:rPr lang="en-US" sz="2000" i="0">
                                <a:latin typeface="Cambria Math"/>
                              </a:rPr>
                              <m:t>~</m:t>
                            </m:r>
                          </m:e>
                          <m:e>
                            <m:r>
                              <a:rPr lang="en-US" sz="2000" i="0">
                                <a:latin typeface="Cambria Math"/>
                              </a:rPr>
                              <m:t>~</m:t>
                            </m:r>
                          </m:e>
                        </m:mr>
                      </m:m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1676400"/>
                <a:ext cx="2710999" cy="1523879"/>
              </a:xfrm>
              <a:prstGeom prst="rect">
                <a:avLst/>
              </a:prstGeom>
              <a:blipFill rotWithShape="1">
                <a:blip r:embed="rId2"/>
                <a:stretch>
                  <a:fillRect r="-134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515677" y="3733800"/>
                <a:ext cx="2710999" cy="152387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5"/>
                                <m:mcJc m:val="center"/>
                              </m:mcPr>
                            </m:mc>
                          </m:mcs>
                          <m:ctrlPr>
                            <a:rPr lang="en-US" sz="2000" i="1">
                              <a:latin typeface="Cambria Math"/>
                            </a:rPr>
                          </m:ctrlPr>
                        </m:mPr>
                        <m:mr>
                          <m:e>
                            <m:r>
                              <a:rPr lang="en-US" sz="2000" i="1">
                                <a:latin typeface="Cambria Math"/>
                              </a:rPr>
                              <m:t>𝑣𝑖𝑗</m:t>
                            </m:r>
                          </m:e>
                          <m:e>
                            <m:r>
                              <a:rPr lang="en-US" sz="2000" i="1">
                                <a:latin typeface="Cambria Math"/>
                              </a:rPr>
                              <m:t>𝑣</m:t>
                            </m:r>
                            <m:r>
                              <a:rPr lang="en-US" sz="2000" i="1">
                                <a:latin typeface="Cambria Math"/>
                              </a:rPr>
                              <m:t>1</m:t>
                            </m:r>
                          </m:e>
                          <m:e>
                            <m:r>
                              <a:rPr lang="en-US" sz="2000" i="1">
                                <a:latin typeface="Cambria Math"/>
                              </a:rPr>
                              <m:t>𝑣</m:t>
                            </m:r>
                            <m:r>
                              <a:rPr lang="en-US" sz="2000" i="1">
                                <a:latin typeface="Cambria Math"/>
                              </a:rPr>
                              <m:t>2</m:t>
                            </m:r>
                          </m:e>
                          <m:e>
                            <m:r>
                              <a:rPr lang="en-US" sz="2000" i="1">
                                <a:latin typeface="Cambria Math"/>
                              </a:rPr>
                              <m:t>𝑣</m:t>
                            </m:r>
                            <m:r>
                              <a:rPr lang="en-US" sz="2000" i="1">
                                <a:latin typeface="Cambria Math"/>
                              </a:rPr>
                              <m:t>3</m:t>
                            </m:r>
                          </m:e>
                          <m:e>
                            <m:r>
                              <a:rPr lang="en-US" sz="2000" i="1">
                                <a:latin typeface="Cambria Math"/>
                              </a:rPr>
                              <m:t>𝑣</m:t>
                            </m:r>
                            <m:r>
                              <a:rPr lang="en-US" sz="2000" i="1">
                                <a:latin typeface="Cambria Math"/>
                              </a:rPr>
                              <m:t>4</m:t>
                            </m:r>
                          </m:e>
                        </m:mr>
                        <m:mr>
                          <m:e>
                            <m:r>
                              <a:rPr lang="en-US" sz="2000" i="1">
                                <a:latin typeface="Cambria Math"/>
                              </a:rPr>
                              <m:t>𝑣</m:t>
                            </m:r>
                            <m:r>
                              <a:rPr lang="en-US" sz="2000" i="1">
                                <a:latin typeface="Cambria Math"/>
                              </a:rPr>
                              <m:t>1</m:t>
                            </m:r>
                          </m:e>
                          <m:e>
                            <m:r>
                              <a:rPr lang="en-US" sz="2000" i="1">
                                <a:latin typeface="Cambria Math"/>
                              </a:rPr>
                              <m:t>4</m:t>
                            </m:r>
                          </m:e>
                          <m:e>
                            <m:r>
                              <a:rPr lang="en-US" sz="2000">
                                <a:latin typeface="Cambria Math"/>
                              </a:rPr>
                              <m:t>2</m:t>
                            </m:r>
                          </m:e>
                          <m:e>
                            <m:r>
                              <a:rPr lang="en-US" sz="2000" i="1">
                                <a:latin typeface="Cambria Math"/>
                              </a:rPr>
                              <m:t>3</m:t>
                            </m:r>
                          </m:e>
                          <m:e>
                            <m:r>
                              <a:rPr lang="en-US" sz="2000" i="1">
                                <a:latin typeface="Cambria Math"/>
                              </a:rPr>
                              <m:t>5</m:t>
                            </m:r>
                          </m:e>
                        </m:mr>
                        <m:mr>
                          <m:e>
                            <m:r>
                              <a:rPr lang="en-US" sz="2000" i="1">
                                <a:latin typeface="Cambria Math"/>
                              </a:rPr>
                              <m:t>𝑣</m:t>
                            </m:r>
                            <m:r>
                              <a:rPr lang="en-US" sz="2000" i="1">
                                <a:latin typeface="Cambria Math"/>
                              </a:rPr>
                              <m:t>2</m:t>
                            </m:r>
                          </m:e>
                          <m:e>
                            <m:r>
                              <a:rPr lang="en-US" sz="2000" i="1">
                                <a:latin typeface="Cambria Math"/>
                              </a:rPr>
                              <m:t>2</m:t>
                            </m:r>
                          </m:e>
                          <m:e>
                            <m:r>
                              <a:rPr lang="en-US" sz="2000" i="1">
                                <a:latin typeface="Cambria Math"/>
                              </a:rPr>
                              <m:t>4</m:t>
                            </m:r>
                          </m:e>
                          <m:e>
                            <m:r>
                              <a:rPr lang="en-US" sz="2000" i="1">
                                <a:latin typeface="Cambria Math"/>
                              </a:rPr>
                              <m:t>1</m:t>
                            </m:r>
                          </m:e>
                          <m:e>
                            <m:r>
                              <a:rPr lang="en-US" sz="2000" i="1">
                                <a:latin typeface="Cambria Math"/>
                              </a:rPr>
                              <m:t>3</m:t>
                            </m:r>
                          </m:e>
                        </m:mr>
                        <m:mr>
                          <m:e>
                            <m:r>
                              <a:rPr lang="en-US" sz="2000" i="1">
                                <a:latin typeface="Cambria Math"/>
                              </a:rPr>
                              <m:t>𝑣</m:t>
                            </m:r>
                            <m:r>
                              <a:rPr lang="en-US" sz="2000" i="1">
                                <a:latin typeface="Cambria Math"/>
                              </a:rPr>
                              <m:t>3</m:t>
                            </m:r>
                          </m:e>
                          <m:e>
                            <m:r>
                              <a:rPr lang="en-US" sz="2000" i="1">
                                <a:latin typeface="Cambria Math"/>
                              </a:rPr>
                              <m:t>~</m:t>
                            </m:r>
                          </m:e>
                          <m:e>
                            <m:r>
                              <a:rPr lang="en-US" sz="2000" i="1">
                                <a:latin typeface="Cambria Math"/>
                              </a:rPr>
                              <m:t>~</m:t>
                            </m:r>
                          </m:e>
                          <m:e>
                            <m:r>
                              <a:rPr lang="en-US" sz="2000" i="1">
                                <a:latin typeface="Cambria Math"/>
                              </a:rPr>
                              <m:t>~</m:t>
                            </m:r>
                          </m:e>
                          <m:e>
                            <m:r>
                              <a:rPr lang="en-US" sz="2000" i="1">
                                <a:latin typeface="Cambria Math"/>
                              </a:rPr>
                              <m:t>2</m:t>
                            </m:r>
                          </m:e>
                        </m:mr>
                        <m:mr>
                          <m:e>
                            <m:r>
                              <a:rPr lang="en-US" sz="2000" i="1">
                                <a:latin typeface="Cambria Math"/>
                              </a:rPr>
                              <m:t>𝑣</m:t>
                            </m:r>
                            <m:r>
                              <a:rPr lang="en-US" sz="2000" i="1">
                                <a:latin typeface="Cambria Math"/>
                              </a:rPr>
                              <m:t>4</m:t>
                            </m:r>
                          </m:e>
                          <m:e>
                            <m:r>
                              <a:rPr lang="en-US" sz="2000" i="1">
                                <a:latin typeface="Cambria Math"/>
                              </a:rPr>
                              <m:t>~</m:t>
                            </m:r>
                          </m:e>
                          <m:e>
                            <m:r>
                              <a:rPr lang="en-US" sz="2000" i="1">
                                <a:latin typeface="Cambria Math"/>
                              </a:rPr>
                              <m:t>~</m:t>
                            </m:r>
                          </m:e>
                          <m:e>
                            <m:r>
                              <a:rPr lang="en-US" sz="2000" i="1">
                                <a:latin typeface="Cambria Math"/>
                              </a:rPr>
                              <m:t>~</m:t>
                            </m:r>
                          </m:e>
                          <m:e>
                            <m:r>
                              <a:rPr lang="en-US" sz="2000" i="1">
                                <a:latin typeface="Cambria Math"/>
                              </a:rPr>
                              <m:t>~</m:t>
                            </m:r>
                          </m:e>
                        </m:mr>
                      </m:m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677" y="3733800"/>
                <a:ext cx="2710999" cy="1523879"/>
              </a:xfrm>
              <a:prstGeom prst="rect">
                <a:avLst/>
              </a:prstGeom>
              <a:blipFill rotWithShape="1">
                <a:blip r:embed="rId3"/>
                <a:stretch>
                  <a:fillRect r="-291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4038600" y="3733800"/>
            <a:ext cx="426757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Lintasannya</a:t>
            </a:r>
            <a:r>
              <a:rPr lang="en-US" b="1" dirty="0" smtClean="0"/>
              <a:t> : V1-V2-V3-V4 </a:t>
            </a:r>
            <a:r>
              <a:rPr lang="en-US" b="1" dirty="0" err="1" smtClean="0"/>
              <a:t>dengan</a:t>
            </a:r>
            <a:r>
              <a:rPr lang="en-US" b="1" dirty="0" smtClean="0"/>
              <a:t> </a:t>
            </a:r>
            <a:r>
              <a:rPr lang="en-US" b="1" dirty="0" err="1" smtClean="0"/>
              <a:t>bobot</a:t>
            </a:r>
            <a:r>
              <a:rPr lang="en-US" b="1" dirty="0" smtClean="0"/>
              <a:t> 5</a:t>
            </a:r>
          </a:p>
          <a:p>
            <a:r>
              <a:rPr lang="en-US" b="1" dirty="0" err="1" smtClean="0"/>
              <a:t>Dengan</a:t>
            </a:r>
            <a:r>
              <a:rPr lang="en-US" b="1" dirty="0" smtClean="0"/>
              <a:t> </a:t>
            </a:r>
            <a:r>
              <a:rPr lang="en-US" b="1" dirty="0" err="1" smtClean="0"/>
              <a:t>rincian</a:t>
            </a:r>
            <a:r>
              <a:rPr lang="en-US" b="1" dirty="0" smtClean="0"/>
              <a:t> :</a:t>
            </a:r>
          </a:p>
          <a:p>
            <a:r>
              <a:rPr lang="en-US" b="1" dirty="0" smtClean="0"/>
              <a:t>V1-V2=2</a:t>
            </a:r>
          </a:p>
          <a:p>
            <a:r>
              <a:rPr lang="en-US" b="1" dirty="0" smtClean="0"/>
              <a:t>V2-V3=1</a:t>
            </a:r>
          </a:p>
          <a:p>
            <a:r>
              <a:rPr lang="en-US" b="1" dirty="0" smtClean="0"/>
              <a:t>V3-V4=2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066751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/>
      <p:bldP spid="3" grpId="0" animBg="1"/>
      <p:bldP spid="5" grpId="0" animBg="1"/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Contoh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7200" y="914400"/>
            <a:ext cx="8229600" cy="4648200"/>
          </a:xfrm>
        </p:spPr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</a:rPr>
              <a:t>Diberikan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matriks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kota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dan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bobot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(</a:t>
            </a:r>
            <a:r>
              <a:rPr lang="en-US" dirty="0" err="1" smtClean="0">
                <a:solidFill>
                  <a:schemeClr val="tx1"/>
                </a:solidFill>
              </a:rPr>
              <a:t>dimana</a:t>
            </a:r>
            <a:r>
              <a:rPr lang="en-US" dirty="0" smtClean="0">
                <a:solidFill>
                  <a:schemeClr val="tx1"/>
                </a:solidFill>
              </a:rPr>
              <a:t> i </a:t>
            </a:r>
            <a:r>
              <a:rPr lang="en-US" dirty="0" err="1" smtClean="0">
                <a:solidFill>
                  <a:schemeClr val="tx1"/>
                </a:solidFill>
              </a:rPr>
              <a:t>dan</a:t>
            </a:r>
            <a:r>
              <a:rPr lang="en-US" dirty="0" smtClean="0">
                <a:solidFill>
                  <a:schemeClr val="tx1"/>
                </a:solidFill>
              </a:rPr>
              <a:t> j = 1,2…,6)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FTI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5078053"/>
              </p:ext>
            </p:extLst>
          </p:nvPr>
        </p:nvGraphicFramePr>
        <p:xfrm>
          <a:off x="1905000" y="3657601"/>
          <a:ext cx="4038599" cy="236219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76215"/>
                <a:gridCol w="577064"/>
                <a:gridCol w="577064"/>
                <a:gridCol w="577064"/>
                <a:gridCol w="577064"/>
                <a:gridCol w="577064"/>
                <a:gridCol w="577064"/>
              </a:tblGrid>
              <a:tr h="33745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id-ID" sz="20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DejaVu Sans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id-ID" sz="2000" b="1" dirty="0" smtClean="0">
                          <a:solidFill>
                            <a:schemeClr val="tx1"/>
                          </a:solidFill>
                          <a:effectLst/>
                        </a:rPr>
                        <a:t>V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DejaVu Sans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id-ID" sz="2000" b="1" dirty="0" smtClean="0">
                          <a:solidFill>
                            <a:schemeClr val="tx1"/>
                          </a:solidFill>
                          <a:effectLst/>
                        </a:rPr>
                        <a:t>V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DejaVu Sans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id-ID" sz="2000" b="1" dirty="0" smtClean="0">
                          <a:solidFill>
                            <a:schemeClr val="tx1"/>
                          </a:solidFill>
                          <a:effectLst/>
                        </a:rPr>
                        <a:t>V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DejaVu Sans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id-ID" sz="2000" b="1" dirty="0" smtClean="0">
                          <a:solidFill>
                            <a:schemeClr val="tx1"/>
                          </a:solidFill>
                          <a:effectLst/>
                        </a:rPr>
                        <a:t>V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DejaVu Sans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id-ID" sz="2000" b="1" dirty="0" smtClean="0">
                          <a:solidFill>
                            <a:schemeClr val="tx1"/>
                          </a:solidFill>
                          <a:effectLst/>
                        </a:rPr>
                        <a:t>V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DejaVu Sans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id-ID" sz="2000" b="1" dirty="0" smtClean="0">
                          <a:solidFill>
                            <a:schemeClr val="tx1"/>
                          </a:solidFill>
                          <a:effectLst/>
                        </a:rPr>
                        <a:t>V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DejaVu Sans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3745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id-ID" sz="2000" b="1" dirty="0" smtClean="0">
                          <a:solidFill>
                            <a:schemeClr val="tx1"/>
                          </a:solidFill>
                          <a:effectLst/>
                        </a:rPr>
                        <a:t>V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DejaVu Sans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id-ID" sz="2000" b="1" dirty="0">
                          <a:solidFill>
                            <a:schemeClr val="tx1"/>
                          </a:solidFill>
                          <a:effectLst/>
                        </a:rPr>
                        <a:t>∞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DejaVu Sans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US" sz="2000" b="1" dirty="0" smtClean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DejaVu Sans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id-ID" sz="2000" b="1" dirty="0">
                          <a:solidFill>
                            <a:schemeClr val="tx1"/>
                          </a:solidFill>
                          <a:effectLst/>
                        </a:rPr>
                        <a:t>∞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DejaVu Sans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US" sz="20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DejaVu Sans"/>
                          <a:cs typeface="Times New Roman"/>
                        </a:rPr>
                        <a:t>2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DejaVu Sans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50215" algn="l"/>
                        </a:tabLst>
                        <a:defRPr/>
                      </a:pPr>
                      <a:r>
                        <a:rPr lang="id-ID" sz="2000" b="1" dirty="0" smtClean="0">
                          <a:solidFill>
                            <a:schemeClr val="tx1"/>
                          </a:solidFill>
                          <a:effectLst/>
                        </a:rPr>
                        <a:t>∞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id-ID" sz="2000" b="1" dirty="0">
                          <a:solidFill>
                            <a:schemeClr val="tx1"/>
                          </a:solidFill>
                          <a:effectLst/>
                        </a:rPr>
                        <a:t>∞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DejaVu Sans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3745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id-ID" sz="2000" b="1" dirty="0" smtClean="0">
                          <a:solidFill>
                            <a:schemeClr val="tx1"/>
                          </a:solidFill>
                          <a:effectLst/>
                        </a:rPr>
                        <a:t>V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DejaVu Sans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id-ID" sz="2000" b="1" dirty="0" smtClean="0">
                          <a:solidFill>
                            <a:schemeClr val="tx1"/>
                          </a:solidFill>
                          <a:effectLst/>
                        </a:rPr>
                        <a:t>∞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DejaVu Sans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id-ID" sz="2000" b="1" dirty="0">
                          <a:solidFill>
                            <a:schemeClr val="tx1"/>
                          </a:solidFill>
                          <a:effectLst/>
                        </a:rPr>
                        <a:t>∞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DejaVu Sans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US" sz="2000" b="1" dirty="0" smtClean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DejaVu Sans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id-ID" sz="2000" b="1" dirty="0" smtClean="0">
                          <a:solidFill>
                            <a:schemeClr val="tx1"/>
                          </a:solidFill>
                          <a:effectLst/>
                        </a:rPr>
                        <a:t>∞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DejaVu Sans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US" sz="2000" b="1" dirty="0" smtClean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DejaVu Sans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id-ID" sz="2000" b="1" dirty="0">
                          <a:solidFill>
                            <a:schemeClr val="tx1"/>
                          </a:solidFill>
                          <a:effectLst/>
                        </a:rPr>
                        <a:t>∞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DejaVu Sans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3745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id-ID" sz="2000" b="1" dirty="0" smtClean="0">
                          <a:solidFill>
                            <a:schemeClr val="tx1"/>
                          </a:solidFill>
                          <a:effectLst/>
                        </a:rPr>
                        <a:t>V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DejaVu Sans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id-ID" sz="2000" b="1" dirty="0">
                          <a:solidFill>
                            <a:schemeClr val="tx1"/>
                          </a:solidFill>
                          <a:effectLst/>
                        </a:rPr>
                        <a:t>∞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DejaVu Sans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id-ID" sz="2000" b="1" dirty="0" smtClean="0">
                          <a:solidFill>
                            <a:schemeClr val="tx1"/>
                          </a:solidFill>
                          <a:effectLst/>
                        </a:rPr>
                        <a:t>∞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DejaVu Sans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id-ID" sz="2000" b="1" dirty="0">
                          <a:solidFill>
                            <a:schemeClr val="tx1"/>
                          </a:solidFill>
                          <a:effectLst/>
                        </a:rPr>
                        <a:t>∞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DejaVu Sans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id-ID" sz="2000" b="1" dirty="0" smtClean="0">
                          <a:solidFill>
                            <a:schemeClr val="tx1"/>
                          </a:solidFill>
                          <a:effectLst/>
                        </a:rPr>
                        <a:t>∞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DejaVu Sans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id-ID" sz="2000" b="1" dirty="0">
                          <a:solidFill>
                            <a:schemeClr val="tx1"/>
                          </a:solidFill>
                          <a:effectLst/>
                        </a:rPr>
                        <a:t>∞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DejaVu Sans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US" sz="20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DejaVu Sans"/>
                          <a:cs typeface="Times New Roman"/>
                        </a:rPr>
                        <a:t>3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DejaVu Sans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3745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id-ID" sz="2000" b="1" dirty="0" smtClean="0">
                          <a:solidFill>
                            <a:schemeClr val="tx1"/>
                          </a:solidFill>
                          <a:effectLst/>
                        </a:rPr>
                        <a:t>V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DejaVu Sans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id-ID" sz="2000" b="1">
                          <a:solidFill>
                            <a:schemeClr val="tx1"/>
                          </a:solidFill>
                          <a:effectLst/>
                        </a:rPr>
                        <a:t>∞</a:t>
                      </a:r>
                      <a:endParaRPr lang="en-US" sz="2000" b="1">
                        <a:solidFill>
                          <a:schemeClr val="tx1"/>
                        </a:solidFill>
                        <a:effectLst/>
                        <a:latin typeface="Calibri"/>
                        <a:ea typeface="DejaVu Sans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DejaVu Sans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id-ID" sz="2000" b="1" dirty="0" smtClean="0">
                          <a:solidFill>
                            <a:schemeClr val="tx1"/>
                          </a:solidFill>
                          <a:effectLst/>
                        </a:rPr>
                        <a:t>∞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DejaVu Sans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id-ID" sz="2000" b="1" dirty="0">
                          <a:solidFill>
                            <a:schemeClr val="tx1"/>
                          </a:solidFill>
                          <a:effectLst/>
                        </a:rPr>
                        <a:t>∞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DejaVu Sans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id-ID" sz="2000" b="1" dirty="0" smtClean="0">
                          <a:solidFill>
                            <a:schemeClr val="tx1"/>
                          </a:solidFill>
                          <a:effectLst/>
                        </a:rPr>
                        <a:t>∞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DejaVu Sans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id-ID" sz="2000" b="1" dirty="0" smtClean="0">
                          <a:solidFill>
                            <a:schemeClr val="tx1"/>
                          </a:solidFill>
                          <a:effectLst/>
                        </a:rPr>
                        <a:t>∞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DejaVu Sans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3745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id-ID" sz="2000" b="1" dirty="0" smtClean="0">
                          <a:solidFill>
                            <a:schemeClr val="tx1"/>
                          </a:solidFill>
                          <a:effectLst/>
                        </a:rPr>
                        <a:t>V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DejaVu Sans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DejaVu Sans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id-ID" sz="2000" b="1" dirty="0">
                          <a:solidFill>
                            <a:schemeClr val="tx1"/>
                          </a:solidFill>
                          <a:effectLst/>
                        </a:rPr>
                        <a:t>∞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DejaVu Sans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DejaVu Sans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id-ID" sz="2000" b="1" dirty="0" smtClean="0">
                          <a:solidFill>
                            <a:schemeClr val="tx1"/>
                          </a:solidFill>
                          <a:effectLst/>
                        </a:rPr>
                        <a:t>∞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DejaVu Sans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id-ID" sz="2000" b="1" dirty="0">
                          <a:solidFill>
                            <a:schemeClr val="tx1"/>
                          </a:solidFill>
                          <a:effectLst/>
                        </a:rPr>
                        <a:t>∞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DejaVu Sans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id-ID" sz="2000" b="1" dirty="0">
                          <a:solidFill>
                            <a:schemeClr val="tx1"/>
                          </a:solidFill>
                          <a:effectLst/>
                        </a:rPr>
                        <a:t>∞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DejaVu Sans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3745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id-ID" sz="2000" b="1" dirty="0" smtClean="0">
                          <a:solidFill>
                            <a:schemeClr val="tx1"/>
                          </a:solidFill>
                          <a:effectLst/>
                        </a:rPr>
                        <a:t>V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DejaVu Sans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id-ID" sz="2000" b="1">
                          <a:solidFill>
                            <a:schemeClr val="tx1"/>
                          </a:solidFill>
                          <a:effectLst/>
                        </a:rPr>
                        <a:t>∞</a:t>
                      </a:r>
                      <a:endParaRPr lang="en-US" sz="2000" b="1">
                        <a:solidFill>
                          <a:schemeClr val="tx1"/>
                        </a:solidFill>
                        <a:effectLst/>
                        <a:latin typeface="Calibri"/>
                        <a:ea typeface="DejaVu Sans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DejaVu Sans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id-ID" sz="2000" b="1" dirty="0" smtClean="0">
                          <a:solidFill>
                            <a:schemeClr val="tx1"/>
                          </a:solidFill>
                          <a:effectLst/>
                        </a:rPr>
                        <a:t>∞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DejaVu Sans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id-ID" sz="2000" b="1" dirty="0" smtClean="0">
                          <a:solidFill>
                            <a:schemeClr val="tx1"/>
                          </a:solidFill>
                          <a:effectLst/>
                        </a:rPr>
                        <a:t>∞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DejaVu Sans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id-ID" sz="2000" b="1" dirty="0">
                          <a:solidFill>
                            <a:schemeClr val="tx1"/>
                          </a:solidFill>
                          <a:effectLst/>
                        </a:rPr>
                        <a:t>∞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DejaVu Sans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id-ID" sz="2000" b="1" dirty="0">
                          <a:solidFill>
                            <a:schemeClr val="tx1"/>
                          </a:solidFill>
                          <a:effectLst/>
                        </a:rPr>
                        <a:t>∞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DejaVu Sans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pSp>
        <p:nvGrpSpPr>
          <p:cNvPr id="36" name="Group 35"/>
          <p:cNvGrpSpPr/>
          <p:nvPr/>
        </p:nvGrpSpPr>
        <p:grpSpPr>
          <a:xfrm>
            <a:off x="1752600" y="1371601"/>
            <a:ext cx="4190999" cy="2209800"/>
            <a:chOff x="2452255" y="1353189"/>
            <a:chExt cx="3592425" cy="1911743"/>
          </a:xfrm>
        </p:grpSpPr>
        <p:cxnSp>
          <p:nvCxnSpPr>
            <p:cNvPr id="7" name="Straight Arrow Connector 6"/>
            <p:cNvCxnSpPr/>
            <p:nvPr/>
          </p:nvCxnSpPr>
          <p:spPr>
            <a:xfrm>
              <a:off x="2844156" y="1752600"/>
              <a:ext cx="137160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4281179" y="1752600"/>
              <a:ext cx="137160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>
              <a:off x="2844156" y="1752600"/>
              <a:ext cx="0" cy="11430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>
              <a:off x="4267200" y="1752600"/>
              <a:ext cx="0" cy="11430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>
              <a:off x="5652780" y="1752600"/>
              <a:ext cx="0" cy="11430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 flipV="1">
              <a:off x="2895600" y="1752600"/>
              <a:ext cx="1371600" cy="11430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flipV="1">
              <a:off x="4281179" y="1752600"/>
              <a:ext cx="1371600" cy="11430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flipH="1" flipV="1">
              <a:off x="2844156" y="1752600"/>
              <a:ext cx="1371600" cy="11430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flipH="1" flipV="1">
              <a:off x="4267200" y="1752600"/>
              <a:ext cx="1371600" cy="11430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2590800" y="1371600"/>
              <a:ext cx="4058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v1</a:t>
              </a:r>
              <a:endParaRPr lang="en-US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452255" y="2710934"/>
              <a:ext cx="4058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v4</a:t>
              </a:r>
              <a:endParaRPr lang="en-US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064260" y="1353189"/>
              <a:ext cx="4058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v2</a:t>
              </a:r>
              <a:endParaRPr lang="en-US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638800" y="1383268"/>
              <a:ext cx="4058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v3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638800" y="2738643"/>
              <a:ext cx="4058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v6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064260" y="2895600"/>
              <a:ext cx="4058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v5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452255" y="2139434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378460" y="1397123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7</a:t>
              </a:r>
              <a:endParaRPr lang="en-US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750060" y="1397123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4</a:t>
              </a:r>
              <a:endParaRPr lang="en-US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638800" y="2139434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3</a:t>
              </a:r>
              <a:endParaRPr lang="en-US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4215880" y="2143991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085958" y="2567832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4</a:t>
              </a:r>
              <a:endParaRPr lang="en-US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786389" y="228600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4517566" y="2683041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5209309" y="2369311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6324600" y="1798515"/>
            <a:ext cx="231986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Dengan</a:t>
            </a:r>
            <a:r>
              <a:rPr lang="en-US" dirty="0" smtClean="0"/>
              <a:t>, Alg. </a:t>
            </a:r>
            <a:r>
              <a:rPr lang="en-US" dirty="0" err="1" smtClean="0"/>
              <a:t>Warshall</a:t>
            </a:r>
            <a:endParaRPr lang="en-US" dirty="0" smtClean="0"/>
          </a:p>
          <a:p>
            <a:r>
              <a:rPr lang="en-US" dirty="0" err="1" smtClean="0"/>
              <a:t>Carilah</a:t>
            </a:r>
            <a:r>
              <a:rPr lang="en-US" dirty="0" smtClean="0"/>
              <a:t> </a:t>
            </a:r>
            <a:r>
              <a:rPr lang="en-US" dirty="0" err="1"/>
              <a:t>bobot</a:t>
            </a:r>
            <a:r>
              <a:rPr lang="en-US" dirty="0"/>
              <a:t> minimal </a:t>
            </a:r>
            <a:endParaRPr lang="en-US" dirty="0" smtClean="0"/>
          </a:p>
          <a:p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lintasan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:</a:t>
            </a:r>
          </a:p>
          <a:p>
            <a:pPr marL="342900" indent="-342900">
              <a:buAutoNum type="arabicPeriod"/>
            </a:pPr>
            <a:r>
              <a:rPr lang="en-US" dirty="0" smtClean="0"/>
              <a:t>V1 </a:t>
            </a:r>
            <a:r>
              <a:rPr lang="en-US" dirty="0" err="1" smtClean="0"/>
              <a:t>ke</a:t>
            </a:r>
            <a:r>
              <a:rPr lang="en-US" dirty="0" smtClean="0"/>
              <a:t> V5</a:t>
            </a:r>
          </a:p>
          <a:p>
            <a:pPr marL="342900" indent="-342900">
              <a:buAutoNum type="arabicPeriod"/>
            </a:pPr>
            <a:r>
              <a:rPr lang="en-US" dirty="0" smtClean="0"/>
              <a:t>V4 </a:t>
            </a:r>
            <a:r>
              <a:rPr lang="en-US" dirty="0" err="1" smtClean="0"/>
              <a:t>ke</a:t>
            </a:r>
            <a:r>
              <a:rPr lang="en-US" dirty="0" smtClean="0"/>
              <a:t> V6</a:t>
            </a:r>
          </a:p>
          <a:p>
            <a:pPr marL="342900" indent="-342900">
              <a:buAutoNum type="arabicPeriod"/>
            </a:pPr>
            <a:r>
              <a:rPr lang="en-US" dirty="0" smtClean="0"/>
              <a:t>V3 </a:t>
            </a:r>
            <a:r>
              <a:rPr lang="en-US" dirty="0" err="1" smtClean="0"/>
              <a:t>ke</a:t>
            </a:r>
            <a:r>
              <a:rPr lang="en-US" dirty="0" smtClean="0"/>
              <a:t> V4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4450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57200" y="381001"/>
            <a:ext cx="7848600" cy="609600"/>
          </a:xfrm>
        </p:spPr>
        <p:txBody>
          <a:bodyPr/>
          <a:lstStyle/>
          <a:p>
            <a:r>
              <a:rPr lang="en-US" dirty="0" smtClean="0"/>
              <a:t>3. Travelling </a:t>
            </a:r>
            <a:r>
              <a:rPr lang="en-US" dirty="0"/>
              <a:t>Salesman </a:t>
            </a:r>
            <a:r>
              <a:rPr lang="en-US" dirty="0" smtClean="0"/>
              <a:t>Problem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7200" y="990600"/>
            <a:ext cx="8229600" cy="4648200"/>
          </a:xfrm>
        </p:spPr>
        <p:txBody>
          <a:bodyPr/>
          <a:lstStyle/>
          <a:p>
            <a:r>
              <a:rPr lang="en-US" dirty="0" err="1" smtClean="0">
                <a:solidFill>
                  <a:srgbClr val="060504"/>
                </a:solidFill>
                <a:latin typeface="Times New Roman" pitchFamily="18" charset="0"/>
                <a:cs typeface="Times New Roman" pitchFamily="18" charset="0"/>
              </a:rPr>
              <a:t>Ilustrasi</a:t>
            </a:r>
            <a:r>
              <a:rPr lang="en-US" dirty="0" smtClean="0">
                <a:solidFill>
                  <a:srgbClr val="060504"/>
                </a:solidFill>
                <a:latin typeface="Times New Roman" pitchFamily="18" charset="0"/>
                <a:cs typeface="Times New Roman" pitchFamily="18" charset="0"/>
              </a:rPr>
              <a:t> : </a:t>
            </a:r>
          </a:p>
          <a:p>
            <a:pPr algn="just"/>
            <a:r>
              <a:rPr lang="en-US" dirty="0" err="1" smtClean="0">
                <a:solidFill>
                  <a:srgbClr val="060504"/>
                </a:solidFill>
                <a:latin typeface="Times New Roman" pitchFamily="18" charset="0"/>
                <a:cs typeface="Times New Roman" pitchFamily="18" charset="0"/>
              </a:rPr>
              <a:t>Diberikan</a:t>
            </a:r>
            <a:r>
              <a:rPr lang="en-US" dirty="0" smtClean="0">
                <a:solidFill>
                  <a:srgbClr val="06050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60504"/>
                </a:solidFill>
                <a:latin typeface="Times New Roman" pitchFamily="18" charset="0"/>
                <a:cs typeface="Times New Roman" pitchFamily="18" charset="0"/>
              </a:rPr>
              <a:t>sejumlah</a:t>
            </a:r>
            <a:r>
              <a:rPr lang="en-US" dirty="0">
                <a:solidFill>
                  <a:srgbClr val="06050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60504"/>
                </a:solidFill>
                <a:latin typeface="Times New Roman" pitchFamily="18" charset="0"/>
                <a:cs typeface="Times New Roman" pitchFamily="18" charset="0"/>
              </a:rPr>
              <a:t>kota</a:t>
            </a:r>
            <a:r>
              <a:rPr lang="en-US" dirty="0">
                <a:solidFill>
                  <a:srgbClr val="06050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60504"/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>
                <a:solidFill>
                  <a:srgbClr val="06050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60504"/>
                </a:solidFill>
                <a:latin typeface="Times New Roman" pitchFamily="18" charset="0"/>
                <a:cs typeface="Times New Roman" pitchFamily="18" charset="0"/>
              </a:rPr>
              <a:t>diketahui</a:t>
            </a:r>
            <a:r>
              <a:rPr lang="en-US" dirty="0">
                <a:solidFill>
                  <a:srgbClr val="06050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60504"/>
                </a:solidFill>
                <a:latin typeface="Times New Roman" pitchFamily="18" charset="0"/>
                <a:cs typeface="Times New Roman" pitchFamily="18" charset="0"/>
              </a:rPr>
              <a:t>jarak</a:t>
            </a:r>
            <a:r>
              <a:rPr lang="en-US" dirty="0">
                <a:solidFill>
                  <a:srgbClr val="06050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60504"/>
                </a:solidFill>
                <a:latin typeface="Times New Roman" pitchFamily="18" charset="0"/>
                <a:cs typeface="Times New Roman" pitchFamily="18" charset="0"/>
              </a:rPr>
              <a:t>antar</a:t>
            </a:r>
            <a:r>
              <a:rPr lang="en-US" dirty="0">
                <a:solidFill>
                  <a:srgbClr val="06050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60504"/>
                </a:solidFill>
                <a:latin typeface="Times New Roman" pitchFamily="18" charset="0"/>
                <a:cs typeface="Times New Roman" pitchFamily="18" charset="0"/>
              </a:rPr>
              <a:t>kota</a:t>
            </a:r>
            <a:r>
              <a:rPr lang="en-US" dirty="0">
                <a:solidFill>
                  <a:srgbClr val="060504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solidFill>
                  <a:srgbClr val="060504"/>
                </a:solidFill>
                <a:latin typeface="Times New Roman" pitchFamily="18" charset="0"/>
                <a:cs typeface="Times New Roman" pitchFamily="18" charset="0"/>
              </a:rPr>
              <a:t>Tentukan</a:t>
            </a:r>
            <a:r>
              <a:rPr lang="en-US" dirty="0">
                <a:solidFill>
                  <a:srgbClr val="06050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60504"/>
                </a:solidFill>
                <a:latin typeface="Times New Roman" pitchFamily="18" charset="0"/>
                <a:cs typeface="Times New Roman" pitchFamily="18" charset="0"/>
              </a:rPr>
              <a:t>sirkuit</a:t>
            </a:r>
            <a:r>
              <a:rPr lang="en-US" dirty="0">
                <a:solidFill>
                  <a:srgbClr val="06050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60504"/>
                </a:solidFill>
                <a:latin typeface="Times New Roman" pitchFamily="18" charset="0"/>
                <a:cs typeface="Times New Roman" pitchFamily="18" charset="0"/>
              </a:rPr>
              <a:t>terpendek</a:t>
            </a:r>
            <a:r>
              <a:rPr lang="en-US" dirty="0">
                <a:solidFill>
                  <a:srgbClr val="060504"/>
                </a:solidFill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solidFill>
                  <a:srgbClr val="060504"/>
                </a:solidFill>
                <a:latin typeface="Times New Roman" pitchFamily="18" charset="0"/>
                <a:cs typeface="Times New Roman" pitchFamily="18" charset="0"/>
              </a:rPr>
              <a:t>harus</a:t>
            </a:r>
            <a:r>
              <a:rPr lang="en-US" dirty="0">
                <a:solidFill>
                  <a:srgbClr val="06050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60504"/>
                </a:solidFill>
                <a:latin typeface="Times New Roman" pitchFamily="18" charset="0"/>
                <a:cs typeface="Times New Roman" pitchFamily="18" charset="0"/>
              </a:rPr>
              <a:t>dilalui</a:t>
            </a:r>
            <a:r>
              <a:rPr lang="en-US" dirty="0">
                <a:solidFill>
                  <a:srgbClr val="06050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60504"/>
                </a:solidFill>
                <a:latin typeface="Times New Roman" pitchFamily="18" charset="0"/>
                <a:cs typeface="Times New Roman" pitchFamily="18" charset="0"/>
              </a:rPr>
              <a:t>oleh</a:t>
            </a:r>
            <a:r>
              <a:rPr lang="en-US" dirty="0">
                <a:solidFill>
                  <a:srgbClr val="06050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60504"/>
                </a:solidFill>
                <a:latin typeface="Times New Roman" pitchFamily="18" charset="0"/>
                <a:cs typeface="Times New Roman" pitchFamily="18" charset="0"/>
              </a:rPr>
              <a:t>seorang</a:t>
            </a:r>
            <a:r>
              <a:rPr lang="en-US" dirty="0">
                <a:solidFill>
                  <a:srgbClr val="06050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60504"/>
                </a:solidFill>
                <a:latin typeface="Times New Roman" pitchFamily="18" charset="0"/>
                <a:cs typeface="Times New Roman" pitchFamily="18" charset="0"/>
              </a:rPr>
              <a:t>pedagang</a:t>
            </a:r>
            <a:r>
              <a:rPr lang="en-US" dirty="0">
                <a:solidFill>
                  <a:srgbClr val="06050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60504"/>
                </a:solidFill>
                <a:latin typeface="Times New Roman" pitchFamily="18" charset="0"/>
                <a:cs typeface="Times New Roman" pitchFamily="18" charset="0"/>
              </a:rPr>
              <a:t>bila</a:t>
            </a:r>
            <a:r>
              <a:rPr lang="en-US" dirty="0">
                <a:solidFill>
                  <a:srgbClr val="06050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60504"/>
                </a:solidFill>
                <a:latin typeface="Times New Roman" pitchFamily="18" charset="0"/>
                <a:cs typeface="Times New Roman" pitchFamily="18" charset="0"/>
              </a:rPr>
              <a:t>pedagang</a:t>
            </a:r>
            <a:r>
              <a:rPr lang="en-US" dirty="0">
                <a:solidFill>
                  <a:srgbClr val="06050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60504"/>
                </a:solidFill>
                <a:latin typeface="Times New Roman" pitchFamily="18" charset="0"/>
                <a:cs typeface="Times New Roman" pitchFamily="18" charset="0"/>
              </a:rPr>
              <a:t>itu</a:t>
            </a:r>
            <a:r>
              <a:rPr lang="en-US" dirty="0">
                <a:solidFill>
                  <a:srgbClr val="06050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60504"/>
                </a:solidFill>
                <a:latin typeface="Times New Roman" pitchFamily="18" charset="0"/>
                <a:cs typeface="Times New Roman" pitchFamily="18" charset="0"/>
              </a:rPr>
              <a:t>berangkat</a:t>
            </a:r>
            <a:r>
              <a:rPr lang="en-US" dirty="0">
                <a:solidFill>
                  <a:srgbClr val="06050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60504"/>
                </a:solidFill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dirty="0">
                <a:solidFill>
                  <a:srgbClr val="06050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60504"/>
                </a:solidFill>
                <a:latin typeface="Times New Roman" pitchFamily="18" charset="0"/>
                <a:cs typeface="Times New Roman" pitchFamily="18" charset="0"/>
              </a:rPr>
              <a:t>sebuah</a:t>
            </a:r>
            <a:r>
              <a:rPr lang="en-US" dirty="0">
                <a:solidFill>
                  <a:srgbClr val="06050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60504"/>
                </a:solidFill>
                <a:latin typeface="Times New Roman" pitchFamily="18" charset="0"/>
                <a:cs typeface="Times New Roman" pitchFamily="18" charset="0"/>
              </a:rPr>
              <a:t>kota</a:t>
            </a:r>
            <a:r>
              <a:rPr lang="en-US" dirty="0">
                <a:solidFill>
                  <a:srgbClr val="06050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60504"/>
                </a:solidFill>
                <a:latin typeface="Times New Roman" pitchFamily="18" charset="0"/>
                <a:cs typeface="Times New Roman" pitchFamily="18" charset="0"/>
              </a:rPr>
              <a:t>asal</a:t>
            </a:r>
            <a:r>
              <a:rPr lang="en-US" dirty="0">
                <a:solidFill>
                  <a:srgbClr val="06050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60504"/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>
                <a:solidFill>
                  <a:srgbClr val="06050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60504"/>
                </a:solidFill>
                <a:latin typeface="Times New Roman" pitchFamily="18" charset="0"/>
                <a:cs typeface="Times New Roman" pitchFamily="18" charset="0"/>
              </a:rPr>
              <a:t>menyinggahi</a:t>
            </a:r>
            <a:r>
              <a:rPr lang="en-US" dirty="0">
                <a:solidFill>
                  <a:srgbClr val="06050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60504"/>
                </a:solidFill>
                <a:latin typeface="Times New Roman" pitchFamily="18" charset="0"/>
                <a:cs typeface="Times New Roman" pitchFamily="18" charset="0"/>
              </a:rPr>
              <a:t>setiap</a:t>
            </a:r>
            <a:r>
              <a:rPr lang="en-US" dirty="0">
                <a:solidFill>
                  <a:srgbClr val="06050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60504"/>
                </a:solidFill>
                <a:latin typeface="Times New Roman" pitchFamily="18" charset="0"/>
                <a:cs typeface="Times New Roman" pitchFamily="18" charset="0"/>
              </a:rPr>
              <a:t>kota</a:t>
            </a:r>
            <a:r>
              <a:rPr lang="en-US" dirty="0">
                <a:solidFill>
                  <a:srgbClr val="06050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60504"/>
                </a:solidFill>
                <a:latin typeface="Times New Roman" pitchFamily="18" charset="0"/>
                <a:cs typeface="Times New Roman" pitchFamily="18" charset="0"/>
              </a:rPr>
              <a:t>tepat</a:t>
            </a:r>
            <a:r>
              <a:rPr lang="en-US" dirty="0">
                <a:solidFill>
                  <a:srgbClr val="06050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60504"/>
                </a:solidFill>
                <a:latin typeface="Times New Roman" pitchFamily="18" charset="0"/>
                <a:cs typeface="Times New Roman" pitchFamily="18" charset="0"/>
              </a:rPr>
              <a:t>satu</a:t>
            </a:r>
            <a:r>
              <a:rPr lang="en-US" dirty="0">
                <a:solidFill>
                  <a:srgbClr val="060504"/>
                </a:solidFill>
                <a:latin typeface="Times New Roman" pitchFamily="18" charset="0"/>
                <a:cs typeface="Times New Roman" pitchFamily="18" charset="0"/>
              </a:rPr>
              <a:t> kali </a:t>
            </a:r>
            <a:r>
              <a:rPr lang="en-US" dirty="0" err="1">
                <a:solidFill>
                  <a:srgbClr val="060504"/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>
                <a:solidFill>
                  <a:srgbClr val="06050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60504"/>
                </a:solidFill>
                <a:latin typeface="Times New Roman" pitchFamily="18" charset="0"/>
                <a:cs typeface="Times New Roman" pitchFamily="18" charset="0"/>
              </a:rPr>
              <a:t>kembali</a:t>
            </a:r>
            <a:r>
              <a:rPr lang="en-US" dirty="0">
                <a:solidFill>
                  <a:srgbClr val="06050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60504"/>
                </a:solidFill>
                <a:latin typeface="Times New Roman" pitchFamily="18" charset="0"/>
                <a:cs typeface="Times New Roman" pitchFamily="18" charset="0"/>
              </a:rPr>
              <a:t>lagi</a:t>
            </a:r>
            <a:r>
              <a:rPr lang="en-US" dirty="0">
                <a:solidFill>
                  <a:srgbClr val="06050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60504"/>
                </a:solidFill>
                <a:latin typeface="Times New Roman" pitchFamily="18" charset="0"/>
                <a:cs typeface="Times New Roman" pitchFamily="18" charset="0"/>
              </a:rPr>
              <a:t>ke</a:t>
            </a:r>
            <a:r>
              <a:rPr lang="en-US" dirty="0">
                <a:solidFill>
                  <a:srgbClr val="06050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60504"/>
                </a:solidFill>
                <a:latin typeface="Times New Roman" pitchFamily="18" charset="0"/>
                <a:cs typeface="Times New Roman" pitchFamily="18" charset="0"/>
              </a:rPr>
              <a:t>kota</a:t>
            </a:r>
            <a:r>
              <a:rPr lang="en-US" dirty="0">
                <a:solidFill>
                  <a:srgbClr val="06050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60504"/>
                </a:solidFill>
                <a:latin typeface="Times New Roman" pitchFamily="18" charset="0"/>
                <a:cs typeface="Times New Roman" pitchFamily="18" charset="0"/>
              </a:rPr>
              <a:t>asal</a:t>
            </a:r>
            <a:r>
              <a:rPr lang="en-US" dirty="0">
                <a:solidFill>
                  <a:srgbClr val="06050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60504"/>
                </a:solidFill>
                <a:latin typeface="Times New Roman" pitchFamily="18" charset="0"/>
                <a:cs typeface="Times New Roman" pitchFamily="18" charset="0"/>
              </a:rPr>
              <a:t>keberangkatan</a:t>
            </a:r>
            <a:r>
              <a:rPr lang="en-US" dirty="0" smtClean="0">
                <a:solidFill>
                  <a:srgbClr val="060504"/>
                </a:solidFill>
                <a:latin typeface="Times New Roman" pitchFamily="18" charset="0"/>
                <a:cs typeface="Times New Roman" pitchFamily="18" charset="0"/>
              </a:rPr>
              <a:t>. (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dirty="0" err="1" smtClean="0">
                <a:solidFill>
                  <a:srgbClr val="060504"/>
                </a:solidFill>
                <a:latin typeface="Times New Roman" pitchFamily="18" charset="0"/>
                <a:cs typeface="Times New Roman" pitchFamily="18" charset="0"/>
              </a:rPr>
              <a:t>awal</a:t>
            </a:r>
            <a:r>
              <a:rPr lang="en-US" dirty="0" smtClean="0">
                <a:solidFill>
                  <a:srgbClr val="060504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dirty="0" err="1" smtClean="0">
                <a:solidFill>
                  <a:srgbClr val="060504"/>
                </a:solidFill>
                <a:latin typeface="Times New Roman" pitchFamily="18" charset="0"/>
                <a:cs typeface="Times New Roman" pitchFamily="18" charset="0"/>
              </a:rPr>
              <a:t>akhir</a:t>
            </a:r>
            <a:r>
              <a:rPr lang="en-US" dirty="0" smtClean="0">
                <a:solidFill>
                  <a:srgbClr val="060504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just"/>
            <a:r>
              <a:rPr lang="en-US" dirty="0" err="1" smtClean="0">
                <a:solidFill>
                  <a:srgbClr val="060504"/>
                </a:solidFill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dirty="0" smtClean="0">
                <a:solidFill>
                  <a:srgbClr val="060504"/>
                </a:solidFill>
                <a:latin typeface="Times New Roman" pitchFamily="18" charset="0"/>
                <a:cs typeface="Times New Roman" pitchFamily="18" charset="0"/>
              </a:rPr>
              <a:t> kata lain, </a:t>
            </a:r>
            <a:r>
              <a:rPr lang="en-US" dirty="0" err="1" smtClean="0">
                <a:solidFill>
                  <a:srgbClr val="060504"/>
                </a:solidFill>
                <a:latin typeface="Times New Roman" pitchFamily="18" charset="0"/>
                <a:cs typeface="Times New Roman" pitchFamily="18" charset="0"/>
              </a:rPr>
              <a:t>menentukan</a:t>
            </a:r>
            <a:r>
              <a:rPr lang="en-US" dirty="0" smtClean="0">
                <a:solidFill>
                  <a:srgbClr val="06050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60504"/>
                </a:solidFill>
                <a:latin typeface="Times New Roman" pitchFamily="18" charset="0"/>
                <a:cs typeface="Times New Roman" pitchFamily="18" charset="0"/>
              </a:rPr>
              <a:t>sirkuit</a:t>
            </a:r>
            <a:r>
              <a:rPr lang="en-US" dirty="0" smtClean="0">
                <a:solidFill>
                  <a:srgbClr val="06050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60504"/>
                </a:solidFill>
                <a:latin typeface="Times New Roman" pitchFamily="18" charset="0"/>
                <a:cs typeface="Times New Roman" pitchFamily="18" charset="0"/>
              </a:rPr>
              <a:t>hamilton</a:t>
            </a:r>
            <a:r>
              <a:rPr lang="en-US" dirty="0" smtClean="0">
                <a:solidFill>
                  <a:srgbClr val="06050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60504"/>
                </a:solidFill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dirty="0" smtClean="0">
                <a:solidFill>
                  <a:srgbClr val="06050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60504"/>
                </a:solidFill>
                <a:latin typeface="Times New Roman" pitchFamily="18" charset="0"/>
                <a:cs typeface="Times New Roman" pitchFamily="18" charset="0"/>
              </a:rPr>
              <a:t>bobot</a:t>
            </a:r>
            <a:r>
              <a:rPr lang="en-US" dirty="0" smtClean="0">
                <a:solidFill>
                  <a:srgbClr val="06050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60504"/>
                </a:solidFill>
                <a:latin typeface="Times New Roman" pitchFamily="18" charset="0"/>
                <a:cs typeface="Times New Roman" pitchFamily="18" charset="0"/>
              </a:rPr>
              <a:t>terkecil</a:t>
            </a:r>
            <a:endParaRPr lang="en-US" dirty="0">
              <a:solidFill>
                <a:srgbClr val="060504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dirty="0">
              <a:solidFill>
                <a:srgbClr val="060504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FTI</a:t>
            </a:r>
            <a:endParaRPr lang="en-US" dirty="0"/>
          </a:p>
        </p:txBody>
      </p:sp>
      <p:pic>
        <p:nvPicPr>
          <p:cNvPr id="5" name="Picture 4" descr="tsp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657600"/>
            <a:ext cx="4191000" cy="2681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1348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57200" y="381001"/>
            <a:ext cx="3962400" cy="609600"/>
          </a:xfrm>
        </p:spPr>
        <p:txBody>
          <a:bodyPr/>
          <a:lstStyle/>
          <a:p>
            <a:r>
              <a:rPr lang="en-US" dirty="0" err="1">
                <a:solidFill>
                  <a:srgbClr val="060504"/>
                </a:solidFill>
                <a:cs typeface="Times New Roman" pitchFamily="18" charset="0"/>
              </a:rPr>
              <a:t>Aplikasi</a:t>
            </a:r>
            <a:r>
              <a:rPr lang="en-US" dirty="0">
                <a:solidFill>
                  <a:srgbClr val="060504"/>
                </a:solidFill>
                <a:cs typeface="Times New Roman" pitchFamily="18" charset="0"/>
              </a:rPr>
              <a:t> TSP</a:t>
            </a:r>
            <a:r>
              <a:rPr lang="en-US" dirty="0" smtClean="0">
                <a:solidFill>
                  <a:srgbClr val="060504"/>
                </a:solidFill>
                <a:cs typeface="Times New Roman" pitchFamily="18" charset="0"/>
              </a:rPr>
              <a:t>:</a:t>
            </a:r>
            <a:endParaRPr lang="en-US" dirty="0">
              <a:solidFill>
                <a:srgbClr val="060504"/>
              </a:solidFill>
              <a:cs typeface="Times New Roman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just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sz="3600" dirty="0" smtClean="0">
                <a:solidFill>
                  <a:srgbClr val="060504"/>
                </a:solidFill>
                <a:latin typeface="Times New Roman" pitchFamily="18" charset="0"/>
                <a:cs typeface="Times New Roman" pitchFamily="18" charset="0"/>
              </a:rPr>
              <a:t>Pak </a:t>
            </a:r>
            <a:r>
              <a:rPr lang="en-US" sz="3600" dirty="0" err="1">
                <a:solidFill>
                  <a:srgbClr val="060504"/>
                </a:solidFill>
                <a:latin typeface="Times New Roman" pitchFamily="18" charset="0"/>
                <a:cs typeface="Times New Roman" pitchFamily="18" charset="0"/>
              </a:rPr>
              <a:t>Pos</a:t>
            </a:r>
            <a:r>
              <a:rPr lang="en-US" sz="3600" dirty="0">
                <a:solidFill>
                  <a:srgbClr val="06050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60504"/>
                </a:solidFill>
                <a:latin typeface="Times New Roman" pitchFamily="18" charset="0"/>
                <a:cs typeface="Times New Roman" pitchFamily="18" charset="0"/>
              </a:rPr>
              <a:t>mengambil</a:t>
            </a:r>
            <a:r>
              <a:rPr lang="en-US" sz="3600" dirty="0">
                <a:solidFill>
                  <a:srgbClr val="06050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60504"/>
                </a:solidFill>
                <a:latin typeface="Times New Roman" pitchFamily="18" charset="0"/>
                <a:cs typeface="Times New Roman" pitchFamily="18" charset="0"/>
              </a:rPr>
              <a:t>surat</a:t>
            </a:r>
            <a:r>
              <a:rPr lang="en-US" sz="3600" dirty="0">
                <a:solidFill>
                  <a:srgbClr val="060504"/>
                </a:solidFill>
                <a:latin typeface="Times New Roman" pitchFamily="18" charset="0"/>
                <a:cs typeface="Times New Roman" pitchFamily="18" charset="0"/>
              </a:rPr>
              <a:t> di </a:t>
            </a:r>
            <a:r>
              <a:rPr lang="en-US" sz="3600" dirty="0" err="1">
                <a:solidFill>
                  <a:srgbClr val="060504"/>
                </a:solidFill>
                <a:latin typeface="Times New Roman" pitchFamily="18" charset="0"/>
                <a:cs typeface="Times New Roman" pitchFamily="18" charset="0"/>
              </a:rPr>
              <a:t>kotak</a:t>
            </a:r>
            <a:r>
              <a:rPr lang="en-US" sz="3600" dirty="0">
                <a:solidFill>
                  <a:srgbClr val="06050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60504"/>
                </a:solidFill>
                <a:latin typeface="Times New Roman" pitchFamily="18" charset="0"/>
                <a:cs typeface="Times New Roman" pitchFamily="18" charset="0"/>
              </a:rPr>
              <a:t>pos</a:t>
            </a:r>
            <a:r>
              <a:rPr lang="en-US" sz="3600" dirty="0">
                <a:solidFill>
                  <a:srgbClr val="060504"/>
                </a:solidFill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3600" dirty="0" err="1">
                <a:solidFill>
                  <a:srgbClr val="060504"/>
                </a:solidFill>
                <a:latin typeface="Times New Roman" pitchFamily="18" charset="0"/>
                <a:cs typeface="Times New Roman" pitchFamily="18" charset="0"/>
              </a:rPr>
              <a:t>tersebar</a:t>
            </a:r>
            <a:r>
              <a:rPr lang="en-US" sz="3600" dirty="0">
                <a:solidFill>
                  <a:srgbClr val="06050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60504"/>
                </a:solidFill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sz="3600" dirty="0">
                <a:solidFill>
                  <a:srgbClr val="06050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buah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lokasi</a:t>
            </a:r>
            <a:r>
              <a:rPr lang="en-US" sz="3600" dirty="0">
                <a:solidFill>
                  <a:srgbClr val="060504"/>
                </a:solidFill>
                <a:latin typeface="Times New Roman" pitchFamily="18" charset="0"/>
                <a:cs typeface="Times New Roman" pitchFamily="18" charset="0"/>
              </a:rPr>
              <a:t>  di </a:t>
            </a:r>
            <a:r>
              <a:rPr lang="en-US" sz="3600" dirty="0" err="1">
                <a:solidFill>
                  <a:srgbClr val="060504"/>
                </a:solidFill>
                <a:latin typeface="Times New Roman" pitchFamily="18" charset="0"/>
                <a:cs typeface="Times New Roman" pitchFamily="18" charset="0"/>
              </a:rPr>
              <a:t>berbagai</a:t>
            </a:r>
            <a:r>
              <a:rPr lang="en-US" sz="3600" dirty="0">
                <a:solidFill>
                  <a:srgbClr val="06050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60504"/>
                </a:solidFill>
                <a:latin typeface="Times New Roman" pitchFamily="18" charset="0"/>
                <a:cs typeface="Times New Roman" pitchFamily="18" charset="0"/>
              </a:rPr>
              <a:t>sudut</a:t>
            </a:r>
            <a:r>
              <a:rPr lang="en-US" sz="3600" dirty="0">
                <a:solidFill>
                  <a:srgbClr val="06050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60504"/>
                </a:solidFill>
                <a:latin typeface="Times New Roman" pitchFamily="18" charset="0"/>
                <a:cs typeface="Times New Roman" pitchFamily="18" charset="0"/>
              </a:rPr>
              <a:t>kota</a:t>
            </a:r>
            <a:r>
              <a:rPr lang="en-US" sz="3600" dirty="0">
                <a:solidFill>
                  <a:srgbClr val="060504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sz="3600" dirty="0" smtClean="0">
              <a:solidFill>
                <a:srgbClr val="060504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sz="3600" dirty="0" err="1" smtClean="0">
                <a:solidFill>
                  <a:srgbClr val="060504"/>
                </a:solidFill>
                <a:latin typeface="Times New Roman" pitchFamily="18" charset="0"/>
                <a:cs typeface="Times New Roman" pitchFamily="18" charset="0"/>
              </a:rPr>
              <a:t>Paket</a:t>
            </a:r>
            <a:r>
              <a:rPr lang="en-US" sz="3600" dirty="0" smtClean="0">
                <a:solidFill>
                  <a:srgbClr val="060504"/>
                </a:solidFill>
                <a:latin typeface="Times New Roman" pitchFamily="18" charset="0"/>
                <a:cs typeface="Times New Roman" pitchFamily="18" charset="0"/>
              </a:rPr>
              <a:t> JNE </a:t>
            </a:r>
            <a:r>
              <a:rPr lang="en-US" sz="3600" dirty="0" err="1" smtClean="0">
                <a:solidFill>
                  <a:srgbClr val="060504"/>
                </a:solidFill>
                <a:latin typeface="Times New Roman" pitchFamily="18" charset="0"/>
                <a:cs typeface="Times New Roman" pitchFamily="18" charset="0"/>
              </a:rPr>
              <a:t>mengirimkan</a:t>
            </a:r>
            <a:r>
              <a:rPr lang="en-US" sz="3600" dirty="0" smtClean="0">
                <a:solidFill>
                  <a:srgbClr val="06050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60504"/>
                </a:solidFill>
                <a:latin typeface="Times New Roman" pitchFamily="18" charset="0"/>
                <a:cs typeface="Times New Roman" pitchFamily="18" charset="0"/>
              </a:rPr>
              <a:t>paketnya</a:t>
            </a:r>
            <a:r>
              <a:rPr lang="en-US" sz="3600" dirty="0" smtClean="0">
                <a:solidFill>
                  <a:srgbClr val="06050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60504"/>
                </a:solidFill>
                <a:latin typeface="Times New Roman" pitchFamily="18" charset="0"/>
                <a:cs typeface="Times New Roman" pitchFamily="18" charset="0"/>
              </a:rPr>
              <a:t>ke</a:t>
            </a:r>
            <a:r>
              <a:rPr lang="en-US" sz="3600" dirty="0" smtClean="0">
                <a:solidFill>
                  <a:srgbClr val="06050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60504"/>
                </a:solidFill>
                <a:latin typeface="Times New Roman" pitchFamily="18" charset="0"/>
                <a:cs typeface="Times New Roman" pitchFamily="18" charset="0"/>
              </a:rPr>
              <a:t>rumah-rumah</a:t>
            </a:r>
            <a:r>
              <a:rPr lang="en-US" sz="3600" dirty="0" smtClean="0">
                <a:solidFill>
                  <a:srgbClr val="060504"/>
                </a:solidFill>
                <a:latin typeface="Times New Roman" pitchFamily="18" charset="0"/>
                <a:cs typeface="Times New Roman" pitchFamily="18" charset="0"/>
              </a:rPr>
              <a:t> orang </a:t>
            </a:r>
            <a:r>
              <a:rPr lang="en-US" sz="3600" dirty="0" err="1" smtClean="0">
                <a:solidFill>
                  <a:srgbClr val="060504"/>
                </a:solidFill>
                <a:latin typeface="Times New Roman" pitchFamily="18" charset="0"/>
                <a:cs typeface="Times New Roman" pitchFamily="18" charset="0"/>
              </a:rPr>
              <a:t>melewati</a:t>
            </a:r>
            <a:r>
              <a:rPr lang="en-US" sz="3600" dirty="0" smtClean="0">
                <a:solidFill>
                  <a:srgbClr val="06050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60504"/>
                </a:solidFill>
                <a:latin typeface="Times New Roman" pitchFamily="18" charset="0"/>
                <a:cs typeface="Times New Roman" pitchFamily="18" charset="0"/>
              </a:rPr>
              <a:t>berbagai</a:t>
            </a:r>
            <a:r>
              <a:rPr lang="en-US" sz="3600" dirty="0" smtClean="0">
                <a:solidFill>
                  <a:srgbClr val="06050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60504"/>
                </a:solidFill>
                <a:latin typeface="Times New Roman" pitchFamily="18" charset="0"/>
                <a:cs typeface="Times New Roman" pitchFamily="18" charset="0"/>
              </a:rPr>
              <a:t>kota</a:t>
            </a:r>
            <a:r>
              <a:rPr lang="en-US" sz="3600" dirty="0" smtClean="0">
                <a:solidFill>
                  <a:srgbClr val="06050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60504"/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3600" dirty="0" smtClean="0">
                <a:solidFill>
                  <a:srgbClr val="06050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60504"/>
                </a:solidFill>
                <a:latin typeface="Times New Roman" pitchFamily="18" charset="0"/>
                <a:cs typeface="Times New Roman" pitchFamily="18" charset="0"/>
              </a:rPr>
              <a:t>jarak</a:t>
            </a:r>
            <a:r>
              <a:rPr lang="en-US" sz="3600" dirty="0" smtClean="0">
                <a:solidFill>
                  <a:srgbClr val="060504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 smtClean="0">
                <a:solidFill>
                  <a:srgbClr val="060504"/>
                </a:solidFill>
                <a:latin typeface="Times New Roman" pitchFamily="18" charset="0"/>
                <a:cs typeface="Times New Roman" pitchFamily="18" charset="0"/>
              </a:rPr>
              <a:t>Perlu</a:t>
            </a:r>
            <a:r>
              <a:rPr lang="en-US" sz="3600" dirty="0" smtClean="0">
                <a:solidFill>
                  <a:srgbClr val="06050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60504"/>
                </a:solidFill>
                <a:latin typeface="Times New Roman" pitchFamily="18" charset="0"/>
                <a:cs typeface="Times New Roman" pitchFamily="18" charset="0"/>
              </a:rPr>
              <a:t>difikirkan</a:t>
            </a:r>
            <a:r>
              <a:rPr lang="en-US" sz="3600" dirty="0" smtClean="0">
                <a:solidFill>
                  <a:srgbClr val="06050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60504"/>
                </a:solidFill>
                <a:latin typeface="Times New Roman" pitchFamily="18" charset="0"/>
                <a:cs typeface="Times New Roman" pitchFamily="18" charset="0"/>
              </a:rPr>
              <a:t>ongkos</a:t>
            </a:r>
            <a:r>
              <a:rPr lang="en-US" sz="3600" dirty="0" smtClean="0">
                <a:solidFill>
                  <a:srgbClr val="06050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60504"/>
                </a:solidFill>
                <a:latin typeface="Times New Roman" pitchFamily="18" charset="0"/>
                <a:cs typeface="Times New Roman" pitchFamily="18" charset="0"/>
              </a:rPr>
              <a:t>minimunya</a:t>
            </a:r>
            <a:r>
              <a:rPr lang="en-US" sz="3600" dirty="0" smtClean="0">
                <a:solidFill>
                  <a:srgbClr val="060504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algn="just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sz="3600" dirty="0">
                <a:solidFill>
                  <a:srgbClr val="06050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60504"/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3600" dirty="0" smtClean="0">
                <a:solidFill>
                  <a:srgbClr val="060504"/>
                </a:solidFill>
                <a:latin typeface="Times New Roman" pitchFamily="18" charset="0"/>
                <a:cs typeface="Times New Roman" pitchFamily="18" charset="0"/>
              </a:rPr>
              <a:t> lain </a:t>
            </a:r>
            <a:r>
              <a:rPr lang="en-US" sz="3600" dirty="0" err="1" smtClean="0">
                <a:solidFill>
                  <a:srgbClr val="060504"/>
                </a:solidFill>
                <a:latin typeface="Times New Roman" pitchFamily="18" charset="0"/>
                <a:cs typeface="Times New Roman" pitchFamily="18" charset="0"/>
              </a:rPr>
              <a:t>lain</a:t>
            </a:r>
            <a:endParaRPr lang="en-US" sz="3600" dirty="0">
              <a:solidFill>
                <a:srgbClr val="060504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FTI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1993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57200" y="381001"/>
            <a:ext cx="5029200" cy="609600"/>
          </a:xfrm>
        </p:spPr>
        <p:txBody>
          <a:bodyPr/>
          <a:lstStyle/>
          <a:p>
            <a:r>
              <a:rPr lang="en-US" dirty="0" err="1" smtClean="0"/>
              <a:t>Sirkuit</a:t>
            </a:r>
            <a:r>
              <a:rPr lang="en-US" dirty="0" smtClean="0"/>
              <a:t> Hamilton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FTI</a:t>
            </a:r>
            <a:endParaRPr lang="en-US" dirty="0"/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63" y="1000125"/>
            <a:ext cx="8220075" cy="501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5056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FTI</a:t>
            </a:r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None/>
            </a:pPr>
            <a:r>
              <a:rPr lang="en-US" sz="2000" i="1" dirty="0">
                <a:cs typeface="Times New Roman" pitchFamily="18" charset="0"/>
              </a:rPr>
              <a:t>	</a:t>
            </a:r>
            <a:r>
              <a:rPr lang="en-US" i="1" dirty="0" smtClean="0">
                <a:solidFill>
                  <a:srgbClr val="060504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dirty="0" smtClean="0">
                <a:solidFill>
                  <a:srgbClr val="060504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dirty="0">
                <a:solidFill>
                  <a:srgbClr val="060504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i="1" dirty="0">
                <a:solidFill>
                  <a:srgbClr val="060504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dirty="0">
                <a:solidFill>
                  <a:srgbClr val="060504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i="1" dirty="0">
                <a:solidFill>
                  <a:srgbClr val="060504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dirty="0">
                <a:solidFill>
                  <a:srgbClr val="060504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i="1" dirty="0">
                <a:solidFill>
                  <a:srgbClr val="060504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dirty="0">
                <a:solidFill>
                  <a:srgbClr val="060504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i="1" dirty="0">
                <a:solidFill>
                  <a:srgbClr val="060504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dirty="0">
                <a:solidFill>
                  <a:srgbClr val="060504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i="1" dirty="0">
                <a:solidFill>
                  <a:srgbClr val="060504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dirty="0">
                <a:solidFill>
                  <a:srgbClr val="060504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dirty="0" err="1">
                <a:solidFill>
                  <a:srgbClr val="060504"/>
                </a:solidFill>
                <a:latin typeface="Times New Roman" pitchFamily="18" charset="0"/>
                <a:cs typeface="Times New Roman" pitchFamily="18" charset="0"/>
              </a:rPr>
              <a:t>atau</a:t>
            </a:r>
            <a:r>
              <a:rPr lang="en-US" dirty="0">
                <a:solidFill>
                  <a:srgbClr val="060504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i="1" dirty="0">
                <a:solidFill>
                  <a:srgbClr val="060504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dirty="0">
                <a:solidFill>
                  <a:srgbClr val="060504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i="1" dirty="0">
                <a:solidFill>
                  <a:srgbClr val="060504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dirty="0">
                <a:solidFill>
                  <a:srgbClr val="060504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i="1" dirty="0">
                <a:solidFill>
                  <a:srgbClr val="060504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dirty="0">
                <a:solidFill>
                  <a:srgbClr val="060504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i="1" dirty="0">
                <a:solidFill>
                  <a:srgbClr val="060504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dirty="0">
                <a:solidFill>
                  <a:srgbClr val="060504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i="1" dirty="0">
                <a:solidFill>
                  <a:srgbClr val="060504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dirty="0">
                <a:solidFill>
                  <a:srgbClr val="060504"/>
                </a:solidFill>
                <a:latin typeface="Times New Roman" pitchFamily="18" charset="0"/>
                <a:cs typeface="Times New Roman" pitchFamily="18" charset="0"/>
              </a:rPr>
              <a:t>)  </a:t>
            </a:r>
          </a:p>
          <a:p>
            <a:pPr>
              <a:buFont typeface="Wingdings" pitchFamily="2" charset="2"/>
              <a:buNone/>
            </a:pPr>
            <a:r>
              <a:rPr lang="en-US" dirty="0">
                <a:solidFill>
                  <a:srgbClr val="060504"/>
                </a:solidFill>
                <a:latin typeface="Times New Roman" pitchFamily="18" charset="0"/>
                <a:cs typeface="Times New Roman" pitchFamily="18" charset="0"/>
              </a:rPr>
              <a:t>	 </a:t>
            </a:r>
            <a:r>
              <a:rPr lang="en-US" dirty="0" err="1">
                <a:solidFill>
                  <a:srgbClr val="060504"/>
                </a:solidFill>
                <a:latin typeface="Times New Roman" pitchFamily="18" charset="0"/>
                <a:cs typeface="Times New Roman" pitchFamily="18" charset="0"/>
              </a:rPr>
              <a:t>bobot</a:t>
            </a:r>
            <a:r>
              <a:rPr lang="en-US" dirty="0">
                <a:solidFill>
                  <a:srgbClr val="060504"/>
                </a:solidFill>
                <a:latin typeface="Times New Roman" pitchFamily="18" charset="0"/>
                <a:cs typeface="Times New Roman" pitchFamily="18" charset="0"/>
              </a:rPr>
              <a:t> = 10 + 12 + 8 + 15 = 45</a:t>
            </a:r>
          </a:p>
          <a:p>
            <a:pPr>
              <a:buFont typeface="Wingdings" pitchFamily="2" charset="2"/>
              <a:buNone/>
            </a:pPr>
            <a:r>
              <a:rPr lang="en-US" i="1" dirty="0">
                <a:solidFill>
                  <a:srgbClr val="060504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i="1" dirty="0" smtClean="0">
                <a:solidFill>
                  <a:srgbClr val="060504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dirty="0" smtClean="0">
                <a:solidFill>
                  <a:srgbClr val="06050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solidFill>
                  <a:srgbClr val="060504"/>
                </a:solidFill>
                <a:latin typeface="Times New Roman" pitchFamily="18" charset="0"/>
                <a:cs typeface="Times New Roman" pitchFamily="18" charset="0"/>
              </a:rPr>
              <a:t>= (</a:t>
            </a:r>
            <a:r>
              <a:rPr lang="en-US" i="1" dirty="0">
                <a:solidFill>
                  <a:srgbClr val="060504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dirty="0">
                <a:solidFill>
                  <a:srgbClr val="060504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i="1" dirty="0">
                <a:solidFill>
                  <a:srgbClr val="060504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dirty="0">
                <a:solidFill>
                  <a:srgbClr val="060504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i="1" dirty="0">
                <a:solidFill>
                  <a:srgbClr val="060504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dirty="0">
                <a:solidFill>
                  <a:srgbClr val="060504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i="1" dirty="0">
                <a:solidFill>
                  <a:srgbClr val="060504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dirty="0">
                <a:solidFill>
                  <a:srgbClr val="060504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i="1" dirty="0">
                <a:solidFill>
                  <a:srgbClr val="060504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dirty="0">
                <a:solidFill>
                  <a:srgbClr val="060504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dirty="0" err="1">
                <a:solidFill>
                  <a:srgbClr val="060504"/>
                </a:solidFill>
                <a:latin typeface="Times New Roman" pitchFamily="18" charset="0"/>
                <a:cs typeface="Times New Roman" pitchFamily="18" charset="0"/>
              </a:rPr>
              <a:t>atau</a:t>
            </a:r>
            <a:r>
              <a:rPr lang="en-US" dirty="0">
                <a:solidFill>
                  <a:srgbClr val="060504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i="1" dirty="0">
                <a:solidFill>
                  <a:srgbClr val="060504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dirty="0">
                <a:solidFill>
                  <a:srgbClr val="060504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i="1" dirty="0">
                <a:solidFill>
                  <a:srgbClr val="060504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dirty="0">
                <a:solidFill>
                  <a:srgbClr val="060504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i="1" dirty="0">
                <a:solidFill>
                  <a:srgbClr val="060504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dirty="0">
                <a:solidFill>
                  <a:srgbClr val="060504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i="1" dirty="0">
                <a:solidFill>
                  <a:srgbClr val="060504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dirty="0">
                <a:solidFill>
                  <a:srgbClr val="060504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i="1" dirty="0">
                <a:solidFill>
                  <a:srgbClr val="060504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dirty="0">
                <a:solidFill>
                  <a:srgbClr val="060504"/>
                </a:solidFill>
                <a:latin typeface="Times New Roman" pitchFamily="18" charset="0"/>
                <a:cs typeface="Times New Roman" pitchFamily="18" charset="0"/>
              </a:rPr>
              <a:t>)  </a:t>
            </a:r>
          </a:p>
          <a:p>
            <a:pPr>
              <a:buFont typeface="Wingdings" pitchFamily="2" charset="2"/>
              <a:buNone/>
            </a:pPr>
            <a:r>
              <a:rPr lang="en-US" dirty="0">
                <a:solidFill>
                  <a:srgbClr val="060504"/>
                </a:solidFill>
                <a:latin typeface="Times New Roman" pitchFamily="18" charset="0"/>
                <a:cs typeface="Times New Roman" pitchFamily="18" charset="0"/>
              </a:rPr>
              <a:t>	 </a:t>
            </a:r>
            <a:r>
              <a:rPr lang="en-US" dirty="0" err="1">
                <a:solidFill>
                  <a:srgbClr val="060504"/>
                </a:solidFill>
                <a:latin typeface="Times New Roman" pitchFamily="18" charset="0"/>
                <a:cs typeface="Times New Roman" pitchFamily="18" charset="0"/>
              </a:rPr>
              <a:t>bobot</a:t>
            </a:r>
            <a:r>
              <a:rPr lang="en-US" dirty="0">
                <a:solidFill>
                  <a:srgbClr val="060504"/>
                </a:solidFill>
                <a:latin typeface="Times New Roman" pitchFamily="18" charset="0"/>
                <a:cs typeface="Times New Roman" pitchFamily="18" charset="0"/>
              </a:rPr>
              <a:t> = 12 + 5 + 9 + 15 = 41</a:t>
            </a:r>
          </a:p>
          <a:p>
            <a:pPr>
              <a:buFont typeface="Wingdings" pitchFamily="2" charset="2"/>
              <a:buNone/>
            </a:pPr>
            <a:r>
              <a:rPr lang="en-US" i="1" dirty="0">
                <a:solidFill>
                  <a:srgbClr val="060504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i="1" dirty="0" smtClean="0">
                <a:solidFill>
                  <a:srgbClr val="060504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dirty="0" smtClean="0">
                <a:solidFill>
                  <a:srgbClr val="06050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solidFill>
                  <a:srgbClr val="060504"/>
                </a:solidFill>
                <a:latin typeface="Times New Roman" pitchFamily="18" charset="0"/>
                <a:cs typeface="Times New Roman" pitchFamily="18" charset="0"/>
              </a:rPr>
              <a:t>= (</a:t>
            </a:r>
            <a:r>
              <a:rPr lang="en-US" i="1" dirty="0">
                <a:solidFill>
                  <a:srgbClr val="060504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dirty="0">
                <a:solidFill>
                  <a:srgbClr val="060504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i="1" dirty="0">
                <a:solidFill>
                  <a:srgbClr val="060504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dirty="0">
                <a:solidFill>
                  <a:srgbClr val="060504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i="1" dirty="0">
                <a:solidFill>
                  <a:srgbClr val="060504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dirty="0">
                <a:solidFill>
                  <a:srgbClr val="060504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i="1" dirty="0">
                <a:solidFill>
                  <a:srgbClr val="060504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dirty="0">
                <a:solidFill>
                  <a:srgbClr val="060504"/>
                </a:solidFill>
                <a:latin typeface="Times New Roman" pitchFamily="18" charset="0"/>
                <a:cs typeface="Times New Roman" pitchFamily="18" charset="0"/>
              </a:rPr>
              <a:t>, a) </a:t>
            </a:r>
            <a:r>
              <a:rPr lang="en-US" dirty="0" err="1">
                <a:solidFill>
                  <a:srgbClr val="060504"/>
                </a:solidFill>
                <a:latin typeface="Times New Roman" pitchFamily="18" charset="0"/>
                <a:cs typeface="Times New Roman" pitchFamily="18" charset="0"/>
              </a:rPr>
              <a:t>atau</a:t>
            </a:r>
            <a:r>
              <a:rPr lang="en-US" dirty="0">
                <a:solidFill>
                  <a:srgbClr val="060504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i="1" dirty="0">
                <a:solidFill>
                  <a:srgbClr val="060504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dirty="0">
                <a:solidFill>
                  <a:srgbClr val="060504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i="1" dirty="0">
                <a:solidFill>
                  <a:srgbClr val="060504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dirty="0">
                <a:solidFill>
                  <a:srgbClr val="060504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i="1" dirty="0">
                <a:solidFill>
                  <a:srgbClr val="060504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dirty="0">
                <a:solidFill>
                  <a:srgbClr val="060504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i="1" dirty="0">
                <a:solidFill>
                  <a:srgbClr val="060504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dirty="0">
                <a:solidFill>
                  <a:srgbClr val="060504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i="1" dirty="0">
                <a:solidFill>
                  <a:srgbClr val="060504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dirty="0">
                <a:solidFill>
                  <a:srgbClr val="060504"/>
                </a:solidFill>
                <a:latin typeface="Times New Roman" pitchFamily="18" charset="0"/>
                <a:cs typeface="Times New Roman" pitchFamily="18" charset="0"/>
              </a:rPr>
              <a:t>)  </a:t>
            </a:r>
          </a:p>
          <a:p>
            <a:pPr>
              <a:buFont typeface="Wingdings" pitchFamily="2" charset="2"/>
              <a:buNone/>
            </a:pPr>
            <a:r>
              <a:rPr lang="en-US" dirty="0">
                <a:solidFill>
                  <a:srgbClr val="060504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dirty="0" err="1">
                <a:solidFill>
                  <a:srgbClr val="060504"/>
                </a:solidFill>
                <a:latin typeface="Times New Roman" pitchFamily="18" charset="0"/>
                <a:cs typeface="Times New Roman" pitchFamily="18" charset="0"/>
              </a:rPr>
              <a:t>bobot</a:t>
            </a:r>
            <a:r>
              <a:rPr lang="en-US" dirty="0">
                <a:solidFill>
                  <a:srgbClr val="060504"/>
                </a:solidFill>
                <a:latin typeface="Times New Roman" pitchFamily="18" charset="0"/>
                <a:cs typeface="Times New Roman" pitchFamily="18" charset="0"/>
              </a:rPr>
              <a:t>  = 10 + 5 + 9 + 8 = 32</a:t>
            </a:r>
          </a:p>
          <a:p>
            <a:pPr>
              <a:buFont typeface="Wingdings" pitchFamily="2" charset="2"/>
              <a:buNone/>
            </a:pPr>
            <a:r>
              <a:rPr lang="en-US" dirty="0">
                <a:solidFill>
                  <a:srgbClr val="060504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Font typeface="Wingdings" pitchFamily="2" charset="2"/>
              <a:buNone/>
            </a:pPr>
            <a:r>
              <a:rPr lang="en-US" dirty="0">
                <a:solidFill>
                  <a:srgbClr val="060504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dirty="0" err="1">
                <a:solidFill>
                  <a:srgbClr val="060504"/>
                </a:solidFill>
                <a:latin typeface="Times New Roman" pitchFamily="18" charset="0"/>
                <a:cs typeface="Times New Roman" pitchFamily="18" charset="0"/>
              </a:rPr>
              <a:t>Sirkuit</a:t>
            </a:r>
            <a:r>
              <a:rPr lang="en-US" dirty="0">
                <a:solidFill>
                  <a:srgbClr val="060504"/>
                </a:solidFill>
                <a:latin typeface="Times New Roman" pitchFamily="18" charset="0"/>
                <a:cs typeface="Times New Roman" pitchFamily="18" charset="0"/>
              </a:rPr>
              <a:t> Hamilton </a:t>
            </a:r>
            <a:r>
              <a:rPr lang="en-US" dirty="0" err="1">
                <a:solidFill>
                  <a:srgbClr val="060504"/>
                </a:solidFill>
                <a:latin typeface="Times New Roman" pitchFamily="18" charset="0"/>
                <a:cs typeface="Times New Roman" pitchFamily="18" charset="0"/>
              </a:rPr>
              <a:t>terpendek</a:t>
            </a:r>
            <a:r>
              <a:rPr lang="en-US" dirty="0">
                <a:solidFill>
                  <a:srgbClr val="060504"/>
                </a:solidFill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en-US" i="1" dirty="0" smtClean="0">
                <a:solidFill>
                  <a:srgbClr val="060504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dirty="0" smtClean="0">
                <a:solidFill>
                  <a:srgbClr val="06050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solidFill>
                  <a:srgbClr val="060504"/>
                </a:solidFill>
                <a:latin typeface="Times New Roman" pitchFamily="18" charset="0"/>
                <a:cs typeface="Times New Roman" pitchFamily="18" charset="0"/>
              </a:rPr>
              <a:t>= (</a:t>
            </a:r>
            <a:r>
              <a:rPr lang="en-US" i="1" dirty="0">
                <a:solidFill>
                  <a:srgbClr val="060504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dirty="0">
                <a:solidFill>
                  <a:srgbClr val="060504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i="1" dirty="0">
                <a:solidFill>
                  <a:srgbClr val="060504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dirty="0">
                <a:solidFill>
                  <a:srgbClr val="060504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i="1" dirty="0">
                <a:solidFill>
                  <a:srgbClr val="060504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dirty="0">
                <a:solidFill>
                  <a:srgbClr val="060504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i="1" dirty="0">
                <a:solidFill>
                  <a:srgbClr val="060504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dirty="0">
                <a:solidFill>
                  <a:srgbClr val="060504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i="1" dirty="0">
                <a:solidFill>
                  <a:srgbClr val="060504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dirty="0">
                <a:solidFill>
                  <a:srgbClr val="060504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dirty="0" err="1">
                <a:solidFill>
                  <a:srgbClr val="060504"/>
                </a:solidFill>
                <a:latin typeface="Times New Roman" pitchFamily="18" charset="0"/>
                <a:cs typeface="Times New Roman" pitchFamily="18" charset="0"/>
              </a:rPr>
              <a:t>atau</a:t>
            </a:r>
            <a:r>
              <a:rPr lang="en-US" dirty="0">
                <a:solidFill>
                  <a:srgbClr val="060504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 typeface="Wingdings" pitchFamily="2" charset="2"/>
              <a:buNone/>
            </a:pPr>
            <a:r>
              <a:rPr lang="en-US" dirty="0">
                <a:solidFill>
                  <a:srgbClr val="060504"/>
                </a:solidFill>
                <a:latin typeface="Times New Roman" pitchFamily="18" charset="0"/>
                <a:cs typeface="Times New Roman" pitchFamily="18" charset="0"/>
              </a:rPr>
              <a:t>	(</a:t>
            </a:r>
            <a:r>
              <a:rPr lang="en-US" i="1" dirty="0">
                <a:solidFill>
                  <a:srgbClr val="060504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dirty="0">
                <a:solidFill>
                  <a:srgbClr val="060504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i="1" dirty="0">
                <a:solidFill>
                  <a:srgbClr val="060504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dirty="0">
                <a:solidFill>
                  <a:srgbClr val="060504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i="1" dirty="0">
                <a:solidFill>
                  <a:srgbClr val="060504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dirty="0">
                <a:solidFill>
                  <a:srgbClr val="060504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i="1" dirty="0">
                <a:solidFill>
                  <a:srgbClr val="060504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dirty="0">
                <a:solidFill>
                  <a:srgbClr val="060504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i="1" dirty="0">
                <a:solidFill>
                  <a:srgbClr val="060504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dirty="0">
                <a:solidFill>
                  <a:srgbClr val="060504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dirty="0" err="1">
                <a:solidFill>
                  <a:srgbClr val="060504"/>
                </a:solidFill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dirty="0">
                <a:solidFill>
                  <a:srgbClr val="06050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60504"/>
                </a:solidFill>
                <a:latin typeface="Times New Roman" pitchFamily="18" charset="0"/>
                <a:cs typeface="Times New Roman" pitchFamily="18" charset="0"/>
              </a:rPr>
              <a:t>bobot</a:t>
            </a:r>
            <a:r>
              <a:rPr lang="en-US" dirty="0">
                <a:solidFill>
                  <a:srgbClr val="060504"/>
                </a:solidFill>
                <a:latin typeface="Times New Roman" pitchFamily="18" charset="0"/>
                <a:cs typeface="Times New Roman" pitchFamily="18" charset="0"/>
              </a:rPr>
              <a:t> = 10 + 5 + 9 + 8 = 32. </a:t>
            </a:r>
          </a:p>
          <a:p>
            <a:pPr>
              <a:buFont typeface="Wingdings" pitchFamily="2" charset="2"/>
              <a:buNone/>
            </a:pPr>
            <a:r>
              <a:rPr lang="en-US" dirty="0">
                <a:solidFill>
                  <a:srgbClr val="060504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en-US" dirty="0" err="1">
                <a:solidFill>
                  <a:srgbClr val="060504"/>
                </a:solidFill>
                <a:latin typeface="Times New Roman" pitchFamily="18" charset="0"/>
                <a:cs typeface="Times New Roman" pitchFamily="18" charset="0"/>
              </a:rPr>
              <a:t>Jika</a:t>
            </a:r>
            <a:r>
              <a:rPr lang="en-US" dirty="0">
                <a:solidFill>
                  <a:srgbClr val="06050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60504"/>
                </a:solidFill>
                <a:latin typeface="Times New Roman" pitchFamily="18" charset="0"/>
                <a:cs typeface="Times New Roman" pitchFamily="18" charset="0"/>
              </a:rPr>
              <a:t>jumlah</a:t>
            </a:r>
            <a:r>
              <a:rPr lang="en-US" dirty="0">
                <a:solidFill>
                  <a:srgbClr val="06050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60504"/>
                </a:solidFill>
                <a:latin typeface="Times New Roman" pitchFamily="18" charset="0"/>
                <a:cs typeface="Times New Roman" pitchFamily="18" charset="0"/>
              </a:rPr>
              <a:t>simpul</a:t>
            </a:r>
            <a:r>
              <a:rPr lang="en-US" dirty="0">
                <a:solidFill>
                  <a:srgbClr val="06050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>
                <a:solidFill>
                  <a:srgbClr val="060504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dirty="0">
                <a:solidFill>
                  <a:srgbClr val="060504"/>
                </a:solidFill>
                <a:latin typeface="Times New Roman" pitchFamily="18" charset="0"/>
                <a:cs typeface="Times New Roman" pitchFamily="18" charset="0"/>
              </a:rPr>
              <a:t> = 20 </a:t>
            </a:r>
            <a:r>
              <a:rPr lang="en-US" dirty="0" err="1">
                <a:solidFill>
                  <a:srgbClr val="060504"/>
                </a:solidFill>
                <a:latin typeface="Times New Roman" pitchFamily="18" charset="0"/>
                <a:cs typeface="Times New Roman" pitchFamily="18" charset="0"/>
              </a:rPr>
              <a:t>akan</a:t>
            </a:r>
            <a:r>
              <a:rPr lang="en-US" dirty="0">
                <a:solidFill>
                  <a:srgbClr val="06050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60504"/>
                </a:solidFill>
                <a:latin typeface="Times New Roman" pitchFamily="18" charset="0"/>
                <a:cs typeface="Times New Roman" pitchFamily="18" charset="0"/>
              </a:rPr>
              <a:t>terdapat</a:t>
            </a:r>
            <a:r>
              <a:rPr lang="en-US" dirty="0">
                <a:solidFill>
                  <a:srgbClr val="060504"/>
                </a:solidFill>
                <a:latin typeface="Times New Roman" pitchFamily="18" charset="0"/>
                <a:cs typeface="Times New Roman" pitchFamily="18" charset="0"/>
              </a:rPr>
              <a:t> (19!)/2 </a:t>
            </a:r>
            <a:r>
              <a:rPr lang="en-US" dirty="0" err="1">
                <a:solidFill>
                  <a:srgbClr val="060504"/>
                </a:solidFill>
                <a:latin typeface="Times New Roman" pitchFamily="18" charset="0"/>
                <a:cs typeface="Times New Roman" pitchFamily="18" charset="0"/>
              </a:rPr>
              <a:t>sirkuit</a:t>
            </a:r>
            <a:r>
              <a:rPr lang="en-US" dirty="0">
                <a:solidFill>
                  <a:srgbClr val="060504"/>
                </a:solidFill>
                <a:latin typeface="Times New Roman" pitchFamily="18" charset="0"/>
                <a:cs typeface="Times New Roman" pitchFamily="18" charset="0"/>
              </a:rPr>
              <a:t> Hamilton </a:t>
            </a:r>
            <a:r>
              <a:rPr lang="en-US" dirty="0" err="1">
                <a:solidFill>
                  <a:srgbClr val="060504"/>
                </a:solidFill>
                <a:latin typeface="Times New Roman" pitchFamily="18" charset="0"/>
                <a:cs typeface="Times New Roman" pitchFamily="18" charset="0"/>
              </a:rPr>
              <a:t>atau</a:t>
            </a:r>
            <a:r>
              <a:rPr lang="en-US" dirty="0">
                <a:solidFill>
                  <a:srgbClr val="06050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60504"/>
                </a:solidFill>
                <a:latin typeface="Times New Roman" pitchFamily="18" charset="0"/>
                <a:cs typeface="Times New Roman" pitchFamily="18" charset="0"/>
              </a:rPr>
              <a:t>sekitar</a:t>
            </a:r>
            <a:r>
              <a:rPr lang="en-US" dirty="0">
                <a:solidFill>
                  <a:srgbClr val="060504"/>
                </a:solidFill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en-US" dirty="0">
                <a:solidFill>
                  <a:srgbClr val="060504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</a:t>
            </a:r>
            <a:r>
              <a:rPr lang="en-US" dirty="0">
                <a:solidFill>
                  <a:srgbClr val="060504"/>
                </a:solidFill>
                <a:latin typeface="Times New Roman" pitchFamily="18" charset="0"/>
                <a:cs typeface="Times New Roman" pitchFamily="18" charset="0"/>
              </a:rPr>
              <a:t> 10</a:t>
            </a:r>
            <a:r>
              <a:rPr lang="en-US" baseline="30000" dirty="0">
                <a:solidFill>
                  <a:srgbClr val="060504"/>
                </a:solidFill>
                <a:latin typeface="Times New Roman" pitchFamily="18" charset="0"/>
                <a:cs typeface="Times New Roman" pitchFamily="18" charset="0"/>
              </a:rPr>
              <a:t>16</a:t>
            </a:r>
            <a:r>
              <a:rPr lang="en-US" dirty="0">
                <a:solidFill>
                  <a:srgbClr val="06050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60504"/>
                </a:solidFill>
                <a:latin typeface="Times New Roman" pitchFamily="18" charset="0"/>
                <a:cs typeface="Times New Roman" pitchFamily="18" charset="0"/>
              </a:rPr>
              <a:t>penyelesaian</a:t>
            </a:r>
            <a:r>
              <a:rPr lang="en-US" dirty="0">
                <a:solidFill>
                  <a:srgbClr val="060504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GB" dirty="0">
              <a:solidFill>
                <a:srgbClr val="060504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2584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57200" y="381001"/>
            <a:ext cx="7620000" cy="609600"/>
          </a:xfrm>
        </p:spPr>
        <p:txBody>
          <a:bodyPr/>
          <a:lstStyle/>
          <a:p>
            <a:r>
              <a:rPr lang="en-US" dirty="0" smtClean="0"/>
              <a:t>4. </a:t>
            </a:r>
            <a:r>
              <a:rPr lang="en-US" dirty="0" err="1" smtClean="0"/>
              <a:t>Chinesse</a:t>
            </a:r>
            <a:r>
              <a:rPr lang="en-US" dirty="0" smtClean="0"/>
              <a:t> </a:t>
            </a:r>
            <a:r>
              <a:rPr lang="en-US" dirty="0" err="1" smtClean="0"/>
              <a:t>Pos</a:t>
            </a:r>
            <a:r>
              <a:rPr lang="en-US" dirty="0" smtClean="0"/>
              <a:t> Problem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342900" indent="-342900" algn="just">
              <a:buFont typeface="Wingdings" pitchFamily="2" charset="2"/>
              <a:buChar char="q"/>
            </a:pPr>
            <a:r>
              <a:rPr lang="en-AU" dirty="0" err="1">
                <a:solidFill>
                  <a:srgbClr val="060504"/>
                </a:solidFill>
                <a:latin typeface="Times New Roman" pitchFamily="18" charset="0"/>
                <a:cs typeface="Times New Roman" pitchFamily="18" charset="0"/>
              </a:rPr>
              <a:t>Dikemukakan</a:t>
            </a:r>
            <a:r>
              <a:rPr lang="en-AU" dirty="0">
                <a:solidFill>
                  <a:srgbClr val="06050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dirty="0" err="1">
                <a:solidFill>
                  <a:srgbClr val="060504"/>
                </a:solidFill>
                <a:latin typeface="Times New Roman" pitchFamily="18" charset="0"/>
                <a:cs typeface="Times New Roman" pitchFamily="18" charset="0"/>
              </a:rPr>
              <a:t>oleh</a:t>
            </a:r>
            <a:r>
              <a:rPr lang="en-AU" dirty="0">
                <a:solidFill>
                  <a:srgbClr val="060504"/>
                </a:solidFill>
                <a:latin typeface="Times New Roman" pitchFamily="18" charset="0"/>
                <a:cs typeface="Times New Roman" pitchFamily="18" charset="0"/>
              </a:rPr>
              <a:t> Mei </a:t>
            </a:r>
            <a:r>
              <a:rPr lang="en-AU" dirty="0" err="1">
                <a:solidFill>
                  <a:srgbClr val="060504"/>
                </a:solidFill>
                <a:latin typeface="Times New Roman" pitchFamily="18" charset="0"/>
                <a:cs typeface="Times New Roman" pitchFamily="18" charset="0"/>
              </a:rPr>
              <a:t>Gan</a:t>
            </a:r>
            <a:r>
              <a:rPr lang="en-AU" dirty="0">
                <a:solidFill>
                  <a:srgbClr val="060504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AU" dirty="0" err="1">
                <a:solidFill>
                  <a:srgbClr val="060504"/>
                </a:solidFill>
                <a:latin typeface="Times New Roman" pitchFamily="18" charset="0"/>
                <a:cs typeface="Times New Roman" pitchFamily="18" charset="0"/>
              </a:rPr>
              <a:t>berasal</a:t>
            </a:r>
            <a:r>
              <a:rPr lang="en-AU" dirty="0">
                <a:solidFill>
                  <a:srgbClr val="06050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dirty="0" err="1">
                <a:solidFill>
                  <a:srgbClr val="060504"/>
                </a:solidFill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AU" dirty="0">
                <a:solidFill>
                  <a:srgbClr val="06050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dirty="0" err="1">
                <a:solidFill>
                  <a:srgbClr val="060504"/>
                </a:solidFill>
                <a:latin typeface="Times New Roman" pitchFamily="18" charset="0"/>
                <a:cs typeface="Times New Roman" pitchFamily="18" charset="0"/>
              </a:rPr>
              <a:t>Cina</a:t>
            </a:r>
            <a:r>
              <a:rPr lang="en-AU" dirty="0">
                <a:solidFill>
                  <a:srgbClr val="060504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AU" dirty="0" err="1">
                <a:solidFill>
                  <a:srgbClr val="060504"/>
                </a:solidFill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AU" dirty="0">
                <a:solidFill>
                  <a:srgbClr val="06050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dirty="0" err="1">
                <a:solidFill>
                  <a:srgbClr val="060504"/>
                </a:solidFill>
                <a:latin typeface="Times New Roman" pitchFamily="18" charset="0"/>
                <a:cs typeface="Times New Roman" pitchFamily="18" charset="0"/>
              </a:rPr>
              <a:t>tahun</a:t>
            </a:r>
            <a:r>
              <a:rPr lang="en-AU" dirty="0">
                <a:solidFill>
                  <a:srgbClr val="060504"/>
                </a:solidFill>
                <a:latin typeface="Times New Roman" pitchFamily="18" charset="0"/>
                <a:cs typeface="Times New Roman" pitchFamily="18" charset="0"/>
              </a:rPr>
              <a:t> 1962. </a:t>
            </a:r>
            <a:endParaRPr lang="en-AU" dirty="0" smtClean="0">
              <a:solidFill>
                <a:srgbClr val="060504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q"/>
            </a:pPr>
            <a:r>
              <a:rPr lang="en-AU" dirty="0" smtClean="0">
                <a:solidFill>
                  <a:srgbClr val="060504"/>
                </a:solidFill>
                <a:latin typeface="Times New Roman" pitchFamily="18" charset="0"/>
                <a:cs typeface="Times New Roman" pitchFamily="18" charset="0"/>
              </a:rPr>
              <a:t>Per</a:t>
            </a:r>
            <a:r>
              <a:rPr lang="en-US" dirty="0" err="1" smtClean="0">
                <a:solidFill>
                  <a:srgbClr val="060504"/>
                </a:solidFill>
                <a:latin typeface="Times New Roman" pitchFamily="18" charset="0"/>
                <a:cs typeface="Times New Roman" pitchFamily="18" charset="0"/>
              </a:rPr>
              <a:t>soalan</a:t>
            </a:r>
            <a:r>
              <a:rPr lang="en-US" dirty="0">
                <a:solidFill>
                  <a:srgbClr val="060504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i="1" dirty="0">
                <a:solidFill>
                  <a:srgbClr val="06050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solidFill>
                  <a:srgbClr val="060504"/>
                </a:solidFill>
                <a:latin typeface="Times New Roman" pitchFamily="18" charset="0"/>
                <a:cs typeface="Times New Roman" pitchFamily="18" charset="0"/>
              </a:rPr>
              <a:t>seorang</a:t>
            </a:r>
            <a:r>
              <a:rPr lang="en-US" i="1" dirty="0">
                <a:solidFill>
                  <a:srgbClr val="06050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solidFill>
                  <a:srgbClr val="060504"/>
                </a:solidFill>
                <a:latin typeface="Times New Roman" pitchFamily="18" charset="0"/>
                <a:cs typeface="Times New Roman" pitchFamily="18" charset="0"/>
              </a:rPr>
              <a:t>tukang</a:t>
            </a:r>
            <a:r>
              <a:rPr lang="en-US" i="1" dirty="0">
                <a:solidFill>
                  <a:srgbClr val="06050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solidFill>
                  <a:srgbClr val="060504"/>
                </a:solidFill>
                <a:latin typeface="Times New Roman" pitchFamily="18" charset="0"/>
                <a:cs typeface="Times New Roman" pitchFamily="18" charset="0"/>
              </a:rPr>
              <a:t>pos</a:t>
            </a:r>
            <a:r>
              <a:rPr lang="en-US" i="1" dirty="0">
                <a:solidFill>
                  <a:srgbClr val="06050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solidFill>
                  <a:srgbClr val="060504"/>
                </a:solidFill>
                <a:latin typeface="Times New Roman" pitchFamily="18" charset="0"/>
                <a:cs typeface="Times New Roman" pitchFamily="18" charset="0"/>
              </a:rPr>
              <a:t>akan</a:t>
            </a:r>
            <a:r>
              <a:rPr lang="en-US" i="1" dirty="0">
                <a:solidFill>
                  <a:srgbClr val="06050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solidFill>
                  <a:srgbClr val="060504"/>
                </a:solidFill>
                <a:latin typeface="Times New Roman" pitchFamily="18" charset="0"/>
                <a:cs typeface="Times New Roman" pitchFamily="18" charset="0"/>
              </a:rPr>
              <a:t>mengantar</a:t>
            </a:r>
            <a:r>
              <a:rPr lang="en-US" i="1" dirty="0">
                <a:solidFill>
                  <a:srgbClr val="06050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solidFill>
                  <a:srgbClr val="060504"/>
                </a:solidFill>
                <a:latin typeface="Times New Roman" pitchFamily="18" charset="0"/>
                <a:cs typeface="Times New Roman" pitchFamily="18" charset="0"/>
              </a:rPr>
              <a:t>surat</a:t>
            </a:r>
            <a:r>
              <a:rPr lang="en-US" i="1" dirty="0">
                <a:solidFill>
                  <a:srgbClr val="06050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solidFill>
                  <a:srgbClr val="060504"/>
                </a:solidFill>
                <a:latin typeface="Times New Roman" pitchFamily="18" charset="0"/>
                <a:cs typeface="Times New Roman" pitchFamily="18" charset="0"/>
              </a:rPr>
              <a:t>ke</a:t>
            </a:r>
            <a:r>
              <a:rPr lang="en-US" i="1" dirty="0">
                <a:solidFill>
                  <a:srgbClr val="06050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solidFill>
                  <a:srgbClr val="060504"/>
                </a:solidFill>
                <a:latin typeface="Times New Roman" pitchFamily="18" charset="0"/>
                <a:cs typeface="Times New Roman" pitchFamily="18" charset="0"/>
              </a:rPr>
              <a:t>alamat-alamat</a:t>
            </a:r>
            <a:r>
              <a:rPr lang="en-US" i="1" dirty="0">
                <a:solidFill>
                  <a:srgbClr val="06050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solidFill>
                  <a:srgbClr val="060504"/>
                </a:solidFill>
                <a:latin typeface="Times New Roman" pitchFamily="18" charset="0"/>
                <a:cs typeface="Times New Roman" pitchFamily="18" charset="0"/>
              </a:rPr>
              <a:t>sepanjang</a:t>
            </a:r>
            <a:r>
              <a:rPr lang="en-US" i="1" dirty="0">
                <a:solidFill>
                  <a:srgbClr val="06050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solidFill>
                  <a:srgbClr val="060504"/>
                </a:solidFill>
                <a:latin typeface="Times New Roman" pitchFamily="18" charset="0"/>
                <a:cs typeface="Times New Roman" pitchFamily="18" charset="0"/>
              </a:rPr>
              <a:t>jalan</a:t>
            </a:r>
            <a:r>
              <a:rPr lang="en-US" i="1" dirty="0">
                <a:solidFill>
                  <a:srgbClr val="060504"/>
                </a:solidFill>
                <a:latin typeface="Times New Roman" pitchFamily="18" charset="0"/>
                <a:cs typeface="Times New Roman" pitchFamily="18" charset="0"/>
              </a:rPr>
              <a:t> di </a:t>
            </a:r>
            <a:r>
              <a:rPr lang="en-US" i="1" dirty="0" err="1">
                <a:solidFill>
                  <a:srgbClr val="060504"/>
                </a:solidFill>
                <a:latin typeface="Times New Roman" pitchFamily="18" charset="0"/>
                <a:cs typeface="Times New Roman" pitchFamily="18" charset="0"/>
              </a:rPr>
              <a:t>suatu</a:t>
            </a:r>
            <a:r>
              <a:rPr lang="en-US" i="1" dirty="0">
                <a:solidFill>
                  <a:srgbClr val="06050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solidFill>
                  <a:srgbClr val="060504"/>
                </a:solidFill>
                <a:latin typeface="Times New Roman" pitchFamily="18" charset="0"/>
                <a:cs typeface="Times New Roman" pitchFamily="18" charset="0"/>
              </a:rPr>
              <a:t>daerah</a:t>
            </a:r>
            <a:r>
              <a:rPr lang="en-US" i="1" dirty="0">
                <a:solidFill>
                  <a:srgbClr val="060504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i="1" dirty="0" err="1">
                <a:solidFill>
                  <a:srgbClr val="060504"/>
                </a:solidFill>
                <a:latin typeface="Times New Roman" pitchFamily="18" charset="0"/>
                <a:cs typeface="Times New Roman" pitchFamily="18" charset="0"/>
              </a:rPr>
              <a:t>Bagaimana</a:t>
            </a:r>
            <a:r>
              <a:rPr lang="en-US" i="1" dirty="0">
                <a:solidFill>
                  <a:srgbClr val="06050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solidFill>
                  <a:srgbClr val="060504"/>
                </a:solidFill>
                <a:latin typeface="Times New Roman" pitchFamily="18" charset="0"/>
                <a:cs typeface="Times New Roman" pitchFamily="18" charset="0"/>
              </a:rPr>
              <a:t>ia</a:t>
            </a:r>
            <a:r>
              <a:rPr lang="en-US" i="1" dirty="0">
                <a:solidFill>
                  <a:srgbClr val="06050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solidFill>
                  <a:srgbClr val="060504"/>
                </a:solidFill>
                <a:latin typeface="Times New Roman" pitchFamily="18" charset="0"/>
                <a:cs typeface="Times New Roman" pitchFamily="18" charset="0"/>
              </a:rPr>
              <a:t>merencanakan</a:t>
            </a:r>
            <a:r>
              <a:rPr lang="en-US" i="1" dirty="0">
                <a:solidFill>
                  <a:srgbClr val="06050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rute</a:t>
            </a:r>
            <a:r>
              <a:rPr lang="en-US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perjalanannya</a:t>
            </a:r>
            <a:r>
              <a:rPr lang="en-US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solidFill>
                  <a:srgbClr val="060504"/>
                </a:solidFill>
                <a:latin typeface="Times New Roman" pitchFamily="18" charset="0"/>
                <a:cs typeface="Times New Roman" pitchFamily="18" charset="0"/>
              </a:rPr>
              <a:t>supaya</a:t>
            </a:r>
            <a:r>
              <a:rPr lang="en-US" i="1" dirty="0">
                <a:solidFill>
                  <a:srgbClr val="06050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solidFill>
                  <a:srgbClr val="060504"/>
                </a:solidFill>
                <a:latin typeface="Times New Roman" pitchFamily="18" charset="0"/>
                <a:cs typeface="Times New Roman" pitchFamily="18" charset="0"/>
              </a:rPr>
              <a:t>ia</a:t>
            </a:r>
            <a:r>
              <a:rPr lang="en-US" i="1" dirty="0">
                <a:solidFill>
                  <a:srgbClr val="06050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solidFill>
                  <a:srgbClr val="060504"/>
                </a:solidFill>
                <a:latin typeface="Times New Roman" pitchFamily="18" charset="0"/>
                <a:cs typeface="Times New Roman" pitchFamily="18" charset="0"/>
              </a:rPr>
              <a:t>melewati</a:t>
            </a:r>
            <a:r>
              <a:rPr lang="en-US" i="1" dirty="0">
                <a:solidFill>
                  <a:srgbClr val="06050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solidFill>
                  <a:srgbClr val="060504"/>
                </a:solidFill>
                <a:latin typeface="Times New Roman" pitchFamily="18" charset="0"/>
                <a:cs typeface="Times New Roman" pitchFamily="18" charset="0"/>
              </a:rPr>
              <a:t>setiap</a:t>
            </a:r>
            <a:r>
              <a:rPr lang="en-US" i="1" dirty="0">
                <a:solidFill>
                  <a:srgbClr val="06050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solidFill>
                  <a:srgbClr val="060504"/>
                </a:solidFill>
                <a:latin typeface="Times New Roman" pitchFamily="18" charset="0"/>
                <a:cs typeface="Times New Roman" pitchFamily="18" charset="0"/>
              </a:rPr>
              <a:t>jalan</a:t>
            </a:r>
            <a:r>
              <a:rPr lang="en-US" i="1" dirty="0">
                <a:solidFill>
                  <a:srgbClr val="06050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solidFill>
                  <a:srgbClr val="060504"/>
                </a:solidFill>
                <a:latin typeface="Times New Roman" pitchFamily="18" charset="0"/>
                <a:cs typeface="Times New Roman" pitchFamily="18" charset="0"/>
              </a:rPr>
              <a:t>tepat</a:t>
            </a:r>
            <a:r>
              <a:rPr lang="en-US" i="1" dirty="0">
                <a:solidFill>
                  <a:srgbClr val="06050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solidFill>
                  <a:srgbClr val="060504"/>
                </a:solidFill>
                <a:latin typeface="Times New Roman" pitchFamily="18" charset="0"/>
                <a:cs typeface="Times New Roman" pitchFamily="18" charset="0"/>
              </a:rPr>
              <a:t>sekali</a:t>
            </a:r>
            <a:r>
              <a:rPr lang="en-US" i="1" dirty="0">
                <a:solidFill>
                  <a:srgbClr val="06050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solidFill>
                  <a:srgbClr val="060504"/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i="1" dirty="0">
                <a:solidFill>
                  <a:srgbClr val="06050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solidFill>
                  <a:srgbClr val="060504"/>
                </a:solidFill>
                <a:latin typeface="Times New Roman" pitchFamily="18" charset="0"/>
                <a:cs typeface="Times New Roman" pitchFamily="18" charset="0"/>
              </a:rPr>
              <a:t>kembali</a:t>
            </a:r>
            <a:r>
              <a:rPr lang="en-US" i="1" dirty="0">
                <a:solidFill>
                  <a:srgbClr val="06050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solidFill>
                  <a:srgbClr val="060504"/>
                </a:solidFill>
                <a:latin typeface="Times New Roman" pitchFamily="18" charset="0"/>
                <a:cs typeface="Times New Roman" pitchFamily="18" charset="0"/>
              </a:rPr>
              <a:t>lagi</a:t>
            </a:r>
            <a:r>
              <a:rPr lang="en-US" i="1" dirty="0">
                <a:solidFill>
                  <a:srgbClr val="06050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solidFill>
                  <a:srgbClr val="060504"/>
                </a:solidFill>
                <a:latin typeface="Times New Roman" pitchFamily="18" charset="0"/>
                <a:cs typeface="Times New Roman" pitchFamily="18" charset="0"/>
              </a:rPr>
              <a:t>ke</a:t>
            </a:r>
            <a:r>
              <a:rPr lang="en-US" i="1" dirty="0">
                <a:solidFill>
                  <a:srgbClr val="06050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solidFill>
                  <a:srgbClr val="060504"/>
                </a:solidFill>
                <a:latin typeface="Times New Roman" pitchFamily="18" charset="0"/>
                <a:cs typeface="Times New Roman" pitchFamily="18" charset="0"/>
              </a:rPr>
              <a:t>tempat</a:t>
            </a:r>
            <a:r>
              <a:rPr lang="en-US" i="1" dirty="0">
                <a:solidFill>
                  <a:srgbClr val="06050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solidFill>
                  <a:srgbClr val="060504"/>
                </a:solidFill>
                <a:latin typeface="Times New Roman" pitchFamily="18" charset="0"/>
                <a:cs typeface="Times New Roman" pitchFamily="18" charset="0"/>
              </a:rPr>
              <a:t>awal</a:t>
            </a:r>
            <a:r>
              <a:rPr lang="en-US" i="1" dirty="0">
                <a:solidFill>
                  <a:srgbClr val="06050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solidFill>
                  <a:srgbClr val="060504"/>
                </a:solidFill>
                <a:latin typeface="Times New Roman" pitchFamily="18" charset="0"/>
                <a:cs typeface="Times New Roman" pitchFamily="18" charset="0"/>
              </a:rPr>
              <a:t>keberangkatan</a:t>
            </a:r>
            <a:r>
              <a:rPr lang="en-US" i="1" dirty="0" smtClean="0">
                <a:solidFill>
                  <a:srgbClr val="060504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342900" indent="-342900" algn="just">
              <a:buFont typeface="Wingdings" pitchFamily="2" charset="2"/>
              <a:buChar char="q"/>
            </a:pPr>
            <a:r>
              <a:rPr lang="en-US" i="1" dirty="0" err="1" smtClean="0">
                <a:solidFill>
                  <a:srgbClr val="060504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dirty="0" err="1" smtClean="0">
                <a:solidFill>
                  <a:srgbClr val="060504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enentukan</a:t>
            </a:r>
            <a:r>
              <a:rPr lang="en-US" dirty="0" smtClean="0">
                <a:solidFill>
                  <a:srgbClr val="060504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dirty="0" err="1">
                <a:solidFill>
                  <a:srgbClr val="060504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sirkuit</a:t>
            </a:r>
            <a:r>
              <a:rPr lang="en-US" dirty="0">
                <a:solidFill>
                  <a:srgbClr val="060504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Euler di </a:t>
            </a:r>
            <a:r>
              <a:rPr lang="en-US" dirty="0" err="1">
                <a:solidFill>
                  <a:srgbClr val="060504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dalam</a:t>
            </a:r>
            <a:r>
              <a:rPr lang="en-US" dirty="0">
                <a:solidFill>
                  <a:srgbClr val="060504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dirty="0" err="1">
                <a:solidFill>
                  <a:srgbClr val="060504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graf</a:t>
            </a:r>
            <a:endParaRPr lang="en-GB" dirty="0">
              <a:solidFill>
                <a:srgbClr val="060504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FTI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0951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57200" y="381001"/>
            <a:ext cx="6324600" cy="609600"/>
          </a:xfrm>
        </p:spPr>
        <p:txBody>
          <a:bodyPr/>
          <a:lstStyle/>
          <a:p>
            <a:r>
              <a:rPr lang="en-US" dirty="0" err="1" smtClean="0"/>
              <a:t>Tukang</a:t>
            </a:r>
            <a:r>
              <a:rPr lang="en-US" dirty="0" smtClean="0"/>
              <a:t> </a:t>
            </a:r>
            <a:r>
              <a:rPr lang="en-US" dirty="0" err="1" smtClean="0"/>
              <a:t>pos</a:t>
            </a:r>
            <a:r>
              <a:rPr lang="en-US" dirty="0" smtClean="0"/>
              <a:t> china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FTI</a:t>
            </a:r>
            <a:endParaRPr lang="en-US" dirty="0"/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524000"/>
            <a:ext cx="7229475" cy="314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1735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</a:rPr>
              <a:t>Pohon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merentang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diperoleh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dari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pohon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dengan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memutus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sirkuit</a:t>
            </a:r>
            <a:r>
              <a:rPr lang="en-US" dirty="0" smtClean="0">
                <a:solidFill>
                  <a:schemeClr val="tx1"/>
                </a:solidFill>
              </a:rPr>
              <a:t> di </a:t>
            </a:r>
            <a:r>
              <a:rPr lang="en-US" dirty="0" err="1" smtClean="0">
                <a:solidFill>
                  <a:schemeClr val="tx1"/>
                </a:solidFill>
              </a:rPr>
              <a:t>dalam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graf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88" y="2133600"/>
            <a:ext cx="8124825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1149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Soal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7200" y="990600"/>
            <a:ext cx="8229600" cy="4800600"/>
          </a:xfrm>
        </p:spPr>
        <p:txBody>
          <a:bodyPr/>
          <a:lstStyle/>
          <a:p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propinsi,ada</a:t>
            </a:r>
            <a:r>
              <a:rPr lang="en-US" dirty="0"/>
              <a:t> 8 </a:t>
            </a:r>
            <a:r>
              <a:rPr lang="en-US" dirty="0" err="1"/>
              <a:t>kota</a:t>
            </a:r>
            <a:r>
              <a:rPr lang="en-US" dirty="0"/>
              <a:t> (v1,..,v8) </a:t>
            </a:r>
            <a:r>
              <a:rPr lang="en-US" dirty="0" err="1"/>
              <a:t>yg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diinstalasi</a:t>
            </a:r>
            <a:r>
              <a:rPr lang="en-US" dirty="0"/>
              <a:t> </a:t>
            </a:r>
            <a:r>
              <a:rPr lang="en-US" dirty="0" err="1"/>
              <a:t>jaringan</a:t>
            </a:r>
            <a:r>
              <a:rPr lang="en-US" dirty="0"/>
              <a:t> </a:t>
            </a:r>
            <a:r>
              <a:rPr lang="en-US" dirty="0" err="1"/>
              <a:t>listrik</a:t>
            </a:r>
            <a:r>
              <a:rPr lang="en-US" dirty="0"/>
              <a:t>. </a:t>
            </a:r>
            <a:r>
              <a:rPr lang="en-US" dirty="0" err="1"/>
              <a:t>Biaya</a:t>
            </a:r>
            <a:r>
              <a:rPr lang="en-US" dirty="0"/>
              <a:t> </a:t>
            </a:r>
            <a:r>
              <a:rPr lang="en-US" dirty="0" err="1"/>
              <a:t>instalasi</a:t>
            </a:r>
            <a:r>
              <a:rPr lang="en-US" dirty="0"/>
              <a:t> </a:t>
            </a:r>
            <a:r>
              <a:rPr lang="en-US" dirty="0" err="1"/>
              <a:t>hanya</a:t>
            </a:r>
            <a:r>
              <a:rPr lang="en-US" dirty="0"/>
              <a:t> </a:t>
            </a: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/>
              <a:t>dihitung</a:t>
            </a:r>
            <a:r>
              <a:rPr lang="en-US" dirty="0"/>
              <a:t> </a:t>
            </a:r>
            <a:r>
              <a:rPr lang="en-US" dirty="0" err="1"/>
              <a:t>antar</a:t>
            </a:r>
            <a:r>
              <a:rPr lang="en-US" dirty="0"/>
              <a:t> 2 </a:t>
            </a:r>
            <a:r>
              <a:rPr lang="en-US" dirty="0" err="1"/>
              <a:t>kota</a:t>
            </a:r>
            <a:r>
              <a:rPr lang="en-US" dirty="0"/>
              <a:t>. </a:t>
            </a:r>
            <a:r>
              <a:rPr lang="en-US" dirty="0" err="1"/>
              <a:t>Representasinya</a:t>
            </a:r>
            <a:r>
              <a:rPr lang="en-US" dirty="0"/>
              <a:t> </a:t>
            </a:r>
            <a:r>
              <a:rPr lang="en-US" dirty="0" err="1"/>
              <a:t>sbb</a:t>
            </a:r>
            <a:r>
              <a:rPr lang="en-US" dirty="0"/>
              <a:t> :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018" y="2438400"/>
            <a:ext cx="49530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04282"/>
              </p:ext>
            </p:extLst>
          </p:nvPr>
        </p:nvGraphicFramePr>
        <p:xfrm>
          <a:off x="5715000" y="2209800"/>
          <a:ext cx="2895600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"/>
                <a:gridCol w="1168400"/>
                <a:gridCol w="965200"/>
              </a:tblGrid>
              <a:tr h="28575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Edge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/>
                        <a:t>Lintasan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/>
                        <a:t>Bobot</a:t>
                      </a:r>
                      <a:r>
                        <a:rPr lang="en-US" sz="1400" dirty="0" smtClean="0"/>
                        <a:t> </a:t>
                      </a:r>
                      <a:endParaRPr lang="en-US" sz="1400" dirty="0"/>
                    </a:p>
                  </a:txBody>
                  <a:tcPr/>
                </a:tc>
              </a:tr>
              <a:tr h="28575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v1-v2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16</a:t>
                      </a:r>
                      <a:endParaRPr lang="en-US" sz="1400" dirty="0"/>
                    </a:p>
                  </a:txBody>
                  <a:tcPr/>
                </a:tc>
              </a:tr>
              <a:tr h="28575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v1-v7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6</a:t>
                      </a:r>
                    </a:p>
                  </a:txBody>
                  <a:tcPr/>
                </a:tc>
              </a:tr>
              <a:tr h="28575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v1-v4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16</a:t>
                      </a:r>
                      <a:endParaRPr lang="en-US" sz="1400" dirty="0"/>
                    </a:p>
                  </a:txBody>
                  <a:tcPr/>
                </a:tc>
              </a:tr>
              <a:tr h="28575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v2-v3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4</a:t>
                      </a:r>
                      <a:endParaRPr lang="en-US" sz="1400" dirty="0"/>
                    </a:p>
                  </a:txBody>
                  <a:tcPr/>
                </a:tc>
              </a:tr>
              <a:tr h="28575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v7-v8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16</a:t>
                      </a:r>
                      <a:endParaRPr lang="en-US" sz="1400" dirty="0"/>
                    </a:p>
                  </a:txBody>
                  <a:tcPr/>
                </a:tc>
              </a:tr>
              <a:tr h="28575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v7-v6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19</a:t>
                      </a:r>
                      <a:endParaRPr lang="en-US" sz="1400" dirty="0"/>
                    </a:p>
                  </a:txBody>
                  <a:tcPr/>
                </a:tc>
              </a:tr>
              <a:tr h="28575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e7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v6-v4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5</a:t>
                      </a:r>
                      <a:endParaRPr lang="en-US" sz="1400" dirty="0"/>
                    </a:p>
                  </a:txBody>
                  <a:tcPr/>
                </a:tc>
              </a:tr>
              <a:tr h="28575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e8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v4-v3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6</a:t>
                      </a:r>
                      <a:endParaRPr lang="en-US" sz="1400" dirty="0"/>
                    </a:p>
                  </a:txBody>
                  <a:tcPr/>
                </a:tc>
              </a:tr>
              <a:tr h="28575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e9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v3-v5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6</a:t>
                      </a:r>
                      <a:endParaRPr lang="en-US" sz="1400" dirty="0"/>
                    </a:p>
                  </a:txBody>
                  <a:tcPr/>
                </a:tc>
              </a:tr>
              <a:tr h="28575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e10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v8-v6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16</a:t>
                      </a:r>
                      <a:endParaRPr lang="en-US" sz="1400" dirty="0"/>
                    </a:p>
                  </a:txBody>
                  <a:tcPr/>
                </a:tc>
              </a:tr>
              <a:tr h="28575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e11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v6-v5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16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25944" y="5486400"/>
            <a:ext cx="56138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/>
              <a:t>Hitunglah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menggunakan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kruskal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dan</a:t>
            </a:r>
            <a:r>
              <a:rPr lang="en-US" sz="2400" b="1" dirty="0" smtClean="0"/>
              <a:t> prim!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926987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57200" y="381001"/>
            <a:ext cx="8305800" cy="609600"/>
          </a:xfrm>
        </p:spPr>
        <p:txBody>
          <a:bodyPr/>
          <a:lstStyle/>
          <a:p>
            <a:r>
              <a:rPr lang="en-US" dirty="0" smtClean="0"/>
              <a:t>A. </a:t>
            </a:r>
            <a:r>
              <a:rPr lang="en-US" dirty="0" err="1" smtClean="0"/>
              <a:t>Solusi</a:t>
            </a:r>
            <a:r>
              <a:rPr lang="en-US" dirty="0" smtClean="0"/>
              <a:t> </a:t>
            </a:r>
            <a:r>
              <a:rPr lang="en-US" dirty="0" err="1" smtClean="0"/>
              <a:t>menggunakan</a:t>
            </a:r>
            <a:r>
              <a:rPr lang="en-US" dirty="0" smtClean="0"/>
              <a:t> </a:t>
            </a:r>
            <a:r>
              <a:rPr lang="en-US" dirty="0" err="1" smtClean="0"/>
              <a:t>Kruskal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1. </a:t>
            </a:r>
            <a:r>
              <a:rPr lang="en-US" dirty="0" err="1" smtClean="0"/>
              <a:t>Tulis</a:t>
            </a:r>
            <a:r>
              <a:rPr lang="en-US" dirty="0" smtClean="0"/>
              <a:t> </a:t>
            </a:r>
            <a:r>
              <a:rPr lang="en-US" dirty="0" err="1" smtClean="0"/>
              <a:t>semua</a:t>
            </a:r>
            <a:r>
              <a:rPr lang="en-US" dirty="0" smtClean="0"/>
              <a:t> vertex </a:t>
            </a:r>
            <a:r>
              <a:rPr lang="en-US" dirty="0" err="1" smtClean="0"/>
              <a:t>tanpa</a:t>
            </a:r>
            <a:r>
              <a:rPr lang="en-US" dirty="0" smtClean="0"/>
              <a:t> edges, </a:t>
            </a:r>
            <a:r>
              <a:rPr lang="en-US" dirty="0" err="1" smtClean="0"/>
              <a:t>seperti</a:t>
            </a:r>
            <a:r>
              <a:rPr lang="en-US" dirty="0" smtClean="0"/>
              <a:t> </a:t>
            </a:r>
            <a:r>
              <a:rPr lang="en-US" dirty="0" err="1" smtClean="0"/>
              <a:t>pd</a:t>
            </a:r>
            <a:r>
              <a:rPr lang="en-US" dirty="0" smtClean="0"/>
              <a:t> </a:t>
            </a:r>
            <a:r>
              <a:rPr lang="en-US" dirty="0" err="1" smtClean="0"/>
              <a:t>gambar</a:t>
            </a:r>
            <a:r>
              <a:rPr lang="en-US" dirty="0" smtClean="0"/>
              <a:t> </a:t>
            </a:r>
            <a:r>
              <a:rPr lang="en-US" dirty="0" err="1" smtClean="0"/>
              <a:t>berikut</a:t>
            </a:r>
            <a:r>
              <a:rPr lang="en-US" dirty="0" smtClean="0"/>
              <a:t> :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FTI</a:t>
            </a:r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52600"/>
            <a:ext cx="4733925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231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2. </a:t>
            </a:r>
            <a:r>
              <a:rPr lang="en-US" dirty="0" err="1" smtClean="0"/>
              <a:t>Telusuri</a:t>
            </a:r>
            <a:r>
              <a:rPr lang="en-US" dirty="0" smtClean="0"/>
              <a:t> edges </a:t>
            </a:r>
            <a:r>
              <a:rPr lang="en-US" dirty="0" err="1" smtClean="0"/>
              <a:t>dari</a:t>
            </a:r>
            <a:r>
              <a:rPr lang="en-US" dirty="0" smtClean="0"/>
              <a:t> yang </a:t>
            </a:r>
            <a:r>
              <a:rPr lang="en-US" dirty="0" err="1" smtClean="0"/>
              <a:t>berbobot</a:t>
            </a:r>
            <a:r>
              <a:rPr lang="en-US" dirty="0" smtClean="0"/>
              <a:t> minimum </a:t>
            </a:r>
            <a:r>
              <a:rPr lang="en-US" dirty="0" err="1" smtClean="0"/>
              <a:t>sambil</a:t>
            </a:r>
            <a:r>
              <a:rPr lang="en-US" dirty="0" smtClean="0"/>
              <a:t> </a:t>
            </a:r>
            <a:r>
              <a:rPr lang="en-US" dirty="0" err="1" smtClean="0"/>
              <a:t>mengunjungi</a:t>
            </a:r>
            <a:r>
              <a:rPr lang="en-US" dirty="0" smtClean="0"/>
              <a:t> </a:t>
            </a:r>
            <a:r>
              <a:rPr lang="en-US" dirty="0" err="1" smtClean="0"/>
              <a:t>semua</a:t>
            </a:r>
            <a:r>
              <a:rPr lang="en-US" dirty="0" smtClean="0"/>
              <a:t> vertex</a:t>
            </a:r>
          </a:p>
          <a:p>
            <a:r>
              <a:rPr lang="en-US" dirty="0" smtClean="0"/>
              <a:t>3. </a:t>
            </a:r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 err="1" smtClean="0"/>
              <a:t>percabangan</a:t>
            </a:r>
            <a:r>
              <a:rPr lang="en-US" dirty="0" smtClean="0"/>
              <a:t> vertex, </a:t>
            </a:r>
            <a:r>
              <a:rPr lang="en-US" dirty="0" err="1" smtClean="0"/>
              <a:t>pilih</a:t>
            </a:r>
            <a:r>
              <a:rPr lang="en-US" dirty="0" smtClean="0"/>
              <a:t> </a:t>
            </a:r>
            <a:r>
              <a:rPr lang="en-US" dirty="0" err="1" smtClean="0"/>
              <a:t>dgn</a:t>
            </a:r>
            <a:r>
              <a:rPr lang="en-US" dirty="0" smtClean="0"/>
              <a:t> </a:t>
            </a:r>
            <a:r>
              <a:rPr lang="en-US" dirty="0" err="1" smtClean="0"/>
              <a:t>bobot</a:t>
            </a:r>
            <a:r>
              <a:rPr lang="en-US" dirty="0" smtClean="0"/>
              <a:t> </a:t>
            </a:r>
            <a:r>
              <a:rPr lang="en-US" dirty="0" err="1" smtClean="0"/>
              <a:t>kecil</a:t>
            </a:r>
            <a:r>
              <a:rPr lang="en-US" dirty="0" smtClean="0"/>
              <a:t>, </a:t>
            </a:r>
            <a:r>
              <a:rPr lang="en-US" dirty="0" err="1" smtClean="0">
                <a:solidFill>
                  <a:srgbClr val="FF0000"/>
                </a:solidFill>
              </a:rPr>
              <a:t>jangan</a:t>
            </a:r>
            <a:r>
              <a:rPr lang="en-US" dirty="0" smtClean="0">
                <a:solidFill>
                  <a:srgbClr val="FF0000"/>
                </a:solidFill>
              </a:rPr>
              <a:t> loop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FTI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590800"/>
            <a:ext cx="4733925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Straight Connector 6"/>
          <p:cNvCxnSpPr/>
          <p:nvPr/>
        </p:nvCxnSpPr>
        <p:spPr>
          <a:xfrm flipV="1">
            <a:off x="4800600" y="3048000"/>
            <a:ext cx="0" cy="99060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2819400" y="4038600"/>
            <a:ext cx="198120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800600" y="4038600"/>
            <a:ext cx="0" cy="91440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2133600" y="4038600"/>
            <a:ext cx="685800" cy="91440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1457326" y="4953000"/>
            <a:ext cx="676274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1457326" y="3962400"/>
            <a:ext cx="0" cy="99060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1457326" y="3048000"/>
            <a:ext cx="676274" cy="83820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5486400" y="2819400"/>
            <a:ext cx="366478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Finally :</a:t>
            </a:r>
          </a:p>
          <a:p>
            <a:r>
              <a:rPr lang="en-US" sz="2400" dirty="0" err="1" smtClean="0"/>
              <a:t>Lintasannya</a:t>
            </a:r>
            <a:r>
              <a:rPr lang="en-US" sz="2400" dirty="0" smtClean="0"/>
              <a:t> </a:t>
            </a:r>
            <a:r>
              <a:rPr lang="en-US" sz="2400" dirty="0" err="1" smtClean="0"/>
              <a:t>adalah</a:t>
            </a:r>
            <a:r>
              <a:rPr lang="en-US" sz="2400" dirty="0" smtClean="0"/>
              <a:t> </a:t>
            </a:r>
          </a:p>
          <a:p>
            <a:r>
              <a:rPr lang="en-US" sz="2400" dirty="0" smtClean="0"/>
              <a:t>v2-v3-v5-v3-v4-v6-v8-v7-v1 </a:t>
            </a:r>
            <a:endParaRPr lang="en-US" sz="2400" dirty="0"/>
          </a:p>
        </p:txBody>
      </p:sp>
      <p:sp>
        <p:nvSpPr>
          <p:cNvPr id="27" name="TextBox 26"/>
          <p:cNvSpPr txBox="1"/>
          <p:nvPr/>
        </p:nvSpPr>
        <p:spPr>
          <a:xfrm>
            <a:off x="5486400" y="4457700"/>
            <a:ext cx="297228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Bobotnya</a:t>
            </a:r>
            <a:r>
              <a:rPr lang="en-US" sz="2400" dirty="0" smtClean="0"/>
              <a:t> :</a:t>
            </a:r>
          </a:p>
          <a:p>
            <a:r>
              <a:rPr lang="en-US" sz="2400" dirty="0" smtClean="0"/>
              <a:t>4+6+6+5+16+16+6=59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24282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57200" y="381001"/>
            <a:ext cx="8305800" cy="609600"/>
          </a:xfrm>
        </p:spPr>
        <p:txBody>
          <a:bodyPr/>
          <a:lstStyle/>
          <a:p>
            <a:r>
              <a:rPr lang="en-US" dirty="0" smtClean="0"/>
              <a:t>B. </a:t>
            </a:r>
            <a:r>
              <a:rPr lang="en-US" dirty="0" err="1" smtClean="0"/>
              <a:t>Solusi</a:t>
            </a:r>
            <a:r>
              <a:rPr lang="en-US" dirty="0" smtClean="0"/>
              <a:t> </a:t>
            </a:r>
            <a:r>
              <a:rPr lang="en-US" dirty="0" err="1" smtClean="0"/>
              <a:t>menggunakan</a:t>
            </a:r>
            <a:r>
              <a:rPr lang="en-US" dirty="0" smtClean="0"/>
              <a:t> Prim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1. </a:t>
            </a:r>
            <a:r>
              <a:rPr lang="en-US" dirty="0" err="1" smtClean="0"/>
              <a:t>Tulis</a:t>
            </a:r>
            <a:r>
              <a:rPr lang="en-US" dirty="0" smtClean="0"/>
              <a:t> </a:t>
            </a:r>
            <a:r>
              <a:rPr lang="en-US" dirty="0" err="1" smtClean="0"/>
              <a:t>semua</a:t>
            </a:r>
            <a:r>
              <a:rPr lang="en-US" dirty="0" smtClean="0"/>
              <a:t> vertex </a:t>
            </a:r>
            <a:r>
              <a:rPr lang="en-US" dirty="0" err="1" smtClean="0"/>
              <a:t>tanpa</a:t>
            </a:r>
            <a:r>
              <a:rPr lang="en-US" dirty="0" smtClean="0"/>
              <a:t> edges, </a:t>
            </a:r>
            <a:r>
              <a:rPr lang="en-US" dirty="0" err="1" smtClean="0"/>
              <a:t>seperti</a:t>
            </a:r>
            <a:r>
              <a:rPr lang="en-US" dirty="0" smtClean="0"/>
              <a:t> </a:t>
            </a:r>
            <a:r>
              <a:rPr lang="en-US" dirty="0" err="1" smtClean="0"/>
              <a:t>pd</a:t>
            </a:r>
            <a:r>
              <a:rPr lang="en-US" dirty="0" smtClean="0"/>
              <a:t> </a:t>
            </a:r>
            <a:r>
              <a:rPr lang="en-US" dirty="0" err="1" smtClean="0"/>
              <a:t>gambar</a:t>
            </a:r>
            <a:r>
              <a:rPr lang="en-US" dirty="0" smtClean="0"/>
              <a:t> </a:t>
            </a:r>
            <a:r>
              <a:rPr lang="en-US" dirty="0" err="1" smtClean="0"/>
              <a:t>berikut</a:t>
            </a:r>
            <a:r>
              <a:rPr lang="en-US" dirty="0" smtClean="0"/>
              <a:t> :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FTI</a:t>
            </a:r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52600"/>
            <a:ext cx="4733925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6357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2. </a:t>
            </a:r>
            <a:r>
              <a:rPr lang="en-US" dirty="0" err="1" smtClean="0"/>
              <a:t>Dimulai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vertex </a:t>
            </a:r>
            <a:r>
              <a:rPr lang="en-US" dirty="0" err="1" smtClean="0"/>
              <a:t>awal</a:t>
            </a:r>
            <a:r>
              <a:rPr lang="en-US" dirty="0" smtClean="0"/>
              <a:t> , vi&gt;= 0, </a:t>
            </a:r>
            <a:r>
              <a:rPr lang="en-US" dirty="0" err="1" smtClean="0"/>
              <a:t>sambil</a:t>
            </a:r>
            <a:r>
              <a:rPr lang="en-US" dirty="0" smtClean="0"/>
              <a:t> </a:t>
            </a:r>
            <a:r>
              <a:rPr lang="en-US" dirty="0" err="1" smtClean="0"/>
              <a:t>mengunjungi</a:t>
            </a:r>
            <a:r>
              <a:rPr lang="en-US" dirty="0" smtClean="0"/>
              <a:t> </a:t>
            </a:r>
            <a:r>
              <a:rPr lang="en-US" dirty="0" err="1" smtClean="0"/>
              <a:t>semua</a:t>
            </a:r>
            <a:r>
              <a:rPr lang="en-US" dirty="0" smtClean="0"/>
              <a:t> vertex</a:t>
            </a:r>
          </a:p>
          <a:p>
            <a:r>
              <a:rPr lang="en-US" dirty="0" smtClean="0"/>
              <a:t>3. </a:t>
            </a:r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 err="1" smtClean="0"/>
              <a:t>percabangan</a:t>
            </a:r>
            <a:r>
              <a:rPr lang="en-US" dirty="0" smtClean="0"/>
              <a:t> vertex, </a:t>
            </a:r>
            <a:r>
              <a:rPr lang="en-US" dirty="0" err="1" smtClean="0"/>
              <a:t>pilih</a:t>
            </a:r>
            <a:r>
              <a:rPr lang="en-US" dirty="0" smtClean="0"/>
              <a:t> edges </a:t>
            </a:r>
            <a:r>
              <a:rPr lang="en-US" dirty="0" err="1" smtClean="0"/>
              <a:t>dgn</a:t>
            </a:r>
            <a:r>
              <a:rPr lang="en-US" dirty="0" smtClean="0"/>
              <a:t> </a:t>
            </a:r>
            <a:r>
              <a:rPr lang="en-US" dirty="0" err="1" smtClean="0"/>
              <a:t>bobot</a:t>
            </a:r>
            <a:r>
              <a:rPr lang="en-US" dirty="0" smtClean="0"/>
              <a:t> </a:t>
            </a:r>
            <a:r>
              <a:rPr lang="en-US" dirty="0" err="1" smtClean="0"/>
              <a:t>kecil</a:t>
            </a:r>
            <a:r>
              <a:rPr lang="en-US" dirty="0" smtClean="0"/>
              <a:t>, </a:t>
            </a:r>
            <a:r>
              <a:rPr lang="en-US" dirty="0" err="1" smtClean="0">
                <a:solidFill>
                  <a:srgbClr val="FF0000"/>
                </a:solidFill>
              </a:rPr>
              <a:t>jangan</a:t>
            </a:r>
            <a:r>
              <a:rPr lang="en-US" dirty="0" smtClean="0">
                <a:solidFill>
                  <a:srgbClr val="FF0000"/>
                </a:solidFill>
              </a:rPr>
              <a:t> loop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FTI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590800"/>
            <a:ext cx="4733925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2" name="Straight Connector 21"/>
          <p:cNvCxnSpPr/>
          <p:nvPr/>
        </p:nvCxnSpPr>
        <p:spPr>
          <a:xfrm flipH="1">
            <a:off x="1457326" y="3048000"/>
            <a:ext cx="676274" cy="83820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5486400" y="2819400"/>
            <a:ext cx="366478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Finally :</a:t>
            </a:r>
          </a:p>
          <a:p>
            <a:r>
              <a:rPr lang="en-US" sz="2400" dirty="0" err="1" smtClean="0"/>
              <a:t>Lintasannya</a:t>
            </a:r>
            <a:r>
              <a:rPr lang="en-US" sz="2400" dirty="0" smtClean="0"/>
              <a:t> </a:t>
            </a:r>
            <a:r>
              <a:rPr lang="en-US" sz="2400" dirty="0" err="1" smtClean="0"/>
              <a:t>adalah</a:t>
            </a:r>
            <a:r>
              <a:rPr lang="en-US" sz="2400" dirty="0" smtClean="0"/>
              <a:t> </a:t>
            </a:r>
          </a:p>
          <a:p>
            <a:r>
              <a:rPr lang="en-US" sz="2400" dirty="0" smtClean="0"/>
              <a:t>v1-v7-v8-v6-v4-v3-v2-v3-v5 </a:t>
            </a:r>
            <a:endParaRPr lang="en-US" sz="2400" dirty="0"/>
          </a:p>
        </p:txBody>
      </p:sp>
      <p:sp>
        <p:nvSpPr>
          <p:cNvPr id="27" name="TextBox 26"/>
          <p:cNvSpPr txBox="1"/>
          <p:nvPr/>
        </p:nvSpPr>
        <p:spPr>
          <a:xfrm>
            <a:off x="5486400" y="4457700"/>
            <a:ext cx="297228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Bobotnya</a:t>
            </a:r>
            <a:r>
              <a:rPr lang="en-US" sz="2400" dirty="0" smtClean="0"/>
              <a:t> :</a:t>
            </a:r>
          </a:p>
          <a:p>
            <a:r>
              <a:rPr lang="en-US" sz="2400" dirty="0" smtClean="0"/>
              <a:t>6+16+16+5+6+4+6=59</a:t>
            </a:r>
            <a:endParaRPr lang="en-US" sz="2400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7326" y="3886200"/>
            <a:ext cx="0" cy="986998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457326" y="4953000"/>
            <a:ext cx="676274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2133600" y="4019730"/>
            <a:ext cx="685800" cy="93327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2819400" y="4019730"/>
            <a:ext cx="198120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4876800" y="3000825"/>
            <a:ext cx="0" cy="93327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4876800" y="4019730"/>
            <a:ext cx="0" cy="93327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2952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762000"/>
            <a:ext cx="8382000" cy="5697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098163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Reference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457200" indent="-457200">
              <a:buAutoNum type="arabicPeriod"/>
            </a:pPr>
            <a:r>
              <a:rPr lang="en-US" dirty="0" smtClean="0"/>
              <a:t>Jong </a:t>
            </a:r>
            <a:r>
              <a:rPr lang="en-US" dirty="0" err="1" smtClean="0"/>
              <a:t>jek</a:t>
            </a:r>
            <a:r>
              <a:rPr lang="en-US" dirty="0" smtClean="0"/>
              <a:t> </a:t>
            </a:r>
            <a:r>
              <a:rPr lang="en-US" dirty="0" err="1" smtClean="0"/>
              <a:t>siang</a:t>
            </a:r>
            <a:r>
              <a:rPr lang="en-US" dirty="0" smtClean="0"/>
              <a:t>, </a:t>
            </a:r>
            <a:r>
              <a:rPr lang="en-US" dirty="0" err="1" smtClean="0"/>
              <a:t>Matematika</a:t>
            </a:r>
            <a:r>
              <a:rPr lang="en-US" dirty="0" smtClean="0"/>
              <a:t> </a:t>
            </a:r>
            <a:r>
              <a:rPr lang="en-US" dirty="0" err="1" smtClean="0"/>
              <a:t>diskret</a:t>
            </a:r>
            <a:r>
              <a:rPr lang="en-US" dirty="0" smtClean="0"/>
              <a:t> </a:t>
            </a:r>
          </a:p>
          <a:p>
            <a:pPr marL="457200" indent="-457200">
              <a:buAutoNum type="arabicPeriod"/>
            </a:pPr>
            <a:r>
              <a:rPr lang="en-US" dirty="0" err="1" smtClean="0"/>
              <a:t>Suning</a:t>
            </a:r>
            <a:r>
              <a:rPr lang="en-US" dirty="0" smtClean="0"/>
              <a:t>, K. 2010, </a:t>
            </a:r>
            <a:r>
              <a:rPr lang="en-US" dirty="0" err="1" smtClean="0"/>
              <a:t>Komunikasi</a:t>
            </a:r>
            <a:r>
              <a:rPr lang="en-US" dirty="0" smtClean="0"/>
              <a:t> data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Jaringan</a:t>
            </a:r>
            <a:r>
              <a:rPr lang="en-US" dirty="0" smtClean="0"/>
              <a:t> </a:t>
            </a:r>
            <a:r>
              <a:rPr lang="en-US" dirty="0" err="1" smtClean="0"/>
              <a:t>Komputer</a:t>
            </a:r>
            <a:r>
              <a:rPr lang="en-US" dirty="0" smtClean="0"/>
              <a:t>, MTI. </a:t>
            </a:r>
          </a:p>
          <a:p>
            <a:pPr marL="457200" indent="-457200">
              <a:buAutoNum type="arabicPeriod"/>
            </a:pPr>
            <a:r>
              <a:rPr lang="en-US" dirty="0" err="1" smtClean="0"/>
              <a:t>Rinaldi</a:t>
            </a:r>
            <a:r>
              <a:rPr lang="en-US" dirty="0" smtClean="0"/>
              <a:t> </a:t>
            </a:r>
            <a:r>
              <a:rPr lang="en-US" dirty="0" err="1" smtClean="0"/>
              <a:t>Munir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20296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Terima</a:t>
            </a:r>
            <a:r>
              <a:rPr lang="en-US" dirty="0" smtClean="0"/>
              <a:t> </a:t>
            </a:r>
            <a:r>
              <a:rPr lang="en-US" dirty="0" err="1" smtClean="0"/>
              <a:t>Kasih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FTI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2962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57200" y="381001"/>
            <a:ext cx="6172200" cy="609600"/>
          </a:xfrm>
        </p:spPr>
        <p:txBody>
          <a:bodyPr/>
          <a:lstStyle/>
          <a:p>
            <a:r>
              <a:rPr lang="en-US" dirty="0" smtClean="0"/>
              <a:t>Model </a:t>
            </a:r>
            <a:r>
              <a:rPr lang="en-US" dirty="0" err="1" smtClean="0"/>
              <a:t>peruntukan</a:t>
            </a:r>
            <a:r>
              <a:rPr lang="en-US" dirty="0" smtClean="0"/>
              <a:t> Graf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143000"/>
            <a:ext cx="68580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8831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57200" y="381001"/>
            <a:ext cx="8229600" cy="609600"/>
          </a:xfrm>
        </p:spPr>
        <p:txBody>
          <a:bodyPr/>
          <a:lstStyle/>
          <a:p>
            <a:r>
              <a:rPr lang="en-US" dirty="0"/>
              <a:t>1</a:t>
            </a:r>
            <a:r>
              <a:rPr lang="en-US" dirty="0" smtClean="0"/>
              <a:t>. Minimum spanning tree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800" dirty="0" err="1">
                <a:solidFill>
                  <a:schemeClr val="tx1"/>
                </a:solidFill>
              </a:rPr>
              <a:t>Pohon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rentang</a:t>
            </a:r>
            <a:r>
              <a:rPr lang="en-US" sz="2800" dirty="0">
                <a:solidFill>
                  <a:schemeClr val="tx1"/>
                </a:solidFill>
              </a:rPr>
              <a:t> minimum </a:t>
            </a:r>
            <a:r>
              <a:rPr lang="en-US" sz="2800" dirty="0" err="1">
                <a:solidFill>
                  <a:schemeClr val="tx1"/>
                </a:solidFill>
              </a:rPr>
              <a:t>adalah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implementasi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dari</a:t>
            </a:r>
            <a:r>
              <a:rPr lang="en-US" sz="2800" dirty="0">
                <a:solidFill>
                  <a:schemeClr val="tx1"/>
                </a:solidFill>
              </a:rPr>
              <a:t> Graph yang </a:t>
            </a:r>
            <a:r>
              <a:rPr lang="en-US" sz="2800" dirty="0" err="1">
                <a:solidFill>
                  <a:schemeClr val="tx1"/>
                </a:solidFill>
              </a:rPr>
              <a:t>bertujuan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untuk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mendapatkan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jarak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tercepat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sekaligus</a:t>
            </a:r>
            <a:r>
              <a:rPr lang="en-US" sz="2800" dirty="0">
                <a:solidFill>
                  <a:schemeClr val="tx1"/>
                </a:solidFill>
              </a:rPr>
              <a:t> cost minimum </a:t>
            </a:r>
            <a:r>
              <a:rPr lang="en-US" sz="2800" dirty="0" err="1">
                <a:solidFill>
                  <a:schemeClr val="tx1"/>
                </a:solidFill>
              </a:rPr>
              <a:t>dari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sebuah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pohon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dari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semua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verteks</a:t>
            </a:r>
            <a:r>
              <a:rPr lang="en-US" sz="2800" dirty="0" smtClean="0">
                <a:solidFill>
                  <a:schemeClr val="tx1"/>
                </a:solidFill>
              </a:rPr>
              <a:t>. </a:t>
            </a:r>
            <a:endParaRPr lang="en-US" sz="2800" dirty="0" smtClean="0">
              <a:solidFill>
                <a:schemeClr val="tx1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800" dirty="0" err="1" smtClean="0">
                <a:solidFill>
                  <a:schemeClr val="tx1"/>
                </a:solidFill>
              </a:rPr>
              <a:t>Algoritma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>
                <a:solidFill>
                  <a:schemeClr val="tx1"/>
                </a:solidFill>
              </a:rPr>
              <a:t>yang </a:t>
            </a:r>
            <a:r>
              <a:rPr lang="en-US" sz="2800" dirty="0" err="1">
                <a:solidFill>
                  <a:schemeClr val="tx1"/>
                </a:solidFill>
              </a:rPr>
              <a:t>terkenal</a:t>
            </a:r>
            <a:r>
              <a:rPr lang="en-US" sz="2800" dirty="0">
                <a:solidFill>
                  <a:schemeClr val="tx1"/>
                </a:solidFill>
              </a:rPr>
              <a:t>: Prim </a:t>
            </a:r>
            <a:r>
              <a:rPr lang="en-US" sz="2800" dirty="0" err="1">
                <a:solidFill>
                  <a:schemeClr val="tx1"/>
                </a:solidFill>
              </a:rPr>
              <a:t>dan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Kruskal</a:t>
            </a:r>
            <a:endParaRPr lang="en-US" sz="2800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FTI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7068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57200" y="381001"/>
            <a:ext cx="7620000" cy="609600"/>
          </a:xfrm>
        </p:spPr>
        <p:txBody>
          <a:bodyPr/>
          <a:lstStyle/>
          <a:p>
            <a:r>
              <a:rPr lang="en-US" dirty="0" err="1" smtClean="0"/>
              <a:t>Algoritma</a:t>
            </a:r>
            <a:r>
              <a:rPr lang="en-US" dirty="0" smtClean="0"/>
              <a:t> Prim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7200" y="1219200"/>
            <a:ext cx="8229600" cy="4648200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en-US" dirty="0" err="1" smtClean="0">
                <a:solidFill>
                  <a:schemeClr val="tx1"/>
                </a:solidFill>
              </a:rPr>
              <a:t>Tulis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semua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verteks,tanpa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edge</a:t>
            </a:r>
          </a:p>
          <a:p>
            <a:pPr marL="457200" indent="-457200">
              <a:buAutoNum type="arabicPeriod"/>
            </a:pPr>
            <a:r>
              <a:rPr lang="en-US" dirty="0" err="1" smtClean="0">
                <a:solidFill>
                  <a:schemeClr val="tx1"/>
                </a:solidFill>
              </a:rPr>
              <a:t>Dimulai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dari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verteks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awal</a:t>
            </a:r>
            <a:r>
              <a:rPr lang="en-US" dirty="0">
                <a:solidFill>
                  <a:schemeClr val="tx1"/>
                </a:solidFill>
              </a:rPr>
              <a:t> vi, i ≥ </a:t>
            </a:r>
            <a:r>
              <a:rPr lang="en-US" dirty="0" smtClean="0">
                <a:solidFill>
                  <a:schemeClr val="tx1"/>
                </a:solidFill>
              </a:rPr>
              <a:t>0</a:t>
            </a:r>
          </a:p>
          <a:p>
            <a:pPr marL="457200" indent="-457200">
              <a:buAutoNum type="arabicPeriod"/>
            </a:pPr>
            <a:r>
              <a:rPr lang="en-US" dirty="0" err="1" smtClean="0">
                <a:solidFill>
                  <a:schemeClr val="tx1"/>
                </a:solidFill>
              </a:rPr>
              <a:t>Pilih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bobot</a:t>
            </a:r>
            <a:r>
              <a:rPr lang="en-US" dirty="0">
                <a:solidFill>
                  <a:schemeClr val="tx1"/>
                </a:solidFill>
              </a:rPr>
              <a:t> yang </a:t>
            </a:r>
            <a:r>
              <a:rPr lang="en-US" dirty="0" err="1" smtClean="0">
                <a:solidFill>
                  <a:schemeClr val="tx1"/>
                </a:solidFill>
              </a:rPr>
              <a:t>terkecil</a:t>
            </a:r>
            <a:endParaRPr lang="en-US" dirty="0" smtClean="0">
              <a:solidFill>
                <a:schemeClr val="tx1"/>
              </a:solidFill>
            </a:endParaRPr>
          </a:p>
          <a:p>
            <a:pPr marL="457200" indent="-457200">
              <a:buAutoNum type="arabicPeriod"/>
            </a:pPr>
            <a:r>
              <a:rPr lang="en-US" dirty="0" err="1" smtClean="0">
                <a:solidFill>
                  <a:schemeClr val="tx1"/>
                </a:solidFill>
              </a:rPr>
              <a:t>Kunjungi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semua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verteks</a:t>
            </a:r>
            <a:endParaRPr lang="en-US" dirty="0" smtClean="0">
              <a:solidFill>
                <a:schemeClr val="tx1"/>
              </a:solidFill>
            </a:endParaRPr>
          </a:p>
          <a:p>
            <a:pPr marL="457200" indent="-457200">
              <a:buAutoNum type="arabicPeriod"/>
            </a:pPr>
            <a:r>
              <a:rPr lang="en-US" dirty="0" err="1" smtClean="0">
                <a:solidFill>
                  <a:schemeClr val="tx1"/>
                </a:solidFill>
              </a:rPr>
              <a:t>Jika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ada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pencabangan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verteks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pilih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bobot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terkecil</a:t>
            </a:r>
            <a:endParaRPr lang="en-US" dirty="0" smtClean="0">
              <a:solidFill>
                <a:schemeClr val="tx1"/>
              </a:solidFill>
            </a:endParaRPr>
          </a:p>
          <a:p>
            <a:pPr marL="457200" indent="-457200">
              <a:buAutoNum type="arabicPeriod"/>
            </a:pPr>
            <a:r>
              <a:rPr lang="en-US" dirty="0" err="1" smtClean="0">
                <a:solidFill>
                  <a:schemeClr val="tx1"/>
                </a:solidFill>
              </a:rPr>
              <a:t>Tidak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boleh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membentuk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sirkuit</a:t>
            </a:r>
            <a:r>
              <a:rPr lang="en-US" dirty="0">
                <a:solidFill>
                  <a:schemeClr val="tx1"/>
                </a:solidFill>
              </a:rPr>
              <a:t>/looping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FTI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3415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371600"/>
            <a:ext cx="7467600" cy="4548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150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Contoh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14600" y="304800"/>
            <a:ext cx="14401800" cy="640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433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0"/>
            <a:ext cx="5715000" cy="662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346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1658</TotalTime>
  <Words>1124</Words>
  <Application>Microsoft Office PowerPoint</Application>
  <PresentationFormat>On-screen Show (4:3)</PresentationFormat>
  <Paragraphs>262</Paragraphs>
  <Slides>37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9" baseType="lpstr">
      <vt:lpstr>Office Theme</vt:lpstr>
      <vt:lpstr>Microsoft Word Document</vt:lpstr>
      <vt:lpstr>Graph bagian 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Terima Kasih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DEWI</dc:creator>
  <cp:lastModifiedBy>Rifuki Indra</cp:lastModifiedBy>
  <cp:revision>172</cp:revision>
  <cp:lastPrinted>2013-12-03T22:35:44Z</cp:lastPrinted>
  <dcterms:created xsi:type="dcterms:W3CDTF">2013-10-08T03:19:04Z</dcterms:created>
  <dcterms:modified xsi:type="dcterms:W3CDTF">2018-11-12T07:16:27Z</dcterms:modified>
</cp:coreProperties>
</file>