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3" r:id="rId15"/>
    <p:sldId id="272" r:id="rId16"/>
    <p:sldId id="274" r:id="rId17"/>
    <p:sldId id="275" r:id="rId18"/>
    <p:sldId id="277" r:id="rId19"/>
    <p:sldId id="278" r:id="rId20"/>
    <p:sldId id="279" r:id="rId21"/>
    <p:sldId id="280" r:id="rId22"/>
    <p:sldId id="281" r:id="rId23"/>
    <p:sldId id="283" r:id="rId24"/>
    <p:sldId id="284" r:id="rId25"/>
    <p:sldId id="285" r:id="rId26"/>
    <p:sldId id="286" r:id="rId27"/>
    <p:sldId id="288" r:id="rId28"/>
    <p:sldId id="289" r:id="rId29"/>
    <p:sldId id="290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3" r:id="rId41"/>
    <p:sldId id="304" r:id="rId42"/>
    <p:sldId id="306" r:id="rId43"/>
    <p:sldId id="307" r:id="rId44"/>
    <p:sldId id="309" r:id="rId45"/>
    <p:sldId id="310" r:id="rId46"/>
    <p:sldId id="311" r:id="rId47"/>
    <p:sldId id="313" r:id="rId48"/>
    <p:sldId id="314" r:id="rId49"/>
    <p:sldId id="315" r:id="rId50"/>
    <p:sldId id="317" r:id="rId51"/>
    <p:sldId id="318" r:id="rId52"/>
    <p:sldId id="319" r:id="rId53"/>
    <p:sldId id="320" r:id="rId54"/>
    <p:sldId id="322" r:id="rId55"/>
    <p:sldId id="323" r:id="rId56"/>
    <p:sldId id="324" r:id="rId57"/>
    <p:sldId id="325" r:id="rId58"/>
    <p:sldId id="326" r:id="rId59"/>
    <p:sldId id="327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CCFF"/>
    <a:srgbClr val="FFFF99"/>
    <a:srgbClr val="CCECFF"/>
    <a:srgbClr val="CCFFCC"/>
    <a:srgbClr val="FFFF66"/>
    <a:srgbClr val="99FF99"/>
    <a:srgbClr val="FFCCFF"/>
    <a:srgbClr val="00CC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84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29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7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43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47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15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2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5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761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22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2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A7A28-09DD-47A6-B2DC-799BD1CB655C}" type="datetimeFigureOut">
              <a:rPr lang="en-GB" smtClean="0"/>
              <a:t>03/03/2017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979C1-F3E1-43A4-8179-F392ABE4C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16200000">
            <a:off x="3823722" y="2600908"/>
            <a:ext cx="6858000" cy="16561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894740" y="5316016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Juarini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539552" y="3967609"/>
            <a:ext cx="6355188" cy="325487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916018" y="2672916"/>
            <a:ext cx="6336704" cy="151216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910683" y="2890391"/>
            <a:ext cx="498405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dirty="0" err="1">
                <a:latin typeface="Century Gothic" pitchFamily="34" charset="0"/>
              </a:rPr>
              <a:t>Kekuatan</a:t>
            </a:r>
            <a:r>
              <a:rPr lang="en-GB" sz="3200" dirty="0">
                <a:latin typeface="Century Gothic" pitchFamily="34" charset="0"/>
              </a:rPr>
              <a:t> </a:t>
            </a:r>
            <a:r>
              <a:rPr lang="en-GB" sz="3200" dirty="0" err="1" smtClean="0">
                <a:latin typeface="Century Gothic" pitchFamily="34" charset="0"/>
              </a:rPr>
              <a:t>dan</a:t>
            </a:r>
            <a:r>
              <a:rPr lang="en-GB" sz="3200" dirty="0" smtClean="0">
                <a:latin typeface="Century Gothic" pitchFamily="34" charset="0"/>
              </a:rPr>
              <a:t> </a:t>
            </a:r>
            <a:endParaRPr lang="en-GB" sz="3200" dirty="0">
              <a:latin typeface="Century Gothic" pitchFamily="34" charset="0"/>
            </a:endParaRPr>
          </a:p>
          <a:p>
            <a:pPr algn="r"/>
            <a:r>
              <a:rPr lang="en-GB" sz="3200" dirty="0" err="1">
                <a:latin typeface="Century Gothic" pitchFamily="34" charset="0"/>
              </a:rPr>
              <a:t>Kelemahan</a:t>
            </a:r>
            <a:r>
              <a:rPr lang="en-GB" sz="3200" dirty="0">
                <a:latin typeface="Century Gothic" pitchFamily="34" charset="0"/>
              </a:rPr>
              <a:t> Perusahaan</a:t>
            </a:r>
          </a:p>
        </p:txBody>
      </p:sp>
    </p:spTree>
    <p:extLst>
      <p:ext uri="{BB962C8B-B14F-4D97-AF65-F5344CB8AC3E}">
        <p14:creationId xmlns:p14="http://schemas.microsoft.com/office/powerpoint/2010/main" val="285694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3688" y="5157192"/>
            <a:ext cx="1080120" cy="170080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228184" y="5157192"/>
            <a:ext cx="1080120" cy="170080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611560" y="404664"/>
            <a:ext cx="7890374" cy="4932548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764704"/>
            <a:ext cx="7128908" cy="424847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Oleh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karena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itu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manajemen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tidak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saja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dituntut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untuk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sekedar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membuat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daftar</a:t>
            </a:r>
            <a:r>
              <a:rPr lang="en-GB" sz="2000" dirty="0">
                <a:latin typeface="Calibri" pitchFamily="34" charset="0"/>
              </a:rPr>
              <a:t> (</a:t>
            </a:r>
            <a:r>
              <a:rPr lang="en-GB" sz="2000" dirty="0" smtClean="0">
                <a:latin typeface="Calibri" pitchFamily="34" charset="0"/>
              </a:rPr>
              <a:t>list) </a:t>
            </a:r>
            <a:r>
              <a:rPr lang="en-GB" sz="2000" dirty="0" err="1">
                <a:latin typeface="Calibri" pitchFamily="34" charset="0"/>
              </a:rPr>
              <a:t>tetapi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juga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mempertanggungjawabkan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dengan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menunjukkan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alasan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</a:rPr>
              <a:t>yang </a:t>
            </a:r>
            <a:r>
              <a:rPr lang="en-GB" sz="2000" dirty="0" err="1" smtClean="0">
                <a:latin typeface="Calibri" pitchFamily="34" charset="0"/>
              </a:rPr>
              <a:t>mendukung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pemilihan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berbagai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komponen</a:t>
            </a:r>
            <a:r>
              <a:rPr lang="en-GB" sz="2000" dirty="0">
                <a:latin typeface="Calibri" pitchFamily="34" charset="0"/>
              </a:rPr>
              <a:t> yang </a:t>
            </a:r>
            <a:r>
              <a:rPr lang="en-GB" sz="2000" dirty="0" err="1">
                <a:latin typeface="Calibri" pitchFamily="34" charset="0"/>
              </a:rPr>
              <a:t>diajukan</a:t>
            </a:r>
            <a:endParaRPr lang="en-GB" sz="2000" dirty="0">
              <a:latin typeface="Calibri" pitchFamily="34" charset="0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Ada </a:t>
            </a:r>
            <a:r>
              <a:rPr lang="en-GB" sz="2000" dirty="0" err="1" smtClean="0">
                <a:latin typeface="Calibri" pitchFamily="34" charset="0"/>
              </a:rPr>
              <a:t>kecenderungan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juga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memberikan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perhatian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berbagai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jenis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manajemen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fungsional</a:t>
            </a:r>
            <a:r>
              <a:rPr lang="en-GB" sz="2000" dirty="0" smtClean="0">
                <a:latin typeface="Calibri" pitchFamily="34" charset="0"/>
              </a:rPr>
              <a:t>  </a:t>
            </a:r>
            <a:r>
              <a:rPr lang="en-GB" sz="2000" dirty="0" err="1" smtClean="0">
                <a:latin typeface="Calibri" pitchFamily="34" charset="0"/>
              </a:rPr>
              <a:t>secara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berimbang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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bukan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merupakan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keharusan</a:t>
            </a:r>
            <a:endParaRPr lang="en-GB" sz="2000" dirty="0" smtClean="0">
              <a:latin typeface="Calibri" pitchFamily="34" charset="0"/>
              <a:sym typeface="Wingdings" pitchFamily="2" charset="2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Jika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ditemukan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alasan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yang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kuat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pemberian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perhatian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pada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salah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satu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manajemen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fungsional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secara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lebih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menonjol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dibanding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manajemen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fungsional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yang lain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tidak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sepenuhnya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salah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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bahkan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kadang-kadang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teknik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tak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seimbang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ini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justru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mampu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menggambarkan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profil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persahaan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dengan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lebih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tepat</a:t>
            </a:r>
            <a:endParaRPr lang="en-GB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3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3688" y="5157192"/>
            <a:ext cx="1080120" cy="1700808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228184" y="5157192"/>
            <a:ext cx="1080120" cy="1700808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611560" y="1340768"/>
            <a:ext cx="7890374" cy="3996444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088" y="1844824"/>
            <a:ext cx="6777317" cy="3096344"/>
          </a:xfrm>
        </p:spPr>
        <p:txBody>
          <a:bodyPr>
            <a:normAutofit/>
          </a:bodyPr>
          <a:lstStyle/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Yang </a:t>
            </a:r>
            <a:r>
              <a:rPr lang="en-GB" sz="2000" dirty="0" err="1" smtClean="0">
                <a:latin typeface="Calibri" pitchFamily="34" charset="0"/>
              </a:rPr>
              <a:t>lebih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tepat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bagi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perusahaan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memberikan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perhatian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kepada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salah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satu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atau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beberapa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manajemen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fungsional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memang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memberikan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pengaruh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signifikan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kegagalan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atau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keberhasilan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perusahaan</a:t>
            </a:r>
            <a:endParaRPr lang="en-GB" sz="2000" dirty="0" smtClean="0">
              <a:latin typeface="Calibri" pitchFamily="34" charset="0"/>
            </a:endParaRPr>
          </a:p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Seberapa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besar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ketidakseimbangan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masing-masing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manajemen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fungsional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keunggulan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perusahaan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tergantung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banyak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faktor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misalnya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jenis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industri</a:t>
            </a:r>
            <a:r>
              <a:rPr lang="en-GB" sz="2000" b="1" dirty="0" smtClean="0">
                <a:latin typeface="Calibri" pitchFamily="34" charset="0"/>
              </a:rPr>
              <a:t>, </a:t>
            </a:r>
            <a:r>
              <a:rPr lang="en-GB" sz="2000" b="1" dirty="0" err="1" smtClean="0">
                <a:latin typeface="Calibri" pitchFamily="34" charset="0"/>
              </a:rPr>
              <a:t>segmen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pasar</a:t>
            </a:r>
            <a:r>
              <a:rPr lang="en-GB" sz="2000" b="1" dirty="0" smtClean="0">
                <a:latin typeface="Calibri" pitchFamily="34" charset="0"/>
              </a:rPr>
              <a:t> yang </a:t>
            </a:r>
            <a:r>
              <a:rPr lang="en-GB" sz="2000" b="1" dirty="0" err="1" smtClean="0">
                <a:latin typeface="Calibri" pitchFamily="34" charset="0"/>
              </a:rPr>
              <a:t>dilayani</a:t>
            </a:r>
            <a:r>
              <a:rPr lang="en-GB" sz="2000" b="1" dirty="0" smtClean="0">
                <a:latin typeface="Calibri" pitchFamily="34" charset="0"/>
              </a:rPr>
              <a:t>, </a:t>
            </a:r>
            <a:r>
              <a:rPr lang="en-GB" sz="2000" b="1" dirty="0" err="1" smtClean="0">
                <a:latin typeface="Calibri" pitchFamily="34" charset="0"/>
              </a:rPr>
              <a:t>daur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kehiduan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barang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dan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posisi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pasar</a:t>
            </a:r>
            <a:r>
              <a:rPr lang="en-GB" sz="2000" b="1" dirty="0" smtClean="0">
                <a:latin typeface="Calibri" pitchFamily="34" charset="0"/>
              </a:rPr>
              <a:t> </a:t>
            </a:r>
            <a:r>
              <a:rPr lang="en-GB" sz="2000" b="1" dirty="0" err="1" smtClean="0">
                <a:latin typeface="Calibri" pitchFamily="34" charset="0"/>
              </a:rPr>
              <a:t>perusahaan</a:t>
            </a:r>
            <a:endParaRPr lang="en-GB" sz="20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3717032"/>
            <a:ext cx="1259632" cy="115212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539552" y="2060848"/>
            <a:ext cx="9073008" cy="4104456"/>
          </a:xfrm>
          <a:prstGeom prst="roundRect">
            <a:avLst/>
          </a:prstGeom>
          <a:solidFill>
            <a:srgbClr val="FFCCFF"/>
          </a:solidFill>
          <a:ln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49507"/>
            <a:ext cx="7056900" cy="377178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strategis</a:t>
            </a:r>
            <a:r>
              <a:rPr lang="en-GB" sz="2000" dirty="0" smtClean="0"/>
              <a:t> yang </a:t>
            </a:r>
            <a:r>
              <a:rPr lang="en-GB" sz="2000" dirty="0" err="1" smtClean="0"/>
              <a:t>berlaku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industri</a:t>
            </a:r>
            <a:r>
              <a:rPr lang="en-GB" sz="2000" dirty="0" smtClean="0"/>
              <a:t> </a:t>
            </a:r>
            <a:r>
              <a:rPr lang="en-GB" sz="2000" dirty="0" err="1" smtClean="0"/>
              <a:t>mobil</a:t>
            </a:r>
            <a:r>
              <a:rPr lang="en-GB" sz="2000" dirty="0" smtClean="0"/>
              <a:t> </a:t>
            </a:r>
            <a:r>
              <a:rPr lang="en-GB" sz="2000" dirty="0" err="1" smtClean="0"/>
              <a:t>bisa</a:t>
            </a:r>
            <a:r>
              <a:rPr lang="en-GB" sz="2000" dirty="0" smtClean="0"/>
              <a:t> </a:t>
            </a:r>
            <a:r>
              <a:rPr lang="en-GB" sz="2000" dirty="0" err="1" smtClean="0"/>
              <a:t>jadi</a:t>
            </a:r>
            <a:r>
              <a:rPr lang="en-GB" sz="2000" dirty="0" smtClean="0"/>
              <a:t> </a:t>
            </a:r>
            <a:r>
              <a:rPr lang="en-GB" sz="2000" dirty="0" err="1" smtClean="0"/>
              <a:t>berbeda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industri</a:t>
            </a:r>
            <a:r>
              <a:rPr lang="en-GB" sz="2000" dirty="0" smtClean="0"/>
              <a:t> hotel</a:t>
            </a:r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Industri</a:t>
            </a:r>
            <a:r>
              <a:rPr lang="en-GB" sz="2000" dirty="0" smtClean="0"/>
              <a:t> </a:t>
            </a:r>
            <a:r>
              <a:rPr lang="en-GB" sz="2000" dirty="0" err="1" smtClean="0"/>
              <a:t>mobil</a:t>
            </a:r>
            <a:r>
              <a:rPr lang="en-GB" sz="2000" dirty="0" smtClean="0"/>
              <a:t> 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kualitas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citra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barang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harga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cara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pembayaran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pelayanan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purna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jual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termasuk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ketersediaan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suku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cadang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lebih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dominan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sym typeface="Wingdings" pitchFamily="2" charset="2"/>
              </a:rPr>
              <a:t>Industri</a:t>
            </a:r>
            <a:r>
              <a:rPr lang="en-GB" sz="2000" dirty="0" smtClean="0">
                <a:sym typeface="Wingdings" pitchFamily="2" charset="2"/>
              </a:rPr>
              <a:t> hotel </a:t>
            </a:r>
            <a:r>
              <a:rPr lang="en-GB" sz="2000" dirty="0" err="1">
                <a:sym typeface="Wingdings" pitchFamily="2" charset="2"/>
              </a:rPr>
              <a:t>jaringan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pemasaran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pelayanan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lokasi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adalah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faktor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strategis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sym typeface="Wingdings" pitchFamily="2" charset="2"/>
              </a:rPr>
              <a:t>Bahkan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kadang-kadang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dalam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satu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jenis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industri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sama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juga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terdapat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perbedaan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faktor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stratrgis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sebagai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penentu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keberhasilan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99591" y="692696"/>
            <a:ext cx="2445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Century Gothic" pitchFamily="34" charset="0"/>
              </a:rPr>
              <a:t>Jenis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industri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3568" y="1340768"/>
            <a:ext cx="5112568" cy="72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6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338289" y="4221088"/>
            <a:ext cx="6554191" cy="23762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1268760"/>
            <a:ext cx="8388424" cy="2736304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253" y="1412776"/>
            <a:ext cx="7697155" cy="252028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/>
              <a:t>Industri</a:t>
            </a:r>
            <a:r>
              <a:rPr lang="en-GB" sz="2000" dirty="0" smtClean="0"/>
              <a:t> </a:t>
            </a:r>
            <a:r>
              <a:rPr lang="en-GB" sz="2000" dirty="0" err="1" smtClean="0"/>
              <a:t>alat-alat</a:t>
            </a:r>
            <a:r>
              <a:rPr lang="en-GB" sz="2000" dirty="0" smtClean="0"/>
              <a:t> </a:t>
            </a:r>
            <a:r>
              <a:rPr lang="en-GB" sz="2000" dirty="0" err="1" smtClean="0"/>
              <a:t>tulis</a:t>
            </a:r>
            <a:r>
              <a:rPr lang="en-GB" sz="2000" dirty="0" smtClean="0"/>
              <a:t> </a:t>
            </a:r>
            <a:r>
              <a:rPr lang="en-GB" sz="2000" dirty="0" err="1" smtClean="0"/>
              <a:t>mekanis</a:t>
            </a:r>
            <a:r>
              <a:rPr lang="en-GB" sz="2000" dirty="0" smtClean="0"/>
              <a:t> BIC </a:t>
            </a:r>
            <a:r>
              <a:rPr lang="en-GB" sz="2000" dirty="0" err="1" smtClean="0"/>
              <a:t>dan</a:t>
            </a:r>
            <a:r>
              <a:rPr lang="en-GB" sz="2000" dirty="0" smtClean="0"/>
              <a:t> Cross</a:t>
            </a:r>
          </a:p>
          <a:p>
            <a:pPr>
              <a:spcBef>
                <a:spcPts val="1200"/>
              </a:spcBef>
            </a:pPr>
            <a:r>
              <a:rPr lang="en-GB" sz="2000" dirty="0" smtClean="0"/>
              <a:t>BIC </a:t>
            </a:r>
            <a:r>
              <a:rPr lang="en-GB" sz="2000" dirty="0" err="1" smtClean="0"/>
              <a:t>bergantung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pemasaran</a:t>
            </a:r>
            <a:r>
              <a:rPr lang="en-GB" sz="2000" dirty="0" smtClean="0"/>
              <a:t> </a:t>
            </a:r>
            <a:r>
              <a:rPr lang="en-GB" sz="2000" dirty="0" err="1" smtClean="0"/>
              <a:t>massal</a:t>
            </a:r>
            <a:r>
              <a:rPr lang="en-GB" sz="2000" dirty="0" smtClean="0"/>
              <a:t> </a:t>
            </a:r>
            <a:r>
              <a:rPr lang="en-GB" sz="2000" dirty="0" err="1" smtClean="0"/>
              <a:t>serta</a:t>
            </a:r>
            <a:r>
              <a:rPr lang="en-GB" sz="2000" dirty="0" smtClean="0"/>
              <a:t> </a:t>
            </a:r>
            <a:r>
              <a:rPr lang="en-GB" sz="2000" dirty="0" err="1" smtClean="0"/>
              <a:t>advertensi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saluran</a:t>
            </a:r>
            <a:r>
              <a:rPr lang="en-GB" sz="2000" dirty="0" smtClean="0"/>
              <a:t> </a:t>
            </a:r>
            <a:r>
              <a:rPr lang="en-GB" sz="2000" dirty="0" err="1" smtClean="0"/>
              <a:t>distribusi</a:t>
            </a:r>
            <a:r>
              <a:rPr lang="en-GB" sz="2000" dirty="0" smtClean="0"/>
              <a:t> yang </a:t>
            </a:r>
            <a:r>
              <a:rPr lang="en-GB" sz="2000" dirty="0" err="1" smtClean="0"/>
              <a:t>intensif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segmen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pasar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dipilih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semua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pengguna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alat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tulis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mekanis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tanpa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membedakan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kemampuan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daya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beli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selera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dimiliki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Harga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faktor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penentu</a:t>
            </a:r>
            <a:r>
              <a:rPr lang="en-GB" sz="2000" dirty="0" smtClean="0">
                <a:sym typeface="Wingdings" pitchFamily="2" charset="2"/>
              </a:rPr>
              <a:t>  </a:t>
            </a:r>
            <a:r>
              <a:rPr lang="en-GB" sz="2000" dirty="0" err="1" smtClean="0">
                <a:sym typeface="Wingdings" pitchFamily="2" charset="2"/>
              </a:rPr>
              <a:t>produk</a:t>
            </a:r>
            <a:r>
              <a:rPr lang="en-GB" sz="2000" dirty="0" smtClean="0">
                <a:sym typeface="Wingdings" pitchFamily="2" charset="2"/>
              </a:rPr>
              <a:t> BIC </a:t>
            </a:r>
            <a:r>
              <a:rPr lang="en-GB" sz="2000" dirty="0" err="1" smtClean="0">
                <a:sym typeface="Wingdings" pitchFamily="2" charset="2"/>
              </a:rPr>
              <a:t>lebih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terstandardisir</a:t>
            </a:r>
            <a:r>
              <a:rPr lang="en-GB" sz="2000" dirty="0" smtClean="0">
                <a:sym typeface="Wingdings" pitchFamily="2" charset="2"/>
              </a:rPr>
              <a:t>  </a:t>
            </a:r>
            <a:r>
              <a:rPr lang="en-GB" sz="2000" dirty="0" err="1" smtClean="0">
                <a:sym typeface="Wingdings" pitchFamily="2" charset="2"/>
              </a:rPr>
              <a:t>Diferensiasi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produk</a:t>
            </a:r>
            <a:r>
              <a:rPr lang="en-GB" sz="2000" dirty="0" smtClean="0">
                <a:sym typeface="Wingdings" pitchFamily="2" charset="2"/>
              </a:rPr>
              <a:t>  </a:t>
            </a:r>
            <a:r>
              <a:rPr lang="en-GB" sz="2000" dirty="0" err="1" smtClean="0">
                <a:sym typeface="Wingdings" pitchFamily="2" charset="2"/>
              </a:rPr>
              <a:t>bukan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faktor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penentu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332656"/>
            <a:ext cx="2488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Century Gothic" pitchFamily="34" charset="0"/>
              </a:rPr>
              <a:t>Segmen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pasar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893912"/>
            <a:ext cx="5112568" cy="72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55776" y="4365104"/>
            <a:ext cx="6192688" cy="2304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000" dirty="0" err="1" smtClean="0">
                <a:sym typeface="Wingdings" pitchFamily="2" charset="2"/>
              </a:rPr>
              <a:t>ditentukan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oleh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tingginya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kualitas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barang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citra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barang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pemilihan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saluran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distribusi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selektif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segmen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pasar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memiliki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daya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beli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kuat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selera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serta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cita</a:t>
            </a:r>
            <a:r>
              <a:rPr lang="en-GB" sz="2000" dirty="0" smtClean="0">
                <a:sym typeface="Wingdings" pitchFamily="2" charset="2"/>
              </a:rPr>
              <a:t> rasa yang </a:t>
            </a:r>
            <a:r>
              <a:rPr lang="en-GB" sz="2000" dirty="0" err="1" smtClean="0">
                <a:sym typeface="Wingdings" pitchFamily="2" charset="2"/>
              </a:rPr>
              <a:t>khas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diferensiasi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produk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menjadi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sangat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penting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karena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berkaitan</a:t>
            </a:r>
            <a:r>
              <a:rPr lang="en-GB" sz="2000" dirty="0" smtClean="0">
                <a:sym typeface="Wingdings" pitchFamily="2" charset="2"/>
              </a:rPr>
              <a:t> dg </a:t>
            </a:r>
            <a:r>
              <a:rPr lang="en-GB" sz="2000" dirty="0" err="1" smtClean="0">
                <a:sym typeface="Wingdings" pitchFamily="2" charset="2"/>
              </a:rPr>
              <a:t>cita</a:t>
            </a:r>
            <a:r>
              <a:rPr lang="en-GB" sz="2000" dirty="0" smtClean="0">
                <a:sym typeface="Wingdings" pitchFamily="2" charset="2"/>
              </a:rPr>
              <a:t> rasa </a:t>
            </a:r>
            <a:r>
              <a:rPr lang="en-GB" sz="2000" dirty="0" err="1" smtClean="0">
                <a:sym typeface="Wingdings" pitchFamily="2" charset="2"/>
              </a:rPr>
              <a:t>harga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barang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hampir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sama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sekali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tidak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diperhatikan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5229200"/>
            <a:ext cx="7988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/>
              <a:t>Cross</a:t>
            </a:r>
          </a:p>
        </p:txBody>
      </p:sp>
      <p:sp>
        <p:nvSpPr>
          <p:cNvPr id="7" name="Chevron 6"/>
          <p:cNvSpPr/>
          <p:nvPr/>
        </p:nvSpPr>
        <p:spPr>
          <a:xfrm>
            <a:off x="1259632" y="5085184"/>
            <a:ext cx="862633" cy="864096"/>
          </a:xfrm>
          <a:prstGeom prst="chevron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89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9552" y="2564904"/>
            <a:ext cx="8856984" cy="3456384"/>
          </a:xfrm>
          <a:prstGeom prst="rect">
            <a:avLst/>
          </a:prstGeom>
          <a:solidFill>
            <a:srgbClr val="FFFFCC"/>
          </a:solidFill>
          <a:ln>
            <a:solidFill>
              <a:srgbClr val="00CC66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780928"/>
            <a:ext cx="7920880" cy="309634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Komunikasi</a:t>
            </a:r>
            <a:r>
              <a:rPr lang="en-GB" sz="2000" dirty="0" smtClean="0"/>
              <a:t> </a:t>
            </a:r>
            <a:r>
              <a:rPr lang="en-GB" sz="2000" dirty="0" err="1" smtClean="0"/>
              <a:t>pemasaran</a:t>
            </a:r>
            <a:r>
              <a:rPr lang="en-GB" sz="2000" dirty="0" smtClean="0"/>
              <a:t>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determinan</a:t>
            </a:r>
            <a:r>
              <a:rPr lang="en-GB" sz="2000" dirty="0" smtClean="0"/>
              <a:t> </a:t>
            </a:r>
            <a:r>
              <a:rPr lang="en-GB" sz="2000" dirty="0" err="1" smtClean="0"/>
              <a:t>utama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diperlukan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menstimulir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Penetapan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harus</a:t>
            </a:r>
            <a:r>
              <a:rPr lang="en-GB" sz="2000" dirty="0" smtClean="0"/>
              <a:t> pas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ada</a:t>
            </a:r>
            <a:r>
              <a:rPr lang="en-GB" sz="2000" dirty="0" smtClean="0"/>
              <a:t> </a:t>
            </a:r>
            <a:r>
              <a:rPr lang="en-GB" sz="2000" dirty="0" err="1" smtClean="0"/>
              <a:t>diferensiasi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, </a:t>
            </a:r>
            <a:r>
              <a:rPr lang="en-GB" sz="2000" dirty="0" err="1" smtClean="0"/>
              <a:t>perbedaan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standar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boleh</a:t>
            </a:r>
            <a:r>
              <a:rPr lang="en-GB" sz="2000" dirty="0" smtClean="0"/>
              <a:t> </a:t>
            </a:r>
            <a:r>
              <a:rPr lang="en-GB" sz="2000" dirty="0" err="1" smtClean="0"/>
              <a:t>terlalu</a:t>
            </a:r>
            <a:r>
              <a:rPr lang="en-GB" sz="2000" dirty="0" smtClean="0"/>
              <a:t> </a:t>
            </a:r>
            <a:r>
              <a:rPr lang="en-GB" sz="2000" dirty="0" err="1" smtClean="0"/>
              <a:t>tinggi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segera</a:t>
            </a:r>
            <a:r>
              <a:rPr lang="en-GB" sz="2000" dirty="0" smtClean="0"/>
              <a:t> </a:t>
            </a:r>
            <a:r>
              <a:rPr lang="en-GB" sz="2000" dirty="0" err="1" smtClean="0"/>
              <a:t>membangun</a:t>
            </a:r>
            <a:r>
              <a:rPr lang="en-GB" sz="2000" dirty="0" smtClean="0"/>
              <a:t> </a:t>
            </a:r>
            <a:r>
              <a:rPr lang="en-GB" sz="2000" dirty="0" err="1" smtClean="0"/>
              <a:t>saluran</a:t>
            </a:r>
            <a:r>
              <a:rPr lang="en-GB" sz="2000" dirty="0" smtClean="0"/>
              <a:t> </a:t>
            </a:r>
            <a:r>
              <a:rPr lang="en-GB" sz="2000" dirty="0" err="1" smtClean="0"/>
              <a:t>distribusi</a:t>
            </a:r>
            <a:r>
              <a:rPr lang="en-GB" sz="2000" dirty="0" smtClean="0"/>
              <a:t> yang </a:t>
            </a:r>
            <a:r>
              <a:rPr lang="en-GB" sz="2000" dirty="0" err="1" smtClean="0"/>
              <a:t>sesuai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karakteristik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segmen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dituju</a:t>
            </a:r>
            <a:r>
              <a:rPr lang="en-GB" sz="2000" dirty="0" smtClean="0"/>
              <a:t> : </a:t>
            </a:r>
            <a:r>
              <a:rPr lang="en-GB" sz="2000" dirty="0" err="1" smtClean="0"/>
              <a:t>mungkin</a:t>
            </a:r>
            <a:r>
              <a:rPr lang="en-GB" sz="2000" dirty="0" smtClean="0"/>
              <a:t> </a:t>
            </a:r>
            <a:r>
              <a:rPr lang="en-GB" sz="2000" dirty="0" err="1" smtClean="0"/>
              <a:t>intensif</a:t>
            </a:r>
            <a:r>
              <a:rPr lang="en-GB" sz="2000" dirty="0" smtClean="0"/>
              <a:t>, </a:t>
            </a:r>
            <a:r>
              <a:rPr lang="en-GB" sz="2000" dirty="0" err="1" smtClean="0"/>
              <a:t>mungkin</a:t>
            </a:r>
            <a:r>
              <a:rPr lang="en-GB" sz="2000" dirty="0" smtClean="0"/>
              <a:t> </a:t>
            </a:r>
            <a:r>
              <a:rPr lang="en-GB" sz="2000" dirty="0" err="1" smtClean="0"/>
              <a:t>selektif</a:t>
            </a:r>
            <a:endParaRPr lang="en-GB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3568" y="514867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latin typeface="Century Gothic" pitchFamily="34" charset="0"/>
              </a:rPr>
              <a:t>Daur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kehidupan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barang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3568" y="1124744"/>
            <a:ext cx="5112568" cy="72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725664" y="1604699"/>
            <a:ext cx="22240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200" b="1" dirty="0" err="1"/>
              <a:t>Tahap</a:t>
            </a:r>
            <a:r>
              <a:rPr lang="en-GB" sz="2200" b="1" dirty="0"/>
              <a:t> </a:t>
            </a:r>
            <a:r>
              <a:rPr lang="en-GB" sz="2200" b="1" dirty="0" err="1" smtClean="0"/>
              <a:t>Pekenalan</a:t>
            </a:r>
            <a:endParaRPr lang="en-GB" sz="2200" b="1" dirty="0"/>
          </a:p>
        </p:txBody>
      </p:sp>
      <p:sp>
        <p:nvSpPr>
          <p:cNvPr id="7" name="Bent-Up Arrow 6"/>
          <p:cNvSpPr/>
          <p:nvPr/>
        </p:nvSpPr>
        <p:spPr>
          <a:xfrm flipV="1">
            <a:off x="3059832" y="1764942"/>
            <a:ext cx="2304256" cy="583938"/>
          </a:xfrm>
          <a:prstGeom prst="bent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44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619672" y="260648"/>
            <a:ext cx="936104" cy="698477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6444208" y="-387424"/>
            <a:ext cx="936104" cy="698477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539552" y="1339895"/>
            <a:ext cx="8136904" cy="3817297"/>
          </a:xfrm>
          <a:prstGeom prst="rect">
            <a:avLst/>
          </a:prstGeom>
          <a:solidFill>
            <a:srgbClr val="CCFFFF"/>
          </a:solidFill>
          <a:ln>
            <a:solidFill>
              <a:schemeClr val="accent6">
                <a:lumMod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971600" y="1628800"/>
            <a:ext cx="69127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/>
              <a:t>modal 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amat</a:t>
            </a:r>
            <a:r>
              <a:rPr lang="en-GB" sz="2000" dirty="0"/>
              <a:t> </a:t>
            </a:r>
            <a:r>
              <a:rPr lang="en-GB" sz="2000" dirty="0" err="1"/>
              <a:t>menentukan</a:t>
            </a:r>
            <a:endParaRPr lang="en-GB" sz="2000" dirty="0"/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Semua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komunikasi</a:t>
            </a:r>
            <a:r>
              <a:rPr lang="en-GB" sz="2000" dirty="0"/>
              <a:t>  </a:t>
            </a:r>
            <a:r>
              <a:rPr lang="en-GB" sz="2000" dirty="0" err="1"/>
              <a:t>pemasaran</a:t>
            </a:r>
            <a:r>
              <a:rPr lang="en-GB" sz="2000" dirty="0"/>
              <a:t> </a:t>
            </a:r>
            <a:r>
              <a:rPr lang="en-GB" sz="2000" dirty="0" err="1"/>
              <a:t>memerlukan</a:t>
            </a:r>
            <a:r>
              <a:rPr lang="en-GB" sz="2000" dirty="0"/>
              <a:t> </a:t>
            </a:r>
            <a:r>
              <a:rPr lang="en-GB" sz="2000" dirty="0" err="1"/>
              <a:t>dana</a:t>
            </a:r>
            <a:r>
              <a:rPr lang="en-GB" sz="2000" dirty="0"/>
              <a:t> </a:t>
            </a:r>
            <a:r>
              <a:rPr lang="en-GB" sz="2000" dirty="0" err="1"/>
              <a:t>likwid</a:t>
            </a:r>
            <a:r>
              <a:rPr lang="en-GB" sz="2000" dirty="0"/>
              <a:t> yang </a:t>
            </a:r>
            <a:r>
              <a:rPr lang="en-GB" sz="2000" dirty="0" err="1"/>
              <a:t>tinggi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belum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dapat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mengandalkan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pada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aliran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kas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masuk</a:t>
            </a:r>
            <a:endParaRPr lang="en-GB" sz="2000" dirty="0">
              <a:sym typeface="Wingdings" pitchFamily="2" charset="2"/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smtClean="0">
                <a:sym typeface="Wingdings" pitchFamily="2" charset="2"/>
              </a:rPr>
              <a:t>Perusahaan </a:t>
            </a:r>
            <a:r>
              <a:rPr lang="en-GB" sz="2000" dirty="0" err="1" smtClean="0">
                <a:sym typeface="Wingdings" pitchFamily="2" charset="2"/>
              </a:rPr>
              <a:t>perlu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secara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terus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menerus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mengevaluasi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kualitas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barang</a:t>
            </a:r>
            <a:endParaRPr lang="en-GB" sz="2000" dirty="0" smtClean="0">
              <a:sym typeface="Wingdings" pitchFamily="2" charset="2"/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smtClean="0">
                <a:sym typeface="Wingdings" pitchFamily="2" charset="2"/>
              </a:rPr>
              <a:t>Perusahaan </a:t>
            </a:r>
            <a:r>
              <a:rPr lang="en-GB" sz="2000" dirty="0" err="1">
                <a:sym typeface="Wingdings" pitchFamily="2" charset="2"/>
              </a:rPr>
              <a:t>dituntut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bekerja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dengan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efisien</a:t>
            </a:r>
            <a:endParaRPr lang="en-GB" sz="2000" dirty="0">
              <a:sym typeface="Wingdings" pitchFamily="2" charset="2"/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>
                <a:sym typeface="Wingdings" pitchFamily="2" charset="2"/>
              </a:rPr>
              <a:t>Penerapan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anggaran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standar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menjadi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tidak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terhindarkan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7644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59832" y="692696"/>
            <a:ext cx="5688632" cy="4680520"/>
          </a:xfrm>
          <a:prstGeom prst="roundRect">
            <a:avLst/>
          </a:prstGeom>
          <a:solidFill>
            <a:srgbClr val="FFCCFF"/>
          </a:solidFill>
          <a:ln w="5715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3772" y="1124744"/>
            <a:ext cx="4968668" cy="40324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riset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pengembangan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menjadi</a:t>
            </a:r>
            <a:r>
              <a:rPr lang="en-GB" sz="2000" dirty="0" smtClean="0"/>
              <a:t> </a:t>
            </a:r>
            <a:r>
              <a:rPr lang="en-GB" sz="2000" dirty="0" err="1" smtClean="0"/>
              <a:t>amat</a:t>
            </a:r>
            <a:r>
              <a:rPr lang="en-GB" sz="2000" dirty="0" smtClean="0"/>
              <a:t> </a:t>
            </a:r>
            <a:r>
              <a:rPr lang="en-GB" sz="2000" dirty="0" err="1" smtClean="0"/>
              <a:t>dominan</a:t>
            </a:r>
            <a:r>
              <a:rPr lang="en-GB" sz="2000" dirty="0" smtClean="0"/>
              <a:t>, </a:t>
            </a:r>
            <a:r>
              <a:rPr lang="en-GB" sz="2000" dirty="0" err="1" smtClean="0"/>
              <a:t>demikian</a:t>
            </a:r>
            <a:r>
              <a:rPr lang="en-GB" sz="2000" dirty="0" smtClean="0"/>
              <a:t> pula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saat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telah</a:t>
            </a:r>
            <a:r>
              <a:rPr lang="en-GB" sz="2000" dirty="0" smtClean="0"/>
              <a:t> </a:t>
            </a:r>
            <a:r>
              <a:rPr lang="en-GB" sz="2000" dirty="0" err="1" smtClean="0"/>
              <a:t>berada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masa</a:t>
            </a:r>
            <a:r>
              <a:rPr lang="en-GB" sz="2000" dirty="0" smtClean="0"/>
              <a:t> </a:t>
            </a:r>
            <a:r>
              <a:rPr lang="en-GB" sz="2000" b="1" dirty="0" err="1" smtClean="0"/>
              <a:t>kedewasaan</a:t>
            </a:r>
            <a:endParaRPr lang="en-GB" sz="2000" b="1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komunikasi</a:t>
            </a:r>
            <a:r>
              <a:rPr lang="en-GB" sz="2000" dirty="0" smtClean="0"/>
              <a:t> </a:t>
            </a:r>
            <a:r>
              <a:rPr lang="en-GB" sz="2000" dirty="0" err="1" smtClean="0"/>
              <a:t>pemasaran</a:t>
            </a:r>
            <a:r>
              <a:rPr lang="en-GB" sz="2000" dirty="0" smtClean="0"/>
              <a:t> </a:t>
            </a:r>
            <a:r>
              <a:rPr lang="en-GB" sz="2000" dirty="0" err="1" smtClean="0"/>
              <a:t>menurun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baru</a:t>
            </a:r>
            <a:r>
              <a:rPr lang="en-GB" sz="2000" dirty="0" smtClean="0"/>
              <a:t> </a:t>
            </a:r>
            <a:r>
              <a:rPr lang="en-GB" sz="2000" dirty="0" err="1" smtClean="0"/>
              <a:t>meningkat</a:t>
            </a:r>
            <a:r>
              <a:rPr lang="en-GB" sz="2000" dirty="0" smtClean="0"/>
              <a:t> </a:t>
            </a:r>
            <a:r>
              <a:rPr lang="en-GB" sz="2000" dirty="0" err="1" smtClean="0"/>
              <a:t>kembali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tahap</a:t>
            </a:r>
            <a:r>
              <a:rPr lang="en-GB" sz="2000" dirty="0" smtClean="0"/>
              <a:t> </a:t>
            </a:r>
            <a:r>
              <a:rPr lang="en-GB" sz="2000" dirty="0" err="1" smtClean="0"/>
              <a:t>berikutnya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Karena</a:t>
            </a:r>
            <a:r>
              <a:rPr lang="en-GB" sz="2000" dirty="0" smtClean="0"/>
              <a:t> </a:t>
            </a:r>
            <a:r>
              <a:rPr lang="en-GB" sz="2000" dirty="0" err="1" smtClean="0"/>
              <a:t>derasnya</a:t>
            </a:r>
            <a:r>
              <a:rPr lang="en-GB" sz="2000" dirty="0" smtClean="0"/>
              <a:t> </a:t>
            </a:r>
            <a:r>
              <a:rPr lang="en-GB" sz="2000" dirty="0" err="1" smtClean="0"/>
              <a:t>aliran</a:t>
            </a:r>
            <a:r>
              <a:rPr lang="en-GB" sz="2000" dirty="0" smtClean="0"/>
              <a:t> </a:t>
            </a:r>
            <a:r>
              <a:rPr lang="en-GB" sz="2000" dirty="0" err="1" smtClean="0"/>
              <a:t>kas</a:t>
            </a:r>
            <a:r>
              <a:rPr lang="en-GB" sz="2000" dirty="0" smtClean="0"/>
              <a:t>, </a:t>
            </a: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berhasil</a:t>
            </a:r>
            <a:r>
              <a:rPr lang="en-GB" sz="2000" dirty="0" smtClean="0"/>
              <a:t> </a:t>
            </a:r>
            <a:r>
              <a:rPr lang="en-GB" sz="2000" dirty="0" err="1" smtClean="0"/>
              <a:t>memasuki</a:t>
            </a:r>
            <a:r>
              <a:rPr lang="en-GB" sz="2000" dirty="0" smtClean="0"/>
              <a:t>  </a:t>
            </a:r>
            <a:r>
              <a:rPr lang="en-GB" sz="2000" dirty="0" err="1" smtClean="0"/>
              <a:t>pasar</a:t>
            </a:r>
            <a:r>
              <a:rPr lang="en-GB" sz="2000" dirty="0" smtClean="0"/>
              <a:t> </a:t>
            </a:r>
            <a:r>
              <a:rPr lang="en-GB" sz="2000" dirty="0" err="1" smtClean="0"/>
              <a:t>maka</a:t>
            </a:r>
            <a:r>
              <a:rPr lang="en-GB" sz="2000" dirty="0" smtClean="0"/>
              <a:t> </a:t>
            </a:r>
            <a:r>
              <a:rPr lang="en-GB" sz="2000" dirty="0" err="1" smtClean="0"/>
              <a:t>kesiapan</a:t>
            </a:r>
            <a:r>
              <a:rPr lang="en-GB" sz="2000" dirty="0" smtClean="0"/>
              <a:t> modal </a:t>
            </a:r>
            <a:r>
              <a:rPr lang="en-GB" sz="2000" dirty="0" err="1" smtClean="0"/>
              <a:t>kerja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melimpah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lagi</a:t>
            </a:r>
            <a:r>
              <a:rPr lang="en-GB" sz="2000" dirty="0" smtClean="0"/>
              <a:t> </a:t>
            </a:r>
            <a:r>
              <a:rPr lang="en-GB" sz="2000" dirty="0" err="1" smtClean="0"/>
              <a:t>diperlukan</a:t>
            </a: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395536" y="1971127"/>
            <a:ext cx="19810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 algn="ctr">
              <a:buNone/>
            </a:pPr>
            <a:r>
              <a:rPr lang="en-GB" sz="2200" b="1" dirty="0" err="1"/>
              <a:t>Tahap</a:t>
            </a:r>
            <a:r>
              <a:rPr lang="en-GB" sz="2200" b="1" dirty="0"/>
              <a:t> </a:t>
            </a:r>
            <a:r>
              <a:rPr lang="en-GB" sz="2200" b="1" dirty="0" err="1"/>
              <a:t>Pertumbuhan</a:t>
            </a:r>
            <a:endParaRPr lang="en-GB" sz="22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1008418" y="2852936"/>
            <a:ext cx="1368152" cy="1410253"/>
            <a:chOff x="1008418" y="2852936"/>
            <a:chExt cx="1368152" cy="1410253"/>
          </a:xfrm>
        </p:grpSpPr>
        <p:sp>
          <p:nvSpPr>
            <p:cNvPr id="7" name="Bent Arrow 6"/>
            <p:cNvSpPr/>
            <p:nvPr/>
          </p:nvSpPr>
          <p:spPr>
            <a:xfrm rot="10800000" flipH="1">
              <a:off x="1295636" y="3032955"/>
              <a:ext cx="1080934" cy="1230232"/>
            </a:xfrm>
            <a:prstGeom prst="bent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" name="Bent Arrow 5"/>
            <p:cNvSpPr/>
            <p:nvPr/>
          </p:nvSpPr>
          <p:spPr>
            <a:xfrm rot="10800000" flipH="1">
              <a:off x="1008418" y="2852936"/>
              <a:ext cx="1368152" cy="1410253"/>
            </a:xfrm>
            <a:prstGeom prst="ben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487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076055" y="2492896"/>
            <a:ext cx="3964989" cy="4176464"/>
          </a:xfrm>
          <a:prstGeom prst="rect">
            <a:avLst/>
          </a:prstGeom>
          <a:solidFill>
            <a:srgbClr val="FFCC99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95536" y="2485454"/>
            <a:ext cx="4392488" cy="4176464"/>
          </a:xfrm>
          <a:prstGeom prst="rect">
            <a:avLst/>
          </a:prstGeom>
          <a:solidFill>
            <a:srgbClr val="FFFF99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372" y="2636912"/>
            <a:ext cx="4176463" cy="40324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Tersedia</a:t>
            </a:r>
            <a:r>
              <a:rPr lang="en-GB" sz="2000" dirty="0" smtClean="0"/>
              <a:t> </a:t>
            </a:r>
            <a:r>
              <a:rPr lang="en-GB" sz="2000" dirty="0" err="1" smtClean="0"/>
              <a:t>banyak</a:t>
            </a:r>
            <a:r>
              <a:rPr lang="en-GB" sz="2000" dirty="0" smtClean="0"/>
              <a:t> </a:t>
            </a:r>
            <a:r>
              <a:rPr lang="en-GB" sz="2000" dirty="0" err="1" smtClean="0"/>
              <a:t>kelonggaran</a:t>
            </a:r>
            <a:r>
              <a:rPr lang="en-GB" sz="2000" dirty="0" smtClean="0"/>
              <a:t> </a:t>
            </a:r>
            <a:r>
              <a:rPr lang="en-GB" sz="2000" dirty="0" err="1" smtClean="0"/>
              <a:t>pilihan</a:t>
            </a:r>
            <a:r>
              <a:rPr lang="en-GB" sz="2000" dirty="0" smtClean="0"/>
              <a:t> </a:t>
            </a:r>
            <a:r>
              <a:rPr lang="en-GB" sz="2000" dirty="0" err="1" smtClean="0"/>
              <a:t>strategis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sedang</a:t>
            </a:r>
            <a:r>
              <a:rPr lang="en-GB" sz="2000" dirty="0" smtClean="0"/>
              <a:t> </a:t>
            </a:r>
            <a:r>
              <a:rPr lang="en-GB" sz="2000" dirty="0" err="1" smtClean="0"/>
              <a:t>membendung</a:t>
            </a:r>
            <a:r>
              <a:rPr lang="en-GB" sz="2000" dirty="0" smtClean="0"/>
              <a:t> </a:t>
            </a:r>
            <a:r>
              <a:rPr lang="en-GB" sz="2000" dirty="0" err="1" smtClean="0"/>
              <a:t>masuknya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r>
              <a:rPr lang="en-GB" sz="2000" dirty="0" smtClean="0"/>
              <a:t> </a:t>
            </a:r>
            <a:r>
              <a:rPr lang="en-GB" sz="2000" dirty="0" err="1" smtClean="0"/>
              <a:t>baru</a:t>
            </a:r>
            <a:r>
              <a:rPr lang="en-GB" sz="2000" dirty="0" smtClean="0"/>
              <a:t> </a:t>
            </a:r>
            <a:r>
              <a:rPr lang="en-GB" sz="2000" dirty="0" err="1" smtClean="0"/>
              <a:t>kepasar</a:t>
            </a:r>
            <a:r>
              <a:rPr lang="en-GB" sz="2000" dirty="0" smtClean="0"/>
              <a:t>,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dominan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saja</a:t>
            </a:r>
            <a:r>
              <a:rPr lang="en-GB" sz="2000" dirty="0" smtClean="0"/>
              <a:t> </a:t>
            </a:r>
            <a:r>
              <a:rPr lang="en-GB" sz="2000" dirty="0" err="1" smtClean="0"/>
              <a:t>menentukan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pentingnya</a:t>
            </a:r>
            <a:r>
              <a:rPr lang="en-GB" sz="2000" dirty="0" smtClean="0"/>
              <a:t> </a:t>
            </a: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harga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perluasan</a:t>
            </a:r>
            <a:r>
              <a:rPr lang="en-GB" sz="2000" dirty="0" smtClean="0"/>
              <a:t> </a:t>
            </a:r>
            <a:r>
              <a:rPr lang="en-GB" sz="2000" dirty="0" err="1" smtClean="0"/>
              <a:t>pangsa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juga</a:t>
            </a:r>
            <a:r>
              <a:rPr lang="en-GB" sz="2000" dirty="0" smtClean="0"/>
              <a:t> </a:t>
            </a:r>
            <a:r>
              <a:rPr lang="en-GB" sz="2000" dirty="0" err="1" smtClean="0"/>
              <a:t>mengkombinasikan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pentingnya</a:t>
            </a:r>
            <a:r>
              <a:rPr lang="en-GB" sz="2000" dirty="0" smtClean="0"/>
              <a:t> </a:t>
            </a:r>
            <a:r>
              <a:rPr lang="en-GB" sz="2000" dirty="0" err="1" smtClean="0"/>
              <a:t>penguasaan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</a:t>
            </a:r>
            <a:r>
              <a:rPr lang="en-GB" sz="2000" dirty="0" err="1" smtClean="0"/>
              <a:t>baku</a:t>
            </a:r>
            <a:r>
              <a:rPr lang="en-GB" sz="2000" dirty="0" smtClean="0"/>
              <a:t> </a:t>
            </a:r>
            <a:r>
              <a:rPr lang="en-GB" sz="2000" dirty="0" err="1" smtClean="0"/>
              <a:t>sehingga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tersisa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</a:t>
            </a:r>
            <a:r>
              <a:rPr lang="en-GB" sz="2000" dirty="0" err="1" smtClean="0"/>
              <a:t>baku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537647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</a:t>
            </a:r>
            <a:r>
              <a:rPr lang="en-GB" sz="2400" dirty="0" err="1">
                <a:latin typeface="Century Gothic" pitchFamily="34" charset="0"/>
              </a:rPr>
              <a:t>Posisi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perusahaan</a:t>
            </a:r>
            <a:r>
              <a:rPr lang="en-GB" sz="2400" dirty="0">
                <a:latin typeface="Century Gothic" pitchFamily="34" charset="0"/>
              </a:rPr>
              <a:t> di </a:t>
            </a:r>
            <a:r>
              <a:rPr lang="en-GB" sz="2400" dirty="0" err="1">
                <a:latin typeface="Century Gothic" pitchFamily="34" charset="0"/>
              </a:rPr>
              <a:t>pasar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3568" y="1253952"/>
            <a:ext cx="5112568" cy="72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1092254" y="1804754"/>
            <a:ext cx="27596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en-GB" sz="2200" b="1" dirty="0" smtClean="0"/>
              <a:t>Perusahaan </a:t>
            </a:r>
            <a:r>
              <a:rPr lang="en-GB" sz="2200" b="1" dirty="0" err="1" smtClean="0"/>
              <a:t>Dominan</a:t>
            </a:r>
            <a:endParaRPr lang="en-GB" sz="22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64204" y="2636912"/>
            <a:ext cx="3528392" cy="3771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spcBef>
                <a:spcPts val="1200"/>
              </a:spcBef>
              <a:buFont typeface="Arial" pitchFamily="34" charset="0"/>
              <a:buNone/>
            </a:pPr>
            <a:r>
              <a:rPr lang="en-GB" sz="2000" dirty="0" smtClean="0"/>
              <a:t>(</a:t>
            </a:r>
            <a:r>
              <a:rPr lang="en-GB" sz="2000" dirty="0" err="1" smtClean="0"/>
              <a:t>Hanya</a:t>
            </a:r>
            <a:r>
              <a:rPr lang="en-GB" sz="2000" dirty="0" smtClean="0"/>
              <a:t> </a:t>
            </a:r>
            <a:r>
              <a:rPr lang="en-GB" sz="2000" dirty="0" err="1" smtClean="0"/>
              <a:t>sedikit</a:t>
            </a:r>
            <a:r>
              <a:rPr lang="en-GB" sz="2000" dirty="0" smtClean="0"/>
              <a:t> </a:t>
            </a:r>
            <a:r>
              <a:rPr lang="en-GB" sz="2000" dirty="0" err="1" smtClean="0"/>
              <a:t>menguasai</a:t>
            </a:r>
            <a:r>
              <a:rPr lang="en-GB" sz="2000" dirty="0" smtClean="0"/>
              <a:t> </a:t>
            </a:r>
            <a:r>
              <a:rPr lang="en-GB" sz="2000" dirty="0" err="1" smtClean="0"/>
              <a:t>pangsa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)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pelayanan</a:t>
            </a:r>
            <a:r>
              <a:rPr lang="en-GB" sz="2000" dirty="0" smtClean="0"/>
              <a:t> </a:t>
            </a:r>
            <a:r>
              <a:rPr lang="en-GB" sz="2000" dirty="0" err="1" smtClean="0"/>
              <a:t>menjadi</a:t>
            </a:r>
            <a:r>
              <a:rPr lang="en-GB" sz="2000" dirty="0" smtClean="0"/>
              <a:t> </a:t>
            </a:r>
            <a:r>
              <a:rPr lang="en-GB" sz="2000" dirty="0" err="1" smtClean="0"/>
              <a:t>amat</a:t>
            </a:r>
            <a:r>
              <a:rPr lang="en-GB" sz="2000" dirty="0" smtClean="0"/>
              <a:t> </a:t>
            </a:r>
            <a:r>
              <a:rPr lang="en-GB" sz="2000" dirty="0" err="1" smtClean="0"/>
              <a:t>menentukan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kelancaran</a:t>
            </a:r>
            <a:r>
              <a:rPr lang="en-GB" sz="2000" dirty="0" smtClean="0"/>
              <a:t> </a:t>
            </a:r>
            <a:r>
              <a:rPr lang="en-GB" sz="2000" dirty="0" err="1" smtClean="0"/>
              <a:t>aliran</a:t>
            </a:r>
            <a:r>
              <a:rPr lang="en-GB" sz="2000" dirty="0" smtClean="0"/>
              <a:t> </a:t>
            </a:r>
            <a:r>
              <a:rPr lang="en-GB" sz="2000" dirty="0" err="1" smtClean="0"/>
              <a:t>kas</a:t>
            </a:r>
            <a:r>
              <a:rPr lang="en-GB" sz="2000" dirty="0" smtClean="0"/>
              <a:t> 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Efektivitas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penarikan</a:t>
            </a:r>
            <a:r>
              <a:rPr lang="en-GB" sz="2000" dirty="0" smtClean="0"/>
              <a:t> </a:t>
            </a:r>
            <a:r>
              <a:rPr lang="en-GB" sz="2000" dirty="0" err="1" smtClean="0"/>
              <a:t>piutang</a:t>
            </a:r>
            <a:r>
              <a:rPr lang="en-GB" sz="2000" dirty="0" smtClean="0"/>
              <a:t> 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pemasok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</a:t>
            </a:r>
            <a:r>
              <a:rPr lang="en-GB" sz="2000" dirty="0" err="1" smtClean="0"/>
              <a:t>mentah</a:t>
            </a:r>
            <a:endParaRPr lang="en-GB" sz="2000" dirty="0"/>
          </a:p>
        </p:txBody>
      </p:sp>
      <p:sp>
        <p:nvSpPr>
          <p:cNvPr id="7" name="Rectangle 6"/>
          <p:cNvSpPr/>
          <p:nvPr/>
        </p:nvSpPr>
        <p:spPr>
          <a:xfrm>
            <a:off x="5364204" y="1804754"/>
            <a:ext cx="32281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en-GB" sz="2200" b="1" dirty="0" smtClean="0"/>
              <a:t>Perusahaan </a:t>
            </a:r>
            <a:r>
              <a:rPr lang="en-GB" sz="2200" b="1" dirty="0" err="1" smtClean="0"/>
              <a:t>Tdk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Dominan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427794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3568" y="1916832"/>
            <a:ext cx="7200800" cy="3168352"/>
          </a:xfrm>
          <a:prstGeom prst="roundRect">
            <a:avLst/>
          </a:prstGeom>
          <a:solidFill>
            <a:srgbClr val="99FF99"/>
          </a:solidFill>
          <a:ln w="38100">
            <a:solidFill>
              <a:srgbClr val="00CC66"/>
            </a:solidFill>
            <a:prstDash val="dashDot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368" y="2060848"/>
            <a:ext cx="6777317" cy="283567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/>
              <a:t>Jadi</a:t>
            </a:r>
            <a:r>
              <a:rPr lang="en-GB" sz="2000" dirty="0" smtClean="0"/>
              <a:t> </a:t>
            </a:r>
            <a:r>
              <a:rPr lang="en-GB" sz="2000" dirty="0" err="1" smtClean="0"/>
              <a:t>sekalipun</a:t>
            </a:r>
            <a:r>
              <a:rPr lang="en-GB" sz="2000" dirty="0" smtClean="0"/>
              <a:t> </a:t>
            </a:r>
            <a:r>
              <a:rPr lang="en-GB" sz="2000" dirty="0" err="1" smtClean="0"/>
              <a:t>komponen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fungsional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dipilih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melakukan</a:t>
            </a:r>
            <a:r>
              <a:rPr lang="en-GB" sz="2000" dirty="0" smtClean="0"/>
              <a:t> </a:t>
            </a:r>
            <a:r>
              <a:rPr lang="en-GB" sz="2000" dirty="0" err="1" smtClean="0"/>
              <a:t>analisis</a:t>
            </a:r>
            <a:r>
              <a:rPr lang="en-GB" sz="2000" dirty="0" smtClean="0"/>
              <a:t>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kelemahan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cenderung</a:t>
            </a:r>
            <a:r>
              <a:rPr lang="en-GB" sz="2000" dirty="0" smtClean="0"/>
              <a:t> </a:t>
            </a:r>
            <a:r>
              <a:rPr lang="en-GB" sz="2000" dirty="0" err="1" smtClean="0"/>
              <a:t>sama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berbeda</a:t>
            </a:r>
            <a:r>
              <a:rPr lang="en-GB" sz="2000" dirty="0" smtClean="0"/>
              <a:t> </a:t>
            </a:r>
            <a:r>
              <a:rPr lang="en-GB" sz="2000" dirty="0" err="1" smtClean="0"/>
              <a:t>jauh</a:t>
            </a:r>
            <a:r>
              <a:rPr lang="en-GB" sz="2000" dirty="0" smtClean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</a:t>
            </a:r>
            <a:r>
              <a:rPr lang="en-GB" sz="2000" dirty="0" err="1" smtClean="0"/>
              <a:t>sama</a:t>
            </a:r>
            <a:r>
              <a:rPr lang="en-GB" sz="2000" dirty="0" smtClean="0"/>
              <a:t> lain,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tetapi</a:t>
            </a:r>
            <a:r>
              <a:rPr lang="en-GB" sz="2000" dirty="0" smtClean="0"/>
              <a:t> detail </a:t>
            </a: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masing-masing</a:t>
            </a:r>
            <a:r>
              <a:rPr lang="en-GB" sz="2000" dirty="0" smtClean="0"/>
              <a:t> </a:t>
            </a:r>
            <a:r>
              <a:rPr lang="en-GB" sz="2000" dirty="0" err="1" smtClean="0"/>
              <a:t>komponen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berbeda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signifikan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Tugas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melihat</a:t>
            </a:r>
            <a:r>
              <a:rPr lang="en-GB" sz="2000" dirty="0" smtClean="0"/>
              <a:t> yang </a:t>
            </a:r>
            <a:r>
              <a:rPr lang="en-GB" sz="2000" dirty="0" err="1" smtClean="0"/>
              <a:t>lebih</a:t>
            </a:r>
            <a:r>
              <a:rPr lang="en-GB" sz="2000" dirty="0" smtClean="0"/>
              <a:t> detail </a:t>
            </a:r>
            <a:r>
              <a:rPr lang="en-GB" sz="2000" dirty="0" err="1" smtClean="0"/>
              <a:t>tersebut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sekaligus</a:t>
            </a:r>
            <a:r>
              <a:rPr lang="en-GB" sz="2000" dirty="0" smtClean="0"/>
              <a:t> </a:t>
            </a:r>
            <a:r>
              <a:rPr lang="en-GB" sz="2000" b="1" dirty="0" err="1" smtClean="0"/>
              <a:t>alasan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pendukungnya</a:t>
            </a:r>
            <a:endParaRPr lang="en-GB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591071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Century Gothic" pitchFamily="34" charset="0"/>
              </a:rPr>
              <a:t>Kesimpulan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pendekatan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fungsional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3568" y="1253952"/>
            <a:ext cx="5904656" cy="7200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80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83568" y="2060848"/>
            <a:ext cx="7560840" cy="2952328"/>
          </a:xfrm>
          <a:prstGeom prst="roundRect">
            <a:avLst/>
          </a:prstGeom>
          <a:solidFill>
            <a:srgbClr val="FFFFCC"/>
          </a:solidFill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76873"/>
            <a:ext cx="6777317" cy="25922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Pertama</a:t>
            </a:r>
            <a:r>
              <a:rPr lang="en-GB" sz="2000" dirty="0" smtClean="0"/>
              <a:t> kali </a:t>
            </a:r>
            <a:r>
              <a:rPr lang="en-GB" sz="2000" dirty="0" err="1" smtClean="0"/>
              <a:t>dirumuskan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Michael Porter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pertengahan</a:t>
            </a:r>
            <a:r>
              <a:rPr lang="en-GB" sz="2000" dirty="0" smtClean="0"/>
              <a:t> </a:t>
            </a:r>
            <a:r>
              <a:rPr lang="en-GB" sz="2000" dirty="0" err="1" smtClean="0"/>
              <a:t>dasawarsa</a:t>
            </a:r>
            <a:r>
              <a:rPr lang="en-GB" sz="2000" dirty="0" smtClean="0"/>
              <a:t> 1980an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mengenali</a:t>
            </a:r>
            <a:r>
              <a:rPr lang="en-GB" sz="2000" dirty="0" smtClean="0"/>
              <a:t> 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kelemahan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Porter </a:t>
            </a:r>
            <a:r>
              <a:rPr lang="en-GB" sz="2000" dirty="0" err="1" smtClean="0"/>
              <a:t>menyatakan</a:t>
            </a:r>
            <a:r>
              <a:rPr lang="en-GB" sz="2000" dirty="0" smtClean="0"/>
              <a:t> </a:t>
            </a:r>
            <a:r>
              <a:rPr lang="en-GB" sz="2000" dirty="0" err="1" smtClean="0"/>
              <a:t>bahwa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dasarnya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dilihat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kumpulan</a:t>
            </a:r>
            <a:r>
              <a:rPr lang="en-GB" sz="2000" dirty="0" smtClean="0"/>
              <a:t> 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saling</a:t>
            </a:r>
            <a:r>
              <a:rPr lang="en-GB" sz="2000" dirty="0" smtClean="0"/>
              <a:t> </a:t>
            </a:r>
            <a:r>
              <a:rPr lang="en-GB" sz="2000" dirty="0" err="1" smtClean="0"/>
              <a:t>terkait</a:t>
            </a:r>
            <a:r>
              <a:rPr lang="en-GB" sz="2000" dirty="0" smtClean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</a:t>
            </a:r>
            <a:r>
              <a:rPr lang="en-GB" sz="2000" dirty="0" err="1" smtClean="0"/>
              <a:t>sama</a:t>
            </a:r>
            <a:r>
              <a:rPr lang="en-GB" sz="2000" dirty="0" smtClean="0"/>
              <a:t> lain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menghasilkan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menjual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harapan</a:t>
            </a:r>
            <a:r>
              <a:rPr lang="en-GB" sz="2000" dirty="0" smtClean="0"/>
              <a:t> </a:t>
            </a:r>
            <a:r>
              <a:rPr lang="en-GB" sz="2000" dirty="0" err="1" smtClean="0"/>
              <a:t>mampu</a:t>
            </a:r>
            <a:r>
              <a:rPr lang="en-GB" sz="2000" dirty="0" smtClean="0"/>
              <a:t> </a:t>
            </a:r>
            <a:r>
              <a:rPr lang="en-GB" sz="2000" dirty="0" err="1" smtClean="0"/>
              <a:t>memberikan</a:t>
            </a:r>
            <a:r>
              <a:rPr lang="en-GB" sz="2000" dirty="0" smtClean="0"/>
              <a:t> </a:t>
            </a:r>
            <a:r>
              <a:rPr lang="en-GB" sz="2000" dirty="0" err="1" smtClean="0"/>
              <a:t>kepuasan</a:t>
            </a:r>
            <a:r>
              <a:rPr lang="en-GB" sz="2000" dirty="0" smtClean="0"/>
              <a:t> </a:t>
            </a:r>
            <a:r>
              <a:rPr lang="en-GB" sz="2000" dirty="0" err="1" smtClean="0"/>
              <a:t>kepada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683568" y="548680"/>
            <a:ext cx="51845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2400" dirty="0" smtClean="0">
                <a:latin typeface="Century Gothic" pitchFamily="34" charset="0"/>
              </a:rPr>
              <a:t>2. </a:t>
            </a:r>
            <a:r>
              <a:rPr lang="en-GB" sz="2400" dirty="0" err="1" smtClean="0">
                <a:latin typeface="Century Gothic" pitchFamily="34" charset="0"/>
              </a:rPr>
              <a:t>Pendekatan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Rantai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Nilai</a:t>
            </a:r>
            <a:r>
              <a:rPr lang="en-GB" sz="2400" dirty="0" smtClean="0">
                <a:latin typeface="Century Gothic" pitchFamily="34" charset="0"/>
              </a:rPr>
              <a:t> </a:t>
            </a:r>
          </a:p>
          <a:p>
            <a:pPr marL="361950">
              <a:spcBef>
                <a:spcPct val="0"/>
              </a:spcBef>
            </a:pPr>
            <a:r>
              <a:rPr lang="en-GB" sz="2400" dirty="0" smtClean="0">
                <a:latin typeface="Century Gothic" pitchFamily="34" charset="0"/>
              </a:rPr>
              <a:t>(Value Chain)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3568" y="1484784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hevron 5"/>
          <p:cNvSpPr/>
          <p:nvPr/>
        </p:nvSpPr>
        <p:spPr>
          <a:xfrm rot="16200000">
            <a:off x="2141730" y="4964850"/>
            <a:ext cx="756084" cy="864096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 rot="16200000">
            <a:off x="5994158" y="4964850"/>
            <a:ext cx="756084" cy="864096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4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013176"/>
            <a:ext cx="7092280" cy="2880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57808" y="2132856"/>
            <a:ext cx="5976664" cy="26909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231" y="2132857"/>
            <a:ext cx="5319961" cy="2520279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Fungsional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Rantai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(</a:t>
            </a:r>
            <a:r>
              <a:rPr lang="en-GB" sz="2000" i="1" dirty="0" smtClean="0"/>
              <a:t>Value Chain</a:t>
            </a:r>
            <a:r>
              <a:rPr lang="en-GB" sz="2000" dirty="0" smtClean="0"/>
              <a:t>)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Unit </a:t>
            </a: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Bersaing</a:t>
            </a:r>
            <a:r>
              <a:rPr lang="en-GB" sz="2000" dirty="0" smtClean="0"/>
              <a:t> (UKB)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i="1" dirty="0" smtClean="0"/>
              <a:t>Profit Impact of Marketing Strategy</a:t>
            </a:r>
            <a:r>
              <a:rPr lang="en-GB" sz="2000" dirty="0" smtClean="0"/>
              <a:t> (PIMS)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7-S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510511"/>
            <a:ext cx="4334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latin typeface="Century Gothic" pitchFamily="34" charset="0"/>
              </a:rPr>
              <a:t>Identifikasi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Variabel</a:t>
            </a:r>
            <a:r>
              <a:rPr lang="en-GB" sz="2400" dirty="0" smtClean="0">
                <a:latin typeface="Century Gothic" pitchFamily="34" charset="0"/>
              </a:rPr>
              <a:t> Internal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95536" y="1158583"/>
            <a:ext cx="5112568" cy="72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619672" y="1988840"/>
            <a:ext cx="7128792" cy="3240360"/>
          </a:xfrm>
          <a:prstGeom prst="roundRect">
            <a:avLst/>
          </a:prstGeom>
          <a:noFill/>
          <a:ln w="57150">
            <a:solidFill>
              <a:srgbClr val="00B05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131" y="2204864"/>
            <a:ext cx="6777317" cy="2808312"/>
          </a:xfrm>
        </p:spPr>
        <p:txBody>
          <a:bodyPr>
            <a:normAutofit/>
          </a:bodyPr>
          <a:lstStyle/>
          <a:p>
            <a:pPr marL="68262" indent="0">
              <a:spcBef>
                <a:spcPts val="1200"/>
              </a:spcBef>
              <a:buNone/>
            </a:pPr>
            <a:r>
              <a:rPr lang="en-GB" sz="2000" b="1" dirty="0" err="1" smtClean="0"/>
              <a:t>Identifikasi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secara</a:t>
            </a:r>
            <a:r>
              <a:rPr lang="en-GB" sz="2000" b="1" dirty="0" smtClean="0"/>
              <a:t> detail </a:t>
            </a:r>
            <a:r>
              <a:rPr lang="en-GB" sz="2000" b="1" dirty="0" err="1" smtClean="0"/>
              <a:t>aktivitas</a:t>
            </a:r>
            <a:r>
              <a:rPr lang="en-GB" sz="2000" b="1" dirty="0" smtClean="0"/>
              <a:t> </a:t>
            </a:r>
            <a:r>
              <a:rPr lang="en-GB" sz="2000" dirty="0" smtClean="0"/>
              <a:t>yang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dikerjakan</a:t>
            </a:r>
            <a:r>
              <a:rPr lang="en-GB" sz="2000" dirty="0" smtClean="0"/>
              <a:t>, </a:t>
            </a:r>
            <a:r>
              <a:rPr lang="en-GB" sz="2000" dirty="0" err="1" smtClean="0"/>
              <a:t>baik</a:t>
            </a:r>
            <a:r>
              <a:rPr lang="en-GB" sz="2000" dirty="0" smtClean="0"/>
              <a:t> </a:t>
            </a:r>
            <a:r>
              <a:rPr lang="en-GB" sz="2000" dirty="0" err="1" smtClean="0"/>
              <a:t>langsung</a:t>
            </a:r>
            <a:r>
              <a:rPr lang="en-GB" sz="2000" dirty="0" smtClean="0"/>
              <a:t> </a:t>
            </a:r>
            <a:r>
              <a:rPr lang="en-GB" sz="2000" dirty="0" err="1" smtClean="0"/>
              <a:t>maupun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langsung</a:t>
            </a:r>
            <a:r>
              <a:rPr lang="en-GB" sz="2000" dirty="0" smtClean="0"/>
              <a:t>, </a:t>
            </a:r>
            <a:r>
              <a:rPr lang="en-GB" sz="2000" dirty="0" err="1" smtClean="0"/>
              <a:t>sejak</a:t>
            </a:r>
            <a:r>
              <a:rPr lang="en-GB" sz="2000" dirty="0" smtClean="0"/>
              <a:t> </a:t>
            </a:r>
            <a:r>
              <a:rPr lang="en-GB" sz="2000" dirty="0" err="1" smtClean="0"/>
              <a:t>sebelum</a:t>
            </a:r>
            <a:r>
              <a:rPr lang="en-GB" sz="2000" dirty="0" smtClean="0"/>
              <a:t> </a:t>
            </a:r>
            <a:r>
              <a:rPr lang="en-GB" sz="2000" dirty="0" err="1" smtClean="0"/>
              <a:t>memproduksi</a:t>
            </a:r>
            <a:r>
              <a:rPr lang="en-GB" sz="2000" dirty="0" smtClean="0"/>
              <a:t>  </a:t>
            </a:r>
            <a:r>
              <a:rPr lang="en-GB" sz="2000" dirty="0" err="1" smtClean="0"/>
              <a:t>barang</a:t>
            </a:r>
            <a:r>
              <a:rPr lang="en-GB" sz="2000" dirty="0" smtClean="0"/>
              <a:t>, proses </a:t>
            </a:r>
            <a:r>
              <a:rPr lang="en-GB" sz="2000" dirty="0" err="1" smtClean="0"/>
              <a:t>produksi</a:t>
            </a:r>
            <a:r>
              <a:rPr lang="en-GB" sz="2000" dirty="0" smtClean="0"/>
              <a:t>, </a:t>
            </a:r>
            <a:r>
              <a:rPr lang="en-GB" sz="2000" dirty="0" err="1" smtClean="0"/>
              <a:t>menyampaikan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tersebut</a:t>
            </a:r>
            <a:r>
              <a:rPr lang="en-GB" sz="2000" dirty="0" smtClean="0"/>
              <a:t>  </a:t>
            </a:r>
            <a:r>
              <a:rPr lang="en-GB" sz="2000" dirty="0" err="1" smtClean="0"/>
              <a:t>ketangan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,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pelayanan</a:t>
            </a:r>
            <a:r>
              <a:rPr lang="en-GB" sz="2000" dirty="0" smtClean="0"/>
              <a:t> </a:t>
            </a:r>
            <a:r>
              <a:rPr lang="en-GB" sz="2000" dirty="0" err="1" smtClean="0"/>
              <a:t>purna</a:t>
            </a:r>
            <a:r>
              <a:rPr lang="en-GB" sz="2000" dirty="0" smtClean="0"/>
              <a:t> </a:t>
            </a:r>
            <a:r>
              <a:rPr lang="en-GB" sz="2000" dirty="0" err="1" smtClean="0"/>
              <a:t>jual</a:t>
            </a:r>
            <a:r>
              <a:rPr lang="en-GB" sz="2000" dirty="0" smtClean="0"/>
              <a:t>. </a:t>
            </a:r>
          </a:p>
          <a:p>
            <a:pPr marL="95250" indent="0">
              <a:spcBef>
                <a:spcPts val="1200"/>
              </a:spcBef>
              <a:buNone/>
            </a:pPr>
            <a:r>
              <a:rPr lang="en-GB" sz="2000" dirty="0" err="1" smtClean="0"/>
              <a:t>Tahap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dibedakan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dua</a:t>
            </a:r>
            <a:r>
              <a:rPr lang="en-GB" sz="2000" dirty="0" smtClean="0"/>
              <a:t> </a:t>
            </a:r>
            <a:r>
              <a:rPr lang="en-GB" sz="2000" dirty="0" err="1" smtClean="0"/>
              <a:t>kelompok</a:t>
            </a:r>
            <a:r>
              <a:rPr lang="en-GB" sz="2000" dirty="0" smtClean="0"/>
              <a:t> </a:t>
            </a:r>
            <a:r>
              <a:rPr lang="en-GB" sz="2000" dirty="0" err="1" smtClean="0"/>
              <a:t>besar</a:t>
            </a:r>
            <a:r>
              <a:rPr lang="en-GB" sz="2000" dirty="0" smtClean="0"/>
              <a:t>: </a:t>
            </a:r>
          </a:p>
          <a:p>
            <a:pPr marL="552450" indent="-457200">
              <a:spcBef>
                <a:spcPts val="1200"/>
              </a:spcBef>
              <a:buFont typeface="+mj-lt"/>
              <a:buAutoNum type="alphaLcParenR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</a:p>
          <a:p>
            <a:pPr marL="536575" indent="-441325">
              <a:spcBef>
                <a:spcPts val="1200"/>
              </a:spcBef>
              <a:buFont typeface="+mj-lt"/>
              <a:buAutoNum type="alphaLcParenR"/>
            </a:pPr>
            <a:r>
              <a:rPr lang="en-GB" sz="2000" dirty="0" err="1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899592" y="561332"/>
            <a:ext cx="35830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/>
              <a:t>Tahap2 </a:t>
            </a:r>
            <a:r>
              <a:rPr lang="en-GB" sz="2200" b="1" dirty="0" err="1" smtClean="0"/>
              <a:t>yg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perlu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dikerjakan</a:t>
            </a:r>
            <a:r>
              <a:rPr lang="en-GB" sz="2200" b="1" dirty="0" smtClean="0"/>
              <a:t> …</a:t>
            </a:r>
            <a:endParaRPr lang="en-GB" sz="2200" b="1" dirty="0"/>
          </a:p>
        </p:txBody>
      </p:sp>
      <p:sp>
        <p:nvSpPr>
          <p:cNvPr id="5" name="Rectangle 4"/>
          <p:cNvSpPr/>
          <p:nvPr/>
        </p:nvSpPr>
        <p:spPr>
          <a:xfrm>
            <a:off x="827584" y="1196752"/>
            <a:ext cx="5904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buNone/>
            </a:pPr>
            <a:r>
              <a:rPr lang="en-GB" sz="2000" u="sng" dirty="0" err="1"/>
              <a:t>Pada</a:t>
            </a:r>
            <a:r>
              <a:rPr lang="en-GB" sz="2000" u="sng" dirty="0"/>
              <a:t> </a:t>
            </a:r>
            <a:r>
              <a:rPr lang="en-GB" sz="2000" u="sng" dirty="0" err="1"/>
              <a:t>dasarnya</a:t>
            </a:r>
            <a:r>
              <a:rPr lang="en-GB" sz="2000" u="sng" dirty="0"/>
              <a:t> </a:t>
            </a:r>
            <a:r>
              <a:rPr lang="en-GB" sz="2000" u="sng" dirty="0" err="1"/>
              <a:t>ada</a:t>
            </a:r>
            <a:r>
              <a:rPr lang="en-GB" sz="2000" u="sng" dirty="0"/>
              <a:t> </a:t>
            </a:r>
            <a:r>
              <a:rPr lang="en-GB" sz="2000" u="sng" dirty="0" err="1"/>
              <a:t>tiga</a:t>
            </a:r>
            <a:r>
              <a:rPr lang="en-GB" sz="2000" u="sng" dirty="0"/>
              <a:t> </a:t>
            </a:r>
            <a:r>
              <a:rPr lang="en-GB" sz="2000" u="sng" dirty="0" err="1"/>
              <a:t>tahapan</a:t>
            </a:r>
            <a:r>
              <a:rPr lang="en-GB" sz="2000" u="sng" dirty="0"/>
              <a:t> yang </a:t>
            </a:r>
            <a:r>
              <a:rPr lang="en-GB" sz="2000" u="sng" dirty="0" err="1"/>
              <a:t>perlu</a:t>
            </a:r>
            <a:r>
              <a:rPr lang="en-GB" sz="2000" u="sng" dirty="0"/>
              <a:t> </a:t>
            </a:r>
            <a:r>
              <a:rPr lang="en-GB" sz="2000" u="sng" dirty="0" err="1"/>
              <a:t>dikerjakan</a:t>
            </a:r>
            <a:r>
              <a:rPr lang="en-GB" sz="2000" u="sng" dirty="0"/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3548" y="2276872"/>
            <a:ext cx="9721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1.</a:t>
            </a:r>
            <a:endParaRPr lang="en-GB" sz="8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031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/>
          <p:cNvSpPr/>
          <p:nvPr/>
        </p:nvSpPr>
        <p:spPr>
          <a:xfrm>
            <a:off x="6444208" y="0"/>
            <a:ext cx="1152128" cy="6858000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043608" y="1772816"/>
            <a:ext cx="7200800" cy="3960440"/>
          </a:xfrm>
          <a:prstGeom prst="rect">
            <a:avLst/>
          </a:prstGeom>
          <a:solidFill>
            <a:srgbClr val="66FFFF"/>
          </a:solidFill>
          <a:ln w="57150">
            <a:solidFill>
              <a:srgbClr val="CCCCFF"/>
            </a:solidFill>
            <a:prstDash val="dash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844825"/>
            <a:ext cx="6777317" cy="3816424"/>
          </a:xfrm>
        </p:spPr>
        <p:txBody>
          <a:bodyPr>
            <a:norm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dirty="0" err="1" smtClean="0"/>
              <a:t>Kelompok</a:t>
            </a:r>
            <a:r>
              <a:rPr lang="en-GB" sz="2000" dirty="0" smtClean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kegiatan</a:t>
            </a:r>
            <a:r>
              <a:rPr lang="en-GB" sz="2000" dirty="0"/>
              <a:t> yang </a:t>
            </a:r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langsung</a:t>
            </a:r>
            <a:r>
              <a:rPr lang="en-GB" sz="2000" dirty="0"/>
              <a:t> </a:t>
            </a:r>
            <a:r>
              <a:rPr lang="en-GB" sz="2000" dirty="0" err="1"/>
              <a:t>berkaitan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proses </a:t>
            </a:r>
            <a:r>
              <a:rPr lang="en-GB" sz="2000" dirty="0" err="1"/>
              <a:t>penciptaan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r>
              <a:rPr lang="en-GB" sz="2000" dirty="0"/>
              <a:t>, </a:t>
            </a:r>
            <a:r>
              <a:rPr lang="en-GB" sz="2000" dirty="0" err="1"/>
              <a:t>penyampaian</a:t>
            </a:r>
            <a:r>
              <a:rPr lang="en-GB" sz="2000" dirty="0"/>
              <a:t>  </a:t>
            </a:r>
            <a:r>
              <a:rPr lang="en-GB" sz="2000" dirty="0" err="1"/>
              <a:t>barang</a:t>
            </a:r>
            <a:r>
              <a:rPr lang="en-GB" sz="2000" dirty="0"/>
              <a:t> </a:t>
            </a:r>
            <a:r>
              <a:rPr lang="en-GB" sz="2000" dirty="0" err="1"/>
              <a:t>tersebut</a:t>
            </a:r>
            <a:r>
              <a:rPr lang="en-GB" sz="2000" dirty="0"/>
              <a:t> </a:t>
            </a:r>
            <a:r>
              <a:rPr lang="en-GB" sz="2000" dirty="0" err="1"/>
              <a:t>ketangan</a:t>
            </a:r>
            <a:r>
              <a:rPr lang="en-GB" sz="2000" dirty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pelayanan</a:t>
            </a:r>
            <a:r>
              <a:rPr lang="en-GB" sz="2000" dirty="0"/>
              <a:t> </a:t>
            </a:r>
            <a:r>
              <a:rPr lang="en-GB" sz="2000" dirty="0" err="1"/>
              <a:t>purna</a:t>
            </a:r>
            <a:r>
              <a:rPr lang="en-GB" sz="2000" dirty="0"/>
              <a:t> </a:t>
            </a:r>
            <a:r>
              <a:rPr lang="en-GB" sz="2000" dirty="0" err="1" smtClean="0"/>
              <a:t>jual</a:t>
            </a:r>
            <a:r>
              <a:rPr lang="en-GB" sz="2000" dirty="0" smtClean="0"/>
              <a:t>. </a:t>
            </a:r>
            <a:r>
              <a:rPr lang="en-GB" sz="2000" dirty="0" err="1" smtClean="0"/>
              <a:t>Jenis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aktivitasnya</a:t>
            </a:r>
            <a:r>
              <a:rPr lang="en-GB" sz="2000" dirty="0" smtClean="0"/>
              <a:t> </a:t>
            </a:r>
            <a:r>
              <a:rPr lang="en-GB" sz="2000" dirty="0" err="1" smtClean="0"/>
              <a:t>terdiri</a:t>
            </a:r>
            <a:r>
              <a:rPr lang="en-GB" sz="2000" dirty="0" smtClean="0"/>
              <a:t> </a:t>
            </a:r>
            <a:r>
              <a:rPr lang="en-GB" sz="2000" dirty="0" err="1" smtClean="0"/>
              <a:t>atas</a:t>
            </a:r>
            <a:r>
              <a:rPr lang="en-GB" sz="2000" dirty="0" smtClean="0"/>
              <a:t>:</a:t>
            </a:r>
            <a:endParaRPr lang="en-GB" sz="2000" b="1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Logistik</a:t>
            </a:r>
            <a:r>
              <a:rPr lang="en-GB" sz="2000" dirty="0" smtClean="0"/>
              <a:t> </a:t>
            </a:r>
            <a:r>
              <a:rPr lang="en-GB" sz="2000" dirty="0" err="1" smtClean="0"/>
              <a:t>kedalam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Operasi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Logistik</a:t>
            </a:r>
            <a:r>
              <a:rPr lang="en-GB" sz="2000" dirty="0" smtClean="0"/>
              <a:t> </a:t>
            </a:r>
            <a:r>
              <a:rPr lang="en-GB" sz="2000" dirty="0" err="1" smtClean="0"/>
              <a:t>keluar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Pemasaran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penjualan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Pelayanan</a:t>
            </a:r>
            <a:r>
              <a:rPr lang="en-GB" sz="2000" dirty="0" smtClean="0"/>
              <a:t> </a:t>
            </a:r>
            <a:r>
              <a:rPr lang="en-GB" sz="2000" dirty="0" err="1" smtClean="0"/>
              <a:t>kepada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899592" y="819960"/>
            <a:ext cx="21333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200" b="1" dirty="0" err="1"/>
              <a:t>Aktivitas</a:t>
            </a:r>
            <a:r>
              <a:rPr lang="en-GB" sz="2200" b="1" dirty="0"/>
              <a:t> </a:t>
            </a:r>
            <a:r>
              <a:rPr lang="en-GB" sz="2200" b="1" dirty="0" err="1"/>
              <a:t>pokok</a:t>
            </a:r>
            <a:r>
              <a:rPr lang="en-GB" sz="22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7105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67544" y="4251533"/>
            <a:ext cx="8278277" cy="2606467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1547664" y="2154207"/>
            <a:ext cx="3672408" cy="17283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3317"/>
            <a:ext cx="7560840" cy="1098882"/>
          </a:xfrm>
        </p:spPr>
        <p:txBody>
          <a:bodyPr>
            <a:norm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diperlukan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r>
              <a:rPr lang="en-GB" sz="2000" dirty="0" smtClean="0"/>
              <a:t> </a:t>
            </a:r>
            <a:r>
              <a:rPr lang="en-GB" sz="2000" dirty="0" err="1" smtClean="0"/>
              <a:t>terlaksanya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.  </a:t>
            </a:r>
            <a:r>
              <a:rPr lang="en-GB" sz="2000" dirty="0" err="1" smtClean="0"/>
              <a:t>Tanpa</a:t>
            </a:r>
            <a:r>
              <a:rPr lang="en-GB" sz="2000" dirty="0" smtClean="0"/>
              <a:t> </a:t>
            </a:r>
            <a:r>
              <a:rPr lang="en-GB" sz="2000" dirty="0" err="1" smtClean="0"/>
              <a:t>adanya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,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terlaksana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baik</a:t>
            </a:r>
            <a:r>
              <a:rPr lang="en-GB" sz="2000" dirty="0" smtClean="0"/>
              <a:t>. </a:t>
            </a:r>
            <a:r>
              <a:rPr lang="en-GB" sz="2000" dirty="0" err="1" smtClean="0"/>
              <a:t>Kelompok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r>
              <a:rPr lang="en-GB" sz="2000" dirty="0" smtClean="0"/>
              <a:t> </a:t>
            </a:r>
            <a:r>
              <a:rPr lang="en-GB" sz="2000" dirty="0" err="1" smtClean="0"/>
              <a:t>terdiri</a:t>
            </a:r>
            <a:r>
              <a:rPr lang="en-GB" sz="2000" dirty="0" smtClean="0"/>
              <a:t> </a:t>
            </a:r>
            <a:r>
              <a:rPr lang="en-GB" sz="2000" dirty="0" err="1" smtClean="0"/>
              <a:t>atas</a:t>
            </a:r>
            <a:r>
              <a:rPr lang="en-GB" sz="2000" dirty="0" smtClean="0"/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404664"/>
            <a:ext cx="25744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200" b="1" dirty="0" err="1"/>
              <a:t>Aktivitas</a:t>
            </a:r>
            <a:r>
              <a:rPr lang="en-GB" sz="2200" b="1" dirty="0"/>
              <a:t> </a:t>
            </a:r>
            <a:r>
              <a:rPr lang="en-GB" sz="2200" b="1" dirty="0" err="1"/>
              <a:t>Penunjang</a:t>
            </a:r>
            <a:endParaRPr lang="en-GB" sz="22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917" y="4382363"/>
            <a:ext cx="8136904" cy="243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GB" sz="2000" dirty="0" err="1" smtClean="0"/>
              <a:t>Berbeda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r>
              <a:rPr lang="en-GB" sz="2000" dirty="0" smtClean="0"/>
              <a:t> yang lain, </a:t>
            </a:r>
            <a:r>
              <a:rPr lang="en-GB" sz="2000" dirty="0" err="1" smtClean="0"/>
              <a:t>prasarana</a:t>
            </a:r>
            <a:r>
              <a:rPr lang="en-GB" sz="2000" dirty="0" smtClean="0"/>
              <a:t> </a:t>
            </a:r>
            <a:r>
              <a:rPr lang="en-GB" sz="2000" dirty="0" err="1" smtClean="0"/>
              <a:t>dasar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spesifik</a:t>
            </a:r>
            <a:r>
              <a:rPr lang="en-GB" sz="2000" dirty="0" smtClean="0"/>
              <a:t> </a:t>
            </a:r>
            <a:r>
              <a:rPr lang="en-GB" sz="2000" dirty="0" err="1" smtClean="0"/>
              <a:t>menunjang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tertentu</a:t>
            </a:r>
            <a:r>
              <a:rPr lang="en-GB" sz="2000" dirty="0" smtClean="0"/>
              <a:t>,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tetapi</a:t>
            </a:r>
            <a:r>
              <a:rPr lang="en-GB" sz="2000" dirty="0" smtClean="0"/>
              <a:t> </a:t>
            </a:r>
            <a:r>
              <a:rPr lang="en-GB" sz="2000" dirty="0" err="1" smtClean="0"/>
              <a:t>memberikan</a:t>
            </a:r>
            <a:r>
              <a:rPr lang="en-GB" sz="2000" dirty="0" smtClean="0"/>
              <a:t> </a:t>
            </a:r>
            <a:r>
              <a:rPr lang="en-GB" sz="2000" dirty="0" err="1" smtClean="0"/>
              <a:t>bantuan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seluruh</a:t>
            </a:r>
            <a:r>
              <a:rPr lang="en-GB" sz="2000" dirty="0" smtClean="0"/>
              <a:t> </a:t>
            </a:r>
            <a:r>
              <a:rPr lang="en-GB" sz="2000" dirty="0" err="1" smtClean="0"/>
              <a:t>rangkaian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, </a:t>
            </a:r>
            <a:r>
              <a:rPr lang="en-GB" sz="2000" dirty="0" err="1" smtClean="0"/>
              <a:t>baik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maupun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r>
              <a:rPr lang="en-GB" sz="2000" dirty="0" smtClean="0"/>
              <a:t> yang lain</a:t>
            </a:r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kedua</a:t>
            </a:r>
            <a:r>
              <a:rPr lang="en-GB" sz="2000" dirty="0" smtClean="0"/>
              <a:t> </a:t>
            </a:r>
            <a:r>
              <a:rPr lang="en-GB" sz="2000" dirty="0" err="1" smtClean="0"/>
              <a:t>kelompok</a:t>
            </a:r>
            <a:r>
              <a:rPr lang="en-GB" sz="2000" dirty="0" smtClean="0"/>
              <a:t> </a:t>
            </a:r>
            <a:r>
              <a:rPr lang="en-GB" sz="2000" dirty="0" err="1" smtClean="0"/>
              <a:t>besar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terlaksana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baik</a:t>
            </a:r>
            <a:r>
              <a:rPr lang="en-GB" sz="2000" dirty="0" smtClean="0"/>
              <a:t>, </a:t>
            </a:r>
            <a:r>
              <a:rPr lang="en-GB" sz="2000" dirty="0" err="1" smtClean="0"/>
              <a:t>tujuan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mendapatkan</a:t>
            </a:r>
            <a:r>
              <a:rPr lang="en-GB" sz="2000" dirty="0" smtClean="0"/>
              <a:t> </a:t>
            </a: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bersaing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tercapai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1650945" y="2226033"/>
            <a:ext cx="4572000" cy="15542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8288" indent="-268288">
              <a:spcBef>
                <a:spcPts val="600"/>
              </a:spcBef>
              <a:buFont typeface="Wingdings" pitchFamily="2" charset="2"/>
              <a:buChar char="§"/>
            </a:pPr>
            <a:r>
              <a:rPr lang="en-GB" sz="2000" dirty="0" err="1"/>
              <a:t>Prasarana</a:t>
            </a:r>
            <a:r>
              <a:rPr lang="en-GB" sz="2000" dirty="0"/>
              <a:t> </a:t>
            </a:r>
            <a:r>
              <a:rPr lang="en-GB" sz="2000" dirty="0" err="1"/>
              <a:t>dasar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§"/>
            </a:pPr>
            <a:r>
              <a:rPr lang="en-GB" sz="2000" dirty="0"/>
              <a:t>MSDM</a:t>
            </a:r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§"/>
            </a:pPr>
            <a:r>
              <a:rPr lang="en-GB" sz="2000" dirty="0" err="1"/>
              <a:t>Prokuremen</a:t>
            </a:r>
            <a:endParaRPr lang="en-GB" sz="2000" dirty="0"/>
          </a:p>
          <a:p>
            <a:pPr marL="268288" indent="-268288">
              <a:spcBef>
                <a:spcPts val="600"/>
              </a:spcBef>
              <a:buFont typeface="Wingdings" pitchFamily="2" charset="2"/>
              <a:buChar char="§"/>
            </a:pPr>
            <a:r>
              <a:rPr lang="en-GB" sz="2000" dirty="0" err="1"/>
              <a:t>Pengembangan</a:t>
            </a:r>
            <a:r>
              <a:rPr lang="en-GB" sz="2000" dirty="0"/>
              <a:t> </a:t>
            </a:r>
            <a:r>
              <a:rPr lang="en-GB" sz="2000" dirty="0" err="1"/>
              <a:t>teknologi</a:t>
            </a:r>
            <a:endParaRPr lang="en-GB" sz="2000" dirty="0"/>
          </a:p>
        </p:txBody>
      </p:sp>
      <p:sp>
        <p:nvSpPr>
          <p:cNvPr id="8" name="Curved Left Arrow 7"/>
          <p:cNvSpPr/>
          <p:nvPr/>
        </p:nvSpPr>
        <p:spPr>
          <a:xfrm rot="654506">
            <a:off x="6494539" y="1902604"/>
            <a:ext cx="504056" cy="1395231"/>
          </a:xfrm>
          <a:prstGeom prst="curvedLeftArrow">
            <a:avLst/>
          </a:prstGeom>
          <a:solidFill>
            <a:srgbClr val="00CC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4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25" y="347464"/>
            <a:ext cx="2592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latin typeface="Century Gothic" pitchFamily="34" charset="0"/>
              </a:rPr>
              <a:t>Gbr</a:t>
            </a:r>
            <a:r>
              <a:rPr lang="en-GB" sz="2400" dirty="0" smtClean="0">
                <a:latin typeface="Century Gothic" pitchFamily="34" charset="0"/>
              </a:rPr>
              <a:t>. </a:t>
            </a:r>
            <a:r>
              <a:rPr lang="en-GB" sz="2400" dirty="0" err="1" smtClean="0">
                <a:latin typeface="Century Gothic" pitchFamily="34" charset="0"/>
              </a:rPr>
              <a:t>Rantai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Nilai</a:t>
            </a:r>
            <a:endParaRPr lang="en-GB" sz="2400" dirty="0">
              <a:latin typeface="Century Gothic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611560" y="1394192"/>
            <a:ext cx="7857745" cy="5131152"/>
            <a:chOff x="827584" y="899428"/>
            <a:chExt cx="7857745" cy="5131152"/>
          </a:xfrm>
        </p:grpSpPr>
        <p:sp>
          <p:nvSpPr>
            <p:cNvPr id="5" name="Pentagon 4"/>
            <p:cNvSpPr/>
            <p:nvPr/>
          </p:nvSpPr>
          <p:spPr>
            <a:xfrm>
              <a:off x="827584" y="899428"/>
              <a:ext cx="7857745" cy="5131152"/>
            </a:xfrm>
            <a:prstGeom prst="homePlate">
              <a:avLst>
                <a:gd name="adj" fmla="val 31724"/>
              </a:avLst>
            </a:prstGeom>
            <a:solidFill>
              <a:srgbClr val="00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Pentagon 5"/>
            <p:cNvSpPr/>
            <p:nvPr/>
          </p:nvSpPr>
          <p:spPr>
            <a:xfrm>
              <a:off x="827585" y="1340768"/>
              <a:ext cx="7227604" cy="4248472"/>
            </a:xfrm>
            <a:prstGeom prst="homePlate">
              <a:avLst>
                <a:gd name="adj" fmla="val 31724"/>
              </a:avLst>
            </a:prstGeom>
            <a:solidFill>
              <a:srgbClr val="CCFFCC"/>
            </a:solidFill>
            <a:ln>
              <a:solidFill>
                <a:srgbClr val="FFFF00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55777" y="899428"/>
              <a:ext cx="23150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>
                  <a:solidFill>
                    <a:schemeClr val="bg1"/>
                  </a:solidFill>
                </a:rPr>
                <a:t>Aktifitas</a:t>
              </a:r>
              <a:r>
                <a:rPr lang="en-GB" dirty="0" smtClean="0">
                  <a:solidFill>
                    <a:schemeClr val="bg1"/>
                  </a:solidFill>
                </a:rPr>
                <a:t> </a:t>
              </a:r>
              <a:r>
                <a:rPr lang="en-GB" dirty="0" err="1">
                  <a:solidFill>
                    <a:schemeClr val="bg1"/>
                  </a:solidFill>
                </a:rPr>
                <a:t>P</a:t>
              </a:r>
              <a:r>
                <a:rPr lang="en-GB" dirty="0" err="1" smtClean="0">
                  <a:solidFill>
                    <a:schemeClr val="bg1"/>
                  </a:solidFill>
                </a:rPr>
                <a:t>enunjang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827585" y="1772816"/>
              <a:ext cx="619268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827585" y="2183378"/>
              <a:ext cx="6408712" cy="2148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827585" y="2636912"/>
              <a:ext cx="6696744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6" idx="1"/>
              <a:endCxn id="6" idx="3"/>
            </p:cNvCxnSpPr>
            <p:nvPr/>
          </p:nvCxnSpPr>
          <p:spPr>
            <a:xfrm>
              <a:off x="827585" y="3465004"/>
              <a:ext cx="7227604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827585" y="3068960"/>
              <a:ext cx="6984776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899592" y="4333746"/>
              <a:ext cx="107433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Logistik</a:t>
              </a:r>
              <a:endParaRPr lang="en-GB" sz="1600" dirty="0" smtClean="0"/>
            </a:p>
            <a:p>
              <a:r>
                <a:rPr lang="en-GB" sz="1600" dirty="0" err="1" smtClean="0"/>
                <a:t>kedalam</a:t>
              </a:r>
              <a:endParaRPr lang="en-GB" sz="16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123728" y="4456856"/>
              <a:ext cx="9589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Operasi</a:t>
              </a:r>
              <a:endParaRPr lang="en-GB" sz="16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211960" y="4210634"/>
              <a:ext cx="131799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Pemasaran</a:t>
              </a:r>
              <a:endParaRPr lang="en-GB" sz="1600" dirty="0" smtClean="0"/>
            </a:p>
            <a:p>
              <a:r>
                <a:rPr lang="en-GB" sz="1600" dirty="0" smtClean="0"/>
                <a:t>Dan</a:t>
              </a:r>
            </a:p>
            <a:p>
              <a:r>
                <a:rPr lang="en-GB" sz="1600" dirty="0" err="1" smtClean="0"/>
                <a:t>Penjualan</a:t>
              </a:r>
              <a:endParaRPr lang="en-GB" sz="16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203848" y="4333745"/>
              <a:ext cx="88678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Logistik</a:t>
              </a:r>
              <a:endParaRPr lang="en-GB" sz="1600" dirty="0" smtClean="0"/>
            </a:p>
            <a:p>
              <a:r>
                <a:rPr lang="en-GB" sz="1600" dirty="0" err="1" smtClean="0"/>
                <a:t>keluar</a:t>
              </a:r>
              <a:endParaRPr lang="en-GB" sz="16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681405" y="4333744"/>
              <a:ext cx="126028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Pelayanan</a:t>
              </a:r>
              <a:endParaRPr lang="en-GB" sz="1600" dirty="0" smtClean="0"/>
            </a:p>
            <a:p>
              <a:r>
                <a:rPr lang="en-GB" sz="1600" dirty="0" err="1" smtClean="0"/>
                <a:t>Purna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jual</a:t>
              </a:r>
              <a:endParaRPr lang="en-GB" sz="1600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2123728" y="3465004"/>
              <a:ext cx="0" cy="21242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144881" y="3429000"/>
              <a:ext cx="0" cy="21242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4139952" y="3429000"/>
              <a:ext cx="0" cy="21242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580112" y="3429000"/>
              <a:ext cx="0" cy="21242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2843808" y="5661248"/>
              <a:ext cx="17732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 smtClean="0">
                  <a:solidFill>
                    <a:schemeClr val="bg1"/>
                  </a:solidFill>
                </a:rPr>
                <a:t>Aktifitas</a:t>
              </a:r>
              <a:r>
                <a:rPr lang="en-GB" dirty="0" smtClean="0">
                  <a:solidFill>
                    <a:schemeClr val="bg1"/>
                  </a:solidFill>
                </a:rPr>
                <a:t> </a:t>
              </a:r>
              <a:r>
                <a:rPr lang="en-GB" dirty="0" err="1" smtClean="0">
                  <a:solidFill>
                    <a:schemeClr val="bg1"/>
                  </a:solidFill>
                </a:rPr>
                <a:t>Pokok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 rot="7334092">
              <a:off x="7105532" y="4532738"/>
              <a:ext cx="9653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Margin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rot="3401311">
              <a:off x="7173032" y="2092206"/>
              <a:ext cx="9653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</a:rPr>
                <a:t>Margin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2123728" y="1772816"/>
              <a:ext cx="0" cy="1776276"/>
            </a:xfrm>
            <a:prstGeom prst="line">
              <a:avLst/>
            </a:prstGeom>
            <a:ln w="381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44881" y="1748774"/>
              <a:ext cx="0" cy="1776276"/>
            </a:xfrm>
            <a:prstGeom prst="line">
              <a:avLst/>
            </a:prstGeom>
            <a:ln w="381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4139952" y="1724732"/>
              <a:ext cx="0" cy="1776276"/>
            </a:xfrm>
            <a:prstGeom prst="line">
              <a:avLst/>
            </a:prstGeom>
            <a:ln w="381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580112" y="1700690"/>
              <a:ext cx="0" cy="1776276"/>
            </a:xfrm>
            <a:prstGeom prst="line">
              <a:avLst/>
            </a:prstGeom>
            <a:ln w="381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195737" y="1362254"/>
              <a:ext cx="30716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Prasarana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Dasar</a:t>
              </a:r>
              <a:r>
                <a:rPr lang="en-GB" sz="1600" dirty="0" smtClean="0"/>
                <a:t> Perusahaan</a:t>
              </a:r>
              <a:endParaRPr lang="en-GB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92392" y="1844824"/>
              <a:ext cx="370806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Manajemen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Sumber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Daya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Manusia</a:t>
              </a:r>
              <a:endParaRPr lang="en-GB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29587" y="2276872"/>
              <a:ext cx="28296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Pengembangan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Teknologi</a:t>
              </a:r>
              <a:endParaRPr lang="en-GB" sz="16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44881" y="2730406"/>
              <a:ext cx="12115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err="1" smtClean="0"/>
                <a:t>Prokuremen</a:t>
              </a:r>
              <a:endParaRPr lang="en-GB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2677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07604" y="2204864"/>
            <a:ext cx="7668852" cy="36724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1187624" y="2348880"/>
            <a:ext cx="7272808" cy="3384376"/>
          </a:xfrm>
          <a:prstGeom prst="round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1303" y="836712"/>
            <a:ext cx="5985113" cy="1296144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200" b="1" dirty="0" err="1" smtClean="0"/>
              <a:t>Mencari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Keterkaitan</a:t>
            </a:r>
            <a:r>
              <a:rPr lang="en-GB" sz="2200" b="1" dirty="0" smtClean="0"/>
              <a:t> (</a:t>
            </a:r>
            <a:r>
              <a:rPr lang="en-GB" sz="2200" b="1" i="1" dirty="0" err="1" smtClean="0"/>
              <a:t>lingkage</a:t>
            </a:r>
            <a:r>
              <a:rPr lang="en-GB" sz="2200" b="1" i="1" dirty="0" smtClean="0"/>
              <a:t>)</a:t>
            </a:r>
            <a:r>
              <a:rPr lang="en-GB" sz="2200" b="1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berbagai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rantai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baik</a:t>
            </a:r>
            <a:r>
              <a:rPr lang="en-GB" sz="2000" dirty="0" smtClean="0"/>
              <a:t> </a:t>
            </a:r>
            <a:r>
              <a:rPr lang="en-GB" sz="2000" dirty="0" err="1" smtClean="0"/>
              <a:t>antar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 </a:t>
            </a:r>
            <a:r>
              <a:rPr lang="en-GB" sz="2000" dirty="0" err="1" smtClean="0"/>
              <a:t>maupun</a:t>
            </a:r>
            <a:r>
              <a:rPr lang="en-GB" sz="2000" dirty="0" smtClean="0"/>
              <a:t> </a:t>
            </a:r>
            <a:r>
              <a:rPr lang="en-GB" sz="2000" dirty="0" err="1" smtClean="0"/>
              <a:t>antara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endParaRPr lang="en-GB" sz="2000" dirty="0" smtClean="0"/>
          </a:p>
          <a:p>
            <a:pPr marL="442913" indent="-374650">
              <a:spcBef>
                <a:spcPts val="1200"/>
              </a:spcBef>
              <a:buFont typeface="Wingdings" pitchFamily="2" charset="2"/>
              <a:buChar char="§"/>
            </a:pP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1547664" y="2564904"/>
            <a:ext cx="67687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37465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Tahap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mencoba</a:t>
            </a:r>
            <a:r>
              <a:rPr lang="en-GB" sz="2000" dirty="0"/>
              <a:t> </a:t>
            </a:r>
            <a:r>
              <a:rPr lang="en-GB" sz="2000" dirty="0" err="1"/>
              <a:t>mencari</a:t>
            </a:r>
            <a:r>
              <a:rPr lang="en-GB" sz="2000" dirty="0"/>
              <a:t> </a:t>
            </a:r>
            <a:r>
              <a:rPr lang="en-GB" sz="2000" dirty="0" err="1"/>
              <a:t>tahu</a:t>
            </a:r>
            <a:r>
              <a:rPr lang="en-GB" sz="2000" dirty="0"/>
              <a:t> </a:t>
            </a:r>
            <a:r>
              <a:rPr lang="en-GB" sz="2000" dirty="0" err="1"/>
              <a:t>pengaruh</a:t>
            </a:r>
            <a:r>
              <a:rPr lang="en-GB" sz="2000" dirty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</a:t>
            </a:r>
            <a:r>
              <a:rPr lang="en-GB" sz="2000" dirty="0" err="1"/>
              <a:t>kegiatan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kegiatan</a:t>
            </a:r>
            <a:r>
              <a:rPr lang="en-GB" sz="2000" dirty="0"/>
              <a:t> yang lain</a:t>
            </a:r>
          </a:p>
          <a:p>
            <a:pPr marL="442913" indent="-37465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Metode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yang </a:t>
            </a:r>
            <a:r>
              <a:rPr lang="en-GB" sz="2000" dirty="0" err="1"/>
              <a:t>dipakai</a:t>
            </a:r>
            <a:r>
              <a:rPr lang="en-GB" sz="2000" dirty="0"/>
              <a:t>, </a:t>
            </a:r>
            <a:r>
              <a:rPr lang="en-GB" sz="2000" dirty="0" err="1"/>
              <a:t>kinerja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biaya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tertentu</a:t>
            </a:r>
            <a:r>
              <a:rPr lang="en-GB" sz="2000" dirty="0"/>
              <a:t> </a:t>
            </a:r>
            <a:r>
              <a:rPr lang="en-GB" sz="2000" dirty="0" err="1"/>
              <a:t>berpengaruh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kemungkinan</a:t>
            </a:r>
            <a:r>
              <a:rPr lang="en-GB" sz="2000" dirty="0"/>
              <a:t> </a:t>
            </a:r>
            <a:r>
              <a:rPr lang="en-GB" sz="2000" dirty="0" err="1"/>
              <a:t>metode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yang </a:t>
            </a:r>
            <a:r>
              <a:rPr lang="en-GB" sz="2000" dirty="0" err="1"/>
              <a:t>diterapkan</a:t>
            </a:r>
            <a:r>
              <a:rPr lang="en-GB" sz="2000" dirty="0"/>
              <a:t>, </a:t>
            </a:r>
            <a:r>
              <a:rPr lang="en-GB" sz="2000" dirty="0" err="1"/>
              <a:t>kinerja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biaya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yang </a:t>
            </a:r>
            <a:r>
              <a:rPr lang="en-GB" sz="2000" dirty="0" smtClean="0"/>
              <a:t>lain</a:t>
            </a:r>
          </a:p>
          <a:p>
            <a:pPr marL="442913" indent="-37465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keterkaitan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diketahui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jelas</a:t>
            </a:r>
            <a:r>
              <a:rPr lang="en-GB" sz="2000" dirty="0"/>
              <a:t> </a:t>
            </a:r>
            <a:r>
              <a:rPr lang="en-GB" sz="2000" dirty="0" err="1"/>
              <a:t>diharapkan</a:t>
            </a:r>
            <a:r>
              <a:rPr lang="en-GB" sz="2000" dirty="0"/>
              <a:t>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/>
              <a:t>koordinasi</a:t>
            </a:r>
            <a:r>
              <a:rPr lang="en-GB" sz="2000" dirty="0"/>
              <a:t> </a:t>
            </a:r>
            <a:r>
              <a:rPr lang="en-GB" sz="2000" dirty="0" err="1"/>
              <a:t>antar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optimalisasi</a:t>
            </a:r>
            <a:r>
              <a:rPr lang="en-GB" sz="2000" dirty="0"/>
              <a:t> </a:t>
            </a:r>
            <a:r>
              <a:rPr lang="en-GB" sz="2000" dirty="0" err="1"/>
              <a:t>biaya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 smtClean="0"/>
              <a:t>keluaran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07604" y="692696"/>
            <a:ext cx="9721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  <a:r>
              <a:rPr lang="en-GB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.</a:t>
            </a:r>
            <a:endParaRPr lang="en-GB" sz="8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217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77917" y="1124744"/>
            <a:ext cx="7630511" cy="5040560"/>
          </a:xfrm>
          <a:prstGeom prst="roundRect">
            <a:avLst/>
          </a:prstGeom>
          <a:solidFill>
            <a:srgbClr val="CC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971600" y="1340768"/>
            <a:ext cx="7056784" cy="4536504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28800"/>
            <a:ext cx="6777317" cy="432048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Desain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memiliki</a:t>
            </a:r>
            <a:r>
              <a:rPr lang="en-GB" sz="2000" dirty="0" smtClean="0"/>
              <a:t> </a:t>
            </a:r>
            <a:r>
              <a:rPr lang="en-GB" sz="2000" dirty="0" err="1" smtClean="0"/>
              <a:t>pengaruh</a:t>
            </a:r>
            <a:r>
              <a:rPr lang="en-GB" sz="2000" dirty="0" smtClean="0"/>
              <a:t> </a:t>
            </a:r>
            <a:r>
              <a:rPr lang="en-GB" sz="2000" dirty="0" err="1" smtClean="0"/>
              <a:t>terhadap</a:t>
            </a:r>
            <a:r>
              <a:rPr lang="en-GB" sz="2000" dirty="0" smtClean="0"/>
              <a:t> proses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Persyaratan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ditentukan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terhadap</a:t>
            </a:r>
            <a:r>
              <a:rPr lang="en-GB" sz="2000" dirty="0" smtClean="0"/>
              <a:t> </a:t>
            </a:r>
            <a:r>
              <a:rPr lang="en-GB" sz="2000" dirty="0" err="1" smtClean="0"/>
              <a:t>kualitas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</a:t>
            </a:r>
            <a:r>
              <a:rPr lang="en-GB" sz="2000" dirty="0" err="1" smtClean="0"/>
              <a:t>baku</a:t>
            </a:r>
            <a:r>
              <a:rPr lang="en-GB" sz="2000" dirty="0" smtClean="0"/>
              <a:t> </a:t>
            </a:r>
            <a:r>
              <a:rPr lang="en-GB" sz="2000" dirty="0" err="1" smtClean="0"/>
              <a:t>mempengaruhi</a:t>
            </a:r>
            <a:r>
              <a:rPr lang="en-GB" sz="2000" dirty="0" smtClean="0"/>
              <a:t>  </a:t>
            </a:r>
            <a:r>
              <a:rPr lang="en-GB" sz="2000" dirty="0" err="1" smtClean="0"/>
              <a:t>besarnya</a:t>
            </a:r>
            <a:r>
              <a:rPr lang="en-GB" sz="2000" dirty="0" smtClean="0"/>
              <a:t> </a:t>
            </a:r>
            <a:r>
              <a:rPr lang="en-GB" sz="2000" dirty="0" err="1" smtClean="0"/>
              <a:t>jumlah</a:t>
            </a:r>
            <a:r>
              <a:rPr lang="en-GB" sz="2000" dirty="0" smtClean="0"/>
              <a:t> </a:t>
            </a:r>
            <a:r>
              <a:rPr lang="en-GB" sz="2000" dirty="0" err="1" smtClean="0"/>
              <a:t>bahan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terpakai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mekanisme</a:t>
            </a:r>
            <a:r>
              <a:rPr lang="en-GB" sz="2000" dirty="0" smtClean="0"/>
              <a:t> </a:t>
            </a:r>
            <a:r>
              <a:rPr lang="en-GB" sz="2000" dirty="0" err="1" smtClean="0"/>
              <a:t>pengawasan</a:t>
            </a:r>
            <a:r>
              <a:rPr lang="en-GB" sz="2000" dirty="0" smtClean="0"/>
              <a:t> </a:t>
            </a:r>
            <a:r>
              <a:rPr lang="en-GB" sz="2000" dirty="0" err="1" smtClean="0"/>
              <a:t>kualitas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yang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akhirnya</a:t>
            </a:r>
            <a:r>
              <a:rPr lang="en-GB" sz="2000" dirty="0" smtClean="0"/>
              <a:t> </a:t>
            </a:r>
            <a:r>
              <a:rPr lang="en-GB" sz="2000" dirty="0" err="1" smtClean="0"/>
              <a:t>mempengaruhi</a:t>
            </a:r>
            <a:r>
              <a:rPr lang="en-GB" sz="2000" dirty="0" smtClean="0"/>
              <a:t> </a:t>
            </a:r>
            <a:r>
              <a:rPr lang="en-GB" sz="2000" dirty="0" err="1" smtClean="0"/>
              <a:t>mutu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pengaduan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 smtClean="0"/>
          </a:p>
          <a:p>
            <a:r>
              <a:rPr lang="en-GB" sz="2000" dirty="0" err="1"/>
              <a:t>Intensitas</a:t>
            </a:r>
            <a:r>
              <a:rPr lang="en-GB" sz="2000" dirty="0"/>
              <a:t> </a:t>
            </a:r>
            <a:r>
              <a:rPr lang="en-GB" sz="2000" dirty="0" err="1"/>
              <a:t>perawatan</a:t>
            </a:r>
            <a:r>
              <a:rPr lang="en-GB" sz="2000" dirty="0"/>
              <a:t> </a:t>
            </a:r>
            <a:r>
              <a:rPr lang="en-GB" sz="2000" dirty="0" err="1"/>
              <a:t>mesin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mengurangi</a:t>
            </a:r>
            <a:r>
              <a:rPr lang="en-GB" sz="2000" dirty="0"/>
              <a:t>  </a:t>
            </a:r>
            <a:r>
              <a:rPr lang="en-GB" sz="2000" dirty="0" err="1"/>
              <a:t>waktu</a:t>
            </a:r>
            <a:r>
              <a:rPr lang="en-GB" sz="2000" dirty="0"/>
              <a:t> yang </a:t>
            </a:r>
            <a:r>
              <a:rPr lang="en-GB" sz="2000" dirty="0" err="1"/>
              <a:t>terbuang</a:t>
            </a:r>
            <a:r>
              <a:rPr lang="en-GB" sz="2000" dirty="0"/>
              <a:t> </a:t>
            </a:r>
            <a:r>
              <a:rPr lang="en-GB" sz="2000" dirty="0" err="1"/>
              <a:t>karena</a:t>
            </a:r>
            <a:r>
              <a:rPr lang="en-GB" sz="2000" dirty="0"/>
              <a:t> </a:t>
            </a:r>
            <a:r>
              <a:rPr lang="en-GB" sz="2000" dirty="0" err="1"/>
              <a:t>rusaknya</a:t>
            </a:r>
            <a:r>
              <a:rPr lang="en-GB" sz="2000" dirty="0"/>
              <a:t> </a:t>
            </a:r>
            <a:r>
              <a:rPr lang="en-GB" sz="2000" dirty="0" err="1"/>
              <a:t>mesin</a:t>
            </a:r>
            <a:endParaRPr lang="en-GB" sz="2000" dirty="0"/>
          </a:p>
          <a:p>
            <a:r>
              <a:rPr lang="en-GB" sz="2000" dirty="0" err="1"/>
              <a:t>Efektivitas</a:t>
            </a:r>
            <a:r>
              <a:rPr lang="en-GB" sz="2000" dirty="0"/>
              <a:t> </a:t>
            </a:r>
            <a:r>
              <a:rPr lang="en-GB" sz="2000" dirty="0" err="1"/>
              <a:t>penagihan</a:t>
            </a:r>
            <a:r>
              <a:rPr lang="en-GB" sz="2000" dirty="0"/>
              <a:t> </a:t>
            </a:r>
            <a:r>
              <a:rPr lang="en-GB" sz="2000" dirty="0" err="1"/>
              <a:t>piutang</a:t>
            </a:r>
            <a:r>
              <a:rPr lang="en-GB" sz="2000" dirty="0"/>
              <a:t> </a:t>
            </a:r>
            <a:r>
              <a:rPr lang="en-GB" sz="2000" dirty="0" err="1"/>
              <a:t>mempengaruhi</a:t>
            </a:r>
            <a:r>
              <a:rPr lang="en-GB" sz="2000" dirty="0"/>
              <a:t> </a:t>
            </a:r>
            <a:r>
              <a:rPr lang="en-GB" sz="2000" dirty="0" err="1"/>
              <a:t>besarnya</a:t>
            </a:r>
            <a:r>
              <a:rPr lang="en-GB" sz="2000" dirty="0"/>
              <a:t> </a:t>
            </a:r>
            <a:r>
              <a:rPr lang="en-GB" sz="2000" dirty="0" err="1"/>
              <a:t>piutang</a:t>
            </a:r>
            <a:r>
              <a:rPr lang="en-GB" sz="2000" dirty="0"/>
              <a:t> </a:t>
            </a:r>
            <a:r>
              <a:rPr lang="en-GB" sz="2000" dirty="0" err="1"/>
              <a:t>ragu-ragu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kelancaran</a:t>
            </a:r>
            <a:r>
              <a:rPr lang="en-GB" sz="2000" dirty="0"/>
              <a:t> </a:t>
            </a:r>
            <a:r>
              <a:rPr lang="en-GB" sz="2000" dirty="0" err="1"/>
              <a:t>aliran</a:t>
            </a:r>
            <a:r>
              <a:rPr lang="en-GB" sz="2000" dirty="0"/>
              <a:t> </a:t>
            </a:r>
            <a:r>
              <a:rPr lang="en-GB" sz="2000" dirty="0" err="1"/>
              <a:t>kas</a:t>
            </a:r>
            <a:r>
              <a:rPr lang="en-GB" sz="2000" dirty="0"/>
              <a:t> </a:t>
            </a:r>
            <a:r>
              <a:rPr lang="en-GB" sz="2000" dirty="0" err="1"/>
              <a:t>masuk</a:t>
            </a:r>
            <a:r>
              <a:rPr lang="en-GB" sz="2000" dirty="0"/>
              <a:t> yang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ujungnya</a:t>
            </a:r>
            <a:r>
              <a:rPr lang="en-GB" sz="2000" dirty="0"/>
              <a:t> </a:t>
            </a:r>
            <a:r>
              <a:rPr lang="en-GB" sz="2000" dirty="0" err="1"/>
              <a:t>berpengaruh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ketersediaan</a:t>
            </a:r>
            <a:r>
              <a:rPr lang="en-GB" sz="2000" dirty="0"/>
              <a:t> modal </a:t>
            </a:r>
            <a:r>
              <a:rPr lang="en-GB" sz="2000" dirty="0" err="1" smtClean="0"/>
              <a:t>kerja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971600" y="548680"/>
            <a:ext cx="10248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b="1" u="sng" dirty="0" err="1" smtClean="0"/>
              <a:t>Contoh</a:t>
            </a:r>
            <a:endParaRPr lang="en-GB" sz="2000" b="1" u="sng" dirty="0"/>
          </a:p>
        </p:txBody>
      </p:sp>
    </p:spTree>
    <p:extLst>
      <p:ext uri="{BB962C8B-B14F-4D97-AF65-F5344CB8AC3E}">
        <p14:creationId xmlns:p14="http://schemas.microsoft.com/office/powerpoint/2010/main" val="192490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5556" y="6237312"/>
            <a:ext cx="8568444" cy="36004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899592" y="1916832"/>
            <a:ext cx="7776864" cy="44885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1547664" y="980728"/>
            <a:ext cx="32029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/>
            <a:r>
              <a:rPr lang="en-GB" sz="2200" b="1" dirty="0" err="1"/>
              <a:t>Mencari</a:t>
            </a:r>
            <a:r>
              <a:rPr lang="en-GB" sz="2200" b="1" dirty="0"/>
              <a:t> </a:t>
            </a:r>
            <a:r>
              <a:rPr lang="en-GB" sz="2200" b="1" dirty="0" err="1"/>
              <a:t>sinergi</a:t>
            </a:r>
            <a:r>
              <a:rPr lang="en-GB" sz="2200" b="1" dirty="0"/>
              <a:t> </a:t>
            </a:r>
            <a:r>
              <a:rPr lang="en-GB" sz="2200" b="1" dirty="0" err="1"/>
              <a:t>potensial</a:t>
            </a:r>
            <a:endParaRPr lang="en-GB" sz="22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36878" y="2276872"/>
            <a:ext cx="7395561" cy="4128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GB" sz="2000" dirty="0" err="1"/>
              <a:t>Sinergi</a:t>
            </a:r>
            <a:r>
              <a:rPr lang="en-GB" sz="2000" dirty="0"/>
              <a:t> </a:t>
            </a:r>
            <a:r>
              <a:rPr lang="en-GB" sz="2000" dirty="0" err="1"/>
              <a:t>potensial</a:t>
            </a:r>
            <a:r>
              <a:rPr lang="en-GB" sz="2000" dirty="0"/>
              <a:t> </a:t>
            </a:r>
            <a:r>
              <a:rPr lang="en-GB" sz="2000" dirty="0" err="1"/>
              <a:t>mungkin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ditemukan</a:t>
            </a:r>
            <a:r>
              <a:rPr lang="en-GB" sz="2000" dirty="0"/>
              <a:t> </a:t>
            </a:r>
            <a:r>
              <a:rPr lang="en-GB" sz="2000" dirty="0" err="1"/>
              <a:t>diantara</a:t>
            </a:r>
            <a:r>
              <a:rPr lang="en-GB" sz="2000" dirty="0"/>
              <a:t> </a:t>
            </a:r>
            <a:r>
              <a:rPr lang="en-GB" sz="2000" dirty="0" err="1"/>
              <a:t>berbagai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unit </a:t>
            </a:r>
            <a:r>
              <a:rPr lang="en-GB" sz="2000" dirty="0" err="1"/>
              <a:t>usaha</a:t>
            </a:r>
            <a:r>
              <a:rPr lang="en-GB" sz="2000" dirty="0"/>
              <a:t> </a:t>
            </a:r>
            <a:r>
              <a:rPr lang="en-GB" sz="2000" dirty="0" err="1"/>
              <a:t>strategis</a:t>
            </a:r>
            <a:r>
              <a:rPr lang="en-GB" sz="2000" dirty="0"/>
              <a:t> yang </a:t>
            </a:r>
            <a:r>
              <a:rPr lang="en-GB" sz="2000" dirty="0" err="1"/>
              <a:t>dimiliki</a:t>
            </a:r>
            <a:r>
              <a:rPr lang="en-GB" sz="2000" dirty="0"/>
              <a:t> </a:t>
            </a:r>
            <a:r>
              <a:rPr lang="en-GB" sz="2000" dirty="0" err="1" smtClean="0"/>
              <a:t>perusahaan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Setiap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dicapai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 yang </a:t>
            </a:r>
            <a:r>
              <a:rPr lang="en-GB" sz="2000" dirty="0" err="1" smtClean="0"/>
              <a:t>serendah</a:t>
            </a:r>
            <a:r>
              <a:rPr lang="en-GB" sz="2000" dirty="0" smtClean="0"/>
              <a:t> </a:t>
            </a:r>
            <a:r>
              <a:rPr lang="en-GB" sz="2000" dirty="0" err="1" smtClean="0"/>
              <a:t>mungkin</a:t>
            </a:r>
            <a:r>
              <a:rPr lang="en-GB" sz="2000" dirty="0" smtClean="0"/>
              <a:t> </a:t>
            </a:r>
            <a:r>
              <a:rPr lang="en-GB" sz="2000" dirty="0" err="1" smtClean="0"/>
              <a:t>sesuai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skala</a:t>
            </a:r>
            <a:r>
              <a:rPr lang="en-GB" sz="2000" dirty="0" smtClean="0"/>
              <a:t> </a:t>
            </a:r>
            <a:r>
              <a:rPr lang="en-GB" sz="2000" dirty="0" err="1" smtClean="0"/>
              <a:t>ekonomi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Namun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hendaknya</a:t>
            </a:r>
            <a:r>
              <a:rPr lang="en-GB" sz="2000" dirty="0" smtClean="0"/>
              <a:t> </a:t>
            </a:r>
            <a:r>
              <a:rPr lang="en-GB" sz="2000" dirty="0" err="1" smtClean="0"/>
              <a:t>mencoba</a:t>
            </a:r>
            <a:r>
              <a:rPr lang="en-GB" sz="2000" dirty="0" smtClean="0"/>
              <a:t> </a:t>
            </a:r>
            <a:r>
              <a:rPr lang="en-GB" sz="2000" dirty="0" err="1" smtClean="0"/>
              <a:t>mencari</a:t>
            </a:r>
            <a:r>
              <a:rPr lang="en-GB" sz="2000" dirty="0" smtClean="0"/>
              <a:t>  </a:t>
            </a:r>
            <a:r>
              <a:rPr lang="en-GB" sz="2000" dirty="0" err="1" smtClean="0"/>
              <a:t>kemungkinan</a:t>
            </a:r>
            <a:r>
              <a:rPr lang="en-GB" sz="2000" dirty="0" smtClean="0"/>
              <a:t> </a:t>
            </a:r>
            <a:r>
              <a:rPr lang="en-GB" sz="2000" dirty="0" err="1" smtClean="0"/>
              <a:t>adanya</a:t>
            </a:r>
            <a:r>
              <a:rPr lang="en-GB" sz="2000" dirty="0" smtClean="0"/>
              <a:t> </a:t>
            </a:r>
            <a:r>
              <a:rPr lang="en-GB" sz="2000" dirty="0" err="1" smtClean="0"/>
              <a:t>penurunan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 yang </a:t>
            </a:r>
            <a:r>
              <a:rPr lang="en-GB" sz="2000" dirty="0" err="1" smtClean="0"/>
              <a:t>lebih</a:t>
            </a:r>
            <a:r>
              <a:rPr lang="en-GB" sz="2000" dirty="0" smtClean="0"/>
              <a:t> </a:t>
            </a:r>
            <a:r>
              <a:rPr lang="en-GB" sz="2000" dirty="0" err="1" smtClean="0"/>
              <a:t>rendah</a:t>
            </a:r>
            <a:r>
              <a:rPr lang="en-GB" sz="2000" dirty="0" smtClean="0"/>
              <a:t> </a:t>
            </a:r>
            <a:r>
              <a:rPr lang="en-GB" sz="2000" dirty="0" err="1" smtClean="0"/>
              <a:t>lagi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disebabkan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adanya</a:t>
            </a:r>
            <a:r>
              <a:rPr lang="en-GB" sz="2000" dirty="0" smtClean="0"/>
              <a:t> </a:t>
            </a:r>
            <a:r>
              <a:rPr lang="en-GB" sz="2000" dirty="0" err="1" smtClean="0"/>
              <a:t>faktor</a:t>
            </a:r>
            <a:r>
              <a:rPr lang="en-GB" sz="2000" dirty="0" smtClean="0"/>
              <a:t> </a:t>
            </a:r>
            <a:r>
              <a:rPr lang="en-GB" sz="2000" dirty="0" err="1" smtClean="0"/>
              <a:t>kedalaman</a:t>
            </a:r>
            <a:r>
              <a:rPr lang="en-GB" sz="2000" dirty="0" smtClean="0"/>
              <a:t> </a:t>
            </a:r>
            <a:r>
              <a:rPr lang="en-GB" sz="2000" dirty="0" err="1" smtClean="0"/>
              <a:t>ekonomi</a:t>
            </a:r>
            <a:r>
              <a:rPr lang="en-GB" sz="2000" dirty="0" smtClean="0"/>
              <a:t> (</a:t>
            </a:r>
            <a:r>
              <a:rPr lang="en-GB" sz="2000" i="1" dirty="0" smtClean="0"/>
              <a:t>economic of scope</a:t>
            </a:r>
            <a:r>
              <a:rPr lang="en-GB" sz="2000" dirty="0" smtClean="0"/>
              <a:t>) yang </a:t>
            </a:r>
            <a:r>
              <a:rPr lang="en-GB" sz="2000" dirty="0" err="1" smtClean="0"/>
              <a:t>ada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smtClean="0"/>
              <a:t>Hal </a:t>
            </a:r>
            <a:r>
              <a:rPr lang="en-GB" sz="2000" dirty="0" err="1" smtClean="0"/>
              <a:t>tsb</a:t>
            </a:r>
            <a:r>
              <a:rPr lang="en-GB" sz="2000" dirty="0" smtClean="0"/>
              <a:t> </a:t>
            </a:r>
            <a:r>
              <a:rPr lang="en-GB" sz="2000" dirty="0" err="1" smtClean="0"/>
              <a:t>biasanya</a:t>
            </a:r>
            <a:r>
              <a:rPr lang="en-GB" sz="2000" dirty="0" smtClean="0"/>
              <a:t> </a:t>
            </a:r>
            <a:r>
              <a:rPr lang="en-GB" sz="2000" dirty="0" err="1" smtClean="0"/>
              <a:t>terjadi</a:t>
            </a:r>
            <a:r>
              <a:rPr lang="en-GB" sz="2000" dirty="0" smtClean="0"/>
              <a:t> </a:t>
            </a:r>
            <a:r>
              <a:rPr lang="en-GB" sz="2000" dirty="0" err="1" smtClean="0"/>
              <a:t>karena</a:t>
            </a:r>
            <a:r>
              <a:rPr lang="en-GB" sz="2000" dirty="0" smtClean="0"/>
              <a:t> </a:t>
            </a:r>
            <a:r>
              <a:rPr lang="en-GB" sz="2000" dirty="0" err="1" smtClean="0"/>
              <a:t>adanya</a:t>
            </a:r>
            <a:r>
              <a:rPr lang="en-GB" sz="2000" dirty="0" smtClean="0"/>
              <a:t> </a:t>
            </a:r>
            <a:r>
              <a:rPr lang="en-GB" sz="2000" dirty="0" err="1" smtClean="0"/>
              <a:t>faktor</a:t>
            </a:r>
            <a:r>
              <a:rPr lang="en-GB" sz="2000" dirty="0" smtClean="0"/>
              <a:t> </a:t>
            </a:r>
            <a:r>
              <a:rPr lang="en-GB" sz="2000" dirty="0" err="1" smtClean="0"/>
              <a:t>kesamaan</a:t>
            </a:r>
            <a:r>
              <a:rPr lang="en-GB" sz="2000" dirty="0" smtClean="0"/>
              <a:t> </a:t>
            </a:r>
            <a:r>
              <a:rPr lang="en-GB" sz="2000" dirty="0" err="1" smtClean="0"/>
              <a:t>segmen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dipilih</a:t>
            </a:r>
            <a:r>
              <a:rPr lang="en-GB" sz="2000" dirty="0" smtClean="0"/>
              <a:t>, </a:t>
            </a:r>
            <a:r>
              <a:rPr lang="en-GB" sz="2000" dirty="0" err="1" smtClean="0"/>
              <a:t>wilayah</a:t>
            </a:r>
            <a:r>
              <a:rPr lang="en-GB" sz="2000" dirty="0" smtClean="0"/>
              <a:t> </a:t>
            </a:r>
            <a:r>
              <a:rPr lang="en-GB" sz="2000" dirty="0" err="1" smtClean="0"/>
              <a:t>penjualan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sama</a:t>
            </a:r>
            <a:r>
              <a:rPr lang="en-GB" sz="2000" dirty="0" smtClean="0"/>
              <a:t>, </a:t>
            </a:r>
            <a:r>
              <a:rPr lang="en-GB" sz="2000" dirty="0" err="1" smtClean="0"/>
              <a:t>kebijakan</a:t>
            </a:r>
            <a:r>
              <a:rPr lang="en-GB" sz="2000" dirty="0" smtClean="0"/>
              <a:t> </a:t>
            </a:r>
            <a:r>
              <a:rPr lang="en-GB" sz="2000" dirty="0" err="1" smtClean="0"/>
              <a:t>integrasi</a:t>
            </a:r>
            <a:r>
              <a:rPr lang="en-GB" sz="2000" dirty="0" smtClean="0"/>
              <a:t> </a:t>
            </a:r>
            <a:r>
              <a:rPr lang="en-GB" sz="2000" dirty="0" err="1" smtClean="0"/>
              <a:t>vertikal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kesamaan</a:t>
            </a:r>
            <a:r>
              <a:rPr lang="en-GB" sz="2000" dirty="0" smtClean="0"/>
              <a:t> </a:t>
            </a:r>
            <a:r>
              <a:rPr lang="en-GB" sz="2000" dirty="0" err="1" smtClean="0"/>
              <a:t>jenis</a:t>
            </a:r>
            <a:r>
              <a:rPr lang="en-GB" sz="2000" dirty="0" smtClean="0"/>
              <a:t> </a:t>
            </a:r>
            <a:r>
              <a:rPr lang="en-GB" sz="2000" dirty="0" err="1" smtClean="0"/>
              <a:t>industri</a:t>
            </a:r>
            <a:endParaRPr lang="en-GB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75556" y="389979"/>
            <a:ext cx="9721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CC66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</a:t>
            </a:r>
            <a:r>
              <a:rPr lang="en-GB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CC66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.</a:t>
            </a:r>
            <a:endParaRPr lang="en-GB" sz="8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CC66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160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92696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374650">
              <a:spcBef>
                <a:spcPct val="0"/>
              </a:spcBef>
              <a:buNone/>
            </a:pPr>
            <a:r>
              <a:rPr lang="en-GB" sz="2400" dirty="0" smtClean="0">
                <a:latin typeface="Century Gothic" pitchFamily="34" charset="0"/>
              </a:rPr>
              <a:t>3. </a:t>
            </a:r>
            <a:r>
              <a:rPr lang="en-GB" sz="2400" dirty="0" err="1" smtClean="0">
                <a:latin typeface="Century Gothic" pitchFamily="34" charset="0"/>
              </a:rPr>
              <a:t>Pendekatan</a:t>
            </a:r>
            <a:r>
              <a:rPr lang="en-GB" sz="2400" dirty="0" smtClean="0">
                <a:latin typeface="Century Gothic" pitchFamily="34" charset="0"/>
              </a:rPr>
              <a:t> Unit </a:t>
            </a:r>
            <a:r>
              <a:rPr lang="en-GB" sz="2400" dirty="0" err="1" smtClean="0">
                <a:latin typeface="Century Gothic" pitchFamily="34" charset="0"/>
              </a:rPr>
              <a:t>Keunggulan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Bersaing</a:t>
            </a:r>
            <a:r>
              <a:rPr lang="en-GB" sz="2400" dirty="0" smtClean="0">
                <a:latin typeface="Century Gothic" pitchFamily="34" charset="0"/>
              </a:rPr>
              <a:t> (UKB)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3644" y="1340768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Up Arrow Callout 4"/>
          <p:cNvSpPr/>
          <p:nvPr/>
        </p:nvSpPr>
        <p:spPr>
          <a:xfrm>
            <a:off x="683644" y="1844824"/>
            <a:ext cx="7416748" cy="3312368"/>
          </a:xfrm>
          <a:prstGeom prst="upArrowCallout">
            <a:avLst>
              <a:gd name="adj1" fmla="val 20135"/>
              <a:gd name="adj2" fmla="val 50138"/>
              <a:gd name="adj3" fmla="val 16080"/>
              <a:gd name="adj4" fmla="val 77951"/>
            </a:avLst>
          </a:prstGeom>
          <a:solidFill>
            <a:srgbClr val="FFFFCC"/>
          </a:solidFill>
          <a:ln>
            <a:solidFill>
              <a:srgbClr val="00CC6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359" y="2852936"/>
            <a:ext cx="6777317" cy="2232248"/>
          </a:xfrm>
        </p:spPr>
        <p:txBody>
          <a:bodyPr>
            <a:normAutofit/>
          </a:bodyPr>
          <a:lstStyle/>
          <a:p>
            <a:pPr marL="442913" indent="-374650">
              <a:buFont typeface="Wingdings" pitchFamily="2" charset="2"/>
              <a:buChar char="§"/>
            </a:pPr>
            <a:r>
              <a:rPr lang="en-GB" sz="2000" dirty="0" err="1" smtClean="0"/>
              <a:t>Pertama</a:t>
            </a:r>
            <a:r>
              <a:rPr lang="en-GB" sz="2000" dirty="0" smtClean="0"/>
              <a:t> kali </a:t>
            </a:r>
            <a:r>
              <a:rPr lang="en-GB" sz="2000" dirty="0" err="1" smtClean="0"/>
              <a:t>diperkenalkan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awal</a:t>
            </a:r>
            <a:r>
              <a:rPr lang="en-GB" sz="2000" dirty="0" smtClean="0"/>
              <a:t> </a:t>
            </a:r>
            <a:r>
              <a:rPr lang="en-GB" sz="2000" dirty="0" err="1" smtClean="0"/>
              <a:t>dasawarsa</a:t>
            </a:r>
            <a:r>
              <a:rPr lang="en-GB" sz="2000" dirty="0" smtClean="0"/>
              <a:t> 1990an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i="1" dirty="0" smtClean="0"/>
              <a:t>Lee Tom Perry </a:t>
            </a:r>
            <a:r>
              <a:rPr lang="en-GB" sz="2000" dirty="0" err="1" smtClean="0"/>
              <a:t>dkk</a:t>
            </a:r>
            <a:r>
              <a:rPr lang="en-GB" sz="2000" dirty="0" smtClean="0"/>
              <a:t>.</a:t>
            </a:r>
          </a:p>
          <a:p>
            <a:pPr marL="442913" indent="-374650">
              <a:buFont typeface="Wingdings" pitchFamily="2" charset="2"/>
              <a:buChar char="§"/>
            </a:pP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pikiran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dasarnya</a:t>
            </a:r>
            <a:r>
              <a:rPr lang="en-GB" sz="2000" dirty="0" smtClean="0"/>
              <a:t> </a:t>
            </a:r>
            <a:r>
              <a:rPr lang="en-GB" sz="2000" dirty="0" err="1" smtClean="0"/>
              <a:t>menindaklanjuti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pikiran</a:t>
            </a:r>
            <a:r>
              <a:rPr lang="en-GB" sz="2000" dirty="0" smtClean="0"/>
              <a:t> </a:t>
            </a:r>
            <a:r>
              <a:rPr lang="en-GB" sz="2000" dirty="0" err="1" smtClean="0"/>
              <a:t>yg</a:t>
            </a:r>
            <a:r>
              <a:rPr lang="en-GB" sz="2000" dirty="0" smtClean="0"/>
              <a:t> </a:t>
            </a:r>
            <a:r>
              <a:rPr lang="en-GB" sz="2000" dirty="0" err="1" smtClean="0"/>
              <a:t>sebelumnya</a:t>
            </a:r>
            <a:r>
              <a:rPr lang="en-GB" sz="2000" dirty="0" smtClean="0"/>
              <a:t> </a:t>
            </a:r>
            <a:r>
              <a:rPr lang="en-GB" sz="2000" dirty="0" err="1" smtClean="0"/>
              <a:t>dikemukakan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i="1" dirty="0" err="1" smtClean="0"/>
              <a:t>Ansoff</a:t>
            </a:r>
            <a:r>
              <a:rPr lang="en-GB" sz="2000" dirty="0" smtClean="0"/>
              <a:t> </a:t>
            </a:r>
            <a:r>
              <a:rPr lang="en-GB" sz="2000" dirty="0" err="1" smtClean="0"/>
              <a:t>tentang</a:t>
            </a:r>
            <a:r>
              <a:rPr lang="en-GB" sz="2000" dirty="0" smtClean="0"/>
              <a:t> </a:t>
            </a:r>
            <a:r>
              <a:rPr lang="en-GB" sz="2000" dirty="0" err="1" smtClean="0"/>
              <a:t>perlunya</a:t>
            </a:r>
            <a:r>
              <a:rPr lang="en-GB" sz="2000" dirty="0" smtClean="0"/>
              <a:t> </a:t>
            </a: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baru</a:t>
            </a:r>
            <a:r>
              <a:rPr lang="en-GB" sz="2000" dirty="0" smtClean="0"/>
              <a:t> </a:t>
            </a:r>
            <a:r>
              <a:rPr lang="en-GB" sz="2000" dirty="0" err="1" smtClean="0"/>
              <a:t>dalams</a:t>
            </a:r>
            <a:r>
              <a:rPr lang="en-GB" sz="2000" dirty="0" smtClean="0"/>
              <a:t> </a:t>
            </a:r>
            <a:r>
              <a:rPr lang="en-GB" sz="2000" dirty="0" err="1" smtClean="0"/>
              <a:t>trategi</a:t>
            </a:r>
            <a:r>
              <a:rPr lang="en-GB" sz="2000" dirty="0" smtClean="0"/>
              <a:t> </a:t>
            </a:r>
            <a:r>
              <a:rPr lang="en-GB" sz="2000" dirty="0" err="1" smtClean="0"/>
              <a:t>bisnis</a:t>
            </a:r>
            <a:r>
              <a:rPr lang="en-GB" sz="2000" dirty="0" smtClean="0"/>
              <a:t> </a:t>
            </a:r>
            <a:r>
              <a:rPr lang="en-GB" sz="2000" dirty="0" err="1" smtClean="0"/>
              <a:t>ketika</a:t>
            </a:r>
            <a:r>
              <a:rPr lang="en-GB" sz="2000" dirty="0" smtClean="0"/>
              <a:t> </a:t>
            </a:r>
            <a:r>
              <a:rPr lang="en-GB" sz="2000" dirty="0" err="1" smtClean="0"/>
              <a:t>turbulensi</a:t>
            </a:r>
            <a:r>
              <a:rPr lang="en-GB" sz="2000" dirty="0" smtClean="0"/>
              <a:t> </a:t>
            </a:r>
            <a:r>
              <a:rPr lang="en-GB" sz="2000" dirty="0" err="1" smtClean="0"/>
              <a:t>lingkungan</a:t>
            </a:r>
            <a:r>
              <a:rPr lang="en-GB" sz="2000" dirty="0" smtClean="0"/>
              <a:t> </a:t>
            </a:r>
            <a:r>
              <a:rPr lang="en-GB" sz="2000" dirty="0" err="1" smtClean="0"/>
              <a:t>bisnis</a:t>
            </a:r>
            <a:r>
              <a:rPr lang="en-GB" sz="2000" dirty="0" smtClean="0"/>
              <a:t> </a:t>
            </a:r>
            <a:r>
              <a:rPr lang="en-GB" sz="2000" dirty="0" err="1" smtClean="0"/>
              <a:t>semakin</a:t>
            </a:r>
            <a:r>
              <a:rPr lang="en-GB" sz="2000" dirty="0" smtClean="0"/>
              <a:t> </a:t>
            </a:r>
            <a:r>
              <a:rPr lang="en-GB" sz="2000" dirty="0" err="1" smtClean="0"/>
              <a:t>meninggi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9767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536" y="4221088"/>
            <a:ext cx="8496944" cy="2636912"/>
          </a:xfrm>
          <a:prstGeom prst="rect">
            <a:avLst/>
          </a:prstGeom>
          <a:solidFill>
            <a:srgbClr val="FFFF66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1043609" y="1844824"/>
            <a:ext cx="5832648" cy="19442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1" y="2060848"/>
            <a:ext cx="5620907" cy="1656184"/>
          </a:xfrm>
        </p:spPr>
        <p:txBody>
          <a:bodyPr>
            <a:normAutofit/>
          </a:bodyPr>
          <a:lstStyle/>
          <a:p>
            <a:pPr marL="525463" indent="-457200">
              <a:buFont typeface="+mj-lt"/>
              <a:buAutoNum type="arabicParenR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pembentuk</a:t>
            </a:r>
            <a:r>
              <a:rPr lang="en-GB" sz="2000" dirty="0"/>
              <a:t> </a:t>
            </a:r>
            <a:r>
              <a:rPr lang="en-GB" sz="2000" dirty="0" smtClean="0"/>
              <a:t>unit </a:t>
            </a: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bersaing</a:t>
            </a:r>
            <a:endParaRPr lang="en-GB" sz="2000" dirty="0" smtClean="0"/>
          </a:p>
          <a:p>
            <a:pPr marL="525463" indent="-457200">
              <a:buFont typeface="+mj-lt"/>
              <a:buAutoNum type="arabicParenR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r>
              <a:rPr lang="en-GB" sz="2000" dirty="0" smtClean="0"/>
              <a:t> </a:t>
            </a:r>
            <a:r>
              <a:rPr lang="en-GB" sz="2000" dirty="0" err="1" smtClean="0"/>
              <a:t>pembentukan</a:t>
            </a:r>
            <a:r>
              <a:rPr lang="en-GB" sz="2000" dirty="0" smtClean="0"/>
              <a:t> </a:t>
            </a:r>
            <a:r>
              <a:rPr lang="en-GB" sz="2000" dirty="0" err="1" smtClean="0"/>
              <a:t>nilai</a:t>
            </a:r>
            <a:r>
              <a:rPr lang="en-GB" sz="2000" dirty="0" smtClean="0"/>
              <a:t> </a:t>
            </a:r>
            <a:r>
              <a:rPr lang="en-GB" sz="2000" dirty="0" err="1" smtClean="0"/>
              <a:t>tambah</a:t>
            </a:r>
            <a:endParaRPr lang="en-GB" sz="2000" dirty="0" smtClean="0"/>
          </a:p>
          <a:p>
            <a:pPr marL="525463" indent="-457200">
              <a:buFont typeface="+mj-lt"/>
              <a:buAutoNum type="arabicParenR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penunjang</a:t>
            </a:r>
            <a:r>
              <a:rPr lang="en-GB" sz="2000" dirty="0" smtClean="0"/>
              <a:t> </a:t>
            </a:r>
            <a:r>
              <a:rPr lang="en-GB" sz="2000" dirty="0" err="1" smtClean="0"/>
              <a:t>utama</a:t>
            </a:r>
            <a:endParaRPr lang="en-GB" sz="2000" dirty="0" smtClean="0"/>
          </a:p>
          <a:p>
            <a:pPr marL="525463" indent="-457200">
              <a:buFont typeface="+mj-lt"/>
              <a:buAutoNum type="arabicParenR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esensial</a:t>
            </a:r>
            <a:endParaRPr lang="en-GB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67544" y="499357"/>
            <a:ext cx="2710678" cy="43088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68580" indent="0">
              <a:buNone/>
              <a:defRPr sz="2200" b="1"/>
            </a:lvl1pPr>
          </a:lstStyle>
          <a:p>
            <a:r>
              <a:rPr lang="en-GB" dirty="0" err="1"/>
              <a:t>Aktivitas</a:t>
            </a:r>
            <a:r>
              <a:rPr lang="en-GB" dirty="0"/>
              <a:t> Perusahaan</a:t>
            </a:r>
          </a:p>
        </p:txBody>
      </p:sp>
      <p:sp>
        <p:nvSpPr>
          <p:cNvPr id="4" name="Rectangle 3"/>
          <p:cNvSpPr/>
          <p:nvPr/>
        </p:nvSpPr>
        <p:spPr>
          <a:xfrm>
            <a:off x="493577" y="1052736"/>
            <a:ext cx="6563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 err="1"/>
              <a:t>Pendekatan</a:t>
            </a:r>
            <a:r>
              <a:rPr lang="en-GB" u="sng" dirty="0"/>
              <a:t> UKB </a:t>
            </a:r>
            <a:r>
              <a:rPr lang="en-GB" u="sng" dirty="0" err="1"/>
              <a:t>membedakan</a:t>
            </a:r>
            <a:r>
              <a:rPr lang="en-GB" u="sng" dirty="0"/>
              <a:t> </a:t>
            </a:r>
            <a:r>
              <a:rPr lang="en-GB" u="sng" dirty="0" err="1"/>
              <a:t>kegiatan</a:t>
            </a:r>
            <a:r>
              <a:rPr lang="en-GB" u="sng" dirty="0"/>
              <a:t> </a:t>
            </a:r>
            <a:r>
              <a:rPr lang="en-GB" u="sng" dirty="0" err="1"/>
              <a:t>perusahaan</a:t>
            </a:r>
            <a:r>
              <a:rPr lang="en-GB" u="sng" dirty="0"/>
              <a:t> </a:t>
            </a:r>
            <a:r>
              <a:rPr lang="en-GB" u="sng" dirty="0" err="1"/>
              <a:t>kedalam</a:t>
            </a:r>
            <a:r>
              <a:rPr lang="en-GB" u="sng" dirty="0"/>
              <a:t> </a:t>
            </a:r>
            <a:r>
              <a:rPr lang="en-GB" u="sng" dirty="0" smtClean="0"/>
              <a:t> </a:t>
            </a:r>
            <a:r>
              <a:rPr lang="en-GB" u="sng" dirty="0" err="1" smtClean="0"/>
              <a:t>empat</a:t>
            </a:r>
            <a:r>
              <a:rPr lang="en-GB" u="sng" dirty="0" smtClean="0"/>
              <a:t> </a:t>
            </a:r>
            <a:r>
              <a:rPr lang="en-GB" u="sng" dirty="0" err="1"/>
              <a:t>jenis</a:t>
            </a:r>
            <a:r>
              <a:rPr lang="en-GB" u="sng" dirty="0"/>
              <a:t>, </a:t>
            </a:r>
            <a:r>
              <a:rPr lang="en-GB" u="sng" dirty="0" err="1"/>
              <a:t>yakni</a:t>
            </a:r>
            <a:r>
              <a:rPr lang="en-GB" u="sng" dirty="0"/>
              <a:t> </a:t>
            </a:r>
            <a:r>
              <a:rPr lang="en-GB" u="sng" dirty="0" smtClean="0"/>
              <a:t>:</a:t>
            </a:r>
            <a:endParaRPr lang="en-GB" u="sng" dirty="0"/>
          </a:p>
        </p:txBody>
      </p:sp>
      <p:sp>
        <p:nvSpPr>
          <p:cNvPr id="5" name="Rectangle 4"/>
          <p:cNvSpPr/>
          <p:nvPr/>
        </p:nvSpPr>
        <p:spPr>
          <a:xfrm>
            <a:off x="565585" y="4340711"/>
            <a:ext cx="813690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1163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Menurut</a:t>
            </a:r>
            <a:r>
              <a:rPr lang="en-GB" sz="2000" dirty="0"/>
              <a:t> Perry </a:t>
            </a:r>
            <a:r>
              <a:rPr lang="en-GB" sz="2000" dirty="0" err="1"/>
              <a:t>perhatian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hendaknya</a:t>
            </a:r>
            <a:r>
              <a:rPr lang="en-GB" sz="2000" dirty="0"/>
              <a:t> </a:t>
            </a:r>
            <a:r>
              <a:rPr lang="en-GB" sz="2000" dirty="0" err="1"/>
              <a:t>ditujukan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pertama</a:t>
            </a:r>
            <a:endParaRPr lang="en-GB" sz="2000" dirty="0"/>
          </a:p>
          <a:p>
            <a:pPr marL="411163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/>
              <a:t>kedua</a:t>
            </a:r>
            <a:r>
              <a:rPr lang="en-GB" sz="2000" dirty="0"/>
              <a:t> </a:t>
            </a:r>
            <a:r>
              <a:rPr lang="en-GB" sz="2000" dirty="0" err="1"/>
              <a:t>diperlukan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membantu</a:t>
            </a:r>
            <a:r>
              <a:rPr lang="en-GB" sz="2000" dirty="0"/>
              <a:t> </a:t>
            </a:r>
            <a:r>
              <a:rPr lang="en-GB" sz="2000" dirty="0" err="1"/>
              <a:t>tercapainya</a:t>
            </a:r>
            <a:r>
              <a:rPr lang="en-GB" sz="2000" dirty="0"/>
              <a:t> </a:t>
            </a:r>
            <a:r>
              <a:rPr lang="en-GB" sz="2000" dirty="0" err="1"/>
              <a:t>tujuan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err="1" smtClean="0"/>
              <a:t>pertama</a:t>
            </a:r>
            <a:endParaRPr lang="en-GB" sz="2000" dirty="0"/>
          </a:p>
          <a:p>
            <a:pPr marL="411163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/>
              <a:t>ketiga</a:t>
            </a:r>
            <a:r>
              <a:rPr lang="en-GB" sz="2000" dirty="0"/>
              <a:t> </a:t>
            </a:r>
            <a:r>
              <a:rPr lang="en-GB" sz="2000" dirty="0" err="1"/>
              <a:t>diperlukan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kontinuitas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</a:t>
            </a:r>
            <a:r>
              <a:rPr lang="en-GB" sz="2000" dirty="0" smtClean="0"/>
              <a:t>lain</a:t>
            </a:r>
          </a:p>
          <a:p>
            <a:pPr marL="411163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/>
              <a:t>keempat</a:t>
            </a:r>
            <a:r>
              <a:rPr lang="en-GB" sz="2000" dirty="0"/>
              <a:t> </a:t>
            </a:r>
            <a:r>
              <a:rPr lang="en-GB" sz="2000" dirty="0" err="1"/>
              <a:t>dikerjakan</a:t>
            </a:r>
            <a:r>
              <a:rPr lang="en-GB" sz="2000" dirty="0"/>
              <a:t> </a:t>
            </a:r>
            <a:r>
              <a:rPr lang="en-GB" sz="2000" dirty="0" err="1"/>
              <a:t>semata-mata</a:t>
            </a:r>
            <a:r>
              <a:rPr lang="en-GB" sz="2000" dirty="0"/>
              <a:t> </a:t>
            </a:r>
            <a:r>
              <a:rPr lang="en-GB" sz="2000" dirty="0" err="1"/>
              <a:t>berdasar</a:t>
            </a:r>
            <a:r>
              <a:rPr lang="en-GB" sz="2000" dirty="0"/>
              <a:t> </a:t>
            </a:r>
            <a:r>
              <a:rPr lang="en-GB" sz="2000" dirty="0" err="1"/>
              <a:t>tradisi</a:t>
            </a:r>
            <a:r>
              <a:rPr lang="en-GB" sz="2000" dirty="0"/>
              <a:t> </a:t>
            </a:r>
            <a:r>
              <a:rPr lang="en-GB" sz="2000" dirty="0" err="1" smtClean="0"/>
              <a:t>perusahaan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0865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83568" y="980728"/>
            <a:ext cx="7632848" cy="525774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899592" y="1196752"/>
            <a:ext cx="7200800" cy="4896544"/>
          </a:xfrm>
          <a:prstGeom prst="roundRect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508" y="1484784"/>
            <a:ext cx="6777317" cy="453650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smtClean="0"/>
              <a:t>Unit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meliputi</a:t>
            </a:r>
            <a:r>
              <a:rPr lang="en-GB" sz="2000" dirty="0" smtClean="0"/>
              <a:t> </a:t>
            </a:r>
            <a:r>
              <a:rPr lang="en-GB" sz="2000" dirty="0" err="1" smtClean="0"/>
              <a:t>beberapa</a:t>
            </a:r>
            <a:r>
              <a:rPr lang="en-GB" sz="2000" dirty="0" smtClean="0"/>
              <a:t> </a:t>
            </a:r>
            <a:r>
              <a:rPr lang="en-GB" sz="2000" dirty="0" err="1" smtClean="0"/>
              <a:t>kegiatan</a:t>
            </a:r>
            <a:r>
              <a:rPr lang="en-GB" sz="2000" dirty="0" smtClean="0"/>
              <a:t> </a:t>
            </a:r>
            <a:r>
              <a:rPr lang="en-GB" sz="2000" dirty="0" err="1" smtClean="0"/>
              <a:t>kritis</a:t>
            </a:r>
            <a:r>
              <a:rPr lang="en-GB" sz="2000" dirty="0" smtClean="0"/>
              <a:t> (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kunci</a:t>
            </a:r>
            <a:r>
              <a:rPr lang="en-GB" sz="2000" dirty="0" smtClean="0"/>
              <a:t>) yang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determinan</a:t>
            </a:r>
            <a:r>
              <a:rPr lang="en-GB" sz="2000" dirty="0" smtClean="0"/>
              <a:t> </a:t>
            </a:r>
            <a:r>
              <a:rPr lang="en-GB" sz="2000" dirty="0" err="1" smtClean="0"/>
              <a:t>pokok</a:t>
            </a:r>
            <a:r>
              <a:rPr lang="en-GB" sz="2000" dirty="0" smtClean="0"/>
              <a:t> </a:t>
            </a:r>
            <a:r>
              <a:rPr lang="en-GB" sz="2000" dirty="0" err="1" smtClean="0"/>
              <a:t>kompetensi</a:t>
            </a:r>
            <a:r>
              <a:rPr lang="en-GB" sz="2000" dirty="0" smtClean="0"/>
              <a:t>  </a:t>
            </a:r>
            <a:r>
              <a:rPr lang="en-GB" sz="2000" dirty="0" err="1" smtClean="0"/>
              <a:t>khas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dimiliki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didalam</a:t>
            </a:r>
            <a:r>
              <a:rPr lang="en-GB" sz="2000" dirty="0" smtClean="0"/>
              <a:t> </a:t>
            </a:r>
            <a:r>
              <a:rPr lang="en-GB" sz="2000" dirty="0" err="1" smtClean="0"/>
              <a:t>lingkup</a:t>
            </a:r>
            <a:r>
              <a:rPr lang="en-GB" sz="2000" dirty="0" smtClean="0"/>
              <a:t> </a:t>
            </a:r>
            <a:r>
              <a:rPr lang="en-GB" sz="2000" dirty="0" err="1" smtClean="0"/>
              <a:t>arahan</a:t>
            </a:r>
            <a:r>
              <a:rPr lang="en-GB" sz="2000" dirty="0" smtClean="0"/>
              <a:t> </a:t>
            </a:r>
            <a:r>
              <a:rPr lang="en-GB" sz="2000" dirty="0" err="1" smtClean="0"/>
              <a:t>strategi</a:t>
            </a:r>
            <a:r>
              <a:rPr lang="en-GB" sz="2000" dirty="0" smtClean="0"/>
              <a:t> yang </a:t>
            </a:r>
            <a:r>
              <a:rPr lang="en-GB" sz="2000" dirty="0" err="1" smtClean="0"/>
              <a:t>telah</a:t>
            </a:r>
            <a:r>
              <a:rPr lang="en-GB" sz="2000" dirty="0" smtClean="0"/>
              <a:t> </a:t>
            </a:r>
            <a:r>
              <a:rPr lang="en-GB" sz="2000" dirty="0" err="1" smtClean="0"/>
              <a:t>ditetapkan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/>
              <a:t>Premis</a:t>
            </a:r>
            <a:r>
              <a:rPr lang="en-GB" sz="2000" dirty="0"/>
              <a:t> yang </a:t>
            </a:r>
            <a:r>
              <a:rPr lang="en-GB" sz="2000" dirty="0" err="1"/>
              <a:t>digunakan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err="1"/>
              <a:t>bersaing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muncul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perhatian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 </a:t>
            </a:r>
            <a:r>
              <a:rPr lang="en-GB" sz="2000" dirty="0" err="1"/>
              <a:t>diarahkan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semua</a:t>
            </a:r>
            <a:r>
              <a:rPr lang="en-GB" sz="2000" dirty="0"/>
              <a:t>  </a:t>
            </a:r>
            <a:r>
              <a:rPr lang="en-GB" sz="2000" dirty="0" err="1"/>
              <a:t>jenis</a:t>
            </a:r>
            <a:r>
              <a:rPr lang="en-GB" sz="2000" dirty="0"/>
              <a:t> </a:t>
            </a:r>
            <a:r>
              <a:rPr lang="en-GB" sz="2000" dirty="0" err="1"/>
              <a:t>aktivitas</a:t>
            </a:r>
            <a:r>
              <a:rPr lang="en-GB" sz="2000" dirty="0"/>
              <a:t> yang </a:t>
            </a:r>
            <a:r>
              <a:rPr lang="en-GB" sz="2000" dirty="0" err="1"/>
              <a:t>ada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harapan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menjalankan</a:t>
            </a:r>
            <a:r>
              <a:rPr lang="en-GB" sz="2000" dirty="0"/>
              <a:t> </a:t>
            </a:r>
            <a:r>
              <a:rPr lang="en-GB" sz="2000" dirty="0" err="1"/>
              <a:t>fungsinya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kualitas</a:t>
            </a:r>
            <a:r>
              <a:rPr lang="en-GB" sz="2000" dirty="0"/>
              <a:t> </a:t>
            </a:r>
            <a:r>
              <a:rPr lang="en-GB" sz="2000" dirty="0" err="1"/>
              <a:t>nomor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/>
              <a:t>Hal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mungkin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karena</a:t>
            </a:r>
            <a:r>
              <a:rPr lang="en-GB" sz="2000" dirty="0"/>
              <a:t> </a:t>
            </a:r>
            <a:r>
              <a:rPr lang="en-GB" sz="2000" dirty="0" err="1"/>
              <a:t>keterbatasan</a:t>
            </a:r>
            <a:r>
              <a:rPr lang="en-GB" sz="2000" dirty="0"/>
              <a:t> </a:t>
            </a:r>
            <a:r>
              <a:rPr lang="en-GB" sz="2000" dirty="0" err="1"/>
              <a:t>daya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dana</a:t>
            </a:r>
            <a:r>
              <a:rPr lang="en-GB" sz="2000" dirty="0"/>
              <a:t> yang </a:t>
            </a:r>
            <a:r>
              <a:rPr lang="en-GB" sz="2000" dirty="0" err="1"/>
              <a:t>dimiliki</a:t>
            </a:r>
            <a:r>
              <a:rPr lang="en-GB" sz="2000" dirty="0"/>
              <a:t>.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dipaksakan</a:t>
            </a:r>
            <a:r>
              <a:rPr lang="en-GB" sz="2000" dirty="0"/>
              <a:t> yang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justru</a:t>
            </a:r>
            <a:r>
              <a:rPr lang="en-GB" sz="2000" dirty="0"/>
              <a:t> </a:t>
            </a:r>
            <a:r>
              <a:rPr lang="en-GB" sz="2000" dirty="0" err="1"/>
              <a:t>sebaliknya</a:t>
            </a:r>
            <a:r>
              <a:rPr lang="en-GB" sz="2000" dirty="0"/>
              <a:t>, </a:t>
            </a:r>
            <a:r>
              <a:rPr lang="en-GB" sz="2000" dirty="0" err="1"/>
              <a:t>yakni</a:t>
            </a:r>
            <a:r>
              <a:rPr lang="en-GB" sz="2000" dirty="0"/>
              <a:t> </a:t>
            </a:r>
            <a:r>
              <a:rPr lang="en-GB" sz="2000" dirty="0" err="1"/>
              <a:t>semua</a:t>
            </a:r>
            <a:r>
              <a:rPr lang="en-GB" sz="2000" dirty="0"/>
              <a:t> </a:t>
            </a:r>
            <a:r>
              <a:rPr lang="en-GB" sz="2000" dirty="0" err="1"/>
              <a:t>fungsi</a:t>
            </a:r>
            <a:r>
              <a:rPr lang="en-GB" sz="2000" dirty="0"/>
              <a:t> </a:t>
            </a:r>
            <a:r>
              <a:rPr lang="en-GB" sz="2000" dirty="0" err="1"/>
              <a:t>berjalan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level </a:t>
            </a:r>
            <a:r>
              <a:rPr lang="en-GB" sz="2000" dirty="0" err="1"/>
              <a:t>sedang-sedang</a:t>
            </a:r>
            <a:r>
              <a:rPr lang="en-GB" sz="2000" dirty="0"/>
              <a:t> </a:t>
            </a:r>
            <a:r>
              <a:rPr lang="en-GB" sz="2000" dirty="0" err="1" smtClean="0"/>
              <a:t>saja</a:t>
            </a:r>
            <a:endParaRPr lang="en-GB" sz="2000" dirty="0" smtClean="0"/>
          </a:p>
          <a:p>
            <a:pPr>
              <a:spcBef>
                <a:spcPts val="1200"/>
              </a:spcBef>
            </a:pP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750078" y="405244"/>
            <a:ext cx="32582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en-GB" sz="2200" b="1" dirty="0"/>
              <a:t>Unit </a:t>
            </a:r>
            <a:r>
              <a:rPr lang="en-GB" sz="2200" b="1" dirty="0" err="1"/>
              <a:t>Keunggulan</a:t>
            </a:r>
            <a:r>
              <a:rPr lang="en-GB" sz="2200" b="1" dirty="0"/>
              <a:t> </a:t>
            </a:r>
            <a:r>
              <a:rPr lang="en-GB" sz="2200" b="1" dirty="0" err="1"/>
              <a:t>Bersaing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55640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92280" y="-99392"/>
            <a:ext cx="504056" cy="35283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1727684" y="2132856"/>
            <a:ext cx="6444716" cy="25922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732" y="2312877"/>
            <a:ext cx="5544732" cy="226825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Perbandingan</a:t>
            </a:r>
            <a:r>
              <a:rPr lang="en-GB" sz="2000" dirty="0" smtClean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 smtClean="0"/>
              <a:t>Kinerja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/>
              <a:t>Kompetensi</a:t>
            </a:r>
            <a:r>
              <a:rPr lang="en-GB" sz="2000" dirty="0"/>
              <a:t> </a:t>
            </a:r>
            <a:r>
              <a:rPr lang="en-GB" sz="2000" dirty="0" err="1"/>
              <a:t>Masa</a:t>
            </a:r>
            <a:r>
              <a:rPr lang="en-GB" sz="2000" dirty="0"/>
              <a:t> </a:t>
            </a:r>
            <a:r>
              <a:rPr lang="en-GB" sz="2000" dirty="0" err="1"/>
              <a:t>Lalu</a:t>
            </a:r>
            <a:endParaRPr lang="en-GB" sz="2000" dirty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Evolusi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Perbandingan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Faktor-faktor</a:t>
            </a:r>
            <a:r>
              <a:rPr lang="en-GB" sz="2000" dirty="0" smtClean="0"/>
              <a:t> </a:t>
            </a:r>
            <a:r>
              <a:rPr lang="en-GB" sz="2000" dirty="0" err="1" smtClean="0"/>
              <a:t>Keberhasilan</a:t>
            </a:r>
            <a:r>
              <a:rPr lang="en-GB" sz="2000" dirty="0" smtClean="0"/>
              <a:t> </a:t>
            </a:r>
            <a:r>
              <a:rPr lang="en-GB" sz="2000" dirty="0" err="1" smtClean="0"/>
              <a:t>Industri</a:t>
            </a:r>
            <a:endParaRPr lang="en-GB" sz="2000" dirty="0" smtClean="0"/>
          </a:p>
          <a:p>
            <a:pPr marL="68580" indent="0">
              <a:spcBef>
                <a:spcPts val="1200"/>
              </a:spcBef>
              <a:buNone/>
            </a:pPr>
            <a:endParaRPr lang="en-GB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11560" y="620688"/>
            <a:ext cx="3913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latin typeface="Century Gothic" pitchFamily="34" charset="0"/>
              </a:rPr>
              <a:t>Evaluasi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Variabel</a:t>
            </a:r>
            <a:r>
              <a:rPr lang="en-GB" sz="2400" dirty="0" smtClean="0">
                <a:latin typeface="Century Gothic" pitchFamily="34" charset="0"/>
              </a:rPr>
              <a:t> Internal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1560" y="1267019"/>
            <a:ext cx="5112568" cy="72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827584" y="5445224"/>
            <a:ext cx="55446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err="1">
                <a:solidFill>
                  <a:schemeClr val="tx1"/>
                </a:solidFill>
                <a:latin typeface="Century Gothic" pitchFamily="34" charset="0"/>
              </a:rPr>
              <a:t>Matriks</a:t>
            </a:r>
            <a:r>
              <a:rPr lang="en-GB" sz="28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latin typeface="Century Gothic" pitchFamily="34" charset="0"/>
              </a:rPr>
              <a:t>Profil</a:t>
            </a:r>
            <a:r>
              <a:rPr lang="en-GB" sz="2800" dirty="0">
                <a:solidFill>
                  <a:schemeClr val="tx1"/>
                </a:solidFill>
                <a:latin typeface="Century Gothic" pitchFamily="34" charset="0"/>
              </a:rPr>
              <a:t> Perusahaan</a:t>
            </a:r>
          </a:p>
        </p:txBody>
      </p:sp>
    </p:spTree>
    <p:extLst>
      <p:ext uri="{BB962C8B-B14F-4D97-AF65-F5344CB8AC3E}">
        <p14:creationId xmlns:p14="http://schemas.microsoft.com/office/powerpoint/2010/main" val="17160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83568" y="620689"/>
            <a:ext cx="7632848" cy="496855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899592" y="836712"/>
            <a:ext cx="7200800" cy="4627218"/>
          </a:xfrm>
          <a:prstGeom prst="roundRect">
            <a:avLst/>
          </a:prstGeom>
          <a:ln w="38100">
            <a:solidFill>
              <a:srgbClr val="FFFF66"/>
            </a:solidFill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051" y="1124744"/>
            <a:ext cx="6777317" cy="424847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/>
              <a:t>Kompetensi</a:t>
            </a:r>
            <a:r>
              <a:rPr lang="en-GB" sz="2000" dirty="0" smtClean="0"/>
              <a:t>  </a:t>
            </a:r>
            <a:r>
              <a:rPr lang="en-GB" sz="2000" dirty="0" err="1" smtClean="0"/>
              <a:t>khas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ada</a:t>
            </a:r>
            <a:r>
              <a:rPr lang="en-GB" sz="2000" dirty="0" smtClean="0"/>
              <a:t> di </a:t>
            </a:r>
            <a:r>
              <a:rPr lang="en-GB" sz="2000" dirty="0" err="1" smtClean="0"/>
              <a:t>dalam</a:t>
            </a:r>
            <a:r>
              <a:rPr lang="en-GB" sz="2000" dirty="0" smtClean="0"/>
              <a:t> UKB yang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hanya</a:t>
            </a:r>
            <a:r>
              <a:rPr lang="en-GB" sz="2000" dirty="0" smtClean="0"/>
              <a:t> </a:t>
            </a:r>
            <a:r>
              <a:rPr lang="en-GB" sz="2000" dirty="0" err="1" smtClean="0"/>
              <a:t>muncul</a:t>
            </a:r>
            <a:r>
              <a:rPr lang="en-GB" sz="2000" dirty="0" smtClean="0"/>
              <a:t>  </a:t>
            </a: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memberikan</a:t>
            </a:r>
            <a:r>
              <a:rPr lang="en-GB" sz="2000" dirty="0" smtClean="0"/>
              <a:t> </a:t>
            </a:r>
            <a:r>
              <a:rPr lang="en-GB" sz="2000" dirty="0" err="1" smtClean="0"/>
              <a:t>fokus</a:t>
            </a:r>
            <a:r>
              <a:rPr lang="en-GB" sz="2000" dirty="0" smtClean="0"/>
              <a:t> </a:t>
            </a:r>
            <a:r>
              <a:rPr lang="en-GB" sz="2000" dirty="0" err="1" smtClean="0"/>
              <a:t>perhatiannya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beberapa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kunci</a:t>
            </a:r>
            <a:r>
              <a:rPr lang="en-GB" sz="2000" dirty="0" smtClean="0"/>
              <a:t> </a:t>
            </a:r>
            <a:r>
              <a:rPr lang="en-GB" sz="2000" dirty="0" err="1" smtClean="0"/>
              <a:t>saja</a:t>
            </a:r>
            <a:r>
              <a:rPr lang="en-GB" sz="2000" dirty="0" smtClean="0"/>
              <a:t> , </a:t>
            </a:r>
            <a:r>
              <a:rPr lang="en-GB" sz="2000" dirty="0" err="1" smtClean="0"/>
              <a:t>sehingga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kunci</a:t>
            </a:r>
            <a:r>
              <a:rPr lang="en-GB" sz="2000" dirty="0" smtClean="0"/>
              <a:t> </a:t>
            </a:r>
            <a:r>
              <a:rPr lang="en-GB" sz="2000" dirty="0" err="1" smtClean="0"/>
              <a:t>tersebut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dijalankan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tingkatan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tertandingi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terlaksana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tataran</a:t>
            </a:r>
            <a:r>
              <a:rPr lang="en-GB" sz="2000" dirty="0" smtClean="0"/>
              <a:t> </a:t>
            </a:r>
            <a:r>
              <a:rPr lang="en-GB" sz="2000" dirty="0" err="1" smtClean="0"/>
              <a:t>prestasi</a:t>
            </a:r>
            <a:r>
              <a:rPr lang="en-GB" sz="2000" dirty="0" smtClean="0"/>
              <a:t> </a:t>
            </a:r>
            <a:r>
              <a:rPr lang="en-GB" sz="2000" dirty="0" err="1" smtClean="0"/>
              <a:t>tertinggi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termasuk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kelompok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aktivitas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pembentuk</a:t>
            </a:r>
            <a:r>
              <a:rPr lang="en-GB" sz="2000" dirty="0" smtClean="0">
                <a:sym typeface="Wingdings" pitchFamily="2" charset="2"/>
              </a:rPr>
              <a:t> unit </a:t>
            </a:r>
            <a:r>
              <a:rPr lang="en-GB" sz="2000" dirty="0" err="1" smtClean="0">
                <a:sym typeface="Wingdings" pitchFamily="2" charset="2"/>
              </a:rPr>
              <a:t>keunggulan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bersaing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langsung</a:t>
            </a:r>
            <a:r>
              <a:rPr lang="en-GB" sz="2000" dirty="0" smtClean="0"/>
              <a:t> </a:t>
            </a: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</a:t>
            </a:r>
            <a:r>
              <a:rPr lang="en-GB" sz="2000" dirty="0" err="1" smtClean="0"/>
              <a:t>otomatis</a:t>
            </a:r>
            <a:r>
              <a:rPr lang="en-GB" sz="2000" dirty="0" smtClean="0"/>
              <a:t> </a:t>
            </a:r>
            <a:r>
              <a:rPr lang="en-GB" sz="2000" dirty="0" err="1" smtClean="0"/>
              <a:t>juga</a:t>
            </a:r>
            <a:r>
              <a:rPr lang="en-GB" sz="2000" dirty="0" smtClean="0"/>
              <a:t> </a:t>
            </a:r>
            <a:r>
              <a:rPr lang="en-GB" sz="2000" dirty="0" err="1" smtClean="0"/>
              <a:t>mampu</a:t>
            </a:r>
            <a:r>
              <a:rPr lang="en-GB" sz="2000" dirty="0" smtClean="0"/>
              <a:t> </a:t>
            </a:r>
            <a:r>
              <a:rPr lang="en-GB" sz="2000" dirty="0" err="1" smtClean="0"/>
              <a:t>mendeteksi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yang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termasuk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kunci</a:t>
            </a:r>
            <a:r>
              <a:rPr lang="en-GB" sz="2000" dirty="0" smtClean="0"/>
              <a:t> yang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mendapatkan</a:t>
            </a:r>
            <a:r>
              <a:rPr lang="en-GB" sz="2000" dirty="0" smtClean="0"/>
              <a:t> </a:t>
            </a:r>
            <a:r>
              <a:rPr lang="en-GB" sz="2000" dirty="0" err="1" smtClean="0"/>
              <a:t>perhatian</a:t>
            </a:r>
            <a:r>
              <a:rPr lang="en-GB" sz="2000" dirty="0" smtClean="0"/>
              <a:t> </a:t>
            </a:r>
            <a:r>
              <a:rPr lang="en-GB" sz="2000" dirty="0" err="1" smtClean="0"/>
              <a:t>khusus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termasuk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jenis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aktivitas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pembentuk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nilai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tambah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aktivitas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penunjang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utama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aktivitas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tidak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esensial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5161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827584" y="3356992"/>
            <a:ext cx="5616624" cy="1944216"/>
          </a:xfrm>
          <a:prstGeom prst="roundRect">
            <a:avLst/>
          </a:prstGeom>
          <a:solidFill>
            <a:srgbClr val="FFCCFF"/>
          </a:solidFill>
          <a:ln w="38100">
            <a:solidFill>
              <a:schemeClr val="accent2">
                <a:lumMod val="75000"/>
              </a:schemeClr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971600" y="611197"/>
            <a:ext cx="44644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err="1" smtClean="0"/>
              <a:t>Orientasi</a:t>
            </a:r>
            <a:r>
              <a:rPr lang="en-GB" sz="2200" b="1" dirty="0" smtClean="0"/>
              <a:t> &amp; </a:t>
            </a:r>
            <a:r>
              <a:rPr lang="en-GB" sz="2200" b="1" dirty="0" err="1" smtClean="0"/>
              <a:t>Aktivitas</a:t>
            </a:r>
            <a:r>
              <a:rPr lang="en-GB" sz="2200" b="1" dirty="0" smtClean="0"/>
              <a:t> Perusahaan</a:t>
            </a:r>
            <a:endParaRPr lang="en-GB" sz="2200" b="1" dirty="0"/>
          </a:p>
        </p:txBody>
      </p:sp>
      <p:sp>
        <p:nvSpPr>
          <p:cNvPr id="2" name="Rectangle 1"/>
          <p:cNvSpPr/>
          <p:nvPr/>
        </p:nvSpPr>
        <p:spPr>
          <a:xfrm>
            <a:off x="971600" y="1268760"/>
            <a:ext cx="54726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operasionalisasinya</a:t>
            </a:r>
            <a:r>
              <a:rPr lang="en-GB" sz="2000" dirty="0"/>
              <a:t> UKB </a:t>
            </a:r>
            <a:r>
              <a:rPr lang="en-GB" sz="2000" dirty="0" err="1"/>
              <a:t>memilahkan</a:t>
            </a:r>
            <a:r>
              <a:rPr lang="en-GB" sz="2000" dirty="0"/>
              <a:t> </a:t>
            </a:r>
            <a:r>
              <a:rPr lang="en-GB" sz="2000" b="1" dirty="0" err="1"/>
              <a:t>orientasi</a:t>
            </a:r>
            <a:r>
              <a:rPr lang="en-GB" sz="2000" b="1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tiga</a:t>
            </a:r>
            <a:r>
              <a:rPr lang="en-GB" sz="2000" dirty="0"/>
              <a:t> </a:t>
            </a:r>
            <a:r>
              <a:rPr lang="en-GB" sz="2000" dirty="0" err="1"/>
              <a:t>kelompok</a:t>
            </a:r>
            <a:r>
              <a:rPr lang="en-GB" sz="2000" dirty="0"/>
              <a:t>, </a:t>
            </a:r>
            <a:r>
              <a:rPr lang="en-GB" sz="2000" dirty="0" err="1"/>
              <a:t>yakni</a:t>
            </a:r>
            <a:r>
              <a:rPr lang="en-GB" sz="2000" dirty="0"/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3514720"/>
            <a:ext cx="54726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5780" indent="-457200">
              <a:spcBef>
                <a:spcPts val="1200"/>
              </a:spcBef>
              <a:buAutoNum type="arabicPeriod"/>
            </a:pPr>
            <a:r>
              <a:rPr lang="en-GB" sz="2000" dirty="0"/>
              <a:t>Perusahaan yang </a:t>
            </a:r>
            <a:r>
              <a:rPr lang="en-GB" sz="2000" dirty="0" err="1"/>
              <a:t>berorientasi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 (</a:t>
            </a:r>
            <a:r>
              <a:rPr lang="en-GB" sz="2000" i="1" dirty="0"/>
              <a:t>product-focused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1200"/>
              </a:spcBef>
              <a:buAutoNum type="arabicPeriod"/>
            </a:pPr>
            <a:r>
              <a:rPr lang="en-GB" sz="2000" dirty="0" err="1"/>
              <a:t>Orientasi</a:t>
            </a:r>
            <a:r>
              <a:rPr lang="en-GB" sz="2000" dirty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 (</a:t>
            </a:r>
            <a:r>
              <a:rPr lang="en-GB" sz="2000" i="1" dirty="0" err="1"/>
              <a:t>custumer</a:t>
            </a:r>
            <a:r>
              <a:rPr lang="en-GB" sz="2000" i="1" dirty="0"/>
              <a:t>-focused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1200"/>
              </a:spcBef>
              <a:buAutoNum type="arabicPeriod"/>
            </a:pPr>
            <a:r>
              <a:rPr lang="en-GB" sz="2000" dirty="0" err="1"/>
              <a:t>Orientasi</a:t>
            </a:r>
            <a:r>
              <a:rPr lang="en-GB" sz="2000" dirty="0"/>
              <a:t> </a:t>
            </a:r>
            <a:r>
              <a:rPr lang="en-GB" sz="2000" dirty="0" err="1"/>
              <a:t>teknologi</a:t>
            </a:r>
            <a:r>
              <a:rPr lang="en-GB" sz="2000" dirty="0"/>
              <a:t> (</a:t>
            </a:r>
            <a:r>
              <a:rPr lang="en-GB" sz="2000" i="1" dirty="0"/>
              <a:t>technology-focused</a:t>
            </a:r>
            <a:r>
              <a:rPr lang="en-GB" sz="2000" dirty="0"/>
              <a:t>)</a:t>
            </a:r>
          </a:p>
        </p:txBody>
      </p:sp>
      <p:sp>
        <p:nvSpPr>
          <p:cNvPr id="7" name="Chevron 6"/>
          <p:cNvSpPr/>
          <p:nvPr/>
        </p:nvSpPr>
        <p:spPr>
          <a:xfrm rot="5400000">
            <a:off x="3008991" y="2255704"/>
            <a:ext cx="973233" cy="583521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7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076056" y="2538604"/>
            <a:ext cx="4470538" cy="2267382"/>
          </a:xfrm>
          <a:prstGeom prst="roundRect">
            <a:avLst/>
          </a:prstGeom>
          <a:solidFill>
            <a:srgbClr val="99FF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41802" y="1334089"/>
            <a:ext cx="4802306" cy="2166919"/>
          </a:xfrm>
          <a:prstGeom prst="roundRect">
            <a:avLst/>
          </a:prstGeom>
          <a:solidFill>
            <a:srgbClr val="CCFFCC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-612576" y="5157191"/>
            <a:ext cx="7776864" cy="1368153"/>
          </a:xfrm>
          <a:prstGeom prst="rect">
            <a:avLst/>
          </a:prstGeom>
          <a:solidFill>
            <a:srgbClr val="FFFFCC"/>
          </a:solidFill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176" y="5301208"/>
            <a:ext cx="6264812" cy="12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/>
              <a:t>Masing-masing</a:t>
            </a:r>
            <a:r>
              <a:rPr lang="en-GB" sz="2000" dirty="0" smtClean="0"/>
              <a:t> </a:t>
            </a:r>
            <a:r>
              <a:rPr lang="en-GB" sz="2000" dirty="0" err="1" smtClean="0"/>
              <a:t>pilihan</a:t>
            </a:r>
            <a:r>
              <a:rPr lang="en-GB" sz="2000" dirty="0" smtClean="0"/>
              <a:t> </a:t>
            </a:r>
            <a:r>
              <a:rPr lang="en-GB" sz="2000" dirty="0" err="1" smtClean="0"/>
              <a:t>orientasi</a:t>
            </a:r>
            <a:r>
              <a:rPr lang="en-GB" sz="2000" dirty="0" smtClean="0"/>
              <a:t> </a:t>
            </a:r>
            <a:r>
              <a:rPr lang="en-GB" sz="2000" dirty="0" err="1" smtClean="0"/>
              <a:t>membawa</a:t>
            </a:r>
            <a:r>
              <a:rPr lang="en-GB" sz="2000" dirty="0" smtClean="0"/>
              <a:t> </a:t>
            </a:r>
            <a:r>
              <a:rPr lang="en-GB" sz="2000" dirty="0" err="1" smtClean="0"/>
              <a:t>konsekwensi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perbedaan</a:t>
            </a:r>
            <a:r>
              <a:rPr lang="en-GB" sz="2000" dirty="0" smtClean="0"/>
              <a:t> </a:t>
            </a:r>
            <a:r>
              <a:rPr lang="en-GB" sz="2000" dirty="0" err="1" smtClean="0"/>
              <a:t>mendasar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aktivitas</a:t>
            </a:r>
            <a:r>
              <a:rPr lang="en-GB" sz="2000" dirty="0" smtClean="0"/>
              <a:t> </a:t>
            </a:r>
            <a:r>
              <a:rPr lang="en-GB" sz="2000" dirty="0" err="1" smtClean="0"/>
              <a:t>kunci</a:t>
            </a:r>
            <a:r>
              <a:rPr lang="en-GB" sz="2000" dirty="0" smtClean="0"/>
              <a:t> </a:t>
            </a:r>
            <a:r>
              <a:rPr lang="en-GB" sz="2000" dirty="0" err="1" smtClean="0"/>
              <a:t>penentu</a:t>
            </a:r>
            <a:r>
              <a:rPr lang="en-GB" sz="2000" dirty="0" smtClean="0"/>
              <a:t> </a:t>
            </a: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bersaing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dimiliki</a:t>
            </a: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5555544" y="2796024"/>
            <a:ext cx="319292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dirty="0"/>
              <a:t>5. Proses </a:t>
            </a:r>
            <a:r>
              <a:rPr lang="en-GB" sz="2000" dirty="0" err="1"/>
              <a:t>produksi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  <a:p>
            <a:pPr marL="68580" indent="0">
              <a:spcBef>
                <a:spcPts val="1200"/>
              </a:spcBef>
              <a:buNone/>
            </a:pPr>
            <a:r>
              <a:rPr lang="en-GB" sz="2000" dirty="0"/>
              <a:t>6. </a:t>
            </a:r>
            <a:r>
              <a:rPr lang="en-GB" sz="2000" dirty="0" err="1"/>
              <a:t>Penjualan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  <a:p>
            <a:pPr marL="68580" indent="0">
              <a:spcBef>
                <a:spcPts val="1200"/>
              </a:spcBef>
              <a:buNone/>
            </a:pPr>
            <a:r>
              <a:rPr lang="en-GB" sz="2000" dirty="0"/>
              <a:t>7. </a:t>
            </a:r>
            <a:r>
              <a:rPr lang="en-GB" sz="2000" dirty="0" err="1"/>
              <a:t>Pelayanan</a:t>
            </a:r>
            <a:r>
              <a:rPr lang="en-GB" sz="2000" dirty="0"/>
              <a:t> </a:t>
            </a:r>
            <a:r>
              <a:rPr lang="en-GB" sz="2000" dirty="0" err="1"/>
              <a:t>purna</a:t>
            </a:r>
            <a:r>
              <a:rPr lang="en-GB" sz="2000" dirty="0"/>
              <a:t> </a:t>
            </a:r>
            <a:r>
              <a:rPr lang="en-GB" sz="2000" dirty="0" err="1"/>
              <a:t>jual</a:t>
            </a:r>
            <a:endParaRPr lang="en-GB" sz="2000" dirty="0"/>
          </a:p>
          <a:p>
            <a:pPr marL="68580" indent="0">
              <a:spcBef>
                <a:spcPts val="1200"/>
              </a:spcBef>
              <a:buNone/>
            </a:pPr>
            <a:r>
              <a:rPr lang="en-GB" sz="2000" dirty="0"/>
              <a:t>8. </a:t>
            </a:r>
            <a:r>
              <a:rPr lang="en-GB" sz="2000" dirty="0" err="1"/>
              <a:t>Pengantaran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00100" y="1606367"/>
            <a:ext cx="4644008" cy="16786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5780" indent="-457200">
              <a:spcBef>
                <a:spcPts val="1200"/>
              </a:spcBef>
              <a:buFont typeface="Arial" pitchFamily="34" charset="0"/>
              <a:buAutoNum type="arabicPeriod"/>
            </a:pPr>
            <a:r>
              <a:rPr lang="en-GB" sz="2000" dirty="0" err="1" smtClean="0"/>
              <a:t>Identifikasi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kebutuhan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 smtClean="0"/>
          </a:p>
          <a:p>
            <a:pPr marL="525780" indent="-457200">
              <a:spcBef>
                <a:spcPts val="1200"/>
              </a:spcBef>
              <a:buFont typeface="Arial" pitchFamily="34" charset="0"/>
              <a:buAutoNum type="arabicPeriod"/>
            </a:pPr>
            <a:r>
              <a:rPr lang="en-GB" sz="2000" dirty="0" err="1" smtClean="0"/>
              <a:t>Mengembangkan</a:t>
            </a:r>
            <a:r>
              <a:rPr lang="en-GB" sz="2000" dirty="0" smtClean="0"/>
              <a:t> </a:t>
            </a:r>
            <a:r>
              <a:rPr lang="en-GB" sz="2000" dirty="0" err="1" smtClean="0"/>
              <a:t>spesifikasi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endParaRPr lang="en-GB" sz="2000" dirty="0" smtClean="0"/>
          </a:p>
          <a:p>
            <a:pPr marL="525780" indent="-457200">
              <a:spcBef>
                <a:spcPts val="1200"/>
              </a:spcBef>
              <a:buFont typeface="Arial" pitchFamily="34" charset="0"/>
              <a:buAutoNum type="arabicPeriod"/>
            </a:pPr>
            <a:r>
              <a:rPr lang="en-GB" sz="2000" dirty="0" err="1" smtClean="0"/>
              <a:t>Rekayasa</a:t>
            </a:r>
            <a:r>
              <a:rPr lang="en-GB" sz="2000" dirty="0" smtClean="0"/>
              <a:t> </a:t>
            </a:r>
            <a:r>
              <a:rPr lang="en-GB" sz="2000" dirty="0" err="1" smtClean="0"/>
              <a:t>desain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endParaRPr lang="en-GB" sz="2000" dirty="0" smtClean="0"/>
          </a:p>
          <a:p>
            <a:pPr marL="525780" indent="-457200">
              <a:spcBef>
                <a:spcPts val="1200"/>
              </a:spcBef>
              <a:buFont typeface="Arial" pitchFamily="34" charset="0"/>
              <a:buAutoNum type="arabicPeriod"/>
            </a:pPr>
            <a:r>
              <a:rPr lang="en-GB" sz="2000" dirty="0" err="1" smtClean="0"/>
              <a:t>Mengembangkan</a:t>
            </a:r>
            <a:r>
              <a:rPr lang="en-GB" sz="2000" dirty="0" smtClean="0"/>
              <a:t> </a:t>
            </a:r>
            <a:r>
              <a:rPr lang="en-GB" sz="2000" dirty="0" err="1" smtClean="0"/>
              <a:t>teknologi</a:t>
            </a:r>
            <a:endParaRPr lang="en-GB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741802" y="47667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" indent="0">
              <a:buFont typeface="Arial" pitchFamily="34" charset="0"/>
              <a:buNone/>
            </a:pPr>
            <a:r>
              <a:rPr lang="en-GB" sz="2000" b="1" dirty="0" err="1"/>
              <a:t>Aktivitas</a:t>
            </a:r>
            <a:r>
              <a:rPr lang="en-GB" sz="2000" b="1" dirty="0"/>
              <a:t> </a:t>
            </a:r>
            <a:r>
              <a:rPr lang="en-GB" sz="2000" dirty="0" err="1"/>
              <a:t>ketiga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tsb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jauh</a:t>
            </a:r>
            <a:r>
              <a:rPr lang="en-GB" sz="2000" dirty="0"/>
              <a:t> </a:t>
            </a:r>
            <a:r>
              <a:rPr lang="en-GB" sz="2000" dirty="0" err="1"/>
              <a:t>berbeda</a:t>
            </a:r>
            <a:r>
              <a:rPr lang="en-GB" sz="2000" dirty="0"/>
              <a:t> </a:t>
            </a:r>
            <a:r>
              <a:rPr lang="en-GB" sz="2000" dirty="0" err="1"/>
              <a:t>antara</a:t>
            </a:r>
            <a:r>
              <a:rPr lang="en-GB" sz="2000" dirty="0"/>
              <a:t> lain:</a:t>
            </a:r>
          </a:p>
        </p:txBody>
      </p:sp>
    </p:spTree>
    <p:extLst>
      <p:ext uri="{BB962C8B-B14F-4D97-AF65-F5344CB8AC3E}">
        <p14:creationId xmlns:p14="http://schemas.microsoft.com/office/powerpoint/2010/main" val="111419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Diagonal Corner Rectangle 5"/>
          <p:cNvSpPr/>
          <p:nvPr/>
        </p:nvSpPr>
        <p:spPr>
          <a:xfrm flipH="1">
            <a:off x="3923928" y="4221088"/>
            <a:ext cx="4680520" cy="236988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 Diagonal Corner Rectangle 4"/>
          <p:cNvSpPr/>
          <p:nvPr/>
        </p:nvSpPr>
        <p:spPr>
          <a:xfrm>
            <a:off x="683568" y="1196752"/>
            <a:ext cx="4392488" cy="280831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952" y="4703950"/>
            <a:ext cx="4320480" cy="1749386"/>
          </a:xfrm>
        </p:spPr>
        <p:txBody>
          <a:bodyPr>
            <a:norm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b="1" dirty="0" err="1" smtClean="0"/>
              <a:t>Aktivitas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penunjang</a:t>
            </a:r>
            <a:r>
              <a:rPr lang="en-GB" sz="2000" b="1" dirty="0"/>
              <a:t> </a:t>
            </a:r>
            <a:r>
              <a:rPr lang="en-GB" sz="2000" dirty="0" smtClean="0"/>
              <a:t>yang </a:t>
            </a:r>
            <a:r>
              <a:rPr lang="en-GB" sz="2000" dirty="0" err="1" smtClean="0"/>
              <a:t>membantu</a:t>
            </a:r>
            <a:r>
              <a:rPr lang="en-GB" sz="2000" dirty="0" smtClean="0"/>
              <a:t> </a:t>
            </a:r>
            <a:r>
              <a:rPr lang="en-GB" sz="2000" dirty="0" err="1" smtClean="0"/>
              <a:t>tercapainya</a:t>
            </a:r>
            <a:r>
              <a:rPr lang="en-GB" sz="2000" dirty="0" smtClean="0"/>
              <a:t> </a:t>
            </a: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bersaing</a:t>
            </a:r>
            <a:r>
              <a:rPr lang="en-GB" sz="2000" dirty="0" smtClean="0"/>
              <a:t>: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Identifikasi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kebutuhan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Penjualan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pengantaran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485964"/>
            <a:ext cx="21523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 smtClean="0"/>
              <a:t>Orientasi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Produk</a:t>
            </a:r>
            <a:endParaRPr lang="en-GB" sz="2200" b="1" dirty="0"/>
          </a:p>
        </p:txBody>
      </p:sp>
      <p:sp>
        <p:nvSpPr>
          <p:cNvPr id="2" name="Rectangle 1"/>
          <p:cNvSpPr/>
          <p:nvPr/>
        </p:nvSpPr>
        <p:spPr>
          <a:xfrm>
            <a:off x="981936" y="1412776"/>
            <a:ext cx="409412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b="1" dirty="0" err="1"/>
              <a:t>Aktivitas</a:t>
            </a:r>
            <a:r>
              <a:rPr lang="en-GB" b="1" dirty="0"/>
              <a:t> </a:t>
            </a:r>
            <a:r>
              <a:rPr lang="en-GB" b="1" dirty="0" err="1"/>
              <a:t>kunci</a:t>
            </a:r>
            <a:r>
              <a:rPr lang="en-GB" b="1" dirty="0"/>
              <a:t> </a:t>
            </a:r>
            <a:r>
              <a:rPr lang="en-GB" b="1" dirty="0" err="1"/>
              <a:t>pembentuk</a:t>
            </a:r>
            <a:r>
              <a:rPr lang="en-GB" b="1" dirty="0"/>
              <a:t> </a:t>
            </a:r>
            <a:r>
              <a:rPr lang="en-GB" b="1" dirty="0" err="1"/>
              <a:t>keunggulan</a:t>
            </a:r>
            <a:r>
              <a:rPr lang="en-GB" b="1" dirty="0"/>
              <a:t> </a:t>
            </a:r>
            <a:r>
              <a:rPr lang="en-GB" b="1" dirty="0" err="1"/>
              <a:t>bersaing</a:t>
            </a:r>
            <a:r>
              <a:rPr lang="en-GB" b="1" dirty="0"/>
              <a:t>:</a:t>
            </a:r>
          </a:p>
          <a:p>
            <a:pPr marL="268288" indent="-268288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Pengembangan</a:t>
            </a:r>
            <a:r>
              <a:rPr lang="en-GB" dirty="0"/>
              <a:t> </a:t>
            </a:r>
            <a:r>
              <a:rPr lang="en-GB" dirty="0" err="1"/>
              <a:t>spesifikasi</a:t>
            </a:r>
            <a:r>
              <a:rPr lang="en-GB" dirty="0"/>
              <a:t> </a:t>
            </a:r>
            <a:r>
              <a:rPr lang="en-GB" dirty="0" err="1"/>
              <a:t>produk</a:t>
            </a:r>
            <a:endParaRPr lang="en-GB" dirty="0"/>
          </a:p>
          <a:p>
            <a:pPr marL="268288" indent="-268288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Desain</a:t>
            </a:r>
            <a:r>
              <a:rPr lang="en-GB" dirty="0"/>
              <a:t> </a:t>
            </a:r>
            <a:r>
              <a:rPr lang="en-GB" dirty="0" err="1"/>
              <a:t>barang</a:t>
            </a:r>
            <a:endParaRPr lang="en-GB" dirty="0"/>
          </a:p>
          <a:p>
            <a:pPr marL="268288" indent="-268288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/>
              <a:t>Proses </a:t>
            </a:r>
            <a:r>
              <a:rPr lang="en-GB" dirty="0" err="1"/>
              <a:t>produksi</a:t>
            </a:r>
            <a:endParaRPr lang="en-GB" dirty="0"/>
          </a:p>
          <a:p>
            <a:pPr marL="268288" indent="-268288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Pelayanan</a:t>
            </a:r>
            <a:r>
              <a:rPr lang="en-GB" dirty="0"/>
              <a:t> </a:t>
            </a:r>
            <a:r>
              <a:rPr lang="en-GB" dirty="0" err="1"/>
              <a:t>purna</a:t>
            </a:r>
            <a:r>
              <a:rPr lang="en-GB" dirty="0"/>
              <a:t> </a:t>
            </a:r>
            <a:r>
              <a:rPr lang="en-GB" dirty="0" err="1"/>
              <a:t>jual</a:t>
            </a:r>
            <a:endParaRPr lang="en-GB" dirty="0"/>
          </a:p>
        </p:txBody>
      </p:sp>
      <p:sp>
        <p:nvSpPr>
          <p:cNvPr id="8" name="U-Turn Arrow 7"/>
          <p:cNvSpPr/>
          <p:nvPr/>
        </p:nvSpPr>
        <p:spPr>
          <a:xfrm rot="5400000">
            <a:off x="4779368" y="2954564"/>
            <a:ext cx="1842588" cy="1656184"/>
          </a:xfrm>
          <a:prstGeom prst="utur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55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20688"/>
            <a:ext cx="31558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 smtClean="0"/>
              <a:t>Gambar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Orientasi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Produk</a:t>
            </a:r>
            <a:endParaRPr lang="en-GB" sz="22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179512" y="1484784"/>
            <a:ext cx="8784976" cy="4320480"/>
            <a:chOff x="179512" y="1484784"/>
            <a:chExt cx="8784976" cy="4320480"/>
          </a:xfrm>
        </p:grpSpPr>
        <p:sp>
          <p:nvSpPr>
            <p:cNvPr id="3" name="Rectangle 2"/>
            <p:cNvSpPr/>
            <p:nvPr/>
          </p:nvSpPr>
          <p:spPr>
            <a:xfrm>
              <a:off x="179512" y="1484784"/>
              <a:ext cx="8784976" cy="4320480"/>
            </a:xfrm>
            <a:prstGeom prst="rect">
              <a:avLst/>
            </a:prstGeom>
            <a:solidFill>
              <a:srgbClr val="FFFFCC"/>
            </a:solidFill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21336" y="1911855"/>
              <a:ext cx="7939096" cy="3389353"/>
              <a:chOff x="521336" y="1911855"/>
              <a:chExt cx="7939096" cy="3389353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521336" y="1916832"/>
                <a:ext cx="1872208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Identifikasi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kebutuhan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dan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persyaratan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2825592" y="2021939"/>
                <a:ext cx="181841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spesifikasi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292080" y="2124145"/>
                <a:ext cx="11521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Desain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6948264" y="1996020"/>
                <a:ext cx="115212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smtClean="0"/>
                  <a:t>Proses </a:t>
                </a:r>
                <a:r>
                  <a:rPr lang="en-GB" sz="1600" dirty="0" err="1" smtClean="0"/>
                  <a:t>produksi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788024" y="3356992"/>
                <a:ext cx="181841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teknologi</a:t>
                </a:r>
                <a:endParaRPr lang="en-GB" sz="16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55576" y="4536936"/>
                <a:ext cx="12735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Penjualan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843808" y="4519109"/>
                <a:ext cx="158417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Pengantaran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292080" y="4536936"/>
                <a:ext cx="181841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Pelayanan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Purna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jual</a:t>
                </a:r>
                <a:endParaRPr lang="en-GB" sz="1600" dirty="0"/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2771800" y="1911855"/>
                <a:ext cx="5688632" cy="3389353"/>
                <a:chOff x="2771800" y="1911855"/>
                <a:chExt cx="5688632" cy="3389353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2771800" y="1911856"/>
                  <a:ext cx="5688632" cy="4976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2771800" y="3045246"/>
                  <a:ext cx="4032448" cy="0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4876534" y="5301208"/>
                  <a:ext cx="3583898" cy="0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 flipV="1">
                  <a:off x="8460430" y="1911855"/>
                  <a:ext cx="2" cy="3389353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flipV="1">
                  <a:off x="2771800" y="1911855"/>
                  <a:ext cx="0" cy="1133391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H="1" flipV="1">
                  <a:off x="6787744" y="3045246"/>
                  <a:ext cx="2" cy="1267454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4860032" y="4320254"/>
                  <a:ext cx="1927714" cy="1532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H="1" flipV="1">
                  <a:off x="4860032" y="4321786"/>
                  <a:ext cx="2" cy="979422"/>
                </a:xfrm>
                <a:prstGeom prst="line">
                  <a:avLst/>
                </a:prstGeom>
                <a:ln w="38100">
                  <a:solidFill>
                    <a:srgbClr val="6600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2339750" y="2434535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4788022" y="2436067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452458" y="2437599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45"/>
              <p:cNvCxnSpPr>
                <a:stCxn id="7" idx="2"/>
                <a:endCxn id="9" idx="0"/>
              </p:cNvCxnSpPr>
              <p:nvPr/>
            </p:nvCxnSpPr>
            <p:spPr>
              <a:xfrm rot="5400000">
                <a:off x="3603384" y="615991"/>
                <a:ext cx="1709919" cy="6131970"/>
              </a:xfrm>
              <a:prstGeom prst="bentConnector3">
                <a:avLst>
                  <a:gd name="adj1" fmla="val 81138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686722" y="3045246"/>
                <a:ext cx="0" cy="21602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4311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Single Corner Rectangle 5"/>
          <p:cNvSpPr/>
          <p:nvPr/>
        </p:nvSpPr>
        <p:spPr>
          <a:xfrm flipH="1">
            <a:off x="1907704" y="3789040"/>
            <a:ext cx="7560840" cy="2880320"/>
          </a:xfrm>
          <a:prstGeom prst="snip1Rect">
            <a:avLst/>
          </a:prstGeom>
          <a:solidFill>
            <a:srgbClr val="99FF99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nip Single Corner Rectangle 4"/>
          <p:cNvSpPr/>
          <p:nvPr/>
        </p:nvSpPr>
        <p:spPr>
          <a:xfrm>
            <a:off x="467544" y="908720"/>
            <a:ext cx="7560840" cy="2592288"/>
          </a:xfrm>
          <a:prstGeom prst="snip1Rect">
            <a:avLst/>
          </a:prstGeom>
          <a:solidFill>
            <a:srgbClr val="CCFFF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1682" y="3873183"/>
            <a:ext cx="5752883" cy="265216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GB" sz="2000" b="1" dirty="0" err="1" smtClean="0"/>
              <a:t>Aktivitas</a:t>
            </a:r>
            <a:r>
              <a:rPr lang="en-GB" sz="2000" b="1" dirty="0" smtClean="0"/>
              <a:t> </a:t>
            </a:r>
            <a:r>
              <a:rPr lang="en-GB" sz="2000" b="1" dirty="0" err="1"/>
              <a:t>penunjang</a:t>
            </a:r>
            <a:r>
              <a:rPr lang="en-GB" sz="2000" b="1" dirty="0"/>
              <a:t> </a:t>
            </a:r>
            <a:r>
              <a:rPr lang="en-GB" sz="2000" dirty="0"/>
              <a:t>yang </a:t>
            </a:r>
            <a:r>
              <a:rPr lang="en-GB" sz="2000" dirty="0" err="1"/>
              <a:t>membantu</a:t>
            </a:r>
            <a:r>
              <a:rPr lang="en-GB" sz="2000" dirty="0"/>
              <a:t> </a:t>
            </a:r>
            <a:r>
              <a:rPr lang="en-GB" sz="2000" dirty="0" err="1"/>
              <a:t>tercapainya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err="1"/>
              <a:t>bersaing</a:t>
            </a:r>
            <a:r>
              <a:rPr lang="en-GB" sz="2000" dirty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err="1"/>
              <a:t>Pengembangan</a:t>
            </a:r>
            <a:r>
              <a:rPr lang="en-GB" sz="2000" dirty="0"/>
              <a:t> </a:t>
            </a:r>
            <a:r>
              <a:rPr lang="en-GB" sz="2000" dirty="0" err="1"/>
              <a:t>teknologi</a:t>
            </a:r>
            <a:endParaRPr lang="en-GB" sz="2000" dirty="0"/>
          </a:p>
          <a:p>
            <a:pPr>
              <a:buFont typeface="Wingdings" pitchFamily="2" charset="2"/>
              <a:buChar char="§"/>
            </a:pPr>
            <a:r>
              <a:rPr lang="en-GB" sz="2000" dirty="0" err="1" smtClean="0"/>
              <a:t>Pengembangan</a:t>
            </a:r>
            <a:r>
              <a:rPr lang="en-GB" sz="2000" dirty="0" smtClean="0"/>
              <a:t>  Proses </a:t>
            </a:r>
            <a:r>
              <a:rPr lang="en-GB" sz="2000" dirty="0" err="1" smtClean="0"/>
              <a:t>produksi</a:t>
            </a:r>
            <a:endParaRPr lang="en-GB" sz="2000" dirty="0" smtClean="0"/>
          </a:p>
          <a:p>
            <a:pPr>
              <a:buFont typeface="Wingdings" pitchFamily="2" charset="2"/>
              <a:buChar char="§"/>
            </a:pPr>
            <a:r>
              <a:rPr lang="en-GB" sz="2000" dirty="0" err="1" smtClean="0"/>
              <a:t>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 smtClean="0"/>
          </a:p>
          <a:p>
            <a:pPr>
              <a:buFont typeface="Wingdings" pitchFamily="2" charset="2"/>
              <a:buChar char="§"/>
            </a:pPr>
            <a:r>
              <a:rPr lang="en-GB" sz="2000" dirty="0" err="1" smtClean="0"/>
              <a:t>Pengantaran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 smtClean="0"/>
          </a:p>
          <a:p>
            <a:pPr>
              <a:buFont typeface="Wingdings" pitchFamily="2" charset="2"/>
              <a:buChar char="§"/>
            </a:pPr>
            <a:r>
              <a:rPr lang="en-GB" sz="2000" dirty="0" err="1"/>
              <a:t>Pelayanan</a:t>
            </a:r>
            <a:r>
              <a:rPr lang="en-GB" sz="2000" dirty="0"/>
              <a:t> </a:t>
            </a:r>
            <a:r>
              <a:rPr lang="en-GB" sz="2000" dirty="0" err="1"/>
              <a:t>purna</a:t>
            </a:r>
            <a:r>
              <a:rPr lang="en-GB" sz="2000" dirty="0"/>
              <a:t> </a:t>
            </a:r>
            <a:r>
              <a:rPr lang="en-GB" sz="2000" dirty="0" err="1" smtClean="0"/>
              <a:t>jual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364594"/>
            <a:ext cx="25535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 smtClean="0"/>
              <a:t>Orientasi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Konsumen</a:t>
            </a:r>
            <a:endParaRPr lang="en-GB" sz="2200" b="1" dirty="0"/>
          </a:p>
        </p:txBody>
      </p:sp>
      <p:sp>
        <p:nvSpPr>
          <p:cNvPr id="2" name="Rectangle 1"/>
          <p:cNvSpPr/>
          <p:nvPr/>
        </p:nvSpPr>
        <p:spPr>
          <a:xfrm>
            <a:off x="899592" y="1052735"/>
            <a:ext cx="66967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b="1" dirty="0" err="1"/>
              <a:t>Aktivitas</a:t>
            </a:r>
            <a:r>
              <a:rPr lang="en-GB" sz="2000" b="1" dirty="0"/>
              <a:t> </a:t>
            </a:r>
            <a:r>
              <a:rPr lang="en-GB" sz="2000" b="1" dirty="0" err="1"/>
              <a:t>kunci</a:t>
            </a:r>
            <a:r>
              <a:rPr lang="en-GB" sz="2000" b="1" dirty="0"/>
              <a:t> </a:t>
            </a:r>
            <a:r>
              <a:rPr lang="en-GB" sz="2000" b="1" dirty="0" err="1"/>
              <a:t>pembentuk</a:t>
            </a:r>
            <a:r>
              <a:rPr lang="en-GB" sz="2000" b="1" dirty="0"/>
              <a:t> </a:t>
            </a:r>
            <a:r>
              <a:rPr lang="en-GB" sz="2000" b="1" dirty="0" err="1"/>
              <a:t>keunggulan</a:t>
            </a:r>
            <a:r>
              <a:rPr lang="en-GB" sz="2000" b="1" dirty="0"/>
              <a:t> </a:t>
            </a:r>
            <a:r>
              <a:rPr lang="en-GB" sz="2000" b="1" dirty="0" err="1"/>
              <a:t>bersaing</a:t>
            </a:r>
            <a:r>
              <a:rPr lang="en-GB" sz="2000" b="1" dirty="0"/>
              <a:t>:</a:t>
            </a:r>
          </a:p>
          <a:p>
            <a:pPr marL="441325" indent="-441325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Identifikasi</a:t>
            </a:r>
            <a:r>
              <a:rPr lang="en-GB" sz="2000" dirty="0"/>
              <a:t> </a:t>
            </a:r>
            <a:r>
              <a:rPr lang="en-GB" sz="2000" dirty="0" err="1"/>
              <a:t>kebutuhan</a:t>
            </a:r>
            <a:r>
              <a:rPr lang="en-GB" sz="2000" dirty="0"/>
              <a:t> </a:t>
            </a:r>
            <a:r>
              <a:rPr lang="en-GB" sz="2000" dirty="0" err="1"/>
              <a:t>konsumen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persyaratan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  <a:p>
            <a:pPr marL="441325" indent="-441325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Pengembangan</a:t>
            </a:r>
            <a:r>
              <a:rPr lang="en-GB" sz="2000" dirty="0"/>
              <a:t> </a:t>
            </a:r>
            <a:r>
              <a:rPr lang="en-GB" sz="2000" dirty="0" err="1"/>
              <a:t>spesifikasi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  <a:p>
            <a:pPr marL="441325" indent="-441325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Desain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  <a:p>
            <a:pPr marL="441325" indent="-441325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Penjualan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r>
              <a:rPr lang="en-GB" sz="2000" dirty="0"/>
              <a:t> </a:t>
            </a:r>
          </a:p>
        </p:txBody>
      </p:sp>
      <p:sp>
        <p:nvSpPr>
          <p:cNvPr id="7" name="Left Arrow 6"/>
          <p:cNvSpPr/>
          <p:nvPr/>
        </p:nvSpPr>
        <p:spPr>
          <a:xfrm rot="18917208">
            <a:off x="4317525" y="2867456"/>
            <a:ext cx="1620180" cy="864096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87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79512" y="1318121"/>
            <a:ext cx="8784976" cy="4199111"/>
            <a:chOff x="179512" y="1318121"/>
            <a:chExt cx="8784976" cy="4199111"/>
          </a:xfrm>
        </p:grpSpPr>
        <p:sp>
          <p:nvSpPr>
            <p:cNvPr id="3" name="Rectangle 2"/>
            <p:cNvSpPr/>
            <p:nvPr/>
          </p:nvSpPr>
          <p:spPr>
            <a:xfrm>
              <a:off x="179512" y="1318121"/>
              <a:ext cx="8784976" cy="419911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611560" y="1628800"/>
              <a:ext cx="8064896" cy="3492911"/>
              <a:chOff x="539552" y="1628800"/>
              <a:chExt cx="8064896" cy="3492911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539552" y="1628800"/>
                <a:ext cx="8064896" cy="1368152"/>
              </a:xfrm>
              <a:prstGeom prst="rect">
                <a:avLst/>
              </a:prstGeom>
              <a:solidFill>
                <a:srgbClr val="FF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65352" y="1772816"/>
                <a:ext cx="1872208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Identifikasi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kebutuhan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dan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persyaratan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969608" y="1877923"/>
                <a:ext cx="181841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spesifikasi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292080" y="1980129"/>
                <a:ext cx="11521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Desain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236296" y="1988840"/>
                <a:ext cx="12961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Penjualan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788024" y="3356992"/>
                <a:ext cx="181841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teknologi</a:t>
                </a:r>
                <a:endParaRPr lang="en-GB" sz="16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3569" y="4536936"/>
                <a:ext cx="18539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proses </a:t>
                </a:r>
                <a:r>
                  <a:rPr lang="en-GB" sz="1600" dirty="0" err="1" smtClean="0"/>
                  <a:t>produksi</a:t>
                </a:r>
                <a:endParaRPr lang="en-GB" sz="16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987824" y="4509120"/>
                <a:ext cx="108012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Produksi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292079" y="4536936"/>
                <a:ext cx="149696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Pengantaran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2483766" y="2290519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788024" y="2292051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660230" y="2293583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>
                <a:stCxn id="9" idx="2"/>
                <a:endCxn id="11" idx="0"/>
              </p:cNvCxnSpPr>
              <p:nvPr/>
            </p:nvCxnSpPr>
            <p:spPr>
              <a:xfrm rot="5400000">
                <a:off x="3765807" y="418374"/>
                <a:ext cx="1963321" cy="6273803"/>
              </a:xfrm>
              <a:prstGeom prst="bentConnector3">
                <a:avLst>
                  <a:gd name="adj1" fmla="val 80586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686722" y="3045246"/>
                <a:ext cx="0" cy="21602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7236296" y="4509120"/>
                <a:ext cx="12961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Pelayanan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Purna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jual</a:t>
                </a:r>
                <a:endParaRPr lang="en-GB" sz="1600" dirty="0"/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>
                <a:off x="2555774" y="4829323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endCxn id="13" idx="1"/>
              </p:cNvCxnSpPr>
              <p:nvPr/>
            </p:nvCxnSpPr>
            <p:spPr>
              <a:xfrm flipV="1">
                <a:off x="3956296" y="4829324"/>
                <a:ext cx="1335783" cy="1531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789046" y="4827791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TextBox 3"/>
          <p:cNvSpPr txBox="1"/>
          <p:nvPr/>
        </p:nvSpPr>
        <p:spPr>
          <a:xfrm>
            <a:off x="683569" y="332656"/>
            <a:ext cx="31140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err="1" smtClean="0"/>
              <a:t>Gambar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Orientasi</a:t>
            </a:r>
            <a:endParaRPr lang="en-GB" sz="2200" b="1" dirty="0" smtClean="0"/>
          </a:p>
          <a:p>
            <a:r>
              <a:rPr lang="en-GB" sz="2200" b="1" dirty="0" err="1" smtClean="0"/>
              <a:t>Konsumen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9254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>
            <a:off x="0" y="-27384"/>
            <a:ext cx="5112568" cy="3501008"/>
          </a:xfrm>
          <a:prstGeom prst="snip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32182" y="399681"/>
            <a:ext cx="4355842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b="1" dirty="0" err="1"/>
              <a:t>Aktivitas</a:t>
            </a:r>
            <a:r>
              <a:rPr lang="en-GB" b="1" dirty="0"/>
              <a:t> </a:t>
            </a:r>
            <a:r>
              <a:rPr lang="en-GB" b="1" dirty="0" err="1"/>
              <a:t>kunci</a:t>
            </a:r>
            <a:r>
              <a:rPr lang="en-GB" b="1" dirty="0"/>
              <a:t> </a:t>
            </a:r>
            <a:r>
              <a:rPr lang="en-GB" b="1" dirty="0" err="1"/>
              <a:t>pembentuk</a:t>
            </a:r>
            <a:r>
              <a:rPr lang="en-GB" b="1" dirty="0"/>
              <a:t> </a:t>
            </a:r>
            <a:r>
              <a:rPr lang="en-GB" b="1" dirty="0" err="1"/>
              <a:t>keunggulan</a:t>
            </a:r>
            <a:r>
              <a:rPr lang="en-GB" b="1" dirty="0"/>
              <a:t> </a:t>
            </a:r>
            <a:r>
              <a:rPr lang="en-GB" b="1" dirty="0" err="1"/>
              <a:t>bersaing</a:t>
            </a:r>
            <a:r>
              <a:rPr lang="en-GB" b="1" dirty="0"/>
              <a:t>:</a:t>
            </a: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Pengembangan</a:t>
            </a:r>
            <a:r>
              <a:rPr lang="en-GB" dirty="0"/>
              <a:t> </a:t>
            </a:r>
            <a:r>
              <a:rPr lang="en-GB" dirty="0" err="1"/>
              <a:t>teknologi</a:t>
            </a:r>
            <a:endParaRPr lang="en-GB" dirty="0"/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Identifikasi</a:t>
            </a:r>
            <a:r>
              <a:rPr lang="en-GB" dirty="0"/>
              <a:t> </a:t>
            </a:r>
            <a:r>
              <a:rPr lang="en-GB" dirty="0" err="1"/>
              <a:t>kebutuhan</a:t>
            </a:r>
            <a:r>
              <a:rPr lang="en-GB" dirty="0"/>
              <a:t> </a:t>
            </a:r>
            <a:r>
              <a:rPr lang="en-GB" dirty="0" err="1"/>
              <a:t>konsumen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persyaratan</a:t>
            </a:r>
            <a:r>
              <a:rPr lang="en-GB" dirty="0"/>
              <a:t> </a:t>
            </a:r>
            <a:r>
              <a:rPr lang="en-GB" dirty="0" err="1"/>
              <a:t>barang</a:t>
            </a:r>
            <a:endParaRPr lang="en-GB" dirty="0"/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Penjualan</a:t>
            </a:r>
            <a:r>
              <a:rPr lang="en-GB" dirty="0"/>
              <a:t> </a:t>
            </a:r>
            <a:r>
              <a:rPr lang="en-GB" dirty="0" err="1"/>
              <a:t>konsep</a:t>
            </a:r>
            <a:endParaRPr lang="en-GB" dirty="0"/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GB" dirty="0" err="1"/>
              <a:t>Desain</a:t>
            </a:r>
            <a:r>
              <a:rPr lang="en-GB" dirty="0"/>
              <a:t> </a:t>
            </a:r>
            <a:r>
              <a:rPr lang="en-GB" dirty="0" err="1"/>
              <a:t>barang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370524" y="1763738"/>
            <a:ext cx="24343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 smtClean="0"/>
              <a:t>Orientasi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Teknologi</a:t>
            </a:r>
            <a:endParaRPr lang="en-GB" sz="2200" b="1" dirty="0"/>
          </a:p>
        </p:txBody>
      </p:sp>
      <p:sp>
        <p:nvSpPr>
          <p:cNvPr id="5" name="Snip Diagonal Corner Rectangle 4"/>
          <p:cNvSpPr/>
          <p:nvPr/>
        </p:nvSpPr>
        <p:spPr>
          <a:xfrm>
            <a:off x="4031432" y="3371694"/>
            <a:ext cx="5112568" cy="3501008"/>
          </a:xfrm>
          <a:prstGeom prst="snip2DiagRect">
            <a:avLst/>
          </a:prstGeom>
          <a:solidFill>
            <a:srgbClr val="FFCC99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9093" y="3775348"/>
            <a:ext cx="4485395" cy="2664296"/>
          </a:xfrm>
        </p:spPr>
        <p:txBody>
          <a:bodyPr>
            <a:normAutofit/>
          </a:bodyPr>
          <a:lstStyle/>
          <a:p>
            <a:pPr marL="68580" indent="0">
              <a:spcBef>
                <a:spcPts val="1200"/>
              </a:spcBef>
              <a:buNone/>
            </a:pPr>
            <a:r>
              <a:rPr lang="en-GB" sz="2000" b="1" dirty="0" err="1" smtClean="0"/>
              <a:t>Aktivitas</a:t>
            </a:r>
            <a:r>
              <a:rPr lang="en-GB" sz="2000" b="1" dirty="0" smtClean="0"/>
              <a:t> </a:t>
            </a:r>
            <a:r>
              <a:rPr lang="en-GB" sz="2000" b="1" dirty="0" err="1"/>
              <a:t>penunjang</a:t>
            </a:r>
            <a:r>
              <a:rPr lang="en-GB" sz="2000" b="1" dirty="0"/>
              <a:t> </a:t>
            </a:r>
            <a:r>
              <a:rPr lang="en-GB" sz="2000" dirty="0"/>
              <a:t>yang </a:t>
            </a:r>
            <a:r>
              <a:rPr lang="en-GB" sz="2000" dirty="0" err="1"/>
              <a:t>membantu</a:t>
            </a:r>
            <a:r>
              <a:rPr lang="en-GB" sz="2000" dirty="0"/>
              <a:t> </a:t>
            </a:r>
            <a:r>
              <a:rPr lang="en-GB" sz="2000" dirty="0" err="1"/>
              <a:t>tercapainya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err="1"/>
              <a:t>bersaing</a:t>
            </a:r>
            <a:r>
              <a:rPr lang="en-GB" sz="2000" dirty="0"/>
              <a:t>: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Pengembangan</a:t>
            </a:r>
            <a:r>
              <a:rPr lang="en-GB" sz="2000" dirty="0" smtClean="0"/>
              <a:t> proses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Pengantaran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Pelayanan</a:t>
            </a:r>
            <a:r>
              <a:rPr lang="en-GB" sz="2000" dirty="0" smtClean="0"/>
              <a:t> </a:t>
            </a:r>
            <a:r>
              <a:rPr lang="en-GB" sz="2000" dirty="0" err="1" smtClean="0"/>
              <a:t>purna</a:t>
            </a:r>
            <a:r>
              <a:rPr lang="en-GB" sz="2000" dirty="0" smtClean="0"/>
              <a:t> </a:t>
            </a:r>
            <a:r>
              <a:rPr lang="en-GB" sz="2000" dirty="0" err="1" smtClean="0"/>
              <a:t>jual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25043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9572" y="620688"/>
            <a:ext cx="46805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err="1"/>
              <a:t>Gambar</a:t>
            </a:r>
            <a:r>
              <a:rPr lang="en-GB" sz="2200" b="1" dirty="0"/>
              <a:t> </a:t>
            </a:r>
            <a:r>
              <a:rPr lang="en-GB" sz="2200" b="1" dirty="0" err="1" smtClean="0"/>
              <a:t>Orientasi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Teknologi</a:t>
            </a:r>
            <a:endParaRPr lang="en-GB" sz="22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323528" y="1412776"/>
            <a:ext cx="8568952" cy="3384376"/>
            <a:chOff x="323528" y="1412776"/>
            <a:chExt cx="8568952" cy="3384376"/>
          </a:xfrm>
        </p:grpSpPr>
        <p:sp>
          <p:nvSpPr>
            <p:cNvPr id="2" name="Rectangle 1"/>
            <p:cNvSpPr/>
            <p:nvPr/>
          </p:nvSpPr>
          <p:spPr>
            <a:xfrm>
              <a:off x="323528" y="1412776"/>
              <a:ext cx="8568952" cy="3384376"/>
            </a:xfrm>
            <a:prstGeom prst="rect">
              <a:avLst/>
            </a:prstGeom>
            <a:solidFill>
              <a:srgbClr val="99FF99"/>
            </a:solidFill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683568" y="1700808"/>
              <a:ext cx="8064896" cy="2847221"/>
              <a:chOff x="611560" y="1628800"/>
              <a:chExt cx="8064896" cy="2847221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611560" y="1628800"/>
                <a:ext cx="7848872" cy="1368152"/>
              </a:xfrm>
              <a:prstGeom prst="rect">
                <a:avLst/>
              </a:prstGeom>
              <a:solidFill>
                <a:srgbClr val="FF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131840" y="1772816"/>
                <a:ext cx="1872208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Identifikasi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kebutuhan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dan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persyaratan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380312" y="1988840"/>
                <a:ext cx="115212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Desain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36095" y="2019037"/>
                <a:ext cx="12961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Penjualan</a:t>
                </a:r>
                <a:endParaRPr lang="en-GB" sz="1600" dirty="0"/>
              </a:p>
              <a:p>
                <a:r>
                  <a:rPr lang="en-GB" sz="1600" dirty="0" err="1" smtClean="0"/>
                  <a:t>konsep</a:t>
                </a:r>
                <a:endParaRPr lang="en-GB" sz="16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3568" y="1988840"/>
                <a:ext cx="181841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teknologi</a:t>
                </a:r>
                <a:endParaRPr lang="en-GB" sz="16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83568" y="3783757"/>
                <a:ext cx="18539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Pengembangan</a:t>
                </a:r>
                <a:r>
                  <a:rPr lang="en-GB" sz="1600" dirty="0" smtClean="0"/>
                  <a:t> proses</a:t>
                </a:r>
                <a:endParaRPr lang="en-GB" sz="16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131840" y="3645024"/>
                <a:ext cx="108012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Produksi</a:t>
                </a:r>
                <a:endParaRPr lang="en-GB" sz="1600" dirty="0"/>
              </a:p>
              <a:p>
                <a:r>
                  <a:rPr lang="en-GB" sz="1600" dirty="0" err="1" smtClean="0"/>
                  <a:t>Barang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produksi</a:t>
                </a:r>
                <a:endParaRPr lang="en-GB" sz="16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436095" y="3783757"/>
                <a:ext cx="149696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Pengantaran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barang</a:t>
                </a:r>
                <a:endParaRPr lang="en-GB" sz="1600" dirty="0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2627782" y="2290519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932040" y="2292051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804246" y="2293583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7380312" y="3755941"/>
                <a:ext cx="12961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err="1" smtClean="0"/>
                  <a:t>Pelayanan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Purna</a:t>
                </a:r>
                <a:r>
                  <a:rPr lang="en-GB" sz="1600" dirty="0" smtClean="0"/>
                  <a:t> </a:t>
                </a:r>
                <a:r>
                  <a:rPr lang="en-GB" sz="1600" dirty="0" err="1" smtClean="0"/>
                  <a:t>jual</a:t>
                </a:r>
                <a:endParaRPr lang="en-GB" sz="1600" dirty="0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699790" y="4076144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endCxn id="14" idx="1"/>
              </p:cNvCxnSpPr>
              <p:nvPr/>
            </p:nvCxnSpPr>
            <p:spPr>
              <a:xfrm flipV="1">
                <a:off x="4100312" y="4076145"/>
                <a:ext cx="1335783" cy="1531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933062" y="4074612"/>
                <a:ext cx="432050" cy="153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Elbow Connector 29"/>
              <p:cNvCxnSpPr>
                <a:stCxn id="9" idx="2"/>
                <a:endCxn id="12" idx="0"/>
              </p:cNvCxnSpPr>
              <p:nvPr/>
            </p:nvCxnSpPr>
            <p:spPr>
              <a:xfrm rot="5400000">
                <a:off x="4178399" y="5780"/>
                <a:ext cx="1210142" cy="6345812"/>
              </a:xfrm>
              <a:prstGeom prst="bentConnector3">
                <a:avLst>
                  <a:gd name="adj1" fmla="val 78195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556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832" y="5370498"/>
            <a:ext cx="5259696" cy="1370870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 smtClean="0"/>
              <a:t>Tahun</a:t>
            </a:r>
            <a:r>
              <a:rPr lang="en-GB" sz="2000" dirty="0" smtClean="0"/>
              <a:t> </a:t>
            </a:r>
            <a:r>
              <a:rPr lang="en-GB" sz="2000" dirty="0"/>
              <a:t>1977, SPI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mengembangkan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saja</a:t>
            </a:r>
            <a:r>
              <a:rPr lang="en-GB" sz="2000" dirty="0"/>
              <a:t> </a:t>
            </a:r>
            <a:r>
              <a:rPr lang="en-GB" sz="2000" dirty="0" err="1"/>
              <a:t>mencari</a:t>
            </a:r>
            <a:r>
              <a:rPr lang="en-GB" sz="2000" dirty="0"/>
              <a:t> </a:t>
            </a:r>
            <a:r>
              <a:rPr lang="en-GB" sz="2000" dirty="0" err="1"/>
              <a:t>faktor</a:t>
            </a:r>
            <a:r>
              <a:rPr lang="en-GB" sz="2000" dirty="0"/>
              <a:t> </a:t>
            </a:r>
            <a:r>
              <a:rPr lang="en-GB" sz="2000" dirty="0" err="1"/>
              <a:t>strategis</a:t>
            </a:r>
            <a:r>
              <a:rPr lang="en-GB" sz="2000" dirty="0"/>
              <a:t> yang </a:t>
            </a:r>
            <a:r>
              <a:rPr lang="en-GB" sz="2000" dirty="0" err="1"/>
              <a:t>mempengaruhi</a:t>
            </a:r>
            <a:r>
              <a:rPr lang="en-GB" sz="2000" dirty="0"/>
              <a:t> ROI </a:t>
            </a:r>
            <a:r>
              <a:rPr lang="en-GB" sz="2000" dirty="0" err="1"/>
              <a:t>tetapi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kelancaran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besarnya</a:t>
            </a:r>
            <a:r>
              <a:rPr lang="en-GB" sz="2000" dirty="0"/>
              <a:t> </a:t>
            </a:r>
            <a:r>
              <a:rPr lang="en-GB" sz="2000" dirty="0" err="1"/>
              <a:t>aliran</a:t>
            </a:r>
            <a:r>
              <a:rPr lang="en-GB" sz="2000" dirty="0"/>
              <a:t> </a:t>
            </a:r>
            <a:r>
              <a:rPr lang="en-GB" sz="2000" dirty="0" err="1"/>
              <a:t>kas</a:t>
            </a:r>
            <a:r>
              <a:rPr lang="en-GB" sz="2000" dirty="0"/>
              <a:t> </a:t>
            </a:r>
            <a:r>
              <a:rPr lang="en-GB" sz="2000" dirty="0" err="1" smtClean="0"/>
              <a:t>masuk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683568" y="980728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552" y="404664"/>
            <a:ext cx="32146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en-GB" sz="2400" dirty="0" smtClean="0">
                <a:latin typeface="Century Gothic" pitchFamily="34" charset="0"/>
              </a:rPr>
              <a:t>4. </a:t>
            </a:r>
            <a:r>
              <a:rPr lang="en-GB" sz="2400" dirty="0" err="1" smtClean="0">
                <a:latin typeface="Century Gothic" pitchFamily="34" charset="0"/>
              </a:rPr>
              <a:t>Pendekatan</a:t>
            </a:r>
            <a:r>
              <a:rPr lang="en-GB" sz="2400" dirty="0" smtClean="0">
                <a:latin typeface="Century Gothic" pitchFamily="34" charset="0"/>
              </a:rPr>
              <a:t> PIMS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6902" y="1268760"/>
            <a:ext cx="49192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Pendekatan</a:t>
            </a:r>
            <a:r>
              <a:rPr lang="en-GB" sz="2000" dirty="0"/>
              <a:t> PIMS (</a:t>
            </a:r>
            <a:r>
              <a:rPr lang="en-GB" sz="2000" i="1" dirty="0"/>
              <a:t>Profit Impact of Marketing Strategy</a:t>
            </a:r>
            <a:r>
              <a:rPr lang="en-GB" sz="2000" dirty="0"/>
              <a:t>) </a:t>
            </a:r>
            <a:r>
              <a:rPr lang="en-GB" sz="2000" dirty="0" err="1"/>
              <a:t>dikenalkan</a:t>
            </a:r>
            <a:r>
              <a:rPr lang="en-GB" sz="2000" dirty="0"/>
              <a:t> </a:t>
            </a:r>
            <a:r>
              <a:rPr lang="en-GB" sz="2000" dirty="0" err="1"/>
              <a:t>pertama</a:t>
            </a:r>
            <a:r>
              <a:rPr lang="en-GB" sz="2000" dirty="0"/>
              <a:t> kali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tahun</a:t>
            </a:r>
            <a:r>
              <a:rPr lang="en-GB" sz="2000" dirty="0"/>
              <a:t> 1960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proyek</a:t>
            </a:r>
            <a:r>
              <a:rPr lang="en-GB" sz="2000" dirty="0"/>
              <a:t> internal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i="1" dirty="0"/>
              <a:t>General Electric </a:t>
            </a:r>
            <a:r>
              <a:rPr lang="en-GB" sz="2000" dirty="0"/>
              <a:t>(GE)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488" y="2602393"/>
            <a:ext cx="60492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menggunakan</a:t>
            </a:r>
            <a:r>
              <a:rPr lang="en-GB" sz="2000" dirty="0"/>
              <a:t> model </a:t>
            </a:r>
            <a:r>
              <a:rPr lang="en-GB" sz="2000" dirty="0" err="1"/>
              <a:t>regresi</a:t>
            </a:r>
            <a:r>
              <a:rPr lang="en-GB" sz="2000" dirty="0"/>
              <a:t>, </a:t>
            </a:r>
            <a:r>
              <a:rPr lang="en-GB" sz="2000" dirty="0" err="1"/>
              <a:t>manajemen</a:t>
            </a:r>
            <a:r>
              <a:rPr lang="en-GB" sz="2000" dirty="0"/>
              <a:t> GE </a:t>
            </a:r>
            <a:r>
              <a:rPr lang="en-GB" sz="2000" dirty="0" err="1"/>
              <a:t>mencoba</a:t>
            </a:r>
            <a:r>
              <a:rPr lang="en-GB" sz="2000" dirty="0"/>
              <a:t> </a:t>
            </a:r>
            <a:r>
              <a:rPr lang="en-GB" sz="2000" dirty="0" err="1"/>
              <a:t>mencari</a:t>
            </a:r>
            <a:r>
              <a:rPr lang="en-GB" sz="2000" dirty="0"/>
              <a:t> </a:t>
            </a:r>
            <a:r>
              <a:rPr lang="en-GB" sz="2000" dirty="0" err="1"/>
              <a:t>tahu</a:t>
            </a:r>
            <a:r>
              <a:rPr lang="en-GB" sz="2000" dirty="0"/>
              <a:t> </a:t>
            </a:r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empiris</a:t>
            </a:r>
            <a:r>
              <a:rPr lang="en-GB" sz="2000" dirty="0"/>
              <a:t> </a:t>
            </a:r>
            <a:r>
              <a:rPr lang="en-GB" sz="2000" dirty="0" err="1"/>
              <a:t>faktor-faktor</a:t>
            </a:r>
            <a:r>
              <a:rPr lang="en-GB" sz="2000" dirty="0"/>
              <a:t> </a:t>
            </a:r>
            <a:r>
              <a:rPr lang="en-GB" sz="2000" dirty="0" err="1"/>
              <a:t>strategis</a:t>
            </a:r>
            <a:r>
              <a:rPr lang="en-GB" sz="2000" dirty="0"/>
              <a:t> yang </a:t>
            </a:r>
            <a:r>
              <a:rPr lang="en-GB" sz="2000" dirty="0" err="1"/>
              <a:t>berpengaruh</a:t>
            </a:r>
            <a:r>
              <a:rPr lang="en-GB" sz="2000" dirty="0"/>
              <a:t> </a:t>
            </a:r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signifikan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besarnya</a:t>
            </a:r>
            <a:r>
              <a:rPr lang="en-GB" sz="2000" dirty="0"/>
              <a:t> ROI (</a:t>
            </a:r>
            <a:r>
              <a:rPr lang="en-GB" sz="2000" i="1" dirty="0"/>
              <a:t>Return On Investment</a:t>
            </a:r>
            <a:r>
              <a:rPr lang="en-GB" sz="2000" dirty="0"/>
              <a:t>) yang </a:t>
            </a:r>
            <a:r>
              <a:rPr lang="en-GB" sz="2000" dirty="0" err="1"/>
              <a:t>dicapai</a:t>
            </a:r>
            <a:endParaRPr lang="en-GB" sz="2000" dirty="0"/>
          </a:p>
        </p:txBody>
      </p:sp>
      <p:sp>
        <p:nvSpPr>
          <p:cNvPr id="8" name="Rectangle 7"/>
          <p:cNvSpPr/>
          <p:nvPr/>
        </p:nvSpPr>
        <p:spPr>
          <a:xfrm>
            <a:off x="887981" y="3956264"/>
            <a:ext cx="548421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Sepanjang</a:t>
            </a:r>
            <a:r>
              <a:rPr lang="en-GB" sz="2000" dirty="0"/>
              <a:t> </a:t>
            </a:r>
            <a:r>
              <a:rPr lang="en-GB" sz="2000" dirty="0" err="1"/>
              <a:t>dasawarsa</a:t>
            </a:r>
            <a:r>
              <a:rPr lang="en-GB" sz="2000" dirty="0"/>
              <a:t> 1960an </a:t>
            </a:r>
            <a:r>
              <a:rPr lang="en-GB" sz="2000" dirty="0" err="1"/>
              <a:t>dan</a:t>
            </a:r>
            <a:r>
              <a:rPr lang="en-GB" sz="2000" dirty="0"/>
              <a:t> 1970an model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dikembangkan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jauh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i="1" dirty="0" err="1"/>
              <a:t>Havard</a:t>
            </a:r>
            <a:r>
              <a:rPr lang="en-GB" sz="2000" i="1" dirty="0"/>
              <a:t> Business School</a:t>
            </a:r>
            <a:r>
              <a:rPr lang="en-GB" sz="2000" dirty="0"/>
              <a:t>, </a:t>
            </a:r>
            <a:r>
              <a:rPr lang="en-GB" sz="2000" i="1" dirty="0"/>
              <a:t>Marketing Science Institute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i="1" dirty="0"/>
              <a:t>Strategic Planning Institute</a:t>
            </a:r>
            <a:r>
              <a:rPr lang="en-GB" sz="2000" dirty="0"/>
              <a:t> (SPI)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684" y="1580421"/>
            <a:ext cx="522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a.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1760" y="2940946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FFC000"/>
                </a:solidFill>
              </a:rPr>
              <a:t>b</a:t>
            </a:r>
            <a:r>
              <a:rPr lang="en-GB" sz="3600" dirty="0" smtClean="0">
                <a:solidFill>
                  <a:srgbClr val="FFC000"/>
                </a:solidFill>
              </a:rPr>
              <a:t>.</a:t>
            </a:r>
            <a:endParaRPr lang="en-GB" sz="3600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684" y="4294817"/>
            <a:ext cx="4972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CC66"/>
                </a:solidFill>
              </a:rPr>
              <a:t>c</a:t>
            </a:r>
            <a:r>
              <a:rPr lang="en-GB" sz="3600" dirty="0" smtClean="0">
                <a:solidFill>
                  <a:srgbClr val="00CC66"/>
                </a:solidFill>
              </a:rPr>
              <a:t>.</a:t>
            </a:r>
            <a:endParaRPr lang="en-GB" sz="3600" dirty="0">
              <a:solidFill>
                <a:srgbClr val="00CC6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1760" y="5661247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70C0"/>
                </a:solidFill>
              </a:rPr>
              <a:t>d</a:t>
            </a:r>
            <a:r>
              <a:rPr lang="en-GB" sz="3600" dirty="0" smtClean="0">
                <a:solidFill>
                  <a:srgbClr val="0070C0"/>
                </a:solidFill>
              </a:rPr>
              <a:t>.</a:t>
            </a:r>
            <a:endParaRPr lang="en-GB" sz="3600" dirty="0">
              <a:solidFill>
                <a:srgbClr val="0070C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6094" y="213285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328408" y="350100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51520" y="48691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39752" y="623731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57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2276872"/>
            <a:ext cx="7632848" cy="3960440"/>
          </a:xfrm>
          <a:prstGeom prst="rect">
            <a:avLst/>
          </a:prstGeom>
          <a:solidFill>
            <a:srgbClr val="CCFFCC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3351" y="2564904"/>
            <a:ext cx="7241395" cy="3384376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>
                <a:latin typeface="Calibri" pitchFamily="34" charset="0"/>
              </a:rPr>
              <a:t>Perumusan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strategi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mensyaratkan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adanya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analisis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mendalam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terhadap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munculnya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peluang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ancaman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dari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lingkungan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endParaRPr lang="en-GB" sz="2000" dirty="0" smtClean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latin typeface="Calibri" pitchFamily="34" charset="0"/>
              </a:rPr>
              <a:t>Formulasi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strategi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juga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menuntut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adanya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pemahaman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cermat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terhadap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faktor</a:t>
            </a:r>
            <a:r>
              <a:rPr lang="en-GB" sz="2000" dirty="0" smtClean="0">
                <a:latin typeface="Calibri" pitchFamily="34" charset="0"/>
              </a:rPr>
              <a:t> internal </a:t>
            </a:r>
            <a:r>
              <a:rPr lang="en-GB" sz="2000" dirty="0" err="1" smtClean="0">
                <a:latin typeface="Calibri" pitchFamily="34" charset="0"/>
              </a:rPr>
              <a:t>perusahaan</a:t>
            </a:r>
            <a:r>
              <a:rPr lang="en-GB" sz="2000" dirty="0" smtClean="0">
                <a:latin typeface="Calibri" pitchFamily="34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Calibri" pitchFamily="34" charset="0"/>
              </a:rPr>
              <a:t>Perusahaan </a:t>
            </a:r>
            <a:r>
              <a:rPr lang="en-GB" sz="2000" dirty="0" err="1" smtClean="0">
                <a:latin typeface="Calibri" pitchFamily="34" charset="0"/>
              </a:rPr>
              <a:t>diharapkan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dapat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dengan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teliti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melakukan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identifikasi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evaluasi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keseluruhan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variabel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internalnya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mengetahui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kekuatan</a:t>
            </a:r>
            <a:r>
              <a:rPr lang="en-GB" sz="2000" dirty="0" smtClean="0">
                <a:latin typeface="Calibri" pitchFamily="34" charset="0"/>
              </a:rPr>
              <a:t> (</a:t>
            </a:r>
            <a:r>
              <a:rPr lang="en-GB" sz="2000" i="1" dirty="0" smtClean="0">
                <a:latin typeface="Calibri" pitchFamily="34" charset="0"/>
              </a:rPr>
              <a:t>strengths</a:t>
            </a:r>
            <a:r>
              <a:rPr lang="en-GB" sz="2000" dirty="0" smtClean="0">
                <a:latin typeface="Calibri" pitchFamily="34" charset="0"/>
              </a:rPr>
              <a:t>)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kelemahannya</a:t>
            </a:r>
            <a:r>
              <a:rPr lang="en-GB" sz="2000" dirty="0" smtClean="0">
                <a:latin typeface="Calibri" pitchFamily="34" charset="0"/>
              </a:rPr>
              <a:t> (</a:t>
            </a:r>
            <a:r>
              <a:rPr lang="en-GB" sz="2000" i="1" dirty="0" smtClean="0">
                <a:latin typeface="Calibri" pitchFamily="34" charset="0"/>
              </a:rPr>
              <a:t>weaknesses</a:t>
            </a:r>
            <a:r>
              <a:rPr lang="en-GB" sz="2000" dirty="0" smtClean="0">
                <a:latin typeface="Calibri" pitchFamily="34" charset="0"/>
              </a:rPr>
              <a:t>)</a:t>
            </a:r>
            <a:endParaRPr lang="en-GB" sz="20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620688"/>
            <a:ext cx="5913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 smtClean="0">
                <a:latin typeface="Century Gothic" pitchFamily="34" charset="0"/>
              </a:rPr>
              <a:t>Kekuatan</a:t>
            </a:r>
            <a:r>
              <a:rPr lang="en-GB" sz="2400" b="1" dirty="0" smtClean="0">
                <a:latin typeface="Century Gothic" pitchFamily="34" charset="0"/>
              </a:rPr>
              <a:t> </a:t>
            </a:r>
            <a:r>
              <a:rPr lang="en-GB" sz="2400" b="1" dirty="0" err="1" smtClean="0">
                <a:latin typeface="Century Gothic" pitchFamily="34" charset="0"/>
              </a:rPr>
              <a:t>dan</a:t>
            </a:r>
            <a:r>
              <a:rPr lang="en-GB" sz="2400" b="1" dirty="0" smtClean="0">
                <a:latin typeface="Century Gothic" pitchFamily="34" charset="0"/>
              </a:rPr>
              <a:t> </a:t>
            </a:r>
            <a:r>
              <a:rPr lang="en-GB" sz="2400" b="1" dirty="0" err="1" smtClean="0">
                <a:latin typeface="Century Gothic" pitchFamily="34" charset="0"/>
              </a:rPr>
              <a:t>Kelemahan</a:t>
            </a:r>
            <a:r>
              <a:rPr lang="en-GB" sz="2400" b="1" dirty="0" smtClean="0">
                <a:latin typeface="Century Gothic" pitchFamily="34" charset="0"/>
              </a:rPr>
              <a:t> Perusahaan</a:t>
            </a:r>
            <a:endParaRPr lang="en-GB" sz="2400" b="1" dirty="0">
              <a:latin typeface="Century Gothic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9552" y="1227934"/>
            <a:ext cx="5112568" cy="72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Elbow Connector 7"/>
          <p:cNvCxnSpPr/>
          <p:nvPr/>
        </p:nvCxnSpPr>
        <p:spPr>
          <a:xfrm rot="10800000" flipH="1" flipV="1">
            <a:off x="637670" y="1050741"/>
            <a:ext cx="692404" cy="2396841"/>
          </a:xfrm>
          <a:prstGeom prst="bentConnector3">
            <a:avLst>
              <a:gd name="adj1" fmla="val -33015"/>
            </a:avLst>
          </a:prstGeom>
          <a:ln w="57150">
            <a:solidFill>
              <a:srgbClr val="FF3399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33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3933056"/>
            <a:ext cx="7848872" cy="2787876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 smtClean="0"/>
              <a:t>Berdasarkan</a:t>
            </a:r>
            <a:r>
              <a:rPr lang="en-GB" sz="2000" dirty="0" smtClean="0"/>
              <a:t> </a:t>
            </a:r>
            <a:r>
              <a:rPr lang="en-GB" sz="2000" dirty="0" err="1" smtClean="0"/>
              <a:t>hasil</a:t>
            </a:r>
            <a:r>
              <a:rPr lang="en-GB" sz="2000" dirty="0" smtClean="0"/>
              <a:t> </a:t>
            </a:r>
            <a:r>
              <a:rPr lang="en-GB" sz="2000" dirty="0" err="1" smtClean="0"/>
              <a:t>kajian</a:t>
            </a:r>
            <a:r>
              <a:rPr lang="en-GB" sz="2000" dirty="0" smtClean="0"/>
              <a:t> SPI, </a:t>
            </a:r>
            <a:r>
              <a:rPr lang="en-GB" sz="2000" dirty="0" err="1" smtClean="0"/>
              <a:t>faktor-faktor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mempengaruhi</a:t>
            </a:r>
            <a:r>
              <a:rPr lang="en-GB" sz="2000" dirty="0" smtClean="0"/>
              <a:t> </a:t>
            </a:r>
            <a:r>
              <a:rPr lang="en-GB" sz="2000" dirty="0" err="1" smtClean="0"/>
              <a:t>besarnya</a:t>
            </a:r>
            <a:r>
              <a:rPr lang="en-GB" sz="2000" dirty="0" smtClean="0"/>
              <a:t> ROI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aliran</a:t>
            </a:r>
            <a:r>
              <a:rPr lang="en-GB" sz="2000" dirty="0" smtClean="0"/>
              <a:t> </a:t>
            </a:r>
            <a:r>
              <a:rPr lang="en-GB" sz="2000" dirty="0" err="1" smtClean="0"/>
              <a:t>kas</a:t>
            </a:r>
            <a:r>
              <a:rPr lang="en-GB" sz="2000" dirty="0" smtClean="0"/>
              <a:t> </a:t>
            </a:r>
            <a:r>
              <a:rPr lang="en-GB" sz="2000" dirty="0" err="1" smtClean="0"/>
              <a:t>masuk</a:t>
            </a:r>
            <a:r>
              <a:rPr lang="en-GB" sz="2000" dirty="0" smtClean="0"/>
              <a:t> (</a:t>
            </a:r>
            <a:r>
              <a:rPr lang="en-GB" sz="2000" dirty="0" err="1" smtClean="0"/>
              <a:t>mempengarui</a:t>
            </a:r>
            <a:r>
              <a:rPr lang="en-GB" sz="2000" dirty="0" smtClean="0"/>
              <a:t> 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kelemahan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) </a:t>
            </a:r>
            <a:r>
              <a:rPr lang="en-GB" sz="2000" dirty="0" err="1" smtClean="0"/>
              <a:t>adalah</a:t>
            </a:r>
            <a:r>
              <a:rPr lang="en-GB" sz="2000" dirty="0" smtClean="0"/>
              <a:t>:</a:t>
            </a:r>
          </a:p>
          <a:p>
            <a:pPr marL="725488" indent="-363538">
              <a:spcBef>
                <a:spcPts val="1200"/>
              </a:spcBef>
            </a:pPr>
            <a:r>
              <a:rPr lang="en-GB" sz="2000" dirty="0" err="1"/>
              <a:t>Intensitas</a:t>
            </a:r>
            <a:r>
              <a:rPr lang="en-GB" sz="2000" dirty="0"/>
              <a:t> </a:t>
            </a:r>
            <a:r>
              <a:rPr lang="en-GB" sz="2000" dirty="0" err="1"/>
              <a:t>investasi</a:t>
            </a:r>
            <a:r>
              <a:rPr lang="en-GB" sz="2000" dirty="0"/>
              <a:t> (</a:t>
            </a:r>
            <a:r>
              <a:rPr lang="en-GB" sz="2000" dirty="0" err="1"/>
              <a:t>negatif</a:t>
            </a:r>
            <a:r>
              <a:rPr lang="en-GB" sz="2000" dirty="0"/>
              <a:t> </a:t>
            </a:r>
            <a:r>
              <a:rPr lang="en-GB" sz="2000" dirty="0" err="1"/>
              <a:t>thd</a:t>
            </a:r>
            <a:r>
              <a:rPr lang="en-GB" sz="2000" dirty="0"/>
              <a:t> ROI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aliran</a:t>
            </a:r>
            <a:r>
              <a:rPr lang="en-GB" sz="2000" dirty="0"/>
              <a:t> </a:t>
            </a:r>
            <a:r>
              <a:rPr lang="en-GB" sz="2000" dirty="0" err="1"/>
              <a:t>kas</a:t>
            </a:r>
            <a:r>
              <a:rPr lang="en-GB" sz="2000" dirty="0"/>
              <a:t> </a:t>
            </a:r>
            <a:r>
              <a:rPr lang="en-GB" sz="2000" dirty="0" err="1"/>
              <a:t>masuk</a:t>
            </a:r>
            <a:r>
              <a:rPr lang="en-GB" sz="2000" dirty="0"/>
              <a:t>)</a:t>
            </a:r>
          </a:p>
          <a:p>
            <a:pPr marL="725488" indent="-363538">
              <a:spcBef>
                <a:spcPts val="0"/>
              </a:spcBef>
            </a:pPr>
            <a:r>
              <a:rPr lang="en-GB" sz="2000" dirty="0" err="1"/>
              <a:t>Pangsa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(</a:t>
            </a:r>
            <a:r>
              <a:rPr lang="en-GB" sz="2000" dirty="0" err="1"/>
              <a:t>positif</a:t>
            </a:r>
            <a:r>
              <a:rPr lang="en-GB" sz="2000" dirty="0"/>
              <a:t> </a:t>
            </a:r>
            <a:r>
              <a:rPr lang="en-GB" sz="2000" dirty="0" err="1"/>
              <a:t>thd</a:t>
            </a:r>
            <a:r>
              <a:rPr lang="en-GB" sz="2000" dirty="0"/>
              <a:t> ROI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aliran</a:t>
            </a:r>
            <a:r>
              <a:rPr lang="en-GB" sz="2000" dirty="0"/>
              <a:t> </a:t>
            </a:r>
            <a:r>
              <a:rPr lang="en-GB" sz="2000" dirty="0" err="1"/>
              <a:t>kas</a:t>
            </a:r>
            <a:r>
              <a:rPr lang="en-GB" sz="2000" dirty="0"/>
              <a:t> </a:t>
            </a:r>
            <a:r>
              <a:rPr lang="en-GB" sz="2000" dirty="0" err="1"/>
              <a:t>masuk</a:t>
            </a:r>
            <a:r>
              <a:rPr lang="en-GB" sz="2000" dirty="0"/>
              <a:t>)</a:t>
            </a:r>
          </a:p>
          <a:p>
            <a:pPr marL="725488" indent="-363538">
              <a:spcBef>
                <a:spcPts val="0"/>
              </a:spcBef>
            </a:pPr>
            <a:r>
              <a:rPr lang="en-GB" sz="2000" dirty="0" err="1"/>
              <a:t>Pertumbuhan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endParaRPr lang="en-GB" sz="2000" dirty="0"/>
          </a:p>
          <a:p>
            <a:pPr marL="725488" indent="-363538">
              <a:spcBef>
                <a:spcPts val="0"/>
              </a:spcBef>
            </a:pPr>
            <a:r>
              <a:rPr lang="en-GB" sz="2000" dirty="0" err="1"/>
              <a:t>Daur</a:t>
            </a:r>
            <a:r>
              <a:rPr lang="en-GB" sz="2000" dirty="0"/>
              <a:t> </a:t>
            </a:r>
            <a:r>
              <a:rPr lang="en-GB" sz="2000" dirty="0" err="1"/>
              <a:t>kehidupan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endParaRPr lang="en-GB" sz="2000" dirty="0"/>
          </a:p>
          <a:p>
            <a:pPr marL="725488" indent="-363538">
              <a:spcBef>
                <a:spcPts val="0"/>
              </a:spcBef>
            </a:pPr>
            <a:r>
              <a:rPr lang="en-GB" sz="2000" dirty="0" err="1"/>
              <a:t>Rasio</a:t>
            </a:r>
            <a:r>
              <a:rPr lang="en-GB" sz="2000" dirty="0"/>
              <a:t> </a:t>
            </a:r>
            <a:r>
              <a:rPr lang="en-GB" sz="2000" dirty="0" err="1"/>
              <a:t>biaya</a:t>
            </a:r>
            <a:r>
              <a:rPr lang="en-GB" sz="2000" dirty="0"/>
              <a:t> </a:t>
            </a:r>
            <a:r>
              <a:rPr lang="en-GB" sz="2000" dirty="0" err="1"/>
              <a:t>pemasaran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besarnya</a:t>
            </a:r>
            <a:r>
              <a:rPr lang="en-GB" sz="2000" dirty="0"/>
              <a:t> </a:t>
            </a:r>
            <a:r>
              <a:rPr lang="en-GB" sz="2000" dirty="0" err="1"/>
              <a:t>penjualan</a:t>
            </a:r>
            <a:endParaRPr lang="en-GB" sz="2000" dirty="0"/>
          </a:p>
          <a:p>
            <a:pPr>
              <a:spcBef>
                <a:spcPts val="1200"/>
              </a:spcBef>
            </a:pP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851676" y="260648"/>
            <a:ext cx="6624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/>
              <a:t>SPI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menguji</a:t>
            </a:r>
            <a:r>
              <a:rPr lang="en-GB" sz="2000" dirty="0"/>
              <a:t> </a:t>
            </a:r>
            <a:r>
              <a:rPr lang="en-GB" sz="2000" dirty="0" err="1"/>
              <a:t>keabsahan</a:t>
            </a:r>
            <a:r>
              <a:rPr lang="en-GB" sz="2000" dirty="0"/>
              <a:t> model PIMS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banyak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± 150 </a:t>
            </a:r>
            <a:r>
              <a:rPr lang="en-GB" sz="2000" dirty="0" err="1"/>
              <a:t>perusahaan</a:t>
            </a:r>
            <a:r>
              <a:rPr lang="en-GB" sz="2000" dirty="0"/>
              <a:t> yang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1000 unit </a:t>
            </a:r>
            <a:r>
              <a:rPr lang="en-GB" sz="2000" dirty="0" err="1"/>
              <a:t>usaha</a:t>
            </a:r>
            <a:r>
              <a:rPr lang="en-GB" sz="2000" dirty="0"/>
              <a:t> </a:t>
            </a:r>
            <a:r>
              <a:rPr lang="en-GB" sz="2000" dirty="0" err="1"/>
              <a:t>strategis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semakin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berkembang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sampai</a:t>
            </a:r>
            <a:r>
              <a:rPr lang="en-GB" sz="2000" dirty="0">
                <a:sym typeface="Wingdings" pitchFamily="2" charset="2"/>
              </a:rPr>
              <a:t> 3000 unit </a:t>
            </a:r>
            <a:r>
              <a:rPr lang="en-GB" sz="2000" dirty="0" err="1">
                <a:sym typeface="Wingdings" pitchFamily="2" charset="2"/>
              </a:rPr>
              <a:t>usaha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strategis</a:t>
            </a:r>
            <a:r>
              <a:rPr lang="en-GB" sz="2000" dirty="0">
                <a:sym typeface="Wingdings" pitchFamily="2" charset="2"/>
              </a:rPr>
              <a:t> (</a:t>
            </a:r>
            <a:r>
              <a:rPr lang="en-GB" sz="2000" dirty="0" err="1">
                <a:sym typeface="Wingdings" pitchFamily="2" charset="2"/>
              </a:rPr>
              <a:t>Amerika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Serikat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Eropa</a:t>
            </a:r>
            <a:r>
              <a:rPr lang="en-GB" sz="2000" dirty="0">
                <a:sym typeface="Wingdings" pitchFamily="2" charset="2"/>
              </a:rPr>
              <a:t>)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3600400" y="170080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/>
              <a:t>PIMS </a:t>
            </a:r>
            <a:r>
              <a:rPr lang="en-GB" sz="2000" dirty="0" err="1"/>
              <a:t>merupakan</a:t>
            </a:r>
            <a:r>
              <a:rPr lang="en-GB" sz="2000" dirty="0"/>
              <a:t> model </a:t>
            </a:r>
            <a:r>
              <a:rPr lang="en-GB" sz="2000" dirty="0" err="1"/>
              <a:t>empirik</a:t>
            </a:r>
            <a:r>
              <a:rPr lang="en-GB" sz="2000" dirty="0"/>
              <a:t> yang </a:t>
            </a:r>
            <a:r>
              <a:rPr lang="en-GB" sz="2000" dirty="0" err="1"/>
              <a:t>telah</a:t>
            </a:r>
            <a:r>
              <a:rPr lang="en-GB" sz="2000" dirty="0"/>
              <a:t> </a:t>
            </a:r>
            <a:r>
              <a:rPr lang="en-GB" sz="2000" dirty="0" err="1"/>
              <a:t>teruji</a:t>
            </a:r>
            <a:r>
              <a:rPr lang="en-GB" sz="2000" dirty="0"/>
              <a:t> di </a:t>
            </a:r>
            <a:r>
              <a:rPr lang="en-GB" sz="2000" dirty="0" err="1"/>
              <a:t>lapangan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2630274" y="2701369"/>
            <a:ext cx="65137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Jika</a:t>
            </a:r>
            <a:r>
              <a:rPr lang="en-GB" sz="2000" dirty="0"/>
              <a:t> model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hendak</a:t>
            </a:r>
            <a:r>
              <a:rPr lang="en-GB" sz="2000" dirty="0"/>
              <a:t> </a:t>
            </a:r>
            <a:r>
              <a:rPr lang="en-GB" sz="2000" dirty="0" err="1"/>
              <a:t>dimanfaatkan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, </a:t>
            </a:r>
            <a:r>
              <a:rPr lang="en-GB" sz="2000" dirty="0" err="1"/>
              <a:t>maka</a:t>
            </a:r>
            <a:r>
              <a:rPr lang="en-GB" sz="2000" dirty="0"/>
              <a:t> yang </a:t>
            </a:r>
            <a:r>
              <a:rPr lang="en-GB" sz="2000" dirty="0" err="1"/>
              <a:t>dimaksudkan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kekuatan</a:t>
            </a:r>
            <a:r>
              <a:rPr lang="en-GB" sz="2000" dirty="0"/>
              <a:t> </a:t>
            </a:r>
            <a:r>
              <a:rPr lang="en-GB" sz="2000" dirty="0" err="1"/>
              <a:t>adalah</a:t>
            </a:r>
            <a:r>
              <a:rPr lang="en-GB" sz="2000" dirty="0"/>
              <a:t> </a:t>
            </a:r>
            <a:r>
              <a:rPr lang="en-GB" sz="2000" dirty="0" err="1"/>
              <a:t>kemampuan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menghasilkan</a:t>
            </a:r>
            <a:r>
              <a:rPr lang="en-GB" sz="2000" dirty="0"/>
              <a:t> </a:t>
            </a:r>
            <a:r>
              <a:rPr lang="en-GB" sz="2000" dirty="0" err="1"/>
              <a:t>kas</a:t>
            </a:r>
            <a:r>
              <a:rPr lang="en-GB" sz="2000" dirty="0"/>
              <a:t> </a:t>
            </a:r>
            <a:r>
              <a:rPr lang="en-GB" sz="2000" dirty="0" err="1"/>
              <a:t>masuk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ROI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8102" y="599201"/>
            <a:ext cx="530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e</a:t>
            </a:r>
            <a:r>
              <a:rPr lang="en-GB" sz="3600" dirty="0" smtClean="0">
                <a:solidFill>
                  <a:srgbClr val="FF0000"/>
                </a:solidFill>
              </a:rPr>
              <a:t>.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6165" y="1762363"/>
            <a:ext cx="412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FFC000"/>
                </a:solidFill>
              </a:rPr>
              <a:t>f.</a:t>
            </a:r>
            <a:endParaRPr lang="en-GB" sz="3600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7704" y="2854677"/>
            <a:ext cx="519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00CC66"/>
                </a:solidFill>
              </a:rPr>
              <a:t>g.</a:t>
            </a:r>
            <a:endParaRPr lang="en-GB" sz="3600" dirty="0">
              <a:solidFill>
                <a:srgbClr val="00CC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6526" y="4149080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>h.</a:t>
            </a:r>
            <a:endParaRPr lang="en-GB" sz="3600" dirty="0">
              <a:solidFill>
                <a:srgbClr val="0070C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79512" y="115163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52813" y="2322425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54540" y="3469651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14518" y="4725145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1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5400000">
            <a:off x="3978189" y="962980"/>
            <a:ext cx="1008112" cy="896448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7308304" y="692115"/>
            <a:ext cx="1008112" cy="616588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23528" y="1196752"/>
            <a:ext cx="8352928" cy="51125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04856" cy="489654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en-GB" sz="2000" dirty="0" err="1" smtClean="0"/>
              <a:t>Intensitas</a:t>
            </a:r>
            <a:r>
              <a:rPr lang="en-GB" sz="2000" dirty="0" smtClean="0"/>
              <a:t> </a:t>
            </a:r>
            <a:r>
              <a:rPr lang="en-GB" sz="2000" dirty="0" err="1" smtClean="0"/>
              <a:t>investasi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pangsa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 </a:t>
            </a:r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yang </a:t>
            </a:r>
            <a:r>
              <a:rPr lang="en-GB" sz="2000" dirty="0" err="1" smtClean="0"/>
              <a:t>amat</a:t>
            </a:r>
            <a:r>
              <a:rPr lang="en-GB" sz="2000" dirty="0" smtClean="0"/>
              <a:t> </a:t>
            </a:r>
            <a:r>
              <a:rPr lang="en-GB" sz="2000" dirty="0" err="1" smtClean="0"/>
              <a:t>berpengaruh</a:t>
            </a:r>
            <a:r>
              <a:rPr lang="en-GB" sz="2000" dirty="0" smtClean="0"/>
              <a:t> </a:t>
            </a:r>
            <a:r>
              <a:rPr lang="en-GB" sz="2000" dirty="0" err="1" smtClean="0"/>
              <a:t>thd</a:t>
            </a:r>
            <a:r>
              <a:rPr lang="en-GB" sz="2000" dirty="0" smtClean="0"/>
              <a:t> </a:t>
            </a:r>
            <a:r>
              <a:rPr lang="en-GB" sz="2000" dirty="0" err="1" smtClean="0"/>
              <a:t>besarnya</a:t>
            </a:r>
            <a:r>
              <a:rPr lang="en-GB" sz="2000" dirty="0" smtClean="0"/>
              <a:t> </a:t>
            </a:r>
            <a:r>
              <a:rPr lang="en-GB" sz="2000" dirty="0" err="1" smtClean="0"/>
              <a:t>aliran</a:t>
            </a:r>
            <a:r>
              <a:rPr lang="en-GB" sz="2000" dirty="0" smtClean="0"/>
              <a:t> </a:t>
            </a:r>
            <a:r>
              <a:rPr lang="en-GB" sz="2000" dirty="0" err="1" smtClean="0"/>
              <a:t>kas</a:t>
            </a:r>
            <a:r>
              <a:rPr lang="en-GB" sz="2000" dirty="0" smtClean="0"/>
              <a:t> </a:t>
            </a:r>
            <a:r>
              <a:rPr lang="en-GB" sz="2000" dirty="0" err="1" smtClean="0"/>
              <a:t>masuk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studi</a:t>
            </a:r>
            <a:r>
              <a:rPr lang="en-GB" sz="2000" dirty="0"/>
              <a:t> 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ternyata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menganalisis</a:t>
            </a:r>
            <a:r>
              <a:rPr lang="en-GB" sz="2000" dirty="0"/>
              <a:t> </a:t>
            </a:r>
            <a:r>
              <a:rPr lang="en-GB" sz="2000" dirty="0" err="1"/>
              <a:t>pengaruh</a:t>
            </a:r>
            <a:r>
              <a:rPr lang="en-GB" sz="2000" dirty="0"/>
              <a:t> </a:t>
            </a:r>
            <a:r>
              <a:rPr lang="en-GB" sz="2000" dirty="0" err="1"/>
              <a:t>masing-masing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 </a:t>
            </a:r>
            <a:r>
              <a:rPr lang="en-GB" sz="2000" dirty="0" err="1"/>
              <a:t>tetapi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pengaruh</a:t>
            </a:r>
            <a:r>
              <a:rPr lang="en-GB" sz="2000" dirty="0"/>
              <a:t> </a:t>
            </a:r>
            <a:r>
              <a:rPr lang="en-GB" sz="2000" dirty="0" err="1"/>
              <a:t>interaksi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endParaRPr lang="en-GB" sz="2000" dirty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en-GB" sz="2000" dirty="0" err="1"/>
              <a:t>Tingginya</a:t>
            </a:r>
            <a:r>
              <a:rPr lang="en-GB" sz="2000" dirty="0"/>
              <a:t> </a:t>
            </a:r>
            <a:r>
              <a:rPr lang="en-GB" sz="2000" dirty="0" err="1"/>
              <a:t>rasio</a:t>
            </a:r>
            <a:r>
              <a:rPr lang="en-GB" sz="2000" dirty="0"/>
              <a:t> </a:t>
            </a:r>
            <a:r>
              <a:rPr lang="en-GB" sz="2000" dirty="0" err="1"/>
              <a:t>intensitas</a:t>
            </a:r>
            <a:r>
              <a:rPr lang="en-GB" sz="2000" dirty="0"/>
              <a:t> </a:t>
            </a:r>
            <a:r>
              <a:rPr lang="en-GB" sz="2000" dirty="0" err="1"/>
              <a:t>investasi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penjualan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antisipasi</a:t>
            </a:r>
            <a:r>
              <a:rPr lang="en-GB" sz="2000" dirty="0"/>
              <a:t> </a:t>
            </a:r>
            <a:r>
              <a:rPr lang="en-GB" sz="2000" dirty="0" err="1"/>
              <a:t>pertumbuhan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menyebabkan</a:t>
            </a:r>
            <a:r>
              <a:rPr lang="en-GB" sz="2000" dirty="0"/>
              <a:t> </a:t>
            </a:r>
            <a:r>
              <a:rPr lang="en-GB" sz="2000" dirty="0" err="1"/>
              <a:t>rendahnya</a:t>
            </a:r>
            <a:r>
              <a:rPr lang="en-GB" sz="2000" dirty="0"/>
              <a:t> </a:t>
            </a:r>
            <a:r>
              <a:rPr lang="en-GB" sz="2000" dirty="0" err="1"/>
              <a:t>aliran</a:t>
            </a:r>
            <a:r>
              <a:rPr lang="en-GB" sz="2000" dirty="0"/>
              <a:t> </a:t>
            </a:r>
            <a:r>
              <a:rPr lang="en-GB" sz="2000" dirty="0" err="1"/>
              <a:t>kas</a:t>
            </a:r>
            <a:r>
              <a:rPr lang="en-GB" sz="2000" dirty="0"/>
              <a:t> </a:t>
            </a:r>
            <a:r>
              <a:rPr lang="en-GB" sz="2000" dirty="0" err="1"/>
              <a:t>masuk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ROI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en-GB" sz="2000" dirty="0" err="1"/>
              <a:t>Keadaan</a:t>
            </a:r>
            <a:r>
              <a:rPr lang="en-GB" sz="2000" dirty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buruk</a:t>
            </a:r>
            <a:r>
              <a:rPr lang="en-GB" sz="2000" dirty="0"/>
              <a:t> </a:t>
            </a:r>
            <a:r>
              <a:rPr lang="en-GB" sz="2000" dirty="0" err="1"/>
              <a:t>lagi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ternyata</a:t>
            </a:r>
            <a:r>
              <a:rPr lang="en-GB" sz="2000" dirty="0"/>
              <a:t> </a:t>
            </a:r>
            <a:r>
              <a:rPr lang="en-GB" sz="2000" dirty="0" err="1"/>
              <a:t>pangsa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kecil</a:t>
            </a:r>
            <a:r>
              <a:rPr lang="en-GB" sz="2000" dirty="0"/>
              <a:t> (</a:t>
            </a:r>
            <a:r>
              <a:rPr lang="en-GB" sz="2000" dirty="0" err="1"/>
              <a:t>biasa</a:t>
            </a:r>
            <a:r>
              <a:rPr lang="en-GB" sz="2000" dirty="0"/>
              <a:t> </a:t>
            </a:r>
            <a:r>
              <a:rPr lang="en-GB" sz="2000" dirty="0" err="1" smtClean="0"/>
              <a:t>terjadi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/>
              <a:t>tahap</a:t>
            </a:r>
            <a:r>
              <a:rPr lang="en-GB" sz="2000" dirty="0"/>
              <a:t> </a:t>
            </a:r>
            <a:r>
              <a:rPr lang="en-GB" sz="2000" dirty="0" err="1"/>
              <a:t>perkenalan</a:t>
            </a:r>
            <a:r>
              <a:rPr lang="en-GB" sz="2000" dirty="0"/>
              <a:t>)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en-GB" sz="2000" dirty="0" err="1"/>
              <a:t>Sebaliknya</a:t>
            </a:r>
            <a:r>
              <a:rPr lang="en-GB" sz="2000" dirty="0"/>
              <a:t>,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intensitas</a:t>
            </a:r>
            <a:r>
              <a:rPr lang="en-GB" sz="2000" dirty="0"/>
              <a:t> </a:t>
            </a:r>
            <a:r>
              <a:rPr lang="en-GB" sz="2000" dirty="0" err="1"/>
              <a:t>investasi</a:t>
            </a:r>
            <a:r>
              <a:rPr lang="en-GB" sz="2000" dirty="0"/>
              <a:t> </a:t>
            </a:r>
            <a:r>
              <a:rPr lang="en-GB" sz="2000" dirty="0" err="1"/>
              <a:t>rendah</a:t>
            </a:r>
            <a:r>
              <a:rPr lang="en-GB" sz="2000" dirty="0"/>
              <a:t>, (</a:t>
            </a:r>
            <a:r>
              <a:rPr lang="en-GB" sz="2000" dirty="0" err="1"/>
              <a:t>biasa</a:t>
            </a:r>
            <a:r>
              <a:rPr lang="en-GB" sz="2000" dirty="0"/>
              <a:t> </a:t>
            </a:r>
            <a:r>
              <a:rPr lang="en-GB" sz="2000" dirty="0" err="1"/>
              <a:t>terjadi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pertumbuhan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rendah</a:t>
            </a:r>
            <a:r>
              <a:rPr lang="en-GB" sz="2000" dirty="0"/>
              <a:t>/</a:t>
            </a:r>
            <a:r>
              <a:rPr lang="en-GB" sz="2000" dirty="0" err="1"/>
              <a:t>telah</a:t>
            </a:r>
            <a:r>
              <a:rPr lang="en-GB" sz="2000" dirty="0"/>
              <a:t> </a:t>
            </a:r>
            <a:r>
              <a:rPr lang="en-GB" sz="2000" dirty="0" err="1"/>
              <a:t>menurun</a:t>
            </a:r>
            <a:r>
              <a:rPr lang="en-GB" sz="2000" dirty="0"/>
              <a:t>)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pangsa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 smtClean="0"/>
              <a:t>sudah</a:t>
            </a:r>
            <a:r>
              <a:rPr lang="en-GB" sz="2000" dirty="0" smtClean="0"/>
              <a:t> </a:t>
            </a:r>
            <a:r>
              <a:rPr lang="en-GB" sz="2000" dirty="0" err="1"/>
              <a:t>cukup</a:t>
            </a:r>
            <a:r>
              <a:rPr lang="en-GB" sz="2000" dirty="0"/>
              <a:t> </a:t>
            </a:r>
            <a:r>
              <a:rPr lang="en-GB" sz="2000" dirty="0" err="1" smtClean="0"/>
              <a:t>besar</a:t>
            </a:r>
            <a:r>
              <a:rPr lang="en-GB" sz="2000" dirty="0" smtClean="0"/>
              <a:t>, </a:t>
            </a:r>
            <a:r>
              <a:rPr lang="en-GB" sz="2000" dirty="0" err="1"/>
              <a:t>biaya</a:t>
            </a:r>
            <a:r>
              <a:rPr lang="en-GB" sz="2000" dirty="0"/>
              <a:t> </a:t>
            </a:r>
            <a:r>
              <a:rPr lang="en-GB" sz="2000" dirty="0" err="1"/>
              <a:t>pemasaran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rendah</a:t>
            </a:r>
            <a:r>
              <a:rPr lang="en-GB" sz="2000" dirty="0"/>
              <a:t> </a:t>
            </a:r>
            <a:r>
              <a:rPr lang="en-GB" sz="2000" dirty="0" err="1"/>
              <a:t>maka</a:t>
            </a:r>
            <a:r>
              <a:rPr lang="en-GB" sz="2000" dirty="0"/>
              <a:t> ROI  </a:t>
            </a:r>
            <a:r>
              <a:rPr lang="en-GB" sz="2000" dirty="0" err="1"/>
              <a:t>akan</a:t>
            </a:r>
            <a:r>
              <a:rPr lang="en-GB" sz="2000" dirty="0"/>
              <a:t> </a:t>
            </a:r>
            <a:r>
              <a:rPr lang="en-GB" sz="2000" dirty="0" err="1"/>
              <a:t>tinggi</a:t>
            </a:r>
            <a:r>
              <a:rPr lang="en-GB" sz="2000" dirty="0"/>
              <a:t> </a:t>
            </a:r>
            <a:endParaRPr lang="en-GB" sz="2000" dirty="0" smtClean="0"/>
          </a:p>
          <a:p>
            <a:pPr marL="411480">
              <a:spcBef>
                <a:spcPts val="1200"/>
              </a:spcBef>
              <a:buFont typeface="Wingdings" pitchFamily="2" charset="2"/>
              <a:buChar char="Ø"/>
            </a:pPr>
            <a:endParaRPr lang="en-GB" sz="2000" dirty="0" smtClean="0"/>
          </a:p>
          <a:p>
            <a:pPr marL="411480">
              <a:spcBef>
                <a:spcPts val="1200"/>
              </a:spcBef>
              <a:buFont typeface="Wingdings" pitchFamily="2" charset="2"/>
              <a:buChar char="Ø"/>
            </a:pP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467544" y="476672"/>
            <a:ext cx="34917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en-GB" sz="2200" b="1" dirty="0" err="1"/>
              <a:t>Hasil</a:t>
            </a:r>
            <a:r>
              <a:rPr lang="en-GB" sz="2200" b="1" dirty="0"/>
              <a:t> </a:t>
            </a:r>
            <a:r>
              <a:rPr lang="en-GB" sz="2200" b="1" dirty="0" err="1"/>
              <a:t>analisis</a:t>
            </a:r>
            <a:r>
              <a:rPr lang="en-GB" sz="2200" b="1" dirty="0"/>
              <a:t> </a:t>
            </a:r>
            <a:r>
              <a:rPr lang="en-GB" sz="2200" b="1" dirty="0" err="1"/>
              <a:t>menunjukkan</a:t>
            </a:r>
            <a:r>
              <a:rPr lang="en-GB" sz="22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1229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004048" y="1628800"/>
            <a:ext cx="3728290" cy="1796425"/>
          </a:xfrm>
          <a:prstGeom prst="roundRect">
            <a:avLst/>
          </a:prstGeom>
          <a:ln w="38100">
            <a:solidFill>
              <a:srgbClr val="00CC66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47974" y="1196752"/>
            <a:ext cx="3980010" cy="1656184"/>
          </a:xfrm>
          <a:prstGeom prst="roundRect">
            <a:avLst/>
          </a:prstGeom>
          <a:solidFill>
            <a:srgbClr val="CCFFCC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3645024"/>
            <a:ext cx="7488832" cy="1080119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mengetahui</a:t>
            </a:r>
            <a:r>
              <a:rPr lang="en-GB" sz="2000" dirty="0" smtClean="0"/>
              <a:t>  </a:t>
            </a:r>
            <a:r>
              <a:rPr lang="en-GB" sz="2000" dirty="0" err="1" smtClean="0"/>
              <a:t>profil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mensyaratkan</a:t>
            </a:r>
            <a:r>
              <a:rPr lang="en-GB" sz="2000" dirty="0" smtClean="0"/>
              <a:t> </a:t>
            </a:r>
            <a:r>
              <a:rPr lang="en-GB" sz="2000" dirty="0" err="1" smtClean="0"/>
              <a:t>mengetahui</a:t>
            </a:r>
            <a:r>
              <a:rPr lang="en-GB" sz="2000" dirty="0" smtClean="0"/>
              <a:t> 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mengevaluasi</a:t>
            </a:r>
            <a:r>
              <a:rPr lang="en-GB" sz="2000" dirty="0" smtClean="0"/>
              <a:t>  7 (</a:t>
            </a:r>
            <a:r>
              <a:rPr lang="en-GB" sz="2000" dirty="0" err="1" smtClean="0"/>
              <a:t>tujuh</a:t>
            </a:r>
            <a:r>
              <a:rPr lang="en-GB" sz="2000" dirty="0" smtClean="0"/>
              <a:t>)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r>
              <a:rPr lang="en-GB" sz="2000" dirty="0" smtClean="0"/>
              <a:t> (</a:t>
            </a:r>
            <a:r>
              <a:rPr lang="en-GB" sz="2000" b="1" i="1" dirty="0" smtClean="0"/>
              <a:t>The seven S’s</a:t>
            </a:r>
            <a:r>
              <a:rPr lang="en-GB" sz="2000" dirty="0" smtClean="0"/>
              <a:t>), </a:t>
            </a:r>
            <a:r>
              <a:rPr lang="en-GB" sz="2000" dirty="0" err="1" smtClean="0"/>
              <a:t>yaitu</a:t>
            </a:r>
            <a:r>
              <a:rPr lang="en-GB" sz="2000" dirty="0" smtClean="0"/>
              <a:t>: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467544" y="836712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23528" y="260648"/>
            <a:ext cx="3038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/>
            <a:r>
              <a:rPr lang="en-GB" sz="2400" dirty="0" smtClean="0">
                <a:latin typeface="Century Gothic" pitchFamily="34" charset="0"/>
              </a:rPr>
              <a:t>5. </a:t>
            </a:r>
            <a:r>
              <a:rPr lang="en-GB" sz="2400" dirty="0" err="1" smtClean="0">
                <a:latin typeface="Century Gothic" pitchFamily="34" charset="0"/>
              </a:rPr>
              <a:t>Pendekatan</a:t>
            </a:r>
            <a:r>
              <a:rPr lang="en-GB" sz="2400" dirty="0" smtClean="0">
                <a:latin typeface="Century Gothic" pitchFamily="34" charset="0"/>
              </a:rPr>
              <a:t>  7-S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1884" y="4725143"/>
            <a:ext cx="7456580" cy="224676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 err="1"/>
              <a:t>Struktur</a:t>
            </a:r>
            <a:r>
              <a:rPr lang="en-GB" sz="2000" dirty="0"/>
              <a:t> (</a:t>
            </a:r>
            <a:r>
              <a:rPr lang="en-GB" sz="2000" i="1" dirty="0"/>
              <a:t>structure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 err="1"/>
              <a:t>Strategi</a:t>
            </a:r>
            <a:r>
              <a:rPr lang="en-GB" sz="2000" dirty="0"/>
              <a:t> (</a:t>
            </a:r>
            <a:r>
              <a:rPr lang="en-GB" sz="2000" i="1" dirty="0"/>
              <a:t>strategy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 err="1"/>
              <a:t>Staf</a:t>
            </a:r>
            <a:r>
              <a:rPr lang="en-GB" sz="2000" dirty="0"/>
              <a:t> (</a:t>
            </a:r>
            <a:r>
              <a:rPr lang="en-GB" sz="2000" i="1" dirty="0"/>
              <a:t>Staff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/>
              <a:t>Gaya </a:t>
            </a:r>
            <a:r>
              <a:rPr lang="en-GB" sz="2000" dirty="0" err="1"/>
              <a:t>manajemen</a:t>
            </a:r>
            <a:r>
              <a:rPr lang="en-GB" sz="2000" dirty="0"/>
              <a:t> (</a:t>
            </a:r>
            <a:r>
              <a:rPr lang="en-GB" sz="2000" i="1" dirty="0"/>
              <a:t>management style</a:t>
            </a:r>
            <a:r>
              <a:rPr lang="en-GB" sz="2000" dirty="0" smtClean="0"/>
              <a:t>)</a:t>
            </a:r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endParaRPr lang="en-GB" sz="2000" dirty="0"/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 err="1"/>
              <a:t>Sistem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prosedur</a:t>
            </a:r>
            <a:r>
              <a:rPr lang="en-GB" sz="2000" dirty="0"/>
              <a:t> (</a:t>
            </a:r>
            <a:r>
              <a:rPr lang="en-GB" sz="2000" i="1" dirty="0"/>
              <a:t>Systems and </a:t>
            </a:r>
            <a:r>
              <a:rPr lang="en-GB" sz="2000" i="1" dirty="0" err="1"/>
              <a:t>prosedures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 err="1"/>
              <a:t>Keahlian</a:t>
            </a:r>
            <a:r>
              <a:rPr lang="en-GB" sz="2000" dirty="0"/>
              <a:t> (</a:t>
            </a:r>
            <a:r>
              <a:rPr lang="en-GB" sz="2000" i="1" dirty="0"/>
              <a:t>skills</a:t>
            </a:r>
            <a:r>
              <a:rPr lang="en-GB" sz="2000" dirty="0"/>
              <a:t>)</a:t>
            </a:r>
          </a:p>
          <a:p>
            <a:pPr marL="52578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000" dirty="0" err="1"/>
              <a:t>Budaya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(</a:t>
            </a:r>
            <a:r>
              <a:rPr lang="en-GB" sz="2000" i="1" dirty="0"/>
              <a:t>shared values</a:t>
            </a:r>
            <a:r>
              <a:rPr lang="en-GB" sz="2000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627766" y="1340768"/>
            <a:ext cx="38002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Pendekatan</a:t>
            </a:r>
            <a:r>
              <a:rPr lang="en-GB" sz="2000" dirty="0"/>
              <a:t> 7-S </a:t>
            </a:r>
            <a:r>
              <a:rPr lang="en-GB" sz="2000" dirty="0" err="1"/>
              <a:t>diperkenalkan</a:t>
            </a:r>
            <a:r>
              <a:rPr lang="en-GB" sz="2000" dirty="0"/>
              <a:t> </a:t>
            </a:r>
            <a:r>
              <a:rPr lang="en-GB" sz="2000" dirty="0" err="1"/>
              <a:t>pertama</a:t>
            </a:r>
            <a:r>
              <a:rPr lang="en-GB" sz="2000" dirty="0"/>
              <a:t> kali </a:t>
            </a:r>
            <a:r>
              <a:rPr lang="en-GB" sz="2000" dirty="0" err="1"/>
              <a:t>oleh</a:t>
            </a:r>
            <a:r>
              <a:rPr lang="en-GB" sz="2000" dirty="0"/>
              <a:t> McKinsey yang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mulanya</a:t>
            </a:r>
            <a:r>
              <a:rPr lang="en-GB" sz="2000" dirty="0"/>
              <a:t> </a:t>
            </a:r>
            <a:r>
              <a:rPr lang="en-GB" sz="2000" dirty="0" err="1"/>
              <a:t>digunakan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menguji</a:t>
            </a:r>
            <a:r>
              <a:rPr lang="en-GB" sz="2000" dirty="0"/>
              <a:t> </a:t>
            </a:r>
            <a:r>
              <a:rPr lang="en-GB" sz="2000" dirty="0" err="1"/>
              <a:t>efektivitas</a:t>
            </a:r>
            <a:r>
              <a:rPr lang="en-GB" sz="2000" dirty="0"/>
              <a:t> </a:t>
            </a:r>
            <a:r>
              <a:rPr lang="en-GB" sz="2000" dirty="0" err="1"/>
              <a:t>organisasi</a:t>
            </a:r>
            <a:endParaRPr lang="en-GB" sz="2000" dirty="0"/>
          </a:p>
        </p:txBody>
      </p:sp>
      <p:sp>
        <p:nvSpPr>
          <p:cNvPr id="7" name="Rectangle 6"/>
          <p:cNvSpPr/>
          <p:nvPr/>
        </p:nvSpPr>
        <p:spPr>
          <a:xfrm>
            <a:off x="5180316" y="1722001"/>
            <a:ext cx="34961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perkembangannya</a:t>
            </a:r>
            <a:r>
              <a:rPr lang="en-GB" sz="2000" dirty="0"/>
              <a:t> </a:t>
            </a:r>
            <a:r>
              <a:rPr lang="en-GB" sz="2000" dirty="0" err="1"/>
              <a:t>pendekatan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ternyata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diterapkan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menganalisis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kelemahan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endParaRPr lang="en-GB" sz="2000" dirty="0"/>
          </a:p>
        </p:txBody>
      </p:sp>
      <p:sp>
        <p:nvSpPr>
          <p:cNvPr id="10" name="Chevron 9"/>
          <p:cNvSpPr/>
          <p:nvPr/>
        </p:nvSpPr>
        <p:spPr>
          <a:xfrm>
            <a:off x="4139952" y="2029782"/>
            <a:ext cx="1040364" cy="535122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323528" y="3876983"/>
            <a:ext cx="720080" cy="535122"/>
          </a:xfrm>
          <a:prstGeom prst="chevron">
            <a:avLst/>
          </a:prstGeom>
          <a:solidFill>
            <a:srgbClr val="FFFF6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059832" y="4797151"/>
            <a:ext cx="5760640" cy="1656185"/>
          </a:xfrm>
          <a:prstGeom prst="roundRect">
            <a:avLst/>
          </a:prstGeom>
          <a:solidFill>
            <a:srgbClr val="FFCCFF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308538" y="404664"/>
            <a:ext cx="7511934" cy="1944216"/>
          </a:xfrm>
          <a:prstGeom prst="rect">
            <a:avLst/>
          </a:prstGeom>
          <a:solidFill>
            <a:schemeClr val="bg1"/>
          </a:solidFill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848" y="4869160"/>
            <a:ext cx="5499446" cy="1440160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000" dirty="0" err="1" smtClean="0"/>
              <a:t>Jika</a:t>
            </a:r>
            <a:r>
              <a:rPr lang="en-GB" sz="2000" dirty="0" smtClean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mampu</a:t>
            </a:r>
            <a:r>
              <a:rPr lang="en-GB" sz="2000" dirty="0"/>
              <a:t> </a:t>
            </a:r>
            <a:r>
              <a:rPr lang="en-GB" sz="2000" dirty="0" err="1"/>
              <a:t>mengelola</a:t>
            </a:r>
            <a:r>
              <a:rPr lang="en-GB" sz="2000" dirty="0"/>
              <a:t> </a:t>
            </a:r>
            <a:r>
              <a:rPr lang="en-GB" sz="2000" dirty="0" err="1"/>
              <a:t>ke</a:t>
            </a:r>
            <a:r>
              <a:rPr lang="en-GB" sz="2000" dirty="0"/>
              <a:t> 7-variabel  S </a:t>
            </a:r>
            <a:r>
              <a:rPr lang="en-GB" sz="2000" dirty="0" err="1"/>
              <a:t>tersebut</a:t>
            </a:r>
            <a:r>
              <a:rPr lang="en-GB" sz="2000" dirty="0"/>
              <a:t> </a:t>
            </a:r>
            <a:r>
              <a:rPr lang="en-GB" sz="2000" dirty="0" err="1"/>
              <a:t>maka</a:t>
            </a:r>
            <a:r>
              <a:rPr lang="en-GB" sz="2000" dirty="0"/>
              <a:t> </a:t>
            </a:r>
            <a:r>
              <a:rPr lang="en-GB" sz="2000" dirty="0" err="1"/>
              <a:t>diharapkan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mengenali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mengeksploitasi</a:t>
            </a:r>
            <a:r>
              <a:rPr lang="en-GB" sz="2000" dirty="0"/>
              <a:t> </a:t>
            </a:r>
            <a:r>
              <a:rPr lang="en-GB" sz="2000" dirty="0" err="1"/>
              <a:t>keahlian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 smtClean="0"/>
              <a:t>kompetensi</a:t>
            </a:r>
            <a:r>
              <a:rPr lang="en-GB" sz="2000" dirty="0" smtClean="0"/>
              <a:t> </a:t>
            </a:r>
            <a:r>
              <a:rPr lang="en-GB" sz="2000" smtClean="0"/>
              <a:t>perusahaan</a:t>
            </a:r>
            <a:endParaRPr lang="en-GB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004068" y="0"/>
            <a:ext cx="2459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i="1" dirty="0">
                <a:solidFill>
                  <a:schemeClr val="bg1"/>
                </a:solidFill>
              </a:rPr>
              <a:t>The seven S’s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03648" y="528951"/>
            <a:ext cx="74168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dituntut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mengarahkan</a:t>
            </a:r>
            <a:r>
              <a:rPr lang="en-GB" sz="2000" dirty="0"/>
              <a:t> </a:t>
            </a:r>
            <a:r>
              <a:rPr lang="en-GB" sz="2000" dirty="0" err="1"/>
              <a:t>keseluruhan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  </a:t>
            </a:r>
            <a:r>
              <a:rPr lang="en-GB" sz="2000" dirty="0" err="1"/>
              <a:t>tersebut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gerakan</a:t>
            </a:r>
            <a:r>
              <a:rPr lang="en-GB" sz="2000" dirty="0"/>
              <a:t> yang </a:t>
            </a:r>
            <a:r>
              <a:rPr lang="en-GB" sz="2000" dirty="0" err="1"/>
              <a:t>seirama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karena</a:t>
            </a:r>
            <a:r>
              <a:rPr lang="en-GB" sz="2000" dirty="0"/>
              <a:t> </a:t>
            </a:r>
            <a:r>
              <a:rPr lang="en-GB" sz="2000" dirty="0" err="1"/>
              <a:t>itu</a:t>
            </a:r>
            <a:r>
              <a:rPr lang="en-GB" sz="2000" dirty="0"/>
              <a:t> </a:t>
            </a:r>
            <a:r>
              <a:rPr lang="en-GB" sz="2000" dirty="0" err="1"/>
              <a:t>keseluruhan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 </a:t>
            </a:r>
            <a:r>
              <a:rPr lang="en-GB" sz="2000" dirty="0" err="1"/>
              <a:t>tersebut</a:t>
            </a:r>
            <a:r>
              <a:rPr lang="en-GB" sz="2000" dirty="0"/>
              <a:t> </a:t>
            </a:r>
            <a:r>
              <a:rPr lang="en-GB" sz="2000" dirty="0" err="1"/>
              <a:t>selalu</a:t>
            </a:r>
            <a:r>
              <a:rPr lang="en-GB" sz="2000" dirty="0"/>
              <a:t> </a:t>
            </a:r>
            <a:r>
              <a:rPr lang="en-GB" sz="2000" dirty="0" err="1"/>
              <a:t>berada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keseimbangan</a:t>
            </a:r>
            <a:r>
              <a:rPr lang="en-GB" sz="2000" dirty="0"/>
              <a:t> yang </a:t>
            </a:r>
            <a:r>
              <a:rPr lang="en-GB" sz="2000" dirty="0" err="1"/>
              <a:t>dinamis</a:t>
            </a:r>
            <a:r>
              <a:rPr lang="en-GB" sz="2000" dirty="0"/>
              <a:t>. </a:t>
            </a:r>
            <a:r>
              <a:rPr lang="en-GB" sz="2000" dirty="0" err="1"/>
              <a:t>Strategi</a:t>
            </a:r>
            <a:r>
              <a:rPr lang="en-GB" sz="2000" dirty="0"/>
              <a:t> </a:t>
            </a:r>
            <a:r>
              <a:rPr lang="en-GB" sz="2000" dirty="0" err="1"/>
              <a:t>diartikan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kebijaksanaan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yang </a:t>
            </a:r>
            <a:r>
              <a:rPr lang="en-GB" sz="2000" dirty="0" err="1"/>
              <a:t>ditujukan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memperoleh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err="1"/>
              <a:t>bersaing</a:t>
            </a:r>
            <a:r>
              <a:rPr lang="en-GB" sz="20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5736" y="2492896"/>
            <a:ext cx="65527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implementasinya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saja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didukung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perangkat</a:t>
            </a:r>
            <a:r>
              <a:rPr lang="en-GB" sz="2000" dirty="0"/>
              <a:t> </a:t>
            </a:r>
            <a:r>
              <a:rPr lang="en-GB" sz="2000" dirty="0" err="1"/>
              <a:t>keras</a:t>
            </a:r>
            <a:r>
              <a:rPr lang="en-GB" sz="2000" dirty="0"/>
              <a:t> (</a:t>
            </a:r>
            <a:r>
              <a:rPr lang="en-GB" sz="2000" i="1" dirty="0" err="1"/>
              <a:t>hardwares</a:t>
            </a:r>
            <a:r>
              <a:rPr lang="en-GB" sz="2000" dirty="0"/>
              <a:t>) </a:t>
            </a:r>
            <a:r>
              <a:rPr lang="en-GB" sz="2000" dirty="0" err="1"/>
              <a:t>berupa</a:t>
            </a:r>
            <a:r>
              <a:rPr lang="en-GB" sz="2000" dirty="0"/>
              <a:t> </a:t>
            </a:r>
            <a:r>
              <a:rPr lang="en-GB" sz="2000" dirty="0" err="1"/>
              <a:t>transparansi</a:t>
            </a:r>
            <a:r>
              <a:rPr lang="en-GB" sz="2000" dirty="0"/>
              <a:t> </a:t>
            </a:r>
            <a:r>
              <a:rPr lang="en-GB" sz="2000" dirty="0" err="1"/>
              <a:t>struktur</a:t>
            </a:r>
            <a:r>
              <a:rPr lang="en-GB" sz="2000" dirty="0"/>
              <a:t> </a:t>
            </a:r>
            <a:r>
              <a:rPr lang="en-GB" sz="2000" dirty="0" err="1"/>
              <a:t>organisasi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kejelasan</a:t>
            </a:r>
            <a:r>
              <a:rPr lang="en-GB" sz="2000" dirty="0"/>
              <a:t> </a:t>
            </a:r>
            <a:r>
              <a:rPr lang="en-GB" sz="2000" dirty="0" err="1"/>
              <a:t>sistem</a:t>
            </a:r>
            <a:r>
              <a:rPr lang="en-GB" sz="2000" dirty="0"/>
              <a:t> </a:t>
            </a:r>
            <a:r>
              <a:rPr lang="en-GB" sz="2000" dirty="0" err="1"/>
              <a:t>informasi</a:t>
            </a:r>
            <a:r>
              <a:rPr lang="en-GB" sz="2000" dirty="0"/>
              <a:t> 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pengambilan</a:t>
            </a:r>
            <a:r>
              <a:rPr lang="en-GB" sz="2000" dirty="0"/>
              <a:t> </a:t>
            </a:r>
            <a:r>
              <a:rPr lang="en-GB" sz="2000" dirty="0" err="1" smtClean="0"/>
              <a:t>keputusan</a:t>
            </a:r>
            <a:r>
              <a:rPr lang="en-GB" sz="2000" dirty="0" smtClean="0"/>
              <a:t>, </a:t>
            </a:r>
            <a:r>
              <a:rPr lang="en-GB" sz="2000" dirty="0" err="1"/>
              <a:t>tetapi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ditunjang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perangkat</a:t>
            </a:r>
            <a:r>
              <a:rPr lang="en-GB" sz="2000" dirty="0"/>
              <a:t> </a:t>
            </a:r>
            <a:r>
              <a:rPr lang="en-GB" sz="2000" dirty="0" err="1"/>
              <a:t>lunak</a:t>
            </a:r>
            <a:r>
              <a:rPr lang="en-GB" sz="2000" dirty="0"/>
              <a:t> (</a:t>
            </a:r>
            <a:r>
              <a:rPr lang="en-GB" sz="2000" i="1" dirty="0" err="1"/>
              <a:t>softwares</a:t>
            </a:r>
            <a:r>
              <a:rPr lang="en-GB" sz="2000" dirty="0"/>
              <a:t>) yang </a:t>
            </a:r>
            <a:r>
              <a:rPr lang="en-GB" sz="2000" dirty="0" err="1"/>
              <a:t>berupa</a:t>
            </a:r>
            <a:r>
              <a:rPr lang="en-GB" sz="2000" dirty="0"/>
              <a:t> </a:t>
            </a:r>
            <a:r>
              <a:rPr lang="en-GB" sz="2000" dirty="0" err="1"/>
              <a:t>pengembangan</a:t>
            </a:r>
            <a:r>
              <a:rPr lang="en-GB" sz="2000" dirty="0"/>
              <a:t> </a:t>
            </a:r>
            <a:r>
              <a:rPr lang="en-GB" sz="2000" dirty="0" err="1"/>
              <a:t>budaya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(</a:t>
            </a:r>
            <a:r>
              <a:rPr lang="en-GB" sz="2000" dirty="0" err="1"/>
              <a:t>metode</a:t>
            </a:r>
            <a:r>
              <a:rPr lang="en-GB" sz="2000" dirty="0"/>
              <a:t> </a:t>
            </a:r>
            <a:r>
              <a:rPr lang="en-GB" sz="2000" dirty="0" err="1"/>
              <a:t>kerja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gaya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)</a:t>
            </a:r>
          </a:p>
        </p:txBody>
      </p:sp>
      <p:sp>
        <p:nvSpPr>
          <p:cNvPr id="6" name="Chevron 5"/>
          <p:cNvSpPr/>
          <p:nvPr/>
        </p:nvSpPr>
        <p:spPr>
          <a:xfrm>
            <a:off x="323528" y="1076998"/>
            <a:ext cx="576064" cy="535122"/>
          </a:xfrm>
          <a:prstGeom prst="chevron">
            <a:avLst/>
          </a:prstGeom>
          <a:solidFill>
            <a:srgbClr val="00CC6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8833" y="3194831"/>
            <a:ext cx="1394855" cy="535122"/>
          </a:xfrm>
          <a:prstGeom prst="chevron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23529" y="5301208"/>
            <a:ext cx="2160239" cy="535122"/>
          </a:xfrm>
          <a:prstGeom prst="chevr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8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2924944"/>
            <a:ext cx="7488832" cy="3600400"/>
          </a:xfrm>
          <a:prstGeom prst="rect">
            <a:avLst/>
          </a:prstGeom>
          <a:solidFill>
            <a:srgbClr val="FFFF99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3988676" y="260648"/>
            <a:ext cx="5407860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3420" y="307584"/>
            <a:ext cx="4194356" cy="601136"/>
          </a:xfrm>
        </p:spPr>
        <p:txBody>
          <a:bodyPr>
            <a:normAutofit/>
          </a:bodyPr>
          <a:lstStyle/>
          <a:p>
            <a:pPr algn="l"/>
            <a:r>
              <a:rPr lang="en-GB" sz="2400" dirty="0" err="1" smtClean="0">
                <a:latin typeface="Century Gothic" pitchFamily="34" charset="0"/>
                <a:ea typeface="+mn-ea"/>
                <a:cs typeface="+mn-cs"/>
              </a:rPr>
              <a:t>Evaluasi</a:t>
            </a:r>
            <a:r>
              <a:rPr lang="en-GB" sz="2400" dirty="0" smtClean="0">
                <a:latin typeface="Century Gothic" pitchFamily="34" charset="0"/>
                <a:ea typeface="+mn-ea"/>
                <a:cs typeface="+mn-cs"/>
              </a:rPr>
              <a:t> </a:t>
            </a:r>
            <a:r>
              <a:rPr lang="en-GB" sz="2400" dirty="0" err="1" smtClean="0">
                <a:latin typeface="Century Gothic" pitchFamily="34" charset="0"/>
                <a:ea typeface="+mn-ea"/>
                <a:cs typeface="+mn-cs"/>
              </a:rPr>
              <a:t>Variabel</a:t>
            </a:r>
            <a:r>
              <a:rPr lang="en-GB" sz="2400" dirty="0" smtClean="0">
                <a:latin typeface="Century Gothic" pitchFamily="34" charset="0"/>
                <a:ea typeface="+mn-ea"/>
                <a:cs typeface="+mn-cs"/>
              </a:rPr>
              <a:t> Internal</a:t>
            </a:r>
            <a:endParaRPr lang="en-GB" sz="2400" dirty="0"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212" y="3113603"/>
            <a:ext cx="7495212" cy="3411741"/>
          </a:xfrm>
        </p:spPr>
        <p:txBody>
          <a:bodyPr>
            <a:normAutofit lnSpcReduction="10000"/>
          </a:bodyPr>
          <a:lstStyle/>
          <a:p>
            <a:pPr marL="411163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 smtClean="0"/>
              <a:t>Kinerja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kompetensi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masa</a:t>
            </a:r>
            <a:r>
              <a:rPr lang="en-GB" sz="2000" dirty="0" smtClean="0"/>
              <a:t> </a:t>
            </a:r>
            <a:r>
              <a:rPr lang="en-GB" sz="2000" dirty="0" err="1" smtClean="0"/>
              <a:t>lalu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digunakan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tolak</a:t>
            </a:r>
            <a:r>
              <a:rPr lang="en-GB" sz="2000" dirty="0" smtClean="0"/>
              <a:t> </a:t>
            </a:r>
            <a:r>
              <a:rPr lang="en-GB" sz="2000" dirty="0" err="1" smtClean="0"/>
              <a:t>ukur</a:t>
            </a:r>
            <a:r>
              <a:rPr lang="en-GB" sz="2000" dirty="0" smtClean="0"/>
              <a:t> </a:t>
            </a:r>
            <a:r>
              <a:rPr lang="en-GB" sz="2000" dirty="0" err="1" smtClean="0"/>
              <a:t>penentuan</a:t>
            </a:r>
            <a:r>
              <a:rPr lang="en-GB" sz="2000" dirty="0" smtClean="0"/>
              <a:t> </a:t>
            </a:r>
            <a:r>
              <a:rPr lang="en-GB" sz="2000" dirty="0" err="1" smtClean="0"/>
              <a:t>apakah</a:t>
            </a:r>
            <a:r>
              <a:rPr lang="en-GB" sz="2000" dirty="0" smtClean="0"/>
              <a:t> </a:t>
            </a:r>
            <a:r>
              <a:rPr lang="en-GB" sz="2000" dirty="0" err="1" smtClean="0"/>
              <a:t>sesuatu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dikategorikan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justru</a:t>
            </a:r>
            <a:r>
              <a:rPr lang="en-GB" sz="2000" dirty="0" smtClean="0"/>
              <a:t> </a:t>
            </a:r>
            <a:r>
              <a:rPr lang="en-GB" sz="2000" dirty="0" err="1" smtClean="0"/>
              <a:t>sebaliknya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kelemahan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endParaRPr lang="en-GB" sz="2000" dirty="0" smtClean="0"/>
          </a:p>
          <a:p>
            <a:pPr marL="411163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 smtClean="0"/>
              <a:t>Manajer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leluasa</a:t>
            </a:r>
            <a:r>
              <a:rPr lang="en-GB" sz="2000" dirty="0" smtClean="0"/>
              <a:t> </a:t>
            </a:r>
            <a:r>
              <a:rPr lang="en-GB" sz="2000" dirty="0" err="1" smtClean="0"/>
              <a:t>mengevaluasi</a:t>
            </a:r>
            <a:r>
              <a:rPr lang="en-GB" sz="2000" dirty="0" smtClean="0"/>
              <a:t> </a:t>
            </a:r>
            <a:r>
              <a:rPr lang="en-GB" sz="2000" dirty="0" err="1" smtClean="0"/>
              <a:t>sejumlah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dianggap</a:t>
            </a:r>
            <a:r>
              <a:rPr lang="en-GB" sz="2000" dirty="0" smtClean="0"/>
              <a:t> </a:t>
            </a:r>
            <a:r>
              <a:rPr lang="en-GB" sz="2000" dirty="0" err="1" smtClean="0"/>
              <a:t>signifikan</a:t>
            </a:r>
            <a:r>
              <a:rPr lang="en-GB" sz="2000" dirty="0" smtClean="0"/>
              <a:t> </a:t>
            </a:r>
            <a:r>
              <a:rPr lang="en-GB" sz="2000" dirty="0" err="1" smtClean="0"/>
              <a:t>sebagai</a:t>
            </a:r>
            <a:r>
              <a:rPr lang="en-GB" sz="2000" dirty="0" smtClean="0"/>
              <a:t> </a:t>
            </a:r>
            <a:r>
              <a:rPr lang="en-GB" sz="2000" dirty="0" err="1" smtClean="0"/>
              <a:t>penentu</a:t>
            </a:r>
            <a:r>
              <a:rPr lang="en-GB" sz="2000" dirty="0" smtClean="0"/>
              <a:t> </a:t>
            </a:r>
            <a:r>
              <a:rPr lang="en-GB" sz="2000" dirty="0" err="1" smtClean="0"/>
              <a:t>keberhasilan</a:t>
            </a:r>
            <a:r>
              <a:rPr lang="en-GB" sz="2000" dirty="0" smtClean="0"/>
              <a:t> </a:t>
            </a:r>
            <a:r>
              <a:rPr lang="en-GB" sz="2000" dirty="0" err="1" smtClean="0"/>
              <a:t>atau</a:t>
            </a:r>
            <a:r>
              <a:rPr lang="en-GB" sz="2000" dirty="0" smtClean="0"/>
              <a:t> </a:t>
            </a:r>
            <a:r>
              <a:rPr lang="en-GB" sz="2000" dirty="0" err="1" smtClean="0"/>
              <a:t>kegagalan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endParaRPr lang="en-GB" sz="2000" dirty="0" smtClean="0"/>
          </a:p>
          <a:p>
            <a:pPr marL="411163"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dapat</a:t>
            </a:r>
            <a:r>
              <a:rPr lang="en-GB" sz="2000" dirty="0"/>
              <a:t> </a:t>
            </a:r>
            <a:r>
              <a:rPr lang="en-GB" sz="2000" dirty="0" err="1"/>
              <a:t>melihat</a:t>
            </a:r>
            <a:r>
              <a:rPr lang="en-GB" sz="2000" dirty="0"/>
              <a:t> </a:t>
            </a:r>
            <a:r>
              <a:rPr lang="en-GB" sz="2000" dirty="0" err="1"/>
              <a:t>kapan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berhasil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kapan</a:t>
            </a:r>
            <a:r>
              <a:rPr lang="en-GB" sz="2000" dirty="0"/>
              <a:t> </a:t>
            </a:r>
            <a:r>
              <a:rPr lang="en-GB" sz="2000" dirty="0" err="1"/>
              <a:t>peruhaan</a:t>
            </a:r>
            <a:r>
              <a:rPr lang="en-GB" sz="2000" dirty="0"/>
              <a:t> </a:t>
            </a:r>
            <a:r>
              <a:rPr lang="en-GB" sz="2000" dirty="0" err="1"/>
              <a:t>mengalami</a:t>
            </a:r>
            <a:r>
              <a:rPr lang="en-GB" sz="2000" dirty="0"/>
              <a:t> </a:t>
            </a:r>
            <a:r>
              <a:rPr lang="en-GB" sz="2000" dirty="0" err="1"/>
              <a:t>kemunduran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menentukan</a:t>
            </a:r>
            <a:r>
              <a:rPr lang="en-GB" sz="2000" dirty="0"/>
              <a:t> </a:t>
            </a:r>
            <a:r>
              <a:rPr lang="en-GB" sz="2000" dirty="0" err="1"/>
              <a:t>variabel</a:t>
            </a:r>
            <a:r>
              <a:rPr lang="en-GB" sz="2000" dirty="0"/>
              <a:t> </a:t>
            </a:r>
            <a:r>
              <a:rPr lang="en-GB" sz="2000" dirty="0" err="1" smtClean="0"/>
              <a:t>penentunya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403821" y="1700808"/>
            <a:ext cx="7169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468313">
              <a:spcBef>
                <a:spcPct val="0"/>
              </a:spcBef>
            </a:pPr>
            <a:r>
              <a:rPr lang="en-GB" sz="2400" dirty="0" smtClean="0">
                <a:latin typeface="Century Gothic" pitchFamily="34" charset="0"/>
              </a:rPr>
              <a:t>1.  </a:t>
            </a:r>
            <a:r>
              <a:rPr lang="en-GB" sz="2400" dirty="0" err="1" smtClean="0">
                <a:latin typeface="Century Gothic" pitchFamily="34" charset="0"/>
              </a:rPr>
              <a:t>Perbandingan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Dengan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Kinerja</a:t>
            </a:r>
            <a:r>
              <a:rPr lang="en-GB" sz="2400" dirty="0">
                <a:latin typeface="Century Gothic" pitchFamily="34" charset="0"/>
              </a:rPr>
              <a:t> Dan </a:t>
            </a:r>
            <a:r>
              <a:rPr lang="en-GB" sz="2400" dirty="0" err="1">
                <a:latin typeface="Century Gothic" pitchFamily="34" charset="0"/>
              </a:rPr>
              <a:t>Kompetensi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Masa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Lalu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11560" y="2602556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33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920372" y="5301208"/>
            <a:ext cx="1080120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404664"/>
            <a:ext cx="1080120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467544" y="620688"/>
            <a:ext cx="8280920" cy="5400600"/>
          </a:xfrm>
          <a:prstGeom prst="rect">
            <a:avLst/>
          </a:prstGeom>
          <a:solidFill>
            <a:srgbClr val="99FF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683568" y="908720"/>
            <a:ext cx="7776864" cy="4824536"/>
          </a:xfrm>
          <a:prstGeom prst="rect">
            <a:avLst/>
          </a:prstGeom>
          <a:solidFill>
            <a:srgbClr val="FFFF99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268760"/>
            <a:ext cx="7128908" cy="446449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asumsi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ada</a:t>
            </a:r>
            <a:r>
              <a:rPr lang="en-GB" sz="2000" dirty="0" smtClean="0"/>
              <a:t> </a:t>
            </a:r>
            <a:r>
              <a:rPr lang="en-GB" sz="2000" dirty="0" err="1" smtClean="0"/>
              <a:t>perubahan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signifikan</a:t>
            </a:r>
            <a:r>
              <a:rPr lang="en-GB" sz="2000" dirty="0" smtClean="0"/>
              <a:t>, </a:t>
            </a:r>
            <a:r>
              <a:rPr lang="en-GB" sz="2000" dirty="0" err="1" smtClean="0"/>
              <a:t>maka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penentu</a:t>
            </a:r>
            <a:r>
              <a:rPr lang="en-GB" sz="2000" dirty="0" smtClean="0"/>
              <a:t> </a:t>
            </a:r>
            <a:r>
              <a:rPr lang="en-GB" sz="2000" dirty="0" err="1" smtClean="0"/>
              <a:t>tsb</a:t>
            </a:r>
            <a:r>
              <a:rPr lang="en-GB" sz="2000" dirty="0" smtClean="0"/>
              <a:t> </a:t>
            </a:r>
            <a:r>
              <a:rPr lang="en-GB" sz="2000" dirty="0" err="1" smtClean="0"/>
              <a:t>menjadi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</a:t>
            </a:r>
            <a:r>
              <a:rPr lang="en-GB" sz="2000" dirty="0" err="1" smtClean="0"/>
              <a:t>penentu</a:t>
            </a:r>
            <a:r>
              <a:rPr lang="en-GB" sz="2000" dirty="0" smtClean="0"/>
              <a:t> </a:t>
            </a:r>
            <a:r>
              <a:rPr lang="en-GB" sz="2000" dirty="0" err="1" smtClean="0"/>
              <a:t>keberhasilan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kegagalan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dimasa</a:t>
            </a:r>
            <a:r>
              <a:rPr lang="en-GB" sz="2000" dirty="0" smtClean="0"/>
              <a:t> </a:t>
            </a:r>
            <a:r>
              <a:rPr lang="en-GB" sz="2000" dirty="0" err="1" smtClean="0"/>
              <a:t>depan</a:t>
            </a:r>
            <a:endParaRPr lang="en-GB" sz="2000" dirty="0" smtClean="0"/>
          </a:p>
          <a:p>
            <a:pPr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prakteknya</a:t>
            </a:r>
            <a:r>
              <a:rPr lang="en-GB" sz="2000" dirty="0" smtClean="0"/>
              <a:t> </a:t>
            </a:r>
            <a:r>
              <a:rPr lang="en-GB" sz="2000" dirty="0" err="1" smtClean="0"/>
              <a:t>pengalaman</a:t>
            </a:r>
            <a:r>
              <a:rPr lang="en-GB" sz="2000" dirty="0" smtClean="0"/>
              <a:t> </a:t>
            </a:r>
            <a:r>
              <a:rPr lang="en-GB" sz="2000" dirty="0" err="1" smtClean="0"/>
              <a:t>manajerial</a:t>
            </a:r>
            <a:r>
              <a:rPr lang="en-GB" sz="2000" dirty="0" smtClean="0"/>
              <a:t> </a:t>
            </a:r>
            <a:r>
              <a:rPr lang="en-GB" sz="2000" dirty="0" err="1" smtClean="0"/>
              <a:t>amat</a:t>
            </a:r>
            <a:r>
              <a:rPr lang="en-GB" sz="2000" dirty="0" smtClean="0"/>
              <a:t> </a:t>
            </a:r>
            <a:r>
              <a:rPr lang="en-GB" sz="2000" dirty="0" err="1" smtClean="0"/>
              <a:t>berpengaruh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penilaian</a:t>
            </a:r>
            <a:r>
              <a:rPr lang="en-GB" sz="2000" dirty="0" smtClean="0"/>
              <a:t> 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sering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dinilai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subyektif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tetapi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pendekatan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ini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banyak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dipakai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karena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mudah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dikerjakan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khususnya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menilai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keunggulan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mengevaluasi</a:t>
            </a:r>
            <a:r>
              <a:rPr lang="en-GB" sz="2000" dirty="0"/>
              <a:t> </a:t>
            </a:r>
            <a:r>
              <a:rPr lang="en-GB" sz="2000" dirty="0" err="1"/>
              <a:t>kelemahan</a:t>
            </a:r>
            <a:r>
              <a:rPr lang="en-GB" sz="2000" dirty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, </a:t>
            </a:r>
            <a:r>
              <a:rPr lang="en-GB" sz="2000" dirty="0" err="1"/>
              <a:t>pendekatan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 </a:t>
            </a:r>
            <a:r>
              <a:rPr lang="en-GB" sz="2000" dirty="0" err="1"/>
              <a:t>jarang</a:t>
            </a:r>
            <a:r>
              <a:rPr lang="en-GB" sz="2000" dirty="0"/>
              <a:t> </a:t>
            </a:r>
            <a:r>
              <a:rPr lang="en-GB" sz="2000" dirty="0" err="1"/>
              <a:t>digunakan</a:t>
            </a:r>
            <a:r>
              <a:rPr lang="en-GB" sz="2000" dirty="0"/>
              <a:t> </a:t>
            </a:r>
            <a:r>
              <a:rPr lang="en-GB" sz="2000" dirty="0" err="1"/>
              <a:t>karena</a:t>
            </a:r>
            <a:r>
              <a:rPr lang="en-GB" sz="2000" dirty="0"/>
              <a:t> </a:t>
            </a:r>
            <a:r>
              <a:rPr lang="en-GB" sz="2000" dirty="0" err="1"/>
              <a:t>adanya</a:t>
            </a:r>
            <a:r>
              <a:rPr lang="en-GB" sz="2000" dirty="0"/>
              <a:t> </a:t>
            </a:r>
            <a:r>
              <a:rPr lang="en-GB" sz="2000" dirty="0" err="1"/>
              <a:t>unsur</a:t>
            </a:r>
            <a:r>
              <a:rPr lang="en-GB" sz="2000" dirty="0"/>
              <a:t> </a:t>
            </a:r>
            <a:r>
              <a:rPr lang="en-GB" sz="2000" dirty="0" err="1" smtClean="0"/>
              <a:t>subyektivitas</a:t>
            </a:r>
            <a:r>
              <a:rPr lang="en-GB" sz="2000" dirty="0" smtClean="0"/>
              <a:t> </a:t>
            </a:r>
            <a:r>
              <a:rPr lang="en-GB" sz="2000" dirty="0"/>
              <a:t>yang </a:t>
            </a:r>
            <a:r>
              <a:rPr lang="en-GB" sz="2000" dirty="0" err="1"/>
              <a:t>tinggi</a:t>
            </a:r>
            <a:endParaRPr lang="en-GB" sz="2000" dirty="0"/>
          </a:p>
          <a:p>
            <a:pPr>
              <a:spcBef>
                <a:spcPts val="1200"/>
              </a:spcBef>
              <a:buFont typeface="Courier New" pitchFamily="49" charset="0"/>
              <a:buChar char="o"/>
            </a:pPr>
            <a:r>
              <a:rPr lang="en-GB" sz="2000" dirty="0" err="1"/>
              <a:t>Menilai</a:t>
            </a:r>
            <a:r>
              <a:rPr lang="en-GB" sz="2000" dirty="0"/>
              <a:t> </a:t>
            </a:r>
            <a:r>
              <a:rPr lang="en-GB" sz="2000" dirty="0" err="1"/>
              <a:t>kelemahan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sulit</a:t>
            </a:r>
            <a:r>
              <a:rPr lang="en-GB" sz="2000" dirty="0"/>
              <a:t> </a:t>
            </a:r>
            <a:r>
              <a:rPr lang="en-GB" sz="2000" dirty="0" err="1"/>
              <a:t>dikerjakan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 smtClean="0"/>
              <a:t>menggunakan</a:t>
            </a:r>
            <a:r>
              <a:rPr lang="en-GB" sz="2000" dirty="0" smtClean="0"/>
              <a:t> </a:t>
            </a:r>
            <a:r>
              <a:rPr lang="en-GB" sz="2000" dirty="0" err="1" smtClean="0"/>
              <a:t>pengalaman</a:t>
            </a:r>
            <a:r>
              <a:rPr lang="en-GB" sz="2000" dirty="0" smtClean="0"/>
              <a:t> </a:t>
            </a:r>
            <a:r>
              <a:rPr lang="en-GB" sz="2000" dirty="0" err="1" smtClean="0"/>
              <a:t>sendiri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6671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60134" y="5929808"/>
            <a:ext cx="7508410" cy="720080"/>
          </a:xfrm>
          <a:prstGeom prst="rect">
            <a:avLst/>
          </a:prstGeom>
          <a:solidFill>
            <a:srgbClr val="FFFF99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755576" y="1412776"/>
            <a:ext cx="7776864" cy="5040560"/>
          </a:xfrm>
          <a:prstGeom prst="roundRect">
            <a:avLst/>
          </a:prstGeom>
          <a:solidFill>
            <a:srgbClr val="CCECFF"/>
          </a:solidFill>
          <a:ln w="38100">
            <a:solidFill>
              <a:srgbClr val="99FF99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700808"/>
            <a:ext cx="7344932" cy="4608512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Syarat-syarat</a:t>
            </a:r>
            <a:r>
              <a:rPr lang="en-GB" sz="2000" dirty="0" smtClean="0"/>
              <a:t> yang di </a:t>
            </a:r>
            <a:r>
              <a:rPr lang="en-GB" sz="2000" dirty="0" err="1" smtClean="0"/>
              <a:t>perlukan</a:t>
            </a:r>
            <a:r>
              <a:rPr lang="en-GB" sz="2000" dirty="0" smtClean="0"/>
              <a:t> </a:t>
            </a:r>
            <a:r>
              <a:rPr lang="en-GB" sz="2000" dirty="0" err="1" smtClean="0"/>
              <a:t>bagi</a:t>
            </a:r>
            <a:r>
              <a:rPr lang="en-GB" sz="2000" dirty="0" smtClean="0"/>
              <a:t> </a:t>
            </a:r>
            <a:r>
              <a:rPr lang="en-GB" sz="2000" dirty="0" err="1" smtClean="0"/>
              <a:t>keberhasilan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dirty="0" err="1" smtClean="0"/>
              <a:t>memasarkan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banyak</a:t>
            </a:r>
            <a:r>
              <a:rPr lang="en-GB" sz="2000" dirty="0" smtClean="0"/>
              <a:t> </a:t>
            </a:r>
            <a:r>
              <a:rPr lang="en-GB" sz="2000" dirty="0" err="1" smtClean="0"/>
              <a:t>dipengaruhi</a:t>
            </a:r>
            <a:r>
              <a:rPr lang="en-GB" sz="2000" dirty="0" smtClean="0"/>
              <a:t> </a:t>
            </a: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evolusi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Oleh</a:t>
            </a:r>
            <a:r>
              <a:rPr lang="en-GB" sz="2000" dirty="0" smtClean="0"/>
              <a:t> </a:t>
            </a:r>
            <a:r>
              <a:rPr lang="en-GB" sz="2000" dirty="0" err="1" smtClean="0"/>
              <a:t>karena</a:t>
            </a:r>
            <a:r>
              <a:rPr lang="en-GB" sz="2000" dirty="0" smtClean="0"/>
              <a:t>  </a:t>
            </a:r>
            <a:r>
              <a:rPr lang="en-GB" sz="2000" dirty="0" err="1" smtClean="0"/>
              <a:t>itu</a:t>
            </a:r>
            <a:r>
              <a:rPr lang="en-GB" sz="2000" dirty="0" smtClean="0"/>
              <a:t>,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 </a:t>
            </a:r>
            <a:r>
              <a:rPr lang="en-GB" sz="2000" dirty="0" err="1" smtClean="0"/>
              <a:t>penentu</a:t>
            </a:r>
            <a:r>
              <a:rPr lang="en-GB" sz="2000" dirty="0" smtClean="0"/>
              <a:t>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juga</a:t>
            </a:r>
            <a:r>
              <a:rPr lang="en-GB" sz="2000" dirty="0" smtClean="0"/>
              <a:t> </a:t>
            </a:r>
            <a:r>
              <a:rPr lang="en-GB" sz="2000" dirty="0" err="1" smtClean="0"/>
              <a:t>berkembang</a:t>
            </a:r>
            <a:r>
              <a:rPr lang="en-GB" sz="2000" dirty="0" smtClean="0"/>
              <a:t> </a:t>
            </a:r>
            <a:r>
              <a:rPr lang="en-GB" sz="2000" dirty="0" err="1" smtClean="0"/>
              <a:t>seiring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kehidupan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yang </a:t>
            </a:r>
            <a:r>
              <a:rPr lang="en-GB" sz="2000" dirty="0" err="1" smtClean="0"/>
              <a:t>dipasarkan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keperluan</a:t>
            </a:r>
            <a:r>
              <a:rPr lang="en-GB" sz="2000" dirty="0"/>
              <a:t> </a:t>
            </a:r>
            <a:r>
              <a:rPr lang="en-GB" sz="2000" dirty="0" err="1"/>
              <a:t>mengenali</a:t>
            </a:r>
            <a:r>
              <a:rPr lang="en-GB" sz="2000" dirty="0"/>
              <a:t> </a:t>
            </a:r>
            <a:r>
              <a:rPr lang="en-GB" sz="2000" dirty="0" err="1"/>
              <a:t>kekuatan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keunggulan</a:t>
            </a:r>
            <a:r>
              <a:rPr lang="en-GB" sz="2000" dirty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, </a:t>
            </a:r>
            <a:r>
              <a:rPr lang="en-GB" sz="2000" dirty="0" err="1"/>
              <a:t>syarat-syarat</a:t>
            </a:r>
            <a:r>
              <a:rPr lang="en-GB" sz="2000" dirty="0"/>
              <a:t> </a:t>
            </a:r>
            <a:r>
              <a:rPr lang="en-GB" sz="2000" dirty="0" err="1"/>
              <a:t>keberhasilan</a:t>
            </a:r>
            <a:r>
              <a:rPr lang="en-GB" sz="2000" dirty="0"/>
              <a:t> </a:t>
            </a:r>
            <a:r>
              <a:rPr lang="en-GB" sz="2000" dirty="0" err="1"/>
              <a:t>tsb</a:t>
            </a:r>
            <a:r>
              <a:rPr lang="en-GB" sz="2000" dirty="0"/>
              <a:t> </a:t>
            </a:r>
            <a:r>
              <a:rPr lang="en-GB" sz="2000" dirty="0" err="1" smtClean="0"/>
              <a:t>kemudian</a:t>
            </a:r>
            <a:r>
              <a:rPr lang="en-GB" sz="2000" dirty="0" smtClean="0"/>
              <a:t> </a:t>
            </a:r>
            <a:r>
              <a:rPr lang="en-GB" sz="2000" dirty="0" err="1" smtClean="0"/>
              <a:t>dijadikan</a:t>
            </a:r>
            <a:r>
              <a:rPr lang="en-GB" sz="2000" dirty="0" smtClean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pedoman</a:t>
            </a:r>
            <a:r>
              <a:rPr lang="en-GB" sz="2000" dirty="0"/>
              <a:t> </a:t>
            </a:r>
            <a:r>
              <a:rPr lang="en-GB" sz="2000" dirty="0" err="1"/>
              <a:t>normatif</a:t>
            </a:r>
            <a:r>
              <a:rPr lang="en-GB" sz="2000" dirty="0" smtClean="0"/>
              <a:t>, </a:t>
            </a:r>
            <a:r>
              <a:rPr lang="en-GB" sz="2000" dirty="0" err="1" smtClean="0"/>
              <a:t>setelah</a:t>
            </a:r>
            <a:r>
              <a:rPr lang="en-GB" sz="2000" dirty="0" smtClean="0"/>
              <a:t> </a:t>
            </a:r>
            <a:r>
              <a:rPr lang="en-GB" sz="2000" dirty="0" err="1"/>
              <a:t>diketahui</a:t>
            </a:r>
            <a:r>
              <a:rPr lang="en-GB" sz="2000" dirty="0"/>
              <a:t>  </a:t>
            </a:r>
            <a:r>
              <a:rPr lang="en-GB" sz="2000" dirty="0" err="1"/>
              <a:t>posisi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r>
              <a:rPr lang="en-GB" sz="2000" dirty="0"/>
              <a:t> yang </a:t>
            </a:r>
            <a:r>
              <a:rPr lang="en-GB" sz="2000" dirty="0" err="1"/>
              <a:t>ditawarkan</a:t>
            </a:r>
            <a:endParaRPr lang="en-GB" sz="2000" dirty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b="1" dirty="0" err="1"/>
              <a:t>Pada</a:t>
            </a:r>
            <a:r>
              <a:rPr lang="en-GB" sz="2000" b="1" dirty="0"/>
              <a:t> </a:t>
            </a:r>
            <a:r>
              <a:rPr lang="en-GB" sz="2000" b="1" dirty="0" err="1"/>
              <a:t>masa</a:t>
            </a:r>
            <a:r>
              <a:rPr lang="en-GB" sz="2000" b="1" dirty="0"/>
              <a:t> </a:t>
            </a:r>
            <a:r>
              <a:rPr lang="en-GB" sz="2000" b="1" dirty="0" err="1"/>
              <a:t>perkenalan</a:t>
            </a:r>
            <a:r>
              <a:rPr lang="en-GB" sz="2000" dirty="0"/>
              <a:t>, </a:t>
            </a:r>
            <a:r>
              <a:rPr lang="en-GB" sz="2000" dirty="0" err="1"/>
              <a:t>penjualan</a:t>
            </a:r>
            <a:r>
              <a:rPr lang="en-GB" sz="2000" dirty="0"/>
              <a:t> </a:t>
            </a:r>
            <a:r>
              <a:rPr lang="en-GB" sz="2000" dirty="0" err="1"/>
              <a:t>masih</a:t>
            </a:r>
            <a:r>
              <a:rPr lang="en-GB" sz="2000" dirty="0"/>
              <a:t> </a:t>
            </a:r>
            <a:r>
              <a:rPr lang="en-GB" sz="2000" dirty="0" err="1"/>
              <a:t>amat</a:t>
            </a:r>
            <a:r>
              <a:rPr lang="en-GB" sz="2000" dirty="0"/>
              <a:t> </a:t>
            </a:r>
            <a:r>
              <a:rPr lang="en-GB" sz="2000" dirty="0" err="1"/>
              <a:t>kecil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biasanya</a:t>
            </a:r>
            <a:r>
              <a:rPr lang="en-GB" sz="2000" dirty="0"/>
              <a:t> </a:t>
            </a:r>
            <a:r>
              <a:rPr lang="en-GB" sz="2000" dirty="0" err="1"/>
              <a:t>belum</a:t>
            </a:r>
            <a:r>
              <a:rPr lang="en-GB" sz="2000" dirty="0"/>
              <a:t> </a:t>
            </a:r>
            <a:r>
              <a:rPr lang="en-GB" sz="2000" dirty="0" err="1"/>
              <a:t>mengalami</a:t>
            </a:r>
            <a:r>
              <a:rPr lang="en-GB" sz="2000" dirty="0"/>
              <a:t> </a:t>
            </a:r>
            <a:r>
              <a:rPr lang="en-GB" sz="2000" dirty="0" err="1"/>
              <a:t>pertumbuhan</a:t>
            </a:r>
            <a:r>
              <a:rPr lang="en-GB" sz="2000" dirty="0"/>
              <a:t> yang </a:t>
            </a:r>
            <a:r>
              <a:rPr lang="en-GB" sz="2000" dirty="0" err="1"/>
              <a:t>cepat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sangat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mungkin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perusahaan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mengalami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kerugian</a:t>
            </a:r>
            <a:endParaRPr lang="en-GB" sz="2000" dirty="0">
              <a:sym typeface="Wingdings" pitchFamily="2" charset="2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>
                <a:sym typeface="Wingdings" pitchFamily="2" charset="2"/>
              </a:rPr>
              <a:t>Pada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masa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ini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b="1" dirty="0" err="1">
                <a:sym typeface="Wingdings" pitchFamily="2" charset="2"/>
              </a:rPr>
              <a:t>strategi</a:t>
            </a:r>
            <a:r>
              <a:rPr lang="en-GB" sz="2000" dirty="0">
                <a:sym typeface="Wingdings" pitchFamily="2" charset="2"/>
              </a:rPr>
              <a:t> yang </a:t>
            </a:r>
            <a:r>
              <a:rPr lang="en-GB" sz="2000" dirty="0" err="1">
                <a:sym typeface="Wingdings" pitchFamily="2" charset="2"/>
              </a:rPr>
              <a:t>dipilih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ketika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b="1" dirty="0" err="1">
                <a:sym typeface="Wingdings" pitchFamily="2" charset="2"/>
              </a:rPr>
              <a:t>memasuki</a:t>
            </a:r>
            <a:r>
              <a:rPr lang="en-GB" sz="2000" b="1" dirty="0">
                <a:sym typeface="Wingdings" pitchFamily="2" charset="2"/>
              </a:rPr>
              <a:t>  </a:t>
            </a:r>
            <a:r>
              <a:rPr lang="en-GB" sz="2000" b="1" dirty="0" err="1">
                <a:sym typeface="Wingdings" pitchFamily="2" charset="2"/>
              </a:rPr>
              <a:t>pasar</a:t>
            </a:r>
            <a:r>
              <a:rPr lang="en-GB" sz="2000" b="1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amat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menentukan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keberhasilan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atau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kegagalan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perusahaan</a:t>
            </a:r>
            <a:r>
              <a:rPr lang="en-GB" sz="2000" dirty="0">
                <a:sym typeface="Wingdings" pitchFamily="2" charset="2"/>
              </a:rPr>
              <a:t>  </a:t>
            </a:r>
            <a:endParaRPr lang="en-GB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endParaRPr lang="en-GB" sz="2000" dirty="0"/>
          </a:p>
        </p:txBody>
      </p:sp>
      <p:sp>
        <p:nvSpPr>
          <p:cNvPr id="2" name="Rectangle 1"/>
          <p:cNvSpPr/>
          <p:nvPr/>
        </p:nvSpPr>
        <p:spPr>
          <a:xfrm>
            <a:off x="395536" y="548680"/>
            <a:ext cx="46086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6575" indent="-468313">
              <a:spcBef>
                <a:spcPct val="0"/>
              </a:spcBef>
              <a:buNone/>
            </a:pPr>
            <a:r>
              <a:rPr lang="en-GB" sz="2400" dirty="0">
                <a:latin typeface="Century Gothic" pitchFamily="34" charset="0"/>
              </a:rPr>
              <a:t>2. </a:t>
            </a:r>
            <a:r>
              <a:rPr lang="en-GB" sz="2400" dirty="0" err="1">
                <a:latin typeface="Century Gothic" pitchFamily="34" charset="0"/>
              </a:rPr>
              <a:t>Pendekatan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Evolusi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Produk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9552" y="1124744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7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67544" y="1376772"/>
            <a:ext cx="8208912" cy="5112568"/>
          </a:xfrm>
          <a:prstGeom prst="roundRect">
            <a:avLst/>
          </a:prstGeom>
          <a:solidFill>
            <a:srgbClr val="CCFFCC"/>
          </a:solidFill>
          <a:ln w="3810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68" y="1736813"/>
            <a:ext cx="7632964" cy="4608512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Demikian</a:t>
            </a:r>
            <a:r>
              <a:rPr lang="en-GB" sz="2000" dirty="0" smtClean="0"/>
              <a:t> pula </a:t>
            </a:r>
            <a:r>
              <a:rPr lang="en-GB" sz="2000" dirty="0" err="1" smtClean="0"/>
              <a:t>kemampuan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dalam</a:t>
            </a:r>
            <a:r>
              <a:rPr lang="en-GB" sz="2000" dirty="0" smtClean="0"/>
              <a:t> </a:t>
            </a:r>
            <a:r>
              <a:rPr lang="en-GB" sz="2000" b="1" dirty="0" err="1" smtClean="0"/>
              <a:t>mengkomunikasikan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barang</a:t>
            </a:r>
            <a:r>
              <a:rPr lang="en-GB" sz="2000" dirty="0" smtClean="0"/>
              <a:t>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b="1" dirty="0" err="1" smtClean="0"/>
              <a:t>Tersedianya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dana</a:t>
            </a:r>
            <a:r>
              <a:rPr lang="en-GB" sz="2000" dirty="0" smtClean="0"/>
              <a:t>, </a:t>
            </a:r>
            <a:r>
              <a:rPr lang="en-GB" sz="2000" dirty="0" err="1" smtClean="0"/>
              <a:t>khususnya</a:t>
            </a:r>
            <a:r>
              <a:rPr lang="en-GB" sz="2000" dirty="0" smtClean="0"/>
              <a:t> modal </a:t>
            </a:r>
            <a:r>
              <a:rPr lang="en-GB" sz="2000" dirty="0" err="1" smtClean="0"/>
              <a:t>kerja</a:t>
            </a:r>
            <a:r>
              <a:rPr lang="en-GB" sz="2000" dirty="0" smtClean="0"/>
              <a:t> yang </a:t>
            </a:r>
            <a:r>
              <a:rPr lang="en-GB" sz="2000" dirty="0" err="1" smtClean="0"/>
              <a:t>cukup</a:t>
            </a:r>
            <a:r>
              <a:rPr lang="en-GB" sz="2000" dirty="0" smtClean="0"/>
              <a:t> </a:t>
            </a:r>
            <a:r>
              <a:rPr lang="en-GB" sz="2000" dirty="0" err="1" smtClean="0"/>
              <a:t>juga</a:t>
            </a:r>
            <a:r>
              <a:rPr lang="en-GB" sz="2000" dirty="0" smtClean="0"/>
              <a:t> </a:t>
            </a:r>
            <a:r>
              <a:rPr lang="en-GB" sz="2000" dirty="0" err="1" smtClean="0"/>
              <a:t>diperlukan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sebagai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pengganti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kerugian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diawal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operasi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b="1" dirty="0" err="1" smtClean="0">
                <a:sym typeface="Wingdings" pitchFamily="2" charset="2"/>
              </a:rPr>
              <a:t>Pada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masa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pertumbuhan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ketika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pesaing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mulai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memasuki</a:t>
            </a:r>
            <a:r>
              <a:rPr lang="en-GB" sz="2000" dirty="0" smtClean="0">
                <a:sym typeface="Wingdings" pitchFamily="2" charset="2"/>
              </a:rPr>
              <a:t>  </a:t>
            </a:r>
            <a:r>
              <a:rPr lang="en-GB" sz="2000" dirty="0" err="1" smtClean="0">
                <a:sym typeface="Wingdings" pitchFamily="2" charset="2"/>
              </a:rPr>
              <a:t>pasar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kemampuan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memperoleh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rekognasi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merek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 </a:t>
            </a:r>
            <a:r>
              <a:rPr lang="en-GB" sz="2000" b="1" dirty="0" err="1" smtClean="0">
                <a:sym typeface="Wingdings" pitchFamily="2" charset="2"/>
              </a:rPr>
              <a:t>diferensiasi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barang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amat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menentukan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keberhasilan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b="1" dirty="0" err="1" smtClean="0">
                <a:sym typeface="Wingdings" pitchFamily="2" charset="2"/>
              </a:rPr>
              <a:t>Pada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masa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kedewasaan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volume </a:t>
            </a:r>
            <a:r>
              <a:rPr lang="en-GB" sz="2000" dirty="0" err="1" smtClean="0">
                <a:sym typeface="Wingdings" pitchFamily="2" charset="2"/>
              </a:rPr>
              <a:t>penjualan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tidak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tumbuh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sepesat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pereode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sebelumnya</a:t>
            </a:r>
            <a:r>
              <a:rPr lang="en-GB" sz="2000" dirty="0" smtClean="0">
                <a:sym typeface="Wingdings" pitchFamily="2" charset="2"/>
              </a:rPr>
              <a:t>  </a:t>
            </a:r>
            <a:r>
              <a:rPr lang="en-GB" sz="2000" dirty="0" err="1" smtClean="0">
                <a:sym typeface="Wingdings" pitchFamily="2" charset="2"/>
              </a:rPr>
              <a:t>kemampuan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memiliki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keunggulan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harga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membangun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hubungan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khusus</a:t>
            </a:r>
            <a:r>
              <a:rPr lang="en-GB" sz="2000" dirty="0" smtClean="0">
                <a:sym typeface="Wingdings" pitchFamily="2" charset="2"/>
              </a:rPr>
              <a:t>  </a:t>
            </a:r>
            <a:r>
              <a:rPr lang="en-GB" sz="2000" dirty="0" err="1" smtClean="0">
                <a:sym typeface="Wingdings" pitchFamily="2" charset="2"/>
              </a:rPr>
              <a:t>dengan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pemasok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b="1" dirty="0" err="1" smtClean="0">
                <a:sym typeface="Wingdings" pitchFamily="2" charset="2"/>
              </a:rPr>
              <a:t>saluran</a:t>
            </a:r>
            <a:r>
              <a:rPr lang="en-GB" sz="2000" b="1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distribusi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b="1" dirty="0" err="1" smtClean="0">
                <a:sym typeface="Wingdings" pitchFamily="2" charset="2"/>
              </a:rPr>
              <a:t>konsumen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amat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menentukan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b="1" dirty="0" err="1"/>
              <a:t>Pada</a:t>
            </a:r>
            <a:r>
              <a:rPr lang="en-GB" sz="2000" b="1" dirty="0"/>
              <a:t> </a:t>
            </a:r>
            <a:r>
              <a:rPr lang="en-GB" sz="2000" b="1" dirty="0" err="1"/>
              <a:t>masa</a:t>
            </a:r>
            <a:r>
              <a:rPr lang="en-GB" sz="2000" b="1" dirty="0"/>
              <a:t> </a:t>
            </a:r>
            <a:r>
              <a:rPr lang="en-GB" sz="2000" b="1" dirty="0" err="1"/>
              <a:t>penurunan</a:t>
            </a:r>
            <a:r>
              <a:rPr lang="en-GB" sz="2000" dirty="0"/>
              <a:t>, </a:t>
            </a:r>
            <a:r>
              <a:rPr lang="en-GB" sz="2000" b="1" dirty="0" err="1"/>
              <a:t>efisiensi</a:t>
            </a:r>
            <a:r>
              <a:rPr lang="en-GB" sz="2000" b="1" dirty="0"/>
              <a:t> </a:t>
            </a:r>
            <a:r>
              <a:rPr lang="en-GB" sz="2000" b="1" dirty="0" err="1"/>
              <a:t>biaya</a:t>
            </a:r>
            <a:r>
              <a:rPr lang="en-GB" sz="2000" b="1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b="1" dirty="0" err="1"/>
              <a:t>pengembangan</a:t>
            </a:r>
            <a:r>
              <a:rPr lang="en-GB" sz="2000" b="1" dirty="0"/>
              <a:t> </a:t>
            </a:r>
            <a:r>
              <a:rPr lang="en-GB" sz="2000" b="1" dirty="0" err="1"/>
              <a:t>produk</a:t>
            </a:r>
            <a:r>
              <a:rPr lang="en-GB" sz="2000" b="1" dirty="0"/>
              <a:t>  </a:t>
            </a:r>
            <a:r>
              <a:rPr lang="en-GB" sz="2000" dirty="0"/>
              <a:t>(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berkaitan</a:t>
            </a:r>
            <a:r>
              <a:rPr lang="en-GB" sz="2000" dirty="0"/>
              <a:t> dg </a:t>
            </a:r>
            <a:r>
              <a:rPr lang="en-GB" sz="2000" dirty="0" err="1"/>
              <a:t>inti</a:t>
            </a:r>
            <a:r>
              <a:rPr lang="en-GB" sz="2000" dirty="0"/>
              <a:t> </a:t>
            </a:r>
            <a:r>
              <a:rPr lang="en-GB" sz="2000" dirty="0" err="1"/>
              <a:t>produk</a:t>
            </a:r>
            <a:r>
              <a:rPr lang="en-GB" sz="2000" dirty="0"/>
              <a:t>)</a:t>
            </a:r>
            <a:r>
              <a:rPr lang="en-GB" sz="2000" dirty="0">
                <a:sym typeface="Wingdings" pitchFamily="2" charset="2"/>
              </a:rPr>
              <a:t></a:t>
            </a:r>
            <a:r>
              <a:rPr lang="en-GB" sz="2000" dirty="0" err="1">
                <a:sym typeface="Wingdings" pitchFamily="2" charset="2"/>
              </a:rPr>
              <a:t>amat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berpengaruh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besar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dalam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menunjang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keberhasilan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endParaRPr lang="en-GB" sz="2000" dirty="0">
              <a:sym typeface="Wingdings" pitchFamily="2" charset="2"/>
            </a:endParaRPr>
          </a:p>
        </p:txBody>
      </p:sp>
      <p:sp>
        <p:nvSpPr>
          <p:cNvPr id="2" name="Right Arrow 1"/>
          <p:cNvSpPr/>
          <p:nvPr/>
        </p:nvSpPr>
        <p:spPr>
          <a:xfrm rot="16200000" flipV="1">
            <a:off x="4139952" y="-678900"/>
            <a:ext cx="864096" cy="284431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73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/>
        </p:nvSpPr>
        <p:spPr>
          <a:xfrm flipH="1">
            <a:off x="755576" y="2007689"/>
            <a:ext cx="8366414" cy="4841911"/>
          </a:xfrm>
          <a:prstGeom prst="round2DiagRect">
            <a:avLst/>
          </a:prstGeom>
          <a:solidFill>
            <a:srgbClr val="CCCCFF"/>
          </a:solidFill>
          <a:ln w="57150"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204864"/>
            <a:ext cx="7632848" cy="460851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>
                <a:sym typeface="Wingdings" pitchFamily="2" charset="2"/>
              </a:rPr>
              <a:t>Mengetahui</a:t>
            </a:r>
            <a:r>
              <a:rPr lang="en-GB" sz="2000" dirty="0" smtClean="0">
                <a:sym typeface="Wingdings" pitchFamily="2" charset="2"/>
              </a:rPr>
              <a:t>  </a:t>
            </a:r>
            <a:r>
              <a:rPr lang="en-GB" sz="2000" dirty="0" err="1" smtClean="0">
                <a:sym typeface="Wingdings" pitchFamily="2" charset="2"/>
              </a:rPr>
              <a:t>kekuatan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kelemahan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perusahaaan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dapat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dilakukan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dengan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membandingkan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secara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relatif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dengan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kekuatan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dan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kelemahan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yang </a:t>
            </a:r>
            <a:r>
              <a:rPr lang="en-GB" sz="2000" dirty="0" err="1" smtClean="0">
                <a:sym typeface="Wingdings" pitchFamily="2" charset="2"/>
              </a:rPr>
              <a:t>dimiliki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pesaing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khususnya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pesaing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pokok</a:t>
            </a:r>
            <a:endParaRPr lang="en-GB" sz="2000" dirty="0" smtClean="0">
              <a:sym typeface="Wingdings" pitchFamily="2" charset="2"/>
            </a:endParaRPr>
          </a:p>
          <a:p>
            <a:pPr>
              <a:spcBef>
                <a:spcPts val="1200"/>
              </a:spcBef>
            </a:pPr>
            <a:r>
              <a:rPr lang="en-GB" sz="2000" dirty="0" err="1"/>
              <a:t>Pendekatanini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banyak</a:t>
            </a:r>
            <a:r>
              <a:rPr lang="en-GB" sz="2000" dirty="0"/>
              <a:t> </a:t>
            </a:r>
            <a:r>
              <a:rPr lang="en-GB" sz="2000" dirty="0" err="1"/>
              <a:t>diguakan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mengidentifikasi</a:t>
            </a:r>
            <a:r>
              <a:rPr lang="en-GB" sz="2000" dirty="0"/>
              <a:t> </a:t>
            </a:r>
            <a:r>
              <a:rPr lang="en-GB" sz="2000" dirty="0" err="1"/>
              <a:t>kelemahan</a:t>
            </a:r>
            <a:r>
              <a:rPr lang="en-GB" sz="2000" dirty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, </a:t>
            </a:r>
            <a:r>
              <a:rPr lang="en-GB" sz="2000" dirty="0"/>
              <a:t>yang </a:t>
            </a:r>
            <a:r>
              <a:rPr lang="en-GB" sz="2000" dirty="0" err="1"/>
              <a:t>biasanya</a:t>
            </a:r>
            <a:r>
              <a:rPr lang="en-GB" sz="2000" dirty="0"/>
              <a:t> </a:t>
            </a:r>
            <a:r>
              <a:rPr lang="en-GB" sz="2000" dirty="0" err="1"/>
              <a:t>sulit</a:t>
            </a:r>
            <a:r>
              <a:rPr lang="en-GB" sz="2000" dirty="0"/>
              <a:t> </a:t>
            </a:r>
            <a:r>
              <a:rPr lang="en-GB" sz="2000" dirty="0" err="1"/>
              <a:t>dikenal</a:t>
            </a:r>
            <a:r>
              <a:rPr lang="en-GB" sz="2000" dirty="0"/>
              <a:t> </a:t>
            </a:r>
            <a:r>
              <a:rPr lang="en-GB" sz="2000" dirty="0" err="1"/>
              <a:t>jika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menggunakan</a:t>
            </a:r>
            <a:r>
              <a:rPr lang="en-GB" sz="2000" dirty="0"/>
              <a:t> </a:t>
            </a:r>
            <a:r>
              <a:rPr lang="en-GB" sz="2000" dirty="0" err="1"/>
              <a:t>pengalaman</a:t>
            </a:r>
            <a:r>
              <a:rPr lang="en-GB" sz="2000" dirty="0"/>
              <a:t> </a:t>
            </a:r>
            <a:r>
              <a:rPr lang="en-GB" sz="2000" dirty="0" err="1"/>
              <a:t>manajerial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/>
              <a:t>Perusahaan-2 yang </a:t>
            </a:r>
            <a:r>
              <a:rPr lang="en-GB" sz="2000" dirty="0" err="1"/>
              <a:t>terletak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/>
              <a:t>jenis</a:t>
            </a:r>
            <a:r>
              <a:rPr lang="en-GB" sz="2000" dirty="0"/>
              <a:t> </a:t>
            </a:r>
            <a:r>
              <a:rPr lang="en-GB" sz="2000" dirty="0" err="1"/>
              <a:t>industri</a:t>
            </a:r>
            <a:r>
              <a:rPr lang="en-GB" sz="2000" dirty="0"/>
              <a:t> </a:t>
            </a:r>
            <a:r>
              <a:rPr lang="en-GB" sz="2000" dirty="0" err="1"/>
              <a:t>biasanya</a:t>
            </a:r>
            <a:r>
              <a:rPr lang="en-GB" sz="2000" dirty="0"/>
              <a:t>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kompetensi</a:t>
            </a:r>
            <a:r>
              <a:rPr lang="en-GB" sz="2000" dirty="0"/>
              <a:t> </a:t>
            </a:r>
            <a:r>
              <a:rPr lang="en-GB" sz="2000" dirty="0" smtClean="0"/>
              <a:t>yang </a:t>
            </a:r>
            <a:r>
              <a:rPr lang="en-GB" sz="2000" dirty="0" err="1"/>
              <a:t>berbeda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</a:t>
            </a:r>
            <a:r>
              <a:rPr lang="en-GB" sz="2000" dirty="0" err="1"/>
              <a:t>sama</a:t>
            </a:r>
            <a:r>
              <a:rPr lang="en-GB" sz="2000" dirty="0"/>
              <a:t> lain.</a:t>
            </a:r>
          </a:p>
          <a:p>
            <a:pPr>
              <a:spcBef>
                <a:spcPts val="1200"/>
              </a:spcBef>
            </a:pPr>
            <a:r>
              <a:rPr lang="en-GB" sz="2000" dirty="0"/>
              <a:t>Ada yang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jaringan</a:t>
            </a:r>
            <a:r>
              <a:rPr lang="en-GB" sz="2000" dirty="0"/>
              <a:t> </a:t>
            </a:r>
            <a:r>
              <a:rPr lang="en-GB" sz="2000" dirty="0" err="1"/>
              <a:t>distribisi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perdagangan</a:t>
            </a:r>
            <a:r>
              <a:rPr lang="en-GB" sz="2000" dirty="0"/>
              <a:t> </a:t>
            </a:r>
            <a:r>
              <a:rPr lang="en-GB" sz="2000" dirty="0" err="1"/>
              <a:t>eceran</a:t>
            </a:r>
            <a:r>
              <a:rPr lang="en-GB" sz="2000" dirty="0"/>
              <a:t> yang </a:t>
            </a:r>
            <a:r>
              <a:rPr lang="en-GB" sz="2000" dirty="0" err="1"/>
              <a:t>amat</a:t>
            </a:r>
            <a:r>
              <a:rPr lang="en-GB" sz="2000" dirty="0"/>
              <a:t> </a:t>
            </a:r>
            <a:r>
              <a:rPr lang="en-GB" sz="2000" dirty="0" err="1"/>
              <a:t>luas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/>
              <a:t>Ada yang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kemampuan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memperoleh</a:t>
            </a:r>
            <a:r>
              <a:rPr lang="en-GB" sz="2000" dirty="0"/>
              <a:t> </a:t>
            </a:r>
            <a:r>
              <a:rPr lang="en-GB" sz="2000" dirty="0" err="1"/>
              <a:t>hutang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jumlah</a:t>
            </a:r>
            <a:r>
              <a:rPr lang="en-GB" sz="2000" dirty="0"/>
              <a:t> yang </a:t>
            </a:r>
            <a:r>
              <a:rPr lang="en-GB" sz="2000" dirty="0" err="1" smtClean="0"/>
              <a:t>besar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539552" y="1628800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62578" y="908720"/>
            <a:ext cx="52841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en-GB" sz="2400" dirty="0" smtClean="0">
                <a:latin typeface="Century Gothic" pitchFamily="34" charset="0"/>
                <a:sym typeface="Wingdings" pitchFamily="2" charset="2"/>
              </a:rPr>
              <a:t>3. </a:t>
            </a:r>
            <a:r>
              <a:rPr lang="en-GB" sz="2400" dirty="0" err="1" smtClean="0">
                <a:latin typeface="Century Gothic" pitchFamily="34" charset="0"/>
                <a:sym typeface="Wingdings" pitchFamily="2" charset="2"/>
              </a:rPr>
              <a:t>Perbandingan</a:t>
            </a:r>
            <a:r>
              <a:rPr lang="en-GB" sz="2400" dirty="0" smtClean="0">
                <a:latin typeface="Century Gothic" pitchFamily="34" charset="0"/>
                <a:sym typeface="Wingdings" pitchFamily="2" charset="2"/>
              </a:rPr>
              <a:t> </a:t>
            </a:r>
            <a:r>
              <a:rPr lang="en-GB" sz="2400" dirty="0" err="1" smtClean="0">
                <a:latin typeface="Century Gothic" pitchFamily="34" charset="0"/>
                <a:sym typeface="Wingdings" pitchFamily="2" charset="2"/>
              </a:rPr>
              <a:t>dengan</a:t>
            </a:r>
            <a:r>
              <a:rPr lang="en-GB" sz="2400" dirty="0" smtClean="0">
                <a:latin typeface="Century Gothic" pitchFamily="34" charset="0"/>
                <a:sym typeface="Wingdings" pitchFamily="2" charset="2"/>
              </a:rPr>
              <a:t> </a:t>
            </a:r>
            <a:r>
              <a:rPr lang="en-GB" sz="2400" dirty="0" err="1" smtClean="0">
                <a:latin typeface="Century Gothic" pitchFamily="34" charset="0"/>
                <a:sym typeface="Wingdings" pitchFamily="2" charset="2"/>
              </a:rPr>
              <a:t>Pesaing</a:t>
            </a:r>
            <a:endParaRPr lang="en-GB" sz="2400" dirty="0">
              <a:latin typeface="Century Gothic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7489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 flipH="1">
            <a:off x="1043608" y="1340768"/>
            <a:ext cx="8064896" cy="5517232"/>
          </a:xfrm>
          <a:prstGeom prst="round2DiagRect">
            <a:avLst/>
          </a:prstGeom>
          <a:solidFill>
            <a:srgbClr val="CCECFF"/>
          </a:solidFill>
          <a:ln w="57150"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3741" y="1772816"/>
            <a:ext cx="7200916" cy="496855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GB" sz="2000" dirty="0" smtClean="0"/>
              <a:t>Ada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bekerja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efisien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smtClean="0"/>
              <a:t>Ada </a:t>
            </a:r>
            <a:r>
              <a:rPr lang="en-GB" sz="2000" dirty="0" err="1" smtClean="0"/>
              <a:t>juga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memiliki</a:t>
            </a:r>
            <a:r>
              <a:rPr lang="en-GB" sz="2000" dirty="0" smtClean="0"/>
              <a:t> </a:t>
            </a:r>
            <a:r>
              <a:rPr lang="en-GB" sz="2000" dirty="0" err="1" smtClean="0"/>
              <a:t>keunggulan</a:t>
            </a:r>
            <a:r>
              <a:rPr lang="en-GB" sz="2000" dirty="0" smtClean="0"/>
              <a:t> </a:t>
            </a:r>
            <a:r>
              <a:rPr lang="en-GB" sz="2000" dirty="0" err="1" smtClean="0"/>
              <a:t>rekognasi</a:t>
            </a:r>
            <a:r>
              <a:rPr lang="en-GB" sz="2000" dirty="0" smtClean="0"/>
              <a:t> </a:t>
            </a:r>
            <a:r>
              <a:rPr lang="en-GB" sz="2000" dirty="0" err="1" smtClean="0"/>
              <a:t>merk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diferensiasi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/>
              <a:t>Ada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yang </a:t>
            </a:r>
            <a:r>
              <a:rPr lang="en-GB" sz="2000" dirty="0" err="1"/>
              <a:t>ungul</a:t>
            </a:r>
            <a:r>
              <a:rPr lang="en-GB" sz="2000" dirty="0"/>
              <a:t> 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teknologi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 err="1"/>
              <a:t>Masing-masing</a:t>
            </a:r>
            <a:r>
              <a:rPr lang="en-GB" sz="2000" dirty="0"/>
              <a:t> </a:t>
            </a:r>
            <a:r>
              <a:rPr lang="en-GB" sz="2000" dirty="0" err="1"/>
              <a:t>kompetensi</a:t>
            </a:r>
            <a:r>
              <a:rPr lang="en-GB" sz="2000" dirty="0"/>
              <a:t> internal </a:t>
            </a:r>
            <a:r>
              <a:rPr lang="en-GB" sz="2000" dirty="0" err="1"/>
              <a:t>tersebut</a:t>
            </a:r>
            <a:r>
              <a:rPr lang="en-GB" sz="2000" dirty="0"/>
              <a:t> </a:t>
            </a:r>
            <a:r>
              <a:rPr lang="en-GB" sz="2000" dirty="0" err="1"/>
              <a:t>sejalan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misi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tujuan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yang </a:t>
            </a:r>
            <a:r>
              <a:rPr lang="en-GB" sz="2000" dirty="0" err="1"/>
              <a:t>telah</a:t>
            </a:r>
            <a:r>
              <a:rPr lang="en-GB" sz="2000" dirty="0"/>
              <a:t> </a:t>
            </a:r>
            <a:r>
              <a:rPr lang="en-GB" sz="2000" dirty="0" err="1"/>
              <a:t>ditetapkan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keperluan</a:t>
            </a:r>
            <a:r>
              <a:rPr lang="en-GB" sz="2000" dirty="0"/>
              <a:t> </a:t>
            </a:r>
            <a:r>
              <a:rPr lang="en-GB" sz="2000" dirty="0" err="1"/>
              <a:t>mengenali</a:t>
            </a:r>
            <a:r>
              <a:rPr lang="en-GB" sz="2000" dirty="0"/>
              <a:t> </a:t>
            </a:r>
            <a:r>
              <a:rPr lang="en-GB" sz="2000" dirty="0" err="1"/>
              <a:t>profil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,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selektif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jeli</a:t>
            </a:r>
            <a:r>
              <a:rPr lang="en-GB" sz="2000" dirty="0"/>
              <a:t> </a:t>
            </a:r>
            <a:r>
              <a:rPr lang="en-GB" sz="2000" dirty="0" err="1"/>
              <a:t>mengamati</a:t>
            </a:r>
            <a:r>
              <a:rPr lang="en-GB" sz="2000" dirty="0"/>
              <a:t> </a:t>
            </a:r>
            <a:r>
              <a:rPr lang="en-GB" sz="2000" dirty="0" err="1"/>
              <a:t>kompetensi</a:t>
            </a:r>
            <a:r>
              <a:rPr lang="en-GB" sz="2000" dirty="0"/>
              <a:t> yang </a:t>
            </a:r>
            <a:r>
              <a:rPr lang="en-GB" sz="2000" dirty="0" err="1"/>
              <a:t>dimiliki</a:t>
            </a:r>
            <a:r>
              <a:rPr lang="en-GB" sz="2000" dirty="0"/>
              <a:t> </a:t>
            </a:r>
            <a:r>
              <a:rPr lang="en-GB" sz="2000" dirty="0" smtClean="0"/>
              <a:t>(</a:t>
            </a:r>
            <a:r>
              <a:rPr lang="en-GB" sz="2000" dirty="0" err="1"/>
              <a:t>dan</a:t>
            </a:r>
            <a:r>
              <a:rPr lang="en-GB" sz="2000" dirty="0"/>
              <a:t> yang </a:t>
            </a:r>
            <a:r>
              <a:rPr lang="en-GB" sz="2000" dirty="0" err="1"/>
              <a:t>tidak</a:t>
            </a:r>
            <a:r>
              <a:rPr lang="en-GB" sz="2000" dirty="0"/>
              <a:t>) </a:t>
            </a:r>
            <a:r>
              <a:rPr lang="en-GB" sz="2000" dirty="0" err="1"/>
              <a:t>dibanding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profil</a:t>
            </a:r>
            <a:r>
              <a:rPr lang="en-GB" sz="2000" dirty="0"/>
              <a:t> </a:t>
            </a:r>
            <a:r>
              <a:rPr lang="en-GB" sz="2000" dirty="0" err="1" smtClean="0"/>
              <a:t>pesaing</a:t>
            </a:r>
            <a:r>
              <a:rPr lang="en-GB" sz="2000" dirty="0"/>
              <a:t> </a:t>
            </a:r>
            <a:r>
              <a:rPr lang="en-GB" sz="2000" dirty="0" err="1" smtClean="0"/>
              <a:t>utamanya</a:t>
            </a:r>
            <a:r>
              <a:rPr lang="en-GB" sz="2000" dirty="0"/>
              <a:t>, </a:t>
            </a:r>
            <a:r>
              <a:rPr lang="en-GB" sz="2000" dirty="0" err="1"/>
              <a:t>yakni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yang </a:t>
            </a:r>
            <a:r>
              <a:rPr lang="en-GB" sz="2000" dirty="0" err="1"/>
              <a:t>biasanya</a:t>
            </a:r>
            <a:r>
              <a:rPr lang="en-GB" sz="2000" dirty="0"/>
              <a:t>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elastisitas</a:t>
            </a:r>
            <a:r>
              <a:rPr lang="en-GB" sz="2000" dirty="0"/>
              <a:t> </a:t>
            </a:r>
            <a:r>
              <a:rPr lang="en-GB" sz="2000" dirty="0" err="1"/>
              <a:t>silang</a:t>
            </a:r>
            <a:r>
              <a:rPr lang="en-GB" sz="2000" dirty="0"/>
              <a:t> </a:t>
            </a:r>
            <a:r>
              <a:rPr lang="en-GB" sz="2000" dirty="0" err="1"/>
              <a:t>negatif</a:t>
            </a:r>
            <a:r>
              <a:rPr lang="en-GB" sz="2000" dirty="0"/>
              <a:t>, </a:t>
            </a:r>
            <a:r>
              <a:rPr lang="en-GB" sz="2000" dirty="0" err="1"/>
              <a:t>mempunyai</a:t>
            </a:r>
            <a:r>
              <a:rPr lang="en-GB" sz="2000" dirty="0"/>
              <a:t> </a:t>
            </a:r>
            <a:r>
              <a:rPr lang="en-GB" sz="2000" dirty="0" err="1"/>
              <a:t>segmen</a:t>
            </a:r>
            <a:r>
              <a:rPr lang="en-GB" sz="2000" dirty="0"/>
              <a:t> </a:t>
            </a:r>
            <a:r>
              <a:rPr lang="en-GB" sz="2000" dirty="0" err="1"/>
              <a:t>pasar</a:t>
            </a:r>
            <a:r>
              <a:rPr lang="en-GB" sz="2000" dirty="0"/>
              <a:t> yang </a:t>
            </a:r>
            <a:r>
              <a:rPr lang="en-GB" sz="2000" dirty="0" err="1"/>
              <a:t>sama</a:t>
            </a:r>
            <a:r>
              <a:rPr lang="en-GB" sz="2000" dirty="0"/>
              <a:t>, </a:t>
            </a:r>
            <a:r>
              <a:rPr lang="en-GB" sz="2000" dirty="0" err="1"/>
              <a:t>menerapkan</a:t>
            </a:r>
            <a:r>
              <a:rPr lang="en-GB" sz="2000" dirty="0"/>
              <a:t> </a:t>
            </a:r>
            <a:r>
              <a:rPr lang="en-GB" sz="2000" dirty="0" err="1"/>
              <a:t>kebijaksanaan</a:t>
            </a:r>
            <a:r>
              <a:rPr lang="en-GB" sz="2000" dirty="0"/>
              <a:t> </a:t>
            </a:r>
            <a:r>
              <a:rPr lang="en-GB" sz="2000" dirty="0" err="1"/>
              <a:t>harga</a:t>
            </a:r>
            <a:r>
              <a:rPr lang="en-GB" sz="2000" dirty="0"/>
              <a:t> yang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jauh</a:t>
            </a:r>
            <a:r>
              <a:rPr lang="en-GB" sz="2000" dirty="0"/>
              <a:t> </a:t>
            </a:r>
            <a:r>
              <a:rPr lang="en-GB" sz="2000" dirty="0" err="1"/>
              <a:t>berbeda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yang </a:t>
            </a:r>
            <a:r>
              <a:rPr lang="en-GB" sz="2000" dirty="0" err="1"/>
              <a:t>menyediakan</a:t>
            </a:r>
            <a:r>
              <a:rPr lang="en-GB" sz="2000" dirty="0"/>
              <a:t> </a:t>
            </a:r>
            <a:r>
              <a:rPr lang="en-GB" sz="2000" dirty="0" err="1"/>
              <a:t>barang</a:t>
            </a:r>
            <a:r>
              <a:rPr lang="en-GB" sz="2000" dirty="0"/>
              <a:t> </a:t>
            </a:r>
            <a:r>
              <a:rPr lang="en-GB" sz="2000" dirty="0" err="1" smtClean="0"/>
              <a:t>pengganti</a:t>
            </a:r>
            <a:endParaRPr lang="en-GB" sz="2000" dirty="0"/>
          </a:p>
        </p:txBody>
      </p:sp>
      <p:sp>
        <p:nvSpPr>
          <p:cNvPr id="2" name="Striped Right Arrow 1"/>
          <p:cNvSpPr/>
          <p:nvPr/>
        </p:nvSpPr>
        <p:spPr>
          <a:xfrm rot="16200000">
            <a:off x="-252536" y="944724"/>
            <a:ext cx="2592288" cy="1368152"/>
          </a:xfrm>
          <a:prstGeom prst="strip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5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6" y="2564904"/>
            <a:ext cx="7344816" cy="3096344"/>
          </a:xfrm>
          <a:prstGeom prst="rect">
            <a:avLst/>
          </a:prstGeom>
          <a:solidFill>
            <a:srgbClr val="FFCCFF"/>
          </a:solidFill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540" y="2708920"/>
            <a:ext cx="6777317" cy="2736304"/>
          </a:xfrm>
        </p:spPr>
        <p:txBody>
          <a:bodyPr>
            <a:normAutofit/>
          </a:bodyPr>
          <a:lstStyle/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variabel</a:t>
            </a:r>
            <a:r>
              <a:rPr lang="en-GB" sz="2000" dirty="0" smtClean="0">
                <a:latin typeface="Calibri" pitchFamily="34" charset="0"/>
              </a:rPr>
              <a:t> internal yang </a:t>
            </a:r>
            <a:r>
              <a:rPr lang="en-GB" sz="2000" dirty="0" err="1" smtClean="0">
                <a:latin typeface="Calibri" pitchFamily="34" charset="0"/>
              </a:rPr>
              <a:t>dievaluasi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mampu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menjadikan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perusahaan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memiliki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keunggulan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tertentu</a:t>
            </a:r>
            <a:endParaRPr lang="en-GB" sz="2000" dirty="0" smtClean="0">
              <a:latin typeface="Calibri" pitchFamily="34" charset="0"/>
            </a:endParaRPr>
          </a:p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Perusahaan </a:t>
            </a:r>
            <a:r>
              <a:rPr lang="en-GB" sz="2000" dirty="0" err="1" smtClean="0">
                <a:latin typeface="Calibri" pitchFamily="34" charset="0"/>
              </a:rPr>
              <a:t>mampu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mengerjakan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sesuatu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dengan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lebih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baik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atau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lebih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murah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dibanding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dengan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pesaingnya</a:t>
            </a:r>
            <a:endParaRPr lang="en-GB" sz="2000" dirty="0" smtClean="0">
              <a:latin typeface="Calibri" pitchFamily="34" charset="0"/>
            </a:endParaRPr>
          </a:p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Paling </a:t>
            </a:r>
            <a:r>
              <a:rPr lang="en-GB" sz="2000" dirty="0" err="1" smtClean="0">
                <a:latin typeface="Calibri" pitchFamily="34" charset="0"/>
              </a:rPr>
              <a:t>tidak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variabel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tersebut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menjadi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determinan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utama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mempertahankan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lebih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baik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jika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mampu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mengembangkan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kinerja</a:t>
            </a:r>
            <a:r>
              <a:rPr lang="en-GB" sz="2000" dirty="0" smtClean="0">
                <a:latin typeface="Calibri" pitchFamily="34" charset="0"/>
              </a:rPr>
              <a:t> (</a:t>
            </a:r>
            <a:r>
              <a:rPr lang="en-GB" sz="2000" i="1" dirty="0" smtClean="0">
                <a:latin typeface="Calibri" pitchFamily="34" charset="0"/>
              </a:rPr>
              <a:t>performance</a:t>
            </a:r>
            <a:r>
              <a:rPr lang="en-GB" sz="2000" dirty="0" smtClean="0">
                <a:latin typeface="Calibri" pitchFamily="34" charset="0"/>
              </a:rPr>
              <a:t>) </a:t>
            </a:r>
            <a:r>
              <a:rPr lang="en-GB" sz="2000" dirty="0" err="1" smtClean="0">
                <a:latin typeface="Calibri" pitchFamily="34" charset="0"/>
              </a:rPr>
              <a:t>masa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lalu</a:t>
            </a:r>
            <a:endParaRPr lang="en-GB" sz="20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762116"/>
            <a:ext cx="24304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/>
              <a:t>Kekuatan</a:t>
            </a:r>
            <a:r>
              <a:rPr lang="en-GB" sz="2200" b="1" dirty="0"/>
              <a:t> </a:t>
            </a:r>
            <a:r>
              <a:rPr lang="en-GB" sz="2200" b="1" dirty="0" err="1"/>
              <a:t>jika</a:t>
            </a:r>
            <a:r>
              <a:rPr lang="en-GB" sz="2200" b="1" dirty="0"/>
              <a:t> </a:t>
            </a:r>
            <a:r>
              <a:rPr lang="en-GB" sz="2200" dirty="0" smtClean="0"/>
              <a:t>…</a:t>
            </a:r>
            <a:endParaRPr lang="en-GB" sz="2200" b="1" dirty="0"/>
          </a:p>
        </p:txBody>
      </p:sp>
      <p:sp>
        <p:nvSpPr>
          <p:cNvPr id="7" name="Curved Down Arrow 6"/>
          <p:cNvSpPr/>
          <p:nvPr/>
        </p:nvSpPr>
        <p:spPr>
          <a:xfrm rot="3105985">
            <a:off x="1846626" y="761844"/>
            <a:ext cx="2232248" cy="862317"/>
          </a:xfrm>
          <a:prstGeom prst="curvedDownArrow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4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12576" y="3580458"/>
            <a:ext cx="8712968" cy="2512838"/>
          </a:xfrm>
          <a:prstGeom prst="rect">
            <a:avLst/>
          </a:prstGeom>
          <a:solidFill>
            <a:srgbClr val="99FF99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827584" y="1412776"/>
            <a:ext cx="8424936" cy="18722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789522"/>
            <a:ext cx="7632848" cy="223176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perlu</a:t>
            </a:r>
            <a:r>
              <a:rPr lang="en-GB" sz="2000" dirty="0" smtClean="0"/>
              <a:t> </a:t>
            </a:r>
            <a:r>
              <a:rPr lang="en-GB" sz="2000" dirty="0" err="1" smtClean="0"/>
              <a:t>mengidentifikasi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faktor</a:t>
            </a:r>
            <a:r>
              <a:rPr lang="en-GB" sz="2000" dirty="0" smtClean="0"/>
              <a:t> </a:t>
            </a:r>
            <a:r>
              <a:rPr lang="en-GB" sz="2000" dirty="0" err="1" smtClean="0"/>
              <a:t>kunci</a:t>
            </a:r>
            <a:r>
              <a:rPr lang="en-GB" sz="2000" dirty="0" smtClean="0"/>
              <a:t> </a:t>
            </a:r>
            <a:r>
              <a:rPr lang="en-GB" sz="2000" dirty="0" err="1" smtClean="0"/>
              <a:t>penentu</a:t>
            </a:r>
            <a:r>
              <a:rPr lang="en-GB" sz="2000" dirty="0" smtClean="0"/>
              <a:t>  </a:t>
            </a:r>
            <a:r>
              <a:rPr lang="en-GB" sz="2000" dirty="0" err="1" smtClean="0"/>
              <a:t>keberhasilan</a:t>
            </a:r>
            <a:r>
              <a:rPr lang="en-GB" sz="2000" dirty="0" smtClean="0"/>
              <a:t> </a:t>
            </a:r>
            <a:r>
              <a:rPr lang="en-GB" sz="2000" dirty="0" err="1" smtClean="0"/>
              <a:t>industri</a:t>
            </a:r>
            <a:r>
              <a:rPr lang="en-GB" sz="2000" dirty="0" smtClean="0"/>
              <a:t> </a:t>
            </a:r>
            <a:r>
              <a:rPr lang="en-GB" sz="2000" dirty="0" err="1" smtClean="0"/>
              <a:t>a.l</a:t>
            </a:r>
            <a:r>
              <a:rPr lang="en-GB" sz="2000" dirty="0" smtClean="0"/>
              <a:t>:</a:t>
            </a:r>
          </a:p>
          <a:p>
            <a:pPr marL="725488" indent="0">
              <a:spcBef>
                <a:spcPts val="1200"/>
              </a:spcBef>
              <a:buNone/>
            </a:pPr>
            <a:r>
              <a:rPr lang="en-GB" sz="2000" dirty="0" err="1" smtClean="0"/>
              <a:t>Karakteristik</a:t>
            </a:r>
            <a:r>
              <a:rPr lang="en-GB" sz="2000" dirty="0" smtClean="0"/>
              <a:t> </a:t>
            </a:r>
            <a:r>
              <a:rPr lang="en-GB" sz="2000" dirty="0" err="1" smtClean="0"/>
              <a:t>pesaing</a:t>
            </a:r>
            <a:r>
              <a:rPr lang="en-GB" sz="2000" dirty="0" smtClean="0"/>
              <a:t>, </a:t>
            </a:r>
            <a:r>
              <a:rPr lang="en-GB" sz="2000" dirty="0" err="1" smtClean="0"/>
              <a:t>kebutuhan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posisi</a:t>
            </a:r>
            <a:r>
              <a:rPr lang="en-GB" sz="2000" dirty="0" smtClean="0"/>
              <a:t> </a:t>
            </a:r>
            <a:r>
              <a:rPr lang="en-GB" sz="2000" dirty="0" err="1" smtClean="0"/>
              <a:t>tawar</a:t>
            </a:r>
            <a:r>
              <a:rPr lang="en-GB" sz="2000" dirty="0" smtClean="0"/>
              <a:t> </a:t>
            </a:r>
            <a:r>
              <a:rPr lang="en-GB" sz="2000" dirty="0" err="1" smtClean="0"/>
              <a:t>menawar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en-GB" sz="2000" dirty="0" smtClean="0"/>
              <a:t>, </a:t>
            </a:r>
            <a:r>
              <a:rPr lang="en-GB" sz="2000" dirty="0" err="1" smtClean="0"/>
              <a:t>integrasi</a:t>
            </a:r>
            <a:r>
              <a:rPr lang="en-GB" sz="2000" dirty="0" smtClean="0"/>
              <a:t> </a:t>
            </a:r>
            <a:r>
              <a:rPr lang="en-GB" sz="2000" dirty="0" err="1" smtClean="0"/>
              <a:t>vertikal</a:t>
            </a:r>
            <a:r>
              <a:rPr lang="en-GB" sz="2000" dirty="0" smtClean="0"/>
              <a:t>, </a:t>
            </a:r>
            <a:r>
              <a:rPr lang="en-GB" sz="2000" dirty="0" err="1" smtClean="0"/>
              <a:t>hambatan</a:t>
            </a:r>
            <a:r>
              <a:rPr lang="en-GB" sz="2000" dirty="0" smtClean="0"/>
              <a:t> </a:t>
            </a:r>
            <a:r>
              <a:rPr lang="en-GB" sz="2000" dirty="0" err="1" smtClean="0"/>
              <a:t>masuk</a:t>
            </a:r>
            <a:r>
              <a:rPr lang="en-GB" sz="2000" dirty="0" smtClean="0"/>
              <a:t> </a:t>
            </a:r>
            <a:r>
              <a:rPr lang="en-GB" sz="2000" dirty="0" err="1" smtClean="0"/>
              <a:t>ke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keluar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, </a:t>
            </a:r>
            <a:r>
              <a:rPr lang="en-GB" sz="2000" dirty="0" err="1" smtClean="0"/>
              <a:t>ketersediaan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 </a:t>
            </a:r>
            <a:r>
              <a:rPr lang="en-GB" sz="2000" dirty="0" err="1" smtClean="0"/>
              <a:t>penganti</a:t>
            </a:r>
            <a:r>
              <a:rPr lang="en-GB" sz="2000" dirty="0" smtClean="0"/>
              <a:t>,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posisi</a:t>
            </a:r>
            <a:r>
              <a:rPr lang="en-GB" sz="2000" dirty="0" smtClean="0"/>
              <a:t> </a:t>
            </a:r>
            <a:r>
              <a:rPr lang="en-GB" sz="2000" dirty="0" err="1" smtClean="0"/>
              <a:t>tawar</a:t>
            </a:r>
            <a:r>
              <a:rPr lang="en-GB" sz="2000" dirty="0" smtClean="0"/>
              <a:t> </a:t>
            </a:r>
            <a:r>
              <a:rPr lang="en-GB" sz="2000" dirty="0" err="1" smtClean="0"/>
              <a:t>menawar</a:t>
            </a:r>
            <a:r>
              <a:rPr lang="en-GB" sz="2000" dirty="0" smtClean="0"/>
              <a:t> </a:t>
            </a:r>
            <a:r>
              <a:rPr lang="en-GB" sz="2000" dirty="0" err="1" smtClean="0"/>
              <a:t>pemasok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539552" y="1052736"/>
            <a:ext cx="5904656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552" y="404664"/>
            <a:ext cx="5532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/>
            <a:r>
              <a:rPr lang="en-GB" sz="2400" dirty="0" smtClean="0">
                <a:latin typeface="Century Gothic" pitchFamily="34" charset="0"/>
              </a:rPr>
              <a:t>4. </a:t>
            </a:r>
            <a:r>
              <a:rPr lang="en-GB" sz="2400" dirty="0" err="1" smtClean="0">
                <a:latin typeface="Century Gothic" pitchFamily="34" charset="0"/>
              </a:rPr>
              <a:t>Faktor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Kunci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Keberhasilan</a:t>
            </a:r>
            <a:r>
              <a:rPr lang="en-GB" sz="2400" dirty="0" smtClean="0">
                <a:latin typeface="Century Gothic" pitchFamily="34" charset="0"/>
              </a:rPr>
              <a:t> </a:t>
            </a:r>
            <a:r>
              <a:rPr lang="en-GB" sz="2400" dirty="0" err="1" smtClean="0">
                <a:latin typeface="Century Gothic" pitchFamily="34" charset="0"/>
              </a:rPr>
              <a:t>Industri</a:t>
            </a:r>
            <a:endParaRPr lang="en-GB" sz="2400" dirty="0">
              <a:latin typeface="Century Gothic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1290" y="1591632"/>
            <a:ext cx="73685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 smtClean="0"/>
              <a:t>Pendekatan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jauh</a:t>
            </a:r>
            <a:r>
              <a:rPr lang="en-GB" sz="2000" dirty="0"/>
              <a:t> </a:t>
            </a:r>
            <a:r>
              <a:rPr lang="en-GB" sz="2000" dirty="0" err="1"/>
              <a:t>berbeda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pendekatan</a:t>
            </a:r>
            <a:r>
              <a:rPr lang="en-GB" sz="2000" dirty="0"/>
              <a:t> (3). 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§"/>
            </a:pP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pendekatan</a:t>
            </a:r>
            <a:r>
              <a:rPr lang="en-GB" sz="2000" dirty="0"/>
              <a:t> </a:t>
            </a:r>
            <a:r>
              <a:rPr lang="en-GB" sz="2000" dirty="0" err="1"/>
              <a:t>ini</a:t>
            </a:r>
            <a:r>
              <a:rPr lang="en-GB" sz="2000" dirty="0"/>
              <a:t>, yang </a:t>
            </a:r>
            <a:r>
              <a:rPr lang="en-GB" sz="2000" dirty="0" err="1"/>
              <a:t>dipelajari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pembanding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</a:t>
            </a:r>
            <a:r>
              <a:rPr lang="en-GB" sz="2000" dirty="0" err="1"/>
              <a:t>pesaing</a:t>
            </a:r>
            <a:r>
              <a:rPr lang="en-GB" sz="2000" dirty="0"/>
              <a:t> </a:t>
            </a:r>
            <a:r>
              <a:rPr lang="en-GB" sz="2000" dirty="0" err="1"/>
              <a:t>pokok</a:t>
            </a:r>
            <a:r>
              <a:rPr lang="en-GB" sz="2000" dirty="0"/>
              <a:t> </a:t>
            </a:r>
            <a:r>
              <a:rPr lang="en-GB" sz="2000" dirty="0" err="1"/>
              <a:t>saja</a:t>
            </a:r>
            <a:r>
              <a:rPr lang="en-GB" sz="2000" dirty="0"/>
              <a:t>, </a:t>
            </a:r>
            <a:r>
              <a:rPr lang="en-GB" sz="2000" dirty="0" err="1"/>
              <a:t>tetapi</a:t>
            </a:r>
            <a:r>
              <a:rPr lang="en-GB" sz="2000" dirty="0"/>
              <a:t> </a:t>
            </a:r>
            <a:r>
              <a:rPr lang="en-GB" sz="2000" dirty="0" err="1"/>
              <a:t>industri</a:t>
            </a:r>
            <a:r>
              <a:rPr lang="en-GB" sz="2000" dirty="0"/>
              <a:t> </a:t>
            </a:r>
            <a:r>
              <a:rPr lang="en-GB" sz="2000" dirty="0" err="1"/>
              <a:t>secara</a:t>
            </a:r>
            <a:r>
              <a:rPr lang="en-GB" sz="2000" dirty="0"/>
              <a:t> </a:t>
            </a:r>
            <a:r>
              <a:rPr lang="en-GB" sz="2000" dirty="0" err="1"/>
              <a:t>keseluruhan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4455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251520" y="1700808"/>
            <a:ext cx="8784976" cy="4392488"/>
          </a:xfrm>
          <a:prstGeom prst="hexagon">
            <a:avLst>
              <a:gd name="adj" fmla="val 15086"/>
              <a:gd name="vf" fmla="val 115470"/>
            </a:avLst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4608512" cy="648072"/>
          </a:xfrm>
        </p:spPr>
        <p:txBody>
          <a:bodyPr>
            <a:normAutofit/>
          </a:bodyPr>
          <a:lstStyle/>
          <a:p>
            <a:pPr algn="l"/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Matriks</a:t>
            </a:r>
            <a:r>
              <a:rPr lang="en-GB" sz="2400" dirty="0">
                <a:latin typeface="Century Gothic" pitchFamily="34" charset="0"/>
                <a:ea typeface="+mn-ea"/>
                <a:cs typeface="+mn-cs"/>
              </a:rPr>
              <a:t> </a:t>
            </a:r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Profil</a:t>
            </a:r>
            <a:r>
              <a:rPr lang="en-GB" sz="2400" dirty="0">
                <a:latin typeface="Century Gothic" pitchFamily="34" charset="0"/>
                <a:ea typeface="+mn-ea"/>
                <a:cs typeface="+mn-cs"/>
              </a:rPr>
              <a:t> Perusahaan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362" y="2132856"/>
            <a:ext cx="7772094" cy="38164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000" dirty="0" err="1" smtClean="0"/>
              <a:t>Profil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mencerminkan</a:t>
            </a:r>
            <a:r>
              <a:rPr lang="en-GB" sz="2000" dirty="0" smtClean="0"/>
              <a:t> </a:t>
            </a:r>
            <a:r>
              <a:rPr lang="en-GB" sz="2000" dirty="0" err="1" smtClean="0"/>
              <a:t>kekuatan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kelemahan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dapat</a:t>
            </a:r>
            <a:r>
              <a:rPr lang="en-GB" sz="2000" dirty="0" smtClean="0"/>
              <a:t> </a:t>
            </a:r>
            <a:r>
              <a:rPr lang="en-GB" sz="2000" dirty="0" err="1" smtClean="0"/>
              <a:t>diketahui</a:t>
            </a:r>
            <a:r>
              <a:rPr lang="en-GB" sz="2000" dirty="0" smtClean="0"/>
              <a:t> </a:t>
            </a:r>
            <a:r>
              <a:rPr lang="en-GB" sz="2000" dirty="0" err="1" smtClean="0"/>
              <a:t>setelah</a:t>
            </a:r>
            <a:r>
              <a:rPr lang="en-GB" sz="2000" dirty="0" smtClean="0"/>
              <a:t> </a:t>
            </a:r>
            <a:r>
              <a:rPr lang="en-GB" sz="2000" dirty="0" err="1" smtClean="0"/>
              <a:t>identifikasi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evaluasi</a:t>
            </a:r>
            <a:r>
              <a:rPr lang="en-GB" sz="2000" dirty="0" smtClean="0"/>
              <a:t> </a:t>
            </a:r>
            <a:r>
              <a:rPr lang="en-GB" sz="2000" dirty="0" err="1" smtClean="0"/>
              <a:t>variabel</a:t>
            </a:r>
            <a:r>
              <a:rPr lang="en-GB" sz="2000" dirty="0" smtClean="0"/>
              <a:t> internal </a:t>
            </a:r>
            <a:r>
              <a:rPr lang="en-GB" sz="2000" dirty="0" err="1" smtClean="0"/>
              <a:t>dilakukan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tahap</a:t>
            </a:r>
            <a:r>
              <a:rPr lang="en-GB" sz="2000" dirty="0" smtClean="0"/>
              <a:t> </a:t>
            </a:r>
            <a:r>
              <a:rPr lang="en-GB" sz="2000" dirty="0" err="1" smtClean="0"/>
              <a:t>ini</a:t>
            </a:r>
            <a:r>
              <a:rPr lang="en-GB" sz="2000" dirty="0" smtClean="0"/>
              <a:t> </a:t>
            </a:r>
            <a:r>
              <a:rPr lang="en-GB" sz="2000" dirty="0" err="1" smtClean="0"/>
              <a:t>gambaran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masih</a:t>
            </a:r>
            <a:r>
              <a:rPr lang="en-GB" sz="2000" dirty="0" smtClean="0"/>
              <a:t> </a:t>
            </a:r>
            <a:r>
              <a:rPr lang="en-GB" sz="2000" dirty="0" err="1" smtClean="0"/>
              <a:t>sebatas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aspek</a:t>
            </a:r>
            <a:r>
              <a:rPr lang="en-GB" sz="2000" dirty="0" smtClean="0"/>
              <a:t> </a:t>
            </a:r>
            <a:r>
              <a:rPr lang="en-GB" sz="2000" dirty="0" err="1" smtClean="0"/>
              <a:t>kualitatif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memperjelas</a:t>
            </a:r>
            <a:r>
              <a:rPr lang="en-GB" sz="2000" dirty="0" smtClean="0"/>
              <a:t> </a:t>
            </a:r>
            <a:r>
              <a:rPr lang="en-GB" sz="2000" dirty="0" err="1" smtClean="0"/>
              <a:t>ada</a:t>
            </a:r>
            <a:r>
              <a:rPr lang="en-GB" sz="2000" dirty="0" smtClean="0"/>
              <a:t> </a:t>
            </a:r>
            <a:r>
              <a:rPr lang="en-GB" sz="2000" dirty="0" err="1" smtClean="0"/>
              <a:t>upaya</a:t>
            </a:r>
            <a:r>
              <a:rPr lang="en-GB" sz="2000" dirty="0" smtClean="0"/>
              <a:t> </a:t>
            </a: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 smtClean="0"/>
              <a:t>mengkuantitatifkan</a:t>
            </a:r>
            <a:r>
              <a:rPr lang="en-GB" sz="2000" dirty="0" smtClean="0"/>
              <a:t>, </a:t>
            </a:r>
            <a:r>
              <a:rPr lang="en-GB" sz="2000" dirty="0" err="1" smtClean="0"/>
              <a:t>walaupun</a:t>
            </a:r>
            <a:r>
              <a:rPr lang="en-GB" sz="2000" dirty="0" smtClean="0"/>
              <a:t>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sepenuhnya</a:t>
            </a:r>
            <a:r>
              <a:rPr lang="en-GB" sz="2000" dirty="0" smtClean="0"/>
              <a:t> </a:t>
            </a:r>
            <a:r>
              <a:rPr lang="en-GB" sz="2000" dirty="0" err="1" smtClean="0"/>
              <a:t>meninggalkan</a:t>
            </a:r>
            <a:r>
              <a:rPr lang="en-GB" sz="2000" dirty="0" smtClean="0"/>
              <a:t> </a:t>
            </a:r>
            <a:r>
              <a:rPr lang="en-GB" sz="2000" dirty="0" err="1" smtClean="0"/>
              <a:t>peran</a:t>
            </a:r>
            <a:r>
              <a:rPr lang="en-GB" sz="2000" dirty="0" smtClean="0"/>
              <a:t> </a:t>
            </a:r>
            <a:r>
              <a:rPr lang="en-GB" sz="2000" dirty="0" err="1" smtClean="0"/>
              <a:t>pendapat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(</a:t>
            </a:r>
            <a:r>
              <a:rPr lang="en-GB" sz="2000" i="1" dirty="0" smtClean="0"/>
              <a:t>management judgment</a:t>
            </a:r>
            <a:r>
              <a:rPr lang="en-GB" sz="20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en-GB" sz="2000" dirty="0" smtClean="0"/>
              <a:t>Salah </a:t>
            </a:r>
            <a:r>
              <a:rPr lang="en-GB" sz="2000" dirty="0" err="1" smtClean="0"/>
              <a:t>satu</a:t>
            </a:r>
            <a:r>
              <a:rPr lang="en-GB" sz="2000" dirty="0" smtClean="0"/>
              <a:t> </a:t>
            </a:r>
            <a:r>
              <a:rPr lang="en-GB" sz="2000" dirty="0" err="1" smtClean="0"/>
              <a:t>bentuk</a:t>
            </a:r>
            <a:r>
              <a:rPr lang="en-GB" sz="2000" dirty="0" smtClean="0"/>
              <a:t> </a:t>
            </a:r>
            <a:r>
              <a:rPr lang="en-GB" sz="2000" dirty="0" err="1" smtClean="0"/>
              <a:t>usaha</a:t>
            </a:r>
            <a:r>
              <a:rPr lang="en-GB" sz="2000" dirty="0" smtClean="0"/>
              <a:t> </a:t>
            </a:r>
            <a:r>
              <a:rPr lang="en-GB" sz="2000" dirty="0" err="1" smtClean="0"/>
              <a:t>kuantifikasi</a:t>
            </a:r>
            <a:r>
              <a:rPr lang="en-GB" sz="2000" dirty="0" smtClean="0"/>
              <a:t> </a:t>
            </a:r>
            <a:r>
              <a:rPr lang="en-GB" sz="2000" dirty="0" err="1" smtClean="0"/>
              <a:t>adalah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menyusun</a:t>
            </a:r>
            <a:r>
              <a:rPr lang="en-GB" sz="2000" dirty="0" smtClean="0"/>
              <a:t> </a:t>
            </a:r>
            <a:r>
              <a:rPr lang="en-GB" sz="2000" dirty="0" err="1" smtClean="0"/>
              <a:t>matriks</a:t>
            </a:r>
            <a:r>
              <a:rPr lang="en-GB" sz="2000" dirty="0" smtClean="0"/>
              <a:t> </a:t>
            </a:r>
            <a:r>
              <a:rPr lang="en-GB" sz="2000" dirty="0" err="1" smtClean="0"/>
              <a:t>profil</a:t>
            </a:r>
            <a:r>
              <a:rPr lang="en-GB" sz="2000" dirty="0" smtClean="0"/>
              <a:t> </a:t>
            </a:r>
            <a:r>
              <a:rPr lang="en-GB" sz="2000" dirty="0" err="1" smtClean="0"/>
              <a:t>perusahaan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691269" y="1196752"/>
            <a:ext cx="5112568" cy="72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67544" y="5661248"/>
            <a:ext cx="864096" cy="86409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7884368" y="1232756"/>
            <a:ext cx="864096" cy="86409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3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ingle Corner Rectangle 6"/>
          <p:cNvSpPr/>
          <p:nvPr/>
        </p:nvSpPr>
        <p:spPr>
          <a:xfrm flipH="1">
            <a:off x="2771800" y="4077072"/>
            <a:ext cx="6048673" cy="2592288"/>
          </a:xfrm>
          <a:prstGeom prst="snip1Rect">
            <a:avLst/>
          </a:prstGeom>
          <a:solidFill>
            <a:srgbClr val="CCFFCC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nip Single Corner Rectangle 5"/>
          <p:cNvSpPr/>
          <p:nvPr/>
        </p:nvSpPr>
        <p:spPr>
          <a:xfrm>
            <a:off x="675867" y="1412776"/>
            <a:ext cx="5408301" cy="2376264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269" y="332656"/>
            <a:ext cx="7024744" cy="432048"/>
          </a:xfrm>
        </p:spPr>
        <p:txBody>
          <a:bodyPr>
            <a:noAutofit/>
          </a:bodyPr>
          <a:lstStyle/>
          <a:p>
            <a:pPr algn="l"/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Langkah-langkah</a:t>
            </a:r>
            <a:r>
              <a:rPr lang="en-GB" sz="2400" dirty="0">
                <a:latin typeface="Century Gothic" pitchFamily="34" charset="0"/>
                <a:ea typeface="+mn-ea"/>
                <a:cs typeface="+mn-cs"/>
              </a:rPr>
              <a:t> </a:t>
            </a:r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penyusunan</a:t>
            </a:r>
            <a:r>
              <a:rPr lang="en-GB" sz="2400" dirty="0">
                <a:latin typeface="Century Gothic" pitchFamily="34" charset="0"/>
                <a:ea typeface="+mn-ea"/>
                <a:cs typeface="+mn-cs"/>
              </a:rPr>
              <a:t> </a:t>
            </a:r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matriks</a:t>
            </a:r>
            <a:endParaRPr lang="en-GB" sz="2400" dirty="0"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4266962"/>
            <a:ext cx="5832648" cy="2330390"/>
          </a:xfrm>
        </p:spPr>
        <p:txBody>
          <a:bodyPr>
            <a:normAutofit/>
          </a:bodyPr>
          <a:lstStyle/>
          <a:p>
            <a:pPr marL="441325" indent="-374650">
              <a:spcBef>
                <a:spcPts val="1200"/>
              </a:spcBef>
              <a:buNone/>
            </a:pPr>
            <a:r>
              <a:rPr lang="en-GB" sz="2000" b="1" dirty="0" smtClean="0"/>
              <a:t>2.   </a:t>
            </a:r>
            <a:r>
              <a:rPr lang="en-GB" sz="2000" b="1" dirty="0" err="1" smtClean="0"/>
              <a:t>Memberikan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bobot</a:t>
            </a:r>
            <a:r>
              <a:rPr lang="en-GB" sz="2000" b="1" dirty="0" smtClean="0"/>
              <a:t> (</a:t>
            </a:r>
            <a:r>
              <a:rPr lang="en-GB" sz="2000" b="1" i="1" dirty="0" smtClean="0"/>
              <a:t>weight</a:t>
            </a:r>
            <a:r>
              <a:rPr lang="en-GB" sz="2000" b="1" dirty="0" smtClean="0"/>
              <a:t>) </a:t>
            </a:r>
            <a:r>
              <a:rPr lang="en-GB" sz="2000" b="1" dirty="0" err="1" smtClean="0"/>
              <a:t>pada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masing-masing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variabel</a:t>
            </a:r>
            <a:r>
              <a:rPr lang="en-GB" sz="2000" b="1" dirty="0" smtClean="0"/>
              <a:t> </a:t>
            </a:r>
            <a:r>
              <a:rPr lang="en-GB" sz="2000" dirty="0" err="1" smtClean="0"/>
              <a:t>sejak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0,0 (yang paling </a:t>
            </a:r>
            <a:r>
              <a:rPr lang="en-GB" sz="2000" dirty="0" err="1" smtClean="0"/>
              <a:t>tidak</a:t>
            </a:r>
            <a:r>
              <a:rPr lang="en-GB" sz="2000" dirty="0" smtClean="0"/>
              <a:t> </a:t>
            </a:r>
            <a:r>
              <a:rPr lang="en-GB" sz="2000" dirty="0" err="1" smtClean="0"/>
              <a:t>penting</a:t>
            </a:r>
            <a:r>
              <a:rPr lang="en-GB" sz="2000" dirty="0" smtClean="0"/>
              <a:t>) </a:t>
            </a:r>
            <a:r>
              <a:rPr lang="en-GB" sz="2000" dirty="0" err="1" smtClean="0"/>
              <a:t>sampai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1,0 (</a:t>
            </a:r>
            <a:r>
              <a:rPr lang="en-GB" sz="2000" dirty="0" err="1" smtClean="0"/>
              <a:t>terpenting</a:t>
            </a:r>
            <a:r>
              <a:rPr lang="en-GB" sz="2000" dirty="0" smtClean="0"/>
              <a:t>) 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mencerminkan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masing-masing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variabel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setelah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dilakukan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evaluasi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sesuai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dengan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pendekatan</a:t>
            </a:r>
            <a:r>
              <a:rPr lang="en-GB" sz="2000" dirty="0" smtClean="0">
                <a:sym typeface="Wingdings" pitchFamily="2" charset="2"/>
              </a:rPr>
              <a:t> yang </a:t>
            </a:r>
            <a:r>
              <a:rPr lang="en-GB" sz="2000" dirty="0" err="1" smtClean="0">
                <a:sym typeface="Wingdings" pitchFamily="2" charset="2"/>
              </a:rPr>
              <a:t>dipakai</a:t>
            </a:r>
            <a:r>
              <a:rPr lang="en-GB" sz="2000" dirty="0" smtClean="0">
                <a:sym typeface="Wingdings" pitchFamily="2" charset="2"/>
              </a:rPr>
              <a:t> (</a:t>
            </a:r>
            <a:r>
              <a:rPr lang="en-GB" sz="2000" dirty="0" err="1" smtClean="0">
                <a:sym typeface="Wingdings" pitchFamily="2" charset="2"/>
              </a:rPr>
              <a:t>dalam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contoh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menggunakan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pendekatan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industri</a:t>
            </a:r>
            <a:r>
              <a:rPr lang="en-GB" sz="2000" dirty="0" smtClean="0">
                <a:sym typeface="Wingdings" pitchFamily="2" charset="2"/>
              </a:rPr>
              <a:t>)</a:t>
            </a: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691269" y="980728"/>
            <a:ext cx="5112568" cy="72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19884" y="1628800"/>
            <a:ext cx="49608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indent="-373063">
              <a:spcBef>
                <a:spcPts val="1200"/>
              </a:spcBef>
              <a:buFont typeface="+mj-lt"/>
              <a:buAutoNum type="arabicPeriod"/>
            </a:pPr>
            <a:r>
              <a:rPr lang="en-GB" sz="2000" b="1" dirty="0" err="1"/>
              <a:t>Melakukan</a:t>
            </a:r>
            <a:r>
              <a:rPr lang="en-GB" sz="2000" b="1" dirty="0"/>
              <a:t> </a:t>
            </a:r>
            <a:r>
              <a:rPr lang="en-GB" sz="2000" b="1" dirty="0" err="1"/>
              <a:t>Identifikasi</a:t>
            </a:r>
            <a:r>
              <a:rPr lang="en-GB" sz="2000" b="1" dirty="0"/>
              <a:t> </a:t>
            </a:r>
            <a:r>
              <a:rPr lang="en-GB" sz="2000" b="1" dirty="0" err="1"/>
              <a:t>variabel</a:t>
            </a:r>
            <a:r>
              <a:rPr lang="en-GB" sz="2000" b="1" dirty="0"/>
              <a:t> internal </a:t>
            </a:r>
            <a:r>
              <a:rPr lang="en-GB" sz="2000" dirty="0"/>
              <a:t>yang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penentu</a:t>
            </a:r>
            <a:r>
              <a:rPr lang="en-GB" sz="2000" dirty="0"/>
              <a:t> </a:t>
            </a:r>
            <a:r>
              <a:rPr lang="en-GB" sz="2000" dirty="0" err="1"/>
              <a:t>kekuatan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kelemahan</a:t>
            </a:r>
            <a:r>
              <a:rPr lang="en-GB" sz="2000" dirty="0"/>
              <a:t> </a:t>
            </a:r>
            <a:r>
              <a:rPr lang="en-GB" sz="2000" dirty="0" err="1"/>
              <a:t>perusahaan</a:t>
            </a:r>
            <a:r>
              <a:rPr lang="en-GB" sz="2000" dirty="0"/>
              <a:t> (</a:t>
            </a:r>
            <a:r>
              <a:rPr lang="en-GB" sz="2000" i="1" dirty="0"/>
              <a:t>internal audit</a:t>
            </a:r>
            <a:r>
              <a:rPr lang="en-GB" sz="2000" dirty="0"/>
              <a:t>) </a:t>
            </a:r>
            <a:r>
              <a:rPr lang="en-GB" sz="2000" dirty="0" err="1"/>
              <a:t>berdasarkan</a:t>
            </a:r>
            <a:r>
              <a:rPr lang="en-GB" sz="2000" dirty="0"/>
              <a:t> </a:t>
            </a:r>
            <a:r>
              <a:rPr lang="en-GB" sz="2000" dirty="0" err="1"/>
              <a:t>salah</a:t>
            </a:r>
            <a:r>
              <a:rPr lang="en-GB" sz="2000" dirty="0"/>
              <a:t> </a:t>
            </a:r>
            <a:r>
              <a:rPr lang="en-GB" sz="2000" dirty="0" err="1"/>
              <a:t>satu</a:t>
            </a:r>
            <a:r>
              <a:rPr lang="en-GB" sz="2000" dirty="0"/>
              <a:t>  </a:t>
            </a:r>
            <a:r>
              <a:rPr lang="en-GB" sz="2000" dirty="0" err="1"/>
              <a:t>pendekatan</a:t>
            </a:r>
            <a:r>
              <a:rPr lang="en-GB" sz="2000" dirty="0"/>
              <a:t> yang </a:t>
            </a:r>
            <a:r>
              <a:rPr lang="en-GB" sz="2000" dirty="0" err="1"/>
              <a:t>tersedia</a:t>
            </a:r>
            <a:r>
              <a:rPr lang="en-GB" sz="2000" dirty="0"/>
              <a:t> (</a:t>
            </a:r>
            <a:r>
              <a:rPr lang="en-GB" sz="2000" dirty="0" err="1"/>
              <a:t>dalam</a:t>
            </a:r>
            <a:r>
              <a:rPr lang="en-GB" sz="2000" dirty="0"/>
              <a:t> </a:t>
            </a:r>
            <a:r>
              <a:rPr lang="en-GB" sz="2000" dirty="0" err="1"/>
              <a:t>contoh</a:t>
            </a:r>
            <a:r>
              <a:rPr lang="en-GB" sz="2000" dirty="0"/>
              <a:t> </a:t>
            </a:r>
            <a:r>
              <a:rPr lang="en-GB" sz="2000" dirty="0" err="1"/>
              <a:t>digunakan</a:t>
            </a:r>
            <a:r>
              <a:rPr lang="en-GB" sz="2000" dirty="0"/>
              <a:t> </a:t>
            </a:r>
            <a:r>
              <a:rPr lang="en-GB" sz="2000" dirty="0" err="1"/>
              <a:t>pendekatan</a:t>
            </a:r>
            <a:r>
              <a:rPr lang="en-GB" sz="2000" dirty="0"/>
              <a:t> </a:t>
            </a:r>
            <a:r>
              <a:rPr lang="en-GB" sz="2000" dirty="0" err="1"/>
              <a:t>fungsional</a:t>
            </a:r>
            <a:r>
              <a:rPr lang="en-GB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45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ingle Corner Rectangle 6"/>
          <p:cNvSpPr/>
          <p:nvPr/>
        </p:nvSpPr>
        <p:spPr>
          <a:xfrm>
            <a:off x="701316" y="5445224"/>
            <a:ext cx="5814900" cy="1008112"/>
          </a:xfrm>
          <a:prstGeom prst="snip1Rect">
            <a:avLst/>
          </a:prstGeom>
          <a:solidFill>
            <a:srgbClr val="FFCC99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nip Single Corner Rectangle 5"/>
          <p:cNvSpPr/>
          <p:nvPr/>
        </p:nvSpPr>
        <p:spPr>
          <a:xfrm flipH="1">
            <a:off x="3347864" y="3356992"/>
            <a:ext cx="5112568" cy="1728192"/>
          </a:xfrm>
          <a:prstGeom prst="snip1Rect">
            <a:avLst/>
          </a:prstGeom>
          <a:solidFill>
            <a:srgbClr val="CCCCFF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nip Single Corner Rectangle 4"/>
          <p:cNvSpPr/>
          <p:nvPr/>
        </p:nvSpPr>
        <p:spPr>
          <a:xfrm>
            <a:off x="251520" y="341640"/>
            <a:ext cx="7200800" cy="2799328"/>
          </a:xfrm>
          <a:prstGeom prst="snip1Rect">
            <a:avLst/>
          </a:prstGeom>
          <a:solidFill>
            <a:srgbClr val="FFFF99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979" y="548680"/>
            <a:ext cx="6777317" cy="2448272"/>
          </a:xfrm>
        </p:spPr>
        <p:txBody>
          <a:bodyPr>
            <a:normAutofit lnSpcReduction="10000"/>
          </a:bodyPr>
          <a:lstStyle/>
          <a:p>
            <a:pPr marL="441325" indent="-373063">
              <a:spcBef>
                <a:spcPts val="1200"/>
              </a:spcBef>
              <a:buNone/>
            </a:pPr>
            <a:r>
              <a:rPr lang="en-GB" sz="2000" dirty="0" smtClean="0"/>
              <a:t>3.   </a:t>
            </a:r>
            <a:r>
              <a:rPr lang="en-GB" sz="2000" b="1" dirty="0" err="1" smtClean="0"/>
              <a:t>Memberi</a:t>
            </a:r>
            <a:r>
              <a:rPr lang="en-GB" sz="2000" b="1" dirty="0" smtClean="0"/>
              <a:t> </a:t>
            </a:r>
            <a:r>
              <a:rPr lang="en-GB" sz="2000" b="1" dirty="0" err="1"/>
              <a:t>nilai</a:t>
            </a:r>
            <a:r>
              <a:rPr lang="en-GB" sz="2000" b="1" dirty="0"/>
              <a:t> </a:t>
            </a:r>
            <a:r>
              <a:rPr lang="en-GB" sz="2000" b="1" dirty="0" err="1" smtClean="0"/>
              <a:t>masing-masing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variabel</a:t>
            </a:r>
            <a:r>
              <a:rPr lang="en-GB" sz="2000" b="1" dirty="0" smtClean="0"/>
              <a:t> </a:t>
            </a:r>
            <a:r>
              <a:rPr lang="en-GB" sz="2000" dirty="0" smtClean="0"/>
              <a:t>(</a:t>
            </a:r>
            <a:r>
              <a:rPr lang="en-GB" sz="2000" i="1" dirty="0" smtClean="0"/>
              <a:t>rating</a:t>
            </a:r>
            <a:r>
              <a:rPr lang="en-GB" sz="2000" dirty="0" smtClean="0"/>
              <a:t>) </a:t>
            </a:r>
            <a:r>
              <a:rPr lang="en-GB" sz="2000" dirty="0" err="1" smtClean="0"/>
              <a:t>sejak</a:t>
            </a:r>
            <a:r>
              <a:rPr lang="en-GB" sz="2000" dirty="0" smtClean="0"/>
              <a:t> </a:t>
            </a:r>
            <a:r>
              <a:rPr lang="en-GB" sz="2000" dirty="0" err="1" smtClean="0"/>
              <a:t>dari</a:t>
            </a:r>
            <a:r>
              <a:rPr lang="en-GB" sz="2000" dirty="0" smtClean="0"/>
              <a:t> 1 </a:t>
            </a:r>
            <a:r>
              <a:rPr lang="en-GB" sz="2000" dirty="0" err="1" smtClean="0"/>
              <a:t>sampai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4 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menunjukan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nilai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penting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masing-masing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variabel</a:t>
            </a:r>
            <a:endParaRPr lang="en-GB" sz="2000" dirty="0" smtClean="0">
              <a:sym typeface="Wingdings" pitchFamily="2" charset="2"/>
            </a:endParaRPr>
          </a:p>
          <a:p>
            <a:pPr marL="725488" indent="-284163">
              <a:spcBef>
                <a:spcPts val="600"/>
              </a:spcBef>
            </a:pPr>
            <a:r>
              <a:rPr lang="en-GB" sz="2000" dirty="0" smtClean="0"/>
              <a:t>Rating1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i="1" dirty="0" smtClean="0"/>
              <a:t>major weakness, </a:t>
            </a:r>
          </a:p>
          <a:p>
            <a:pPr marL="725488" indent="-284163">
              <a:spcBef>
                <a:spcPts val="600"/>
              </a:spcBef>
            </a:pPr>
            <a:r>
              <a:rPr lang="en-GB" sz="2000" dirty="0" smtClean="0"/>
              <a:t>Rating 2 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i="1" dirty="0" smtClean="0"/>
              <a:t>minor weakness</a:t>
            </a:r>
            <a:r>
              <a:rPr lang="en-GB" sz="2000" dirty="0" smtClean="0"/>
              <a:t>, </a:t>
            </a:r>
          </a:p>
          <a:p>
            <a:pPr marL="725488" indent="-284163">
              <a:spcBef>
                <a:spcPts val="600"/>
              </a:spcBef>
            </a:pPr>
            <a:r>
              <a:rPr lang="en-GB" sz="2000" dirty="0" smtClean="0"/>
              <a:t>Rating 3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</a:t>
            </a:r>
            <a:r>
              <a:rPr lang="en-GB" sz="2000" i="1" dirty="0" smtClean="0"/>
              <a:t>minor strength, </a:t>
            </a:r>
          </a:p>
          <a:p>
            <a:pPr marL="725488" indent="-284163">
              <a:spcBef>
                <a:spcPts val="600"/>
              </a:spcBef>
            </a:pPr>
            <a:r>
              <a:rPr lang="en-GB" sz="2000" dirty="0" smtClean="0"/>
              <a:t>Rating 4 </a:t>
            </a:r>
            <a:r>
              <a:rPr lang="en-GB" sz="2000" dirty="0" err="1" smtClean="0"/>
              <a:t>menunjukkan</a:t>
            </a:r>
            <a:r>
              <a:rPr lang="en-GB" sz="2000" dirty="0" smtClean="0"/>
              <a:t>  </a:t>
            </a:r>
            <a:r>
              <a:rPr lang="en-GB" sz="2000" i="1" dirty="0" smtClean="0"/>
              <a:t>major strength</a:t>
            </a:r>
          </a:p>
        </p:txBody>
      </p:sp>
      <p:sp>
        <p:nvSpPr>
          <p:cNvPr id="2" name="Rectangle 1"/>
          <p:cNvSpPr/>
          <p:nvPr/>
        </p:nvSpPr>
        <p:spPr>
          <a:xfrm>
            <a:off x="3635896" y="346384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1325" indent="-374650">
              <a:spcBef>
                <a:spcPts val="1200"/>
              </a:spcBef>
            </a:pPr>
            <a:r>
              <a:rPr lang="en-GB" b="1" dirty="0" smtClean="0"/>
              <a:t>4.    </a:t>
            </a:r>
            <a:r>
              <a:rPr lang="en-GB" b="1" dirty="0" err="1" smtClean="0"/>
              <a:t>Mengalikan</a:t>
            </a:r>
            <a:r>
              <a:rPr lang="en-GB" b="1" dirty="0" smtClean="0"/>
              <a:t> </a:t>
            </a:r>
            <a:r>
              <a:rPr lang="en-GB" b="1" dirty="0" err="1"/>
              <a:t>bobot</a:t>
            </a:r>
            <a:r>
              <a:rPr lang="en-GB" b="1" dirty="0"/>
              <a:t> </a:t>
            </a:r>
            <a:r>
              <a:rPr lang="en-GB" b="1" dirty="0" err="1"/>
              <a:t>dan</a:t>
            </a:r>
            <a:r>
              <a:rPr lang="en-GB" b="1" dirty="0"/>
              <a:t> </a:t>
            </a:r>
            <a:r>
              <a:rPr lang="en-GB" b="1" dirty="0" err="1"/>
              <a:t>nilai</a:t>
            </a:r>
            <a:r>
              <a:rPr lang="en-GB" b="1" dirty="0"/>
              <a:t> </a:t>
            </a:r>
            <a:r>
              <a:rPr lang="en-GB" b="1" dirty="0" err="1"/>
              <a:t>masing-masing</a:t>
            </a:r>
            <a:r>
              <a:rPr lang="en-GB" b="1" dirty="0"/>
              <a:t> </a:t>
            </a:r>
            <a:r>
              <a:rPr lang="en-GB" b="1" dirty="0" err="1"/>
              <a:t>variabel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memperoleh</a:t>
            </a:r>
            <a:r>
              <a:rPr lang="en-GB" dirty="0"/>
              <a:t> </a:t>
            </a:r>
            <a:r>
              <a:rPr lang="en-GB" dirty="0" err="1"/>
              <a:t>nilain</a:t>
            </a:r>
            <a:r>
              <a:rPr lang="en-GB" dirty="0"/>
              <a:t> </a:t>
            </a:r>
            <a:r>
              <a:rPr lang="en-GB" dirty="0" err="1"/>
              <a:t>tertimbang</a:t>
            </a:r>
            <a:r>
              <a:rPr lang="en-GB" dirty="0"/>
              <a:t> (</a:t>
            </a:r>
            <a:r>
              <a:rPr lang="en-GB" i="1" dirty="0"/>
              <a:t>weighted score</a:t>
            </a:r>
            <a:r>
              <a:rPr lang="en-GB" dirty="0"/>
              <a:t>) yang </a:t>
            </a:r>
            <a:r>
              <a:rPr lang="en-GB" dirty="0" err="1"/>
              <a:t>merupakan</a:t>
            </a:r>
            <a:r>
              <a:rPr lang="en-GB" dirty="0"/>
              <a:t> </a:t>
            </a:r>
            <a:r>
              <a:rPr lang="en-GB" dirty="0" err="1"/>
              <a:t>nilai</a:t>
            </a:r>
            <a:r>
              <a:rPr lang="en-GB" dirty="0"/>
              <a:t> </a:t>
            </a:r>
            <a:r>
              <a:rPr lang="en-GB" dirty="0" err="1"/>
              <a:t>akhir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masing-masing</a:t>
            </a:r>
            <a:r>
              <a:rPr lang="en-GB" dirty="0"/>
              <a:t> </a:t>
            </a:r>
            <a:r>
              <a:rPr lang="en-GB" dirty="0" err="1"/>
              <a:t>variabel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27584" y="5602014"/>
            <a:ext cx="5472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295275">
              <a:spcBef>
                <a:spcPts val="1200"/>
              </a:spcBef>
            </a:pPr>
            <a:r>
              <a:rPr lang="en-GB" b="1" dirty="0" smtClean="0"/>
              <a:t>5.   </a:t>
            </a:r>
            <a:r>
              <a:rPr lang="en-GB" b="1" dirty="0" err="1" smtClean="0"/>
              <a:t>Menjumlahkan</a:t>
            </a:r>
            <a:r>
              <a:rPr lang="en-GB" b="1" dirty="0" smtClean="0"/>
              <a:t> </a:t>
            </a:r>
            <a:r>
              <a:rPr lang="en-GB" b="1" dirty="0" err="1"/>
              <a:t>seluruh</a:t>
            </a:r>
            <a:r>
              <a:rPr lang="en-GB" b="1" dirty="0"/>
              <a:t> </a:t>
            </a:r>
            <a:r>
              <a:rPr lang="en-GB" b="1" dirty="0" err="1"/>
              <a:t>nilai</a:t>
            </a:r>
            <a:r>
              <a:rPr lang="en-GB" b="1" dirty="0"/>
              <a:t> </a:t>
            </a:r>
            <a:r>
              <a:rPr lang="en-GB" b="1" dirty="0" err="1"/>
              <a:t>tertimbang</a:t>
            </a:r>
            <a:r>
              <a:rPr lang="en-GB" b="1" dirty="0"/>
              <a:t> 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Jumlah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inilah</a:t>
            </a:r>
            <a:r>
              <a:rPr lang="en-GB" dirty="0">
                <a:sym typeface="Wingdings" pitchFamily="2" charset="2"/>
              </a:rPr>
              <a:t> yang </a:t>
            </a:r>
            <a:r>
              <a:rPr lang="en-GB" dirty="0" err="1">
                <a:sym typeface="Wingdings" pitchFamily="2" charset="2"/>
              </a:rPr>
              <a:t>menggambarkan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profil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err="1">
                <a:sym typeface="Wingdings" pitchFamily="2" charset="2"/>
              </a:rPr>
              <a:t>perusahaan</a:t>
            </a:r>
            <a:endParaRPr lang="en-GB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9395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1520" y="4725144"/>
            <a:ext cx="8568952" cy="1938992"/>
          </a:xfrm>
          <a:prstGeom prst="roundRect">
            <a:avLst/>
          </a:prstGeom>
          <a:ln w="57150">
            <a:solidFill>
              <a:srgbClr val="FFC000"/>
            </a:solidFill>
            <a:prstDash val="lgDashDot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199013"/>
              </p:ext>
            </p:extLst>
          </p:nvPr>
        </p:nvGraphicFramePr>
        <p:xfrm>
          <a:off x="1115614" y="1196752"/>
          <a:ext cx="7056785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1"/>
                <a:gridCol w="1224136"/>
                <a:gridCol w="1152128"/>
                <a:gridCol w="1440160"/>
              </a:tblGrid>
              <a:tr h="5760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Faktor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Internal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Kunci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Bobot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Nilai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Nilai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tertimbang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Moral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karyawan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rendah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Kualitas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barangtinggi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Marjinlaba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besar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Modal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kerja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tersedia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Saluran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distribusi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lemah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en-GB" dirty="0" err="1" smtClean="0">
                          <a:latin typeface="Calibri" pitchFamily="34" charset="0"/>
                        </a:rPr>
                        <a:t>Struktur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organisasi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lemah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0,22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0,18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0,30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0,44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0,72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0,30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0,45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0,30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1,00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2,31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5048" y="4725144"/>
            <a:ext cx="80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 </a:t>
            </a:r>
            <a:r>
              <a:rPr lang="en-GB" sz="2000" dirty="0" err="1" smtClean="0">
                <a:latin typeface="Calibri" pitchFamily="34" charset="0"/>
              </a:rPr>
              <a:t>keperluan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penyederhanaan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matriks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hanya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mengidentifikasi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enam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variabel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saja</a:t>
            </a:r>
            <a:r>
              <a:rPr lang="en-GB" sz="2000" dirty="0" smtClean="0">
                <a:latin typeface="Calibri" pitchFamily="34" charset="0"/>
              </a:rPr>
              <a:t>. </a:t>
            </a:r>
            <a:r>
              <a:rPr lang="en-GB" sz="2000" dirty="0" err="1" smtClean="0">
                <a:latin typeface="Calibri" pitchFamily="34" charset="0"/>
              </a:rPr>
              <a:t>Dalam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praktek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biasanya</a:t>
            </a:r>
            <a:r>
              <a:rPr lang="en-GB" sz="2000" dirty="0" smtClean="0">
                <a:latin typeface="Calibri" pitchFamily="34" charset="0"/>
              </a:rPr>
              <a:t> minimal </a:t>
            </a:r>
            <a:r>
              <a:rPr lang="en-GB" sz="2000" dirty="0" err="1" smtClean="0">
                <a:latin typeface="Calibri" pitchFamily="34" charset="0"/>
              </a:rPr>
              <a:t>berjumlah</a:t>
            </a:r>
            <a:r>
              <a:rPr lang="en-GB" sz="2000" dirty="0" smtClean="0">
                <a:latin typeface="Calibri" pitchFamily="34" charset="0"/>
              </a:rPr>
              <a:t> 10 </a:t>
            </a:r>
            <a:r>
              <a:rPr lang="en-GB" sz="2000" dirty="0" err="1" smtClean="0">
                <a:latin typeface="Calibri" pitchFamily="34" charset="0"/>
              </a:rPr>
              <a:t>variabel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maksimal</a:t>
            </a:r>
            <a:r>
              <a:rPr lang="en-GB" sz="2000" dirty="0" smtClean="0">
                <a:latin typeface="Calibri" pitchFamily="34" charset="0"/>
              </a:rPr>
              <a:t> 20, </a:t>
            </a:r>
            <a:r>
              <a:rPr lang="en-GB" sz="2000" dirty="0" err="1" smtClean="0">
                <a:latin typeface="Calibri" pitchFamily="34" charset="0"/>
              </a:rPr>
              <a:t>walaupun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tidak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aturan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baku</a:t>
            </a:r>
            <a:r>
              <a:rPr lang="en-GB" sz="2000" dirty="0" smtClean="0">
                <a:latin typeface="Calibri" pitchFamily="34" charset="0"/>
              </a:rPr>
              <a:t>.</a:t>
            </a:r>
          </a:p>
          <a:p>
            <a:r>
              <a:rPr lang="en-GB" sz="2000" dirty="0" err="1" smtClean="0">
                <a:latin typeface="Calibri" pitchFamily="34" charset="0"/>
              </a:rPr>
              <a:t>Jumlah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nilai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tertimbang</a:t>
            </a:r>
            <a:r>
              <a:rPr lang="en-GB" sz="2000" dirty="0" smtClean="0">
                <a:latin typeface="Calibri" pitchFamily="34" charset="0"/>
              </a:rPr>
              <a:t> 2,31 </a:t>
            </a:r>
            <a:r>
              <a:rPr lang="en-GB" sz="2000" dirty="0" err="1" smtClean="0">
                <a:latin typeface="Calibri" pitchFamily="34" charset="0"/>
              </a:rPr>
              <a:t>dibawah</a:t>
            </a:r>
            <a:r>
              <a:rPr lang="en-GB" sz="2000" dirty="0" smtClean="0">
                <a:latin typeface="Calibri" pitchFamily="34" charset="0"/>
              </a:rPr>
              <a:t>  </a:t>
            </a:r>
            <a:r>
              <a:rPr lang="en-GB" sz="2000" dirty="0" err="1" smtClean="0">
                <a:latin typeface="Calibri" pitchFamily="34" charset="0"/>
              </a:rPr>
              <a:t>nilai</a:t>
            </a:r>
            <a:r>
              <a:rPr lang="en-GB" sz="2000" dirty="0" smtClean="0">
                <a:latin typeface="Calibri" pitchFamily="34" charset="0"/>
              </a:rPr>
              <a:t> rata-rata </a:t>
            </a:r>
            <a:r>
              <a:rPr lang="en-GB" sz="2000" dirty="0" err="1" smtClean="0">
                <a:latin typeface="Calibri" pitchFamily="34" charset="0"/>
              </a:rPr>
              <a:t>industri</a:t>
            </a:r>
            <a:r>
              <a:rPr lang="en-GB" sz="2000" dirty="0" smtClean="0">
                <a:latin typeface="Calibri" pitchFamily="34" charset="0"/>
              </a:rPr>
              <a:t> (2,50), </a:t>
            </a:r>
            <a:r>
              <a:rPr lang="en-GB" sz="2000" dirty="0" err="1" smtClean="0">
                <a:latin typeface="Calibri" pitchFamily="34" charset="0"/>
              </a:rPr>
              <a:t>Artinya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perusahaan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secara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keseluruhan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belum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menunjukkan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profil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menggembirakan</a:t>
            </a:r>
            <a:endParaRPr lang="en-GB" sz="2000" dirty="0">
              <a:latin typeface="Calibri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15816" y="188640"/>
            <a:ext cx="4680519" cy="9361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262" indent="0">
              <a:spcBef>
                <a:spcPct val="0"/>
              </a:spcBef>
              <a:buNone/>
            </a:pPr>
            <a:r>
              <a:rPr lang="en-GB" sz="2200" dirty="0" err="1">
                <a:latin typeface="Calibri" pitchFamily="34" charset="0"/>
                <a:ea typeface="+mj-ea"/>
                <a:cs typeface="+mj-cs"/>
                <a:sym typeface="Wingdings" pitchFamily="2" charset="2"/>
              </a:rPr>
              <a:t>Matriks</a:t>
            </a:r>
            <a:r>
              <a:rPr lang="en-GB" sz="2200" dirty="0">
                <a:latin typeface="Calibri" pitchFamily="34" charset="0"/>
                <a:ea typeface="+mj-ea"/>
                <a:cs typeface="+mj-cs"/>
                <a:sym typeface="Wingdings" pitchFamily="2" charset="2"/>
              </a:rPr>
              <a:t> </a:t>
            </a:r>
            <a:r>
              <a:rPr lang="en-GB" sz="2200" dirty="0" err="1">
                <a:latin typeface="Calibri" pitchFamily="34" charset="0"/>
                <a:ea typeface="+mj-ea"/>
                <a:cs typeface="+mj-cs"/>
                <a:sym typeface="Wingdings" pitchFamily="2" charset="2"/>
              </a:rPr>
              <a:t>Profil</a:t>
            </a:r>
            <a:r>
              <a:rPr lang="en-GB" sz="2200" dirty="0">
                <a:latin typeface="Calibri" pitchFamily="34" charset="0"/>
                <a:ea typeface="+mj-ea"/>
                <a:cs typeface="+mj-cs"/>
                <a:sym typeface="Wingdings" pitchFamily="2" charset="2"/>
              </a:rPr>
              <a:t> Perusahaan </a:t>
            </a:r>
          </a:p>
          <a:p>
            <a:pPr marL="68262" indent="0">
              <a:spcBef>
                <a:spcPct val="0"/>
              </a:spcBef>
              <a:buNone/>
            </a:pPr>
            <a:r>
              <a:rPr lang="en-GB" sz="2200" dirty="0">
                <a:latin typeface="Calibri" pitchFamily="34" charset="0"/>
                <a:ea typeface="+mj-ea"/>
                <a:cs typeface="+mj-cs"/>
                <a:sym typeface="Wingdings" pitchFamily="2" charset="2"/>
              </a:rPr>
              <a:t>(</a:t>
            </a:r>
            <a:r>
              <a:rPr lang="en-GB" sz="2200" dirty="0" err="1">
                <a:latin typeface="Calibri" pitchFamily="34" charset="0"/>
                <a:ea typeface="+mj-ea"/>
                <a:cs typeface="+mj-cs"/>
                <a:sym typeface="Wingdings" pitchFamily="2" charset="2"/>
              </a:rPr>
              <a:t>Matriks</a:t>
            </a:r>
            <a:r>
              <a:rPr lang="en-GB" sz="2200" dirty="0">
                <a:latin typeface="Calibri" pitchFamily="34" charset="0"/>
                <a:ea typeface="+mj-ea"/>
                <a:cs typeface="+mj-cs"/>
                <a:sym typeface="Wingdings" pitchFamily="2" charset="2"/>
              </a:rPr>
              <a:t> </a:t>
            </a:r>
            <a:r>
              <a:rPr lang="en-GB" sz="2200" dirty="0" err="1">
                <a:latin typeface="Calibri" pitchFamily="34" charset="0"/>
                <a:ea typeface="+mj-ea"/>
                <a:cs typeface="+mj-cs"/>
                <a:sym typeface="Wingdings" pitchFamily="2" charset="2"/>
              </a:rPr>
              <a:t>Evalusi</a:t>
            </a:r>
            <a:r>
              <a:rPr lang="en-GB" sz="2200" dirty="0">
                <a:latin typeface="Calibri" pitchFamily="34" charset="0"/>
                <a:ea typeface="+mj-ea"/>
                <a:cs typeface="+mj-cs"/>
                <a:sym typeface="Wingdings" pitchFamily="2" charset="2"/>
              </a:rPr>
              <a:t> </a:t>
            </a:r>
            <a:r>
              <a:rPr lang="en-GB" sz="2200" dirty="0" err="1">
                <a:latin typeface="Calibri" pitchFamily="34" charset="0"/>
                <a:ea typeface="+mj-ea"/>
                <a:cs typeface="+mj-cs"/>
                <a:sym typeface="Wingdings" pitchFamily="2" charset="2"/>
              </a:rPr>
              <a:t>Faktor</a:t>
            </a:r>
            <a:r>
              <a:rPr lang="en-GB" sz="2200" dirty="0">
                <a:latin typeface="Calibri" pitchFamily="34" charset="0"/>
                <a:ea typeface="+mj-ea"/>
                <a:cs typeface="+mj-cs"/>
                <a:sym typeface="Wingdings" pitchFamily="2" charset="2"/>
              </a:rPr>
              <a:t> Internal</a:t>
            </a:r>
            <a:r>
              <a:rPr lang="en-GB" sz="2000" b="1" dirty="0" smtClean="0">
                <a:sym typeface="Wingdings" pitchFamily="2" charset="2"/>
              </a:rPr>
              <a:t>)</a:t>
            </a:r>
            <a:endParaRPr lang="en-GB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755576" y="456637"/>
            <a:ext cx="11524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8900" indent="-20638">
              <a:buNone/>
            </a:pPr>
            <a:r>
              <a:rPr lang="en-GB" sz="2000" b="1" u="sng" dirty="0" err="1">
                <a:sym typeface="Wingdings" pitchFamily="2" charset="2"/>
              </a:rPr>
              <a:t>Contoh</a:t>
            </a:r>
            <a:r>
              <a:rPr lang="en-GB" sz="2000" b="1" u="sng" dirty="0">
                <a:sym typeface="Wingdings" pitchFamily="2" charset="2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46257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024744" cy="792088"/>
          </a:xfrm>
        </p:spPr>
        <p:txBody>
          <a:bodyPr>
            <a:noAutofit/>
          </a:bodyPr>
          <a:lstStyle/>
          <a:p>
            <a:r>
              <a:rPr lang="en-GB" sz="2200" dirty="0" smtClean="0">
                <a:solidFill>
                  <a:schemeClr val="tx1"/>
                </a:solidFill>
                <a:latin typeface="Calibri" pitchFamily="34" charset="0"/>
              </a:rPr>
              <a:t>A sample Internal Factor Evaluation Matrix For Circus </a:t>
            </a:r>
            <a:r>
              <a:rPr lang="en-GB" sz="2200" dirty="0" err="1" smtClean="0">
                <a:solidFill>
                  <a:schemeClr val="tx1"/>
                </a:solidFill>
                <a:latin typeface="Calibri" pitchFamily="34" charset="0"/>
              </a:rPr>
              <a:t>Circus</a:t>
            </a:r>
            <a:r>
              <a:rPr lang="en-GB" sz="2200" dirty="0" smtClean="0">
                <a:solidFill>
                  <a:schemeClr val="tx1"/>
                </a:solidFill>
                <a:latin typeface="Calibri" pitchFamily="34" charset="0"/>
              </a:rPr>
              <a:t> Enterprises</a:t>
            </a:r>
            <a:endParaRPr lang="en-GB" sz="2200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355837"/>
              </p:ext>
            </p:extLst>
          </p:nvPr>
        </p:nvGraphicFramePr>
        <p:xfrm>
          <a:off x="611560" y="1196752"/>
          <a:ext cx="7920235" cy="5334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08512"/>
                <a:gridCol w="1080120"/>
                <a:gridCol w="936104"/>
                <a:gridCol w="1295499"/>
              </a:tblGrid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Key Internal Factors</a:t>
                      </a:r>
                      <a:endParaRPr lang="en-GB" sz="20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Weight</a:t>
                      </a:r>
                      <a:endParaRPr lang="en-GB" sz="20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Rating</a:t>
                      </a:r>
                      <a:endParaRPr lang="en-GB" sz="20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Weighted Score</a:t>
                      </a:r>
                      <a:endParaRPr lang="en-GB" sz="20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Internal Strengths</a:t>
                      </a:r>
                      <a:endParaRPr lang="en-GB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1. Largest casino company in  the US</a:t>
                      </a:r>
                    </a:p>
                    <a:p>
                      <a:pPr marL="265113" indent="-265113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2. Room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occopancy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rate over 95% in</a:t>
                      </a:r>
                      <a:r>
                        <a:rPr lang="en-GB" baseline="0" dirty="0" smtClean="0">
                          <a:latin typeface="Calibri" pitchFamily="34" charset="0"/>
                        </a:rPr>
                        <a:t> Las Vegas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3. Increasing</a:t>
                      </a:r>
                      <a:r>
                        <a:rPr lang="en-GB" baseline="0" dirty="0" smtClean="0">
                          <a:latin typeface="Calibri" pitchFamily="34" charset="0"/>
                        </a:rPr>
                        <a:t> free cash flows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4. Owns one mile on Las Vegas Strip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5. Strong management team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6. Buffers at most facilities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7. Minimal comps provided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8. Long-range planning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9. Reputation as family-friendly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10. Financial  ratios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3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0,20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0,40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0,60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0,20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0,15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Internal Weaknesses  (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halaman</a:t>
                      </a:r>
                      <a:r>
                        <a:rPr lang="en-GB" dirty="0" smtClean="0">
                          <a:latin typeface="Calibri" pitchFamily="34" charset="0"/>
                        </a:rPr>
                        <a:t>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berikut</a:t>
                      </a:r>
                      <a:r>
                        <a:rPr lang="en-GB" dirty="0" smtClean="0">
                          <a:latin typeface="Calibri" pitchFamily="34" charset="0"/>
                        </a:rPr>
                        <a:t>)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06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99592" y="4797152"/>
            <a:ext cx="7344816" cy="1080120"/>
          </a:xfrm>
          <a:prstGeom prst="roundRect">
            <a:avLst/>
          </a:prstGeom>
          <a:solidFill>
            <a:srgbClr val="FFFFCC"/>
          </a:solidFill>
          <a:ln>
            <a:solidFill>
              <a:srgbClr val="00CC6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727281"/>
              </p:ext>
            </p:extLst>
          </p:nvPr>
        </p:nvGraphicFramePr>
        <p:xfrm>
          <a:off x="683568" y="764704"/>
          <a:ext cx="7848800" cy="3561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92414"/>
                <a:gridCol w="1152128"/>
                <a:gridCol w="1008112"/>
                <a:gridCol w="1296146"/>
              </a:tblGrid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Key Internal Factors</a:t>
                      </a:r>
                      <a:endParaRPr lang="en-GB" sz="20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Weight</a:t>
                      </a:r>
                      <a:endParaRPr lang="en-GB" sz="20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Rating</a:t>
                      </a:r>
                      <a:endParaRPr lang="en-GB" sz="20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2000" dirty="0" smtClean="0">
                          <a:latin typeface="Calibri" pitchFamily="34" charset="0"/>
                        </a:rPr>
                        <a:t>Weighted Score</a:t>
                      </a:r>
                      <a:endParaRPr lang="en-GB" sz="20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Internal Weaknesses </a:t>
                      </a:r>
                      <a:endParaRPr lang="en-GB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en-GB" dirty="0" smtClean="0">
                          <a:latin typeface="Calibri" pitchFamily="34" charset="0"/>
                        </a:rPr>
                        <a:t>Most properties are located in Las Vegas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en-GB" dirty="0" smtClean="0">
                          <a:latin typeface="Calibri" pitchFamily="34" charset="0"/>
                        </a:rPr>
                        <a:t>Little diversification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en-GB" dirty="0" smtClean="0">
                          <a:latin typeface="Calibri" pitchFamily="34" charset="0"/>
                        </a:rPr>
                        <a:t>Family  reputation, not </a:t>
                      </a:r>
                      <a:r>
                        <a:rPr lang="en-GB" dirty="0" err="1" smtClean="0">
                          <a:latin typeface="Calibri" pitchFamily="34" charset="0"/>
                        </a:rPr>
                        <a:t>highrollers</a:t>
                      </a:r>
                      <a:endParaRPr lang="en-GB" dirty="0" smtClean="0">
                        <a:latin typeface="Calibri" pitchFamily="34" charset="0"/>
                      </a:endParaRPr>
                    </a:p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en-GB" dirty="0" smtClean="0">
                          <a:latin typeface="Calibri" pitchFamily="34" charset="0"/>
                        </a:rPr>
                        <a:t>Laughlin properties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en-GB" dirty="0" smtClean="0">
                          <a:latin typeface="Calibri" pitchFamily="34" charset="0"/>
                        </a:rPr>
                        <a:t>Recent loss of joint ventures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0,05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n-GB" dirty="0" smtClean="0">
                        <a:latin typeface="Calibri" pitchFamily="34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0,10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TOTAL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1,00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GB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dirty="0" smtClean="0">
                          <a:latin typeface="Calibri" pitchFamily="34" charset="0"/>
                        </a:rPr>
                        <a:t>2,75</a:t>
                      </a:r>
                      <a:endParaRPr lang="en-GB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7550" y="5025370"/>
            <a:ext cx="67732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latin typeface="Calibri" pitchFamily="34" charset="0"/>
              </a:rPr>
              <a:t>The total weighted score of 2,75 indicate that the firm is above </a:t>
            </a:r>
          </a:p>
          <a:p>
            <a:r>
              <a:rPr lang="en-GB" sz="2000" dirty="0" smtClean="0">
                <a:latin typeface="Calibri" pitchFamily="34" charset="0"/>
              </a:rPr>
              <a:t>average (2,5) in its overall internal strength</a:t>
            </a:r>
            <a:endParaRPr lang="en-GB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9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Perusahaan </a:t>
            </a:r>
            <a:r>
              <a:rPr lang="id-ID" dirty="0" smtClean="0"/>
              <a:t>Casino</a:t>
            </a:r>
            <a:r>
              <a:rPr lang="en-GB" dirty="0" smtClean="0"/>
              <a:t> </a:t>
            </a:r>
            <a:r>
              <a:rPr lang="id-ID" dirty="0" smtClean="0"/>
              <a:t>terbesar </a:t>
            </a:r>
            <a:r>
              <a:rPr lang="id-ID" dirty="0"/>
              <a:t>di AS 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id-ID" dirty="0" smtClean="0"/>
              <a:t>Tingkat </a:t>
            </a:r>
            <a:r>
              <a:rPr lang="id-ID" dirty="0"/>
              <a:t>occopancy </a:t>
            </a:r>
            <a:r>
              <a:rPr lang="en-GB" dirty="0" smtClean="0"/>
              <a:t>(</a:t>
            </a:r>
            <a:r>
              <a:rPr lang="en-GB" dirty="0" err="1" smtClean="0"/>
              <a:t>kepemilikan</a:t>
            </a:r>
            <a:r>
              <a:rPr lang="en-GB" dirty="0" smtClean="0"/>
              <a:t>) </a:t>
            </a:r>
            <a:r>
              <a:rPr lang="id-ID" dirty="0" smtClean="0"/>
              <a:t>Kamar </a:t>
            </a:r>
            <a:r>
              <a:rPr lang="id-ID" dirty="0"/>
              <a:t>lebih dari 95% di Las Vegas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3</a:t>
            </a:r>
            <a:r>
              <a:rPr lang="id-ID" dirty="0"/>
              <a:t>. Meningkatkan arus kas bebas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4</a:t>
            </a:r>
            <a:r>
              <a:rPr lang="id-ID" dirty="0"/>
              <a:t>. Memiliki satu mil dari Las Vegas Strip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5</a:t>
            </a:r>
            <a:r>
              <a:rPr lang="id-ID" dirty="0"/>
              <a:t>. Tim manajemen yang kuat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6</a:t>
            </a:r>
            <a:r>
              <a:rPr lang="id-ID" dirty="0"/>
              <a:t>. </a:t>
            </a:r>
            <a:r>
              <a:rPr lang="en-GB" dirty="0" err="1" smtClean="0"/>
              <a:t>Penyangga</a:t>
            </a:r>
            <a:r>
              <a:rPr lang="id-ID" dirty="0" smtClean="0"/>
              <a:t> </a:t>
            </a:r>
            <a:r>
              <a:rPr lang="id-ID" dirty="0"/>
              <a:t>di sebagian besar fasilitas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7</a:t>
            </a:r>
            <a:r>
              <a:rPr lang="id-ID" dirty="0"/>
              <a:t>. </a:t>
            </a:r>
            <a:r>
              <a:rPr lang="en-GB" dirty="0" err="1" smtClean="0"/>
              <a:t>Menyediakan</a:t>
            </a:r>
            <a:r>
              <a:rPr lang="en-GB" dirty="0" smtClean="0"/>
              <a:t> </a:t>
            </a:r>
            <a:r>
              <a:rPr lang="id-ID" dirty="0" smtClean="0"/>
              <a:t>comps </a:t>
            </a:r>
            <a:r>
              <a:rPr lang="id-ID" dirty="0"/>
              <a:t>Minimal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8</a:t>
            </a:r>
            <a:r>
              <a:rPr lang="id-ID" dirty="0"/>
              <a:t>. </a:t>
            </a:r>
            <a:r>
              <a:rPr lang="en-GB" dirty="0" err="1" smtClean="0"/>
              <a:t>Perencanaan</a:t>
            </a:r>
            <a:r>
              <a:rPr lang="en-GB" dirty="0" smtClean="0"/>
              <a:t> </a:t>
            </a:r>
            <a:r>
              <a:rPr lang="en-GB" dirty="0" err="1" smtClean="0"/>
              <a:t>jangka</a:t>
            </a:r>
            <a:r>
              <a:rPr lang="en-GB" dirty="0" smtClean="0"/>
              <a:t> </a:t>
            </a:r>
            <a:r>
              <a:rPr lang="en-GB" dirty="0" err="1" smtClean="0"/>
              <a:t>panjang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9</a:t>
            </a:r>
            <a:r>
              <a:rPr lang="id-ID" dirty="0"/>
              <a:t>. Reputasi sebagai ramah-keluarga </a:t>
            </a:r>
            <a:endParaRPr lang="en-GB" dirty="0" smtClean="0"/>
          </a:p>
          <a:p>
            <a:pPr marL="0" indent="0">
              <a:buNone/>
            </a:pPr>
            <a:r>
              <a:rPr lang="id-ID" dirty="0" smtClean="0"/>
              <a:t>10</a:t>
            </a:r>
            <a:r>
              <a:rPr lang="id-ID" dirty="0"/>
              <a:t>. Rasio keuangan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3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/>
              <a:t>Kebanyakan properti yang berlokasi di Las Vegas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diversifikasi </a:t>
            </a:r>
            <a:r>
              <a:rPr lang="id-ID" dirty="0"/>
              <a:t>sedikit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reputasi </a:t>
            </a:r>
            <a:r>
              <a:rPr lang="id-ID" dirty="0"/>
              <a:t>keluarga, </a:t>
            </a:r>
            <a:r>
              <a:rPr lang="id-ID" dirty="0" smtClean="0"/>
              <a:t>tidak </a:t>
            </a:r>
            <a:r>
              <a:rPr lang="id-ID" dirty="0"/>
              <a:t>highrollers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Properti</a:t>
            </a:r>
            <a:r>
              <a:rPr lang="id-ID" dirty="0" smtClean="0"/>
              <a:t> </a:t>
            </a:r>
            <a:r>
              <a:rPr lang="id-ID" dirty="0" smtClean="0"/>
              <a:t>Laughlin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kehilangan </a:t>
            </a:r>
            <a:r>
              <a:rPr lang="id-ID" dirty="0"/>
              <a:t>terkini dari usaha patungan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80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1068779" y="2348880"/>
            <a:ext cx="7128792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sz="2400" dirty="0" err="1">
                <a:solidFill>
                  <a:schemeClr val="tx1"/>
                </a:solidFill>
              </a:rPr>
              <a:t>Jika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anda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seorang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manajer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perusahaan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GB" sz="2400" dirty="0" err="1">
                <a:solidFill>
                  <a:schemeClr val="tx1"/>
                </a:solidFill>
              </a:rPr>
              <a:t>anda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dituntut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untuk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dapat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mengatur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arah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strategi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perusahaan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anda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dalam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menghadapi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kompetisi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bisnis</a:t>
            </a:r>
            <a:r>
              <a:rPr lang="en-GB" sz="2400" dirty="0">
                <a:solidFill>
                  <a:schemeClr val="tx1"/>
                </a:solidFill>
              </a:rPr>
              <a:t>. </a:t>
            </a:r>
            <a:r>
              <a:rPr lang="en-GB" sz="2400" dirty="0" err="1">
                <a:solidFill>
                  <a:schemeClr val="tx1"/>
                </a:solidFill>
              </a:rPr>
              <a:t>Untuk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itu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anda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diminta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untuk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mengidentifikasi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faktor-faktor</a:t>
            </a:r>
            <a:r>
              <a:rPr lang="en-GB" sz="2400" dirty="0">
                <a:solidFill>
                  <a:schemeClr val="tx1"/>
                </a:solidFill>
              </a:rPr>
              <a:t> internal </a:t>
            </a:r>
            <a:r>
              <a:rPr lang="en-GB" sz="2400" dirty="0" err="1">
                <a:solidFill>
                  <a:schemeClr val="tx1"/>
                </a:solidFill>
              </a:rPr>
              <a:t>perusahaan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anda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kemudian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buatlah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matrik</a:t>
            </a:r>
            <a:r>
              <a:rPr lang="en-GB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internal </a:t>
            </a:r>
            <a:r>
              <a:rPr lang="en-GB" sz="24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faktor</a:t>
            </a:r>
            <a:r>
              <a:rPr lang="en-GB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lengkap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dengan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bobot</a:t>
            </a:r>
            <a:r>
              <a:rPr lang="en-GB" sz="2400" dirty="0">
                <a:solidFill>
                  <a:schemeClr val="tx1"/>
                </a:solidFill>
              </a:rPr>
              <a:t>, rating </a:t>
            </a:r>
            <a:r>
              <a:rPr lang="en-GB" sz="2400" dirty="0" err="1">
                <a:solidFill>
                  <a:schemeClr val="tx1"/>
                </a:solidFill>
              </a:rPr>
              <a:t>dan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nilai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bobot</a:t>
            </a:r>
            <a:r>
              <a:rPr lang="en-GB" sz="2400" dirty="0">
                <a:solidFill>
                  <a:schemeClr val="tx1"/>
                </a:solidFill>
              </a:rPr>
              <a:t> kali rating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9772" y="764704"/>
            <a:ext cx="417646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LATIHAN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052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04248" y="0"/>
            <a:ext cx="648072" cy="6858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724128" y="0"/>
            <a:ext cx="648072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95536" y="1268760"/>
            <a:ext cx="8352928" cy="2160240"/>
          </a:xfrm>
          <a:prstGeom prst="rect">
            <a:avLst/>
          </a:prstGeom>
          <a:solidFill>
            <a:srgbClr val="CC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7" y="1484784"/>
            <a:ext cx="7344815" cy="4968552"/>
          </a:xfrm>
        </p:spPr>
        <p:txBody>
          <a:bodyPr>
            <a:noAutofit/>
          </a:bodyPr>
          <a:lstStyle/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Perusahaan </a:t>
            </a:r>
            <a:r>
              <a:rPr lang="en-GB" sz="2000" dirty="0" err="1" smtClean="0">
                <a:latin typeface="Calibri" pitchFamily="34" charset="0"/>
              </a:rPr>
              <a:t>tidak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mampu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mengerjakan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sesuatu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ternyata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dapat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dikerjakan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dengan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baik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atau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lebih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murah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oleh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pesaingnya</a:t>
            </a:r>
            <a:endParaRPr lang="en-GB" sz="2000" dirty="0" smtClean="0">
              <a:latin typeface="Calibri" pitchFamily="34" charset="0"/>
            </a:endParaRPr>
          </a:p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Paling </a:t>
            </a:r>
            <a:r>
              <a:rPr lang="en-GB" sz="2000" dirty="0" err="1" smtClean="0">
                <a:latin typeface="Calibri" pitchFamily="34" charset="0"/>
              </a:rPr>
              <a:t>tidak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variabel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tersebut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dievaluasi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sebagai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penyebab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pokok</a:t>
            </a:r>
            <a:r>
              <a:rPr lang="en-GB" sz="2000" dirty="0" smtClean="0">
                <a:latin typeface="Calibri" pitchFamily="34" charset="0"/>
              </a:rPr>
              <a:t>  </a:t>
            </a:r>
            <a:r>
              <a:rPr lang="en-GB" sz="2000" dirty="0" err="1" smtClean="0">
                <a:latin typeface="Calibri" pitchFamily="34" charset="0"/>
              </a:rPr>
              <a:t>penurunan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kinerja</a:t>
            </a:r>
            <a:endParaRPr lang="en-GB" sz="20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426210"/>
            <a:ext cx="26949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/>
              <a:t>Kelemahan</a:t>
            </a:r>
            <a:r>
              <a:rPr lang="en-GB" sz="2200" b="1" dirty="0"/>
              <a:t> </a:t>
            </a:r>
            <a:r>
              <a:rPr lang="en-GB" sz="2200" b="1" dirty="0" err="1"/>
              <a:t>jika</a:t>
            </a:r>
            <a:r>
              <a:rPr lang="en-GB" sz="2200" b="1" dirty="0"/>
              <a:t> 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3861048"/>
            <a:ext cx="8352928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Setelah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analisis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dilakukan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perusahaan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mengetahui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profil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keunggulan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strategis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perusahaan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(</a:t>
            </a:r>
            <a:r>
              <a:rPr lang="en-GB" sz="2000" i="1" dirty="0">
                <a:solidFill>
                  <a:schemeClr val="tx1"/>
                </a:solidFill>
                <a:latin typeface="Calibri" pitchFamily="34" charset="0"/>
              </a:rPr>
              <a:t>strategic advantages profile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/SAP) yang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dimiliki</a:t>
            </a:r>
            <a:endParaRPr lang="en-GB" sz="2000" dirty="0">
              <a:solidFill>
                <a:schemeClr val="tx1"/>
              </a:solidFill>
              <a:latin typeface="Calibri" pitchFamily="34" charset="0"/>
            </a:endParaRPr>
          </a:p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demikian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diharapkan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perusahaan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mengeksploitasi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peluang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mengurangi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ancaman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bisnis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ditimbulkan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oleh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lingkungan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bisnis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mengitarinya</a:t>
            </a:r>
            <a:endParaRPr lang="en-GB" sz="2000" dirty="0">
              <a:solidFill>
                <a:schemeClr val="tx1"/>
              </a:solidFill>
              <a:latin typeface="Calibri" pitchFamily="34" charset="0"/>
            </a:endParaRPr>
          </a:p>
          <a:p>
            <a:pPr marL="442913" indent="-373063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Perusahaan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dapat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mengantisipasi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peluang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bisnis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menyikapi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ancaman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bisnis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yang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ada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dengan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pas,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efektif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GB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Calibri" pitchFamily="34" charset="0"/>
              </a:rPr>
              <a:t>efisien</a:t>
            </a:r>
            <a:endParaRPr lang="en-GB" sz="2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99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11560" y="1844824"/>
            <a:ext cx="7560840" cy="3816424"/>
          </a:xfrm>
          <a:prstGeom prst="roundRect">
            <a:avLst/>
          </a:prstGeom>
          <a:solidFill>
            <a:srgbClr val="FFFF99"/>
          </a:solidFill>
          <a:ln>
            <a:solidFill>
              <a:srgbClr val="C0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36724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Perusahaan </a:t>
            </a:r>
            <a:r>
              <a:rPr lang="en-GB" sz="2000" dirty="0" err="1" smtClean="0">
                <a:latin typeface="Calibri" pitchFamily="34" charset="0"/>
              </a:rPr>
              <a:t>dapat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memaksimumkan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kekuatan</a:t>
            </a:r>
            <a:r>
              <a:rPr lang="en-GB" sz="2000" dirty="0" smtClean="0">
                <a:latin typeface="Calibri" pitchFamily="34" charset="0"/>
              </a:rPr>
              <a:t> (</a:t>
            </a:r>
            <a:r>
              <a:rPr lang="en-GB" sz="2000" dirty="0" err="1" smtClean="0">
                <a:latin typeface="Calibri" pitchFamily="34" charset="0"/>
              </a:rPr>
              <a:t>keunggulan</a:t>
            </a:r>
            <a:r>
              <a:rPr lang="en-GB" sz="2000" dirty="0" smtClean="0">
                <a:latin typeface="Calibri" pitchFamily="34" charset="0"/>
              </a:rPr>
              <a:t>) yang </a:t>
            </a:r>
            <a:r>
              <a:rPr lang="en-GB" sz="2000" dirty="0" err="1" smtClean="0">
                <a:latin typeface="Calibri" pitchFamily="34" charset="0"/>
              </a:rPr>
              <a:t>dimiliki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sekaligus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memaksimumkan</a:t>
            </a:r>
            <a:r>
              <a:rPr lang="en-GB" sz="2000" dirty="0" smtClean="0">
                <a:latin typeface="Calibri" pitchFamily="34" charset="0"/>
              </a:rPr>
              <a:t> / </a:t>
            </a:r>
            <a:r>
              <a:rPr lang="en-GB" sz="2000" dirty="0" err="1" smtClean="0">
                <a:latin typeface="Calibri" pitchFamily="34" charset="0"/>
              </a:rPr>
              <a:t>memanfaatkan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secara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maks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peluang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r>
              <a:rPr lang="en-GB" sz="2000" dirty="0" smtClean="0">
                <a:latin typeface="Calibri" pitchFamily="34" charset="0"/>
              </a:rPr>
              <a:t> (maxi-maxi)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Perusahaan </a:t>
            </a:r>
            <a:r>
              <a:rPr lang="en-GB" sz="2000" dirty="0" err="1" smtClean="0">
                <a:latin typeface="Calibri" pitchFamily="34" charset="0"/>
              </a:rPr>
              <a:t>meminimumkan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kelemahan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dimiliki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memanfaatkan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peluang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muncul</a:t>
            </a:r>
            <a:r>
              <a:rPr lang="en-GB" sz="2000" dirty="0" smtClean="0">
                <a:latin typeface="Calibri" pitchFamily="34" charset="0"/>
              </a:rPr>
              <a:t>  (mini-maxi)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Perusahaandapat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memaksimumkan</a:t>
            </a:r>
            <a:r>
              <a:rPr lang="en-GB" sz="2000" dirty="0" smtClean="0">
                <a:latin typeface="Calibri" pitchFamily="34" charset="0"/>
              </a:rPr>
              <a:t>  </a:t>
            </a:r>
            <a:r>
              <a:rPr lang="en-GB" sz="2000" dirty="0" err="1" smtClean="0">
                <a:latin typeface="Calibri" pitchFamily="34" charset="0"/>
              </a:rPr>
              <a:t>kekuatan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ada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 </a:t>
            </a:r>
            <a:r>
              <a:rPr lang="en-GB" sz="2000" dirty="0" err="1" smtClean="0">
                <a:latin typeface="Calibri" pitchFamily="34" charset="0"/>
              </a:rPr>
              <a:t>meminimumkan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ancaman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bisnis</a:t>
            </a:r>
            <a:r>
              <a:rPr lang="en-GB" sz="2000" dirty="0" smtClean="0">
                <a:latin typeface="Calibri" pitchFamily="34" charset="0"/>
              </a:rPr>
              <a:t> (maxi-mini)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Meminimumkan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kelemahan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digunakan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meminimumkan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ancaman</a:t>
            </a:r>
            <a:r>
              <a:rPr lang="en-GB" sz="2000" dirty="0" smtClean="0">
                <a:latin typeface="Calibri" pitchFamily="34" charset="0"/>
              </a:rPr>
              <a:t> (mini-mini)</a:t>
            </a:r>
          </a:p>
          <a:p>
            <a:pPr marL="68580" indent="0">
              <a:spcBef>
                <a:spcPts val="1200"/>
              </a:spcBef>
              <a:buNone/>
            </a:pPr>
            <a:endParaRPr lang="en-GB" sz="2000" dirty="0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698793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err="1"/>
              <a:t>Untuk</a:t>
            </a:r>
            <a:r>
              <a:rPr lang="en-GB" sz="2200" b="1" dirty="0"/>
              <a:t> </a:t>
            </a:r>
            <a:r>
              <a:rPr lang="en-GB" sz="2200" b="1" dirty="0" err="1"/>
              <a:t>keperluan</a:t>
            </a:r>
            <a:r>
              <a:rPr lang="en-GB" sz="2200" b="1" dirty="0"/>
              <a:t> </a:t>
            </a:r>
            <a:r>
              <a:rPr lang="en-GB" sz="2200" b="1" dirty="0" err="1"/>
              <a:t>tersebut</a:t>
            </a:r>
            <a:r>
              <a:rPr lang="en-GB" sz="2200" b="1" dirty="0"/>
              <a:t>, </a:t>
            </a:r>
            <a:r>
              <a:rPr lang="en-GB" sz="2200" b="1" dirty="0" err="1"/>
              <a:t>tersedia</a:t>
            </a:r>
            <a:r>
              <a:rPr lang="en-GB" sz="2200" b="1" dirty="0"/>
              <a:t> </a:t>
            </a:r>
            <a:r>
              <a:rPr lang="en-GB" sz="2200" b="1" dirty="0" err="1"/>
              <a:t>empat</a:t>
            </a:r>
            <a:r>
              <a:rPr lang="en-GB" sz="2200" b="1" dirty="0"/>
              <a:t> </a:t>
            </a:r>
            <a:r>
              <a:rPr lang="en-GB" sz="2200" b="1" dirty="0" err="1"/>
              <a:t>macam</a:t>
            </a:r>
            <a:r>
              <a:rPr lang="en-GB" sz="2200" b="1" dirty="0"/>
              <a:t> </a:t>
            </a:r>
            <a:r>
              <a:rPr lang="en-GB" sz="2200" b="1" dirty="0" err="1"/>
              <a:t>kemungkinan</a:t>
            </a:r>
            <a:r>
              <a:rPr lang="en-GB" sz="2200" b="1" dirty="0"/>
              <a:t> </a:t>
            </a:r>
            <a:r>
              <a:rPr lang="en-GB" sz="2200" b="1" dirty="0" smtClean="0"/>
              <a:t>: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32429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35696" y="5589240"/>
            <a:ext cx="1080120" cy="12687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300192" y="5589240"/>
            <a:ext cx="1080120" cy="12687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14074" y="2348880"/>
            <a:ext cx="7890374" cy="3816424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3988676" y="260648"/>
            <a:ext cx="5407860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0" y="332656"/>
            <a:ext cx="4392606" cy="504056"/>
          </a:xfrm>
        </p:spPr>
        <p:txBody>
          <a:bodyPr>
            <a:normAutofit/>
          </a:bodyPr>
          <a:lstStyle/>
          <a:p>
            <a:pPr algn="l"/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Identifikasi</a:t>
            </a:r>
            <a:r>
              <a:rPr lang="en-GB" sz="2400" dirty="0">
                <a:latin typeface="Century Gothic" pitchFamily="34" charset="0"/>
                <a:ea typeface="+mn-ea"/>
                <a:cs typeface="+mn-cs"/>
              </a:rPr>
              <a:t> </a:t>
            </a:r>
            <a:r>
              <a:rPr lang="en-GB" sz="2400" dirty="0" err="1">
                <a:latin typeface="Century Gothic" pitchFamily="34" charset="0"/>
                <a:ea typeface="+mn-ea"/>
                <a:cs typeface="+mn-cs"/>
              </a:rPr>
              <a:t>Variabel</a:t>
            </a:r>
            <a:r>
              <a:rPr lang="en-GB" sz="2400" dirty="0">
                <a:latin typeface="Century Gothic" pitchFamily="34" charset="0"/>
                <a:ea typeface="+mn-ea"/>
                <a:cs typeface="+mn-cs"/>
              </a:rPr>
              <a:t> Internal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636912"/>
            <a:ext cx="7272808" cy="3508977"/>
          </a:xfrm>
        </p:spPr>
        <p:txBody>
          <a:bodyPr>
            <a:normAutofit/>
          </a:bodyPr>
          <a:lstStyle/>
          <a:p>
            <a:pPr marL="530225" indent="-460375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Pendekatan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pertama</a:t>
            </a:r>
            <a:r>
              <a:rPr lang="en-GB" sz="2000" dirty="0" smtClean="0">
                <a:latin typeface="Calibri" pitchFamily="34" charset="0"/>
              </a:rPr>
              <a:t> kali </a:t>
            </a:r>
            <a:r>
              <a:rPr lang="en-GB" sz="2000" dirty="0" err="1" smtClean="0">
                <a:latin typeface="Calibri" pitchFamily="34" charset="0"/>
              </a:rPr>
              <a:t>muncul</a:t>
            </a:r>
            <a:endParaRPr lang="en-GB" sz="2000" dirty="0" smtClean="0">
              <a:latin typeface="Calibri" pitchFamily="34" charset="0"/>
            </a:endParaRPr>
          </a:p>
          <a:p>
            <a:pPr marL="530225" indent="-460375">
              <a:spcBef>
                <a:spcPts val="1200"/>
              </a:spcBef>
              <a:buFont typeface="Wingdings" pitchFamily="2" charset="2"/>
              <a:buChar char="q"/>
              <a:tabLst>
                <a:tab pos="811213" algn="l"/>
              </a:tabLst>
            </a:pPr>
            <a:r>
              <a:rPr lang="en-GB" sz="2000" dirty="0" err="1" smtClean="0">
                <a:latin typeface="Calibri" pitchFamily="34" charset="0"/>
              </a:rPr>
              <a:t>Pendekatan</a:t>
            </a:r>
            <a:r>
              <a:rPr lang="en-GB" sz="2000" dirty="0" smtClean="0">
                <a:latin typeface="Calibri" pitchFamily="34" charset="0"/>
              </a:rPr>
              <a:t> yang paling </a:t>
            </a:r>
            <a:r>
              <a:rPr lang="en-GB" sz="2000" dirty="0" err="1" smtClean="0">
                <a:latin typeface="Calibri" pitchFamily="34" charset="0"/>
              </a:rPr>
              <a:t>sederhana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 paling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banyak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digunakan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 model yang paling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populer</a:t>
            </a:r>
            <a:endParaRPr lang="en-GB" sz="2000" dirty="0" smtClean="0">
              <a:latin typeface="Calibri" pitchFamily="34" charset="0"/>
              <a:sym typeface="Wingdings" pitchFamily="2" charset="2"/>
            </a:endParaRPr>
          </a:p>
          <a:p>
            <a:pPr marL="530225" indent="-460375">
              <a:spcBef>
                <a:spcPts val="1200"/>
              </a:spcBef>
              <a:buFont typeface="Wingdings" pitchFamily="2" charset="2"/>
              <a:buChar char="q"/>
              <a:tabLst>
                <a:tab pos="811213" algn="l"/>
              </a:tabLst>
            </a:pP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Menurut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pendekatan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ini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kompetensi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(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keunggulan</a:t>
            </a:r>
            <a:r>
              <a:rPr lang="en-GB" sz="2000" dirty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kelemahan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)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peruhahaan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dapat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dilihat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pada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berbagi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fungsi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bisnis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yang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ada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dikerjakan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di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dalam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perusahaan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yakni</a:t>
            </a:r>
            <a:r>
              <a:rPr lang="en-GB" sz="2000" dirty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: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fungsi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pemasaran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keuangan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operasi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produksi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SDM,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riset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pengembangan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sistem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informasi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manajemen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dan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budaya</a:t>
            </a:r>
            <a:r>
              <a:rPr lang="en-GB" sz="2000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GB" sz="2000" dirty="0" err="1" smtClean="0">
                <a:latin typeface="Calibri" pitchFamily="34" charset="0"/>
                <a:sym typeface="Wingdings" pitchFamily="2" charset="2"/>
              </a:rPr>
              <a:t>perusahaan</a:t>
            </a:r>
            <a:endParaRPr lang="en-GB" sz="2000" dirty="0" smtClean="0">
              <a:latin typeface="Calibri" pitchFamily="34" charset="0"/>
            </a:endParaRPr>
          </a:p>
          <a:p>
            <a:pPr marL="722313" indent="-652463">
              <a:spcBef>
                <a:spcPts val="1200"/>
              </a:spcBef>
              <a:buFont typeface="Wingdings" pitchFamily="2" charset="2"/>
              <a:buChar char="q"/>
              <a:tabLst>
                <a:tab pos="811213" algn="l"/>
              </a:tabLst>
            </a:pPr>
            <a:endParaRPr lang="en-GB" sz="2000" dirty="0">
              <a:latin typeface="Calibri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1560" y="1916832"/>
            <a:ext cx="5112568" cy="72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14074" y="1340768"/>
            <a:ext cx="4030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GB" sz="2400" dirty="0">
                <a:latin typeface="Century Gothic" pitchFamily="34" charset="0"/>
              </a:rPr>
              <a:t>1. </a:t>
            </a:r>
            <a:r>
              <a:rPr lang="en-GB" sz="2400" dirty="0" err="1">
                <a:latin typeface="Century Gothic" pitchFamily="34" charset="0"/>
              </a:rPr>
              <a:t>Pendekatan</a:t>
            </a:r>
            <a:r>
              <a:rPr lang="en-GB" sz="2400" dirty="0">
                <a:latin typeface="Century Gothic" pitchFamily="34" charset="0"/>
              </a:rPr>
              <a:t> </a:t>
            </a:r>
            <a:r>
              <a:rPr lang="en-GB" sz="2400" dirty="0" err="1">
                <a:latin typeface="Century Gothic" pitchFamily="34" charset="0"/>
              </a:rPr>
              <a:t>Fungsional</a:t>
            </a:r>
            <a:endParaRPr lang="en-GB" sz="2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6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5157192"/>
            <a:ext cx="1080120" cy="1700808"/>
          </a:xfrm>
          <a:prstGeom prst="rect">
            <a:avLst/>
          </a:prstGeom>
          <a:solidFill>
            <a:srgbClr val="00CC6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228184" y="5157192"/>
            <a:ext cx="1080120" cy="1700808"/>
          </a:xfrm>
          <a:prstGeom prst="rect">
            <a:avLst/>
          </a:prstGeom>
          <a:solidFill>
            <a:srgbClr val="00CC6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611560" y="404664"/>
            <a:ext cx="7890374" cy="4932548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484" y="692697"/>
            <a:ext cx="7344932" cy="4752528"/>
          </a:xfrm>
        </p:spPr>
        <p:txBody>
          <a:bodyPr>
            <a:noAutofit/>
          </a:bodyPr>
          <a:lstStyle/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Biasanya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masing-masing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fungsi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dijabarkan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lagi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kedalam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komponen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lebih</a:t>
            </a:r>
            <a:r>
              <a:rPr lang="en-GB" sz="2000" dirty="0" smtClean="0">
                <a:latin typeface="Calibri" pitchFamily="34" charset="0"/>
              </a:rPr>
              <a:t> detail</a:t>
            </a:r>
          </a:p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 smtClean="0">
                <a:latin typeface="Calibri" pitchFamily="34" charset="0"/>
              </a:rPr>
              <a:t>Aspek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pemasaran</a:t>
            </a:r>
            <a:r>
              <a:rPr lang="en-GB" sz="2000" dirty="0" smtClean="0">
                <a:latin typeface="Calibri" pitchFamily="34" charset="0"/>
              </a:rPr>
              <a:t> : </a:t>
            </a:r>
            <a:r>
              <a:rPr lang="en-GB" sz="2000" dirty="0" err="1" smtClean="0">
                <a:latin typeface="Calibri" pitchFamily="34" charset="0"/>
              </a:rPr>
              <a:t>besarnya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pangsa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pasar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dikuasai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besarnya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pangsa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pasar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dari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segmen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pasar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terpenting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ragam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produk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ditawarkan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tangguhnya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saluran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distribusi</a:t>
            </a:r>
            <a:r>
              <a:rPr lang="en-GB" sz="2000" dirty="0" smtClean="0">
                <a:latin typeface="Calibri" pitchFamily="34" charset="0"/>
              </a:rPr>
              <a:t> yang </a:t>
            </a:r>
            <a:r>
              <a:rPr lang="en-GB" sz="2000" dirty="0" err="1" smtClean="0">
                <a:latin typeface="Calibri" pitchFamily="34" charset="0"/>
              </a:rPr>
              <a:t>dimiliki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reputasi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emage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barang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kebijaksanaan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harga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pelayanan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purna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jual</a:t>
            </a:r>
            <a:r>
              <a:rPr lang="en-GB" sz="2000" dirty="0" smtClean="0">
                <a:latin typeface="Calibri" pitchFamily="34" charset="0"/>
              </a:rPr>
              <a:t>, </a:t>
            </a:r>
            <a:r>
              <a:rPr lang="en-GB" sz="2000" dirty="0" err="1" smtClean="0">
                <a:latin typeface="Calibri" pitchFamily="34" charset="0"/>
              </a:rPr>
              <a:t>dll</a:t>
            </a:r>
            <a:r>
              <a:rPr lang="en-GB" sz="2000" dirty="0" smtClean="0">
                <a:latin typeface="Calibri" pitchFamily="34" charset="0"/>
              </a:rPr>
              <a:t>.</a:t>
            </a:r>
          </a:p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smtClean="0">
                <a:latin typeface="Calibri" pitchFamily="34" charset="0"/>
              </a:rPr>
              <a:t>Hal yang </a:t>
            </a:r>
            <a:r>
              <a:rPr lang="en-GB" sz="2000" dirty="0" err="1" smtClean="0">
                <a:latin typeface="Calibri" pitchFamily="34" charset="0"/>
              </a:rPr>
              <a:t>sama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dilakukan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untuk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fungsi-fungsi</a:t>
            </a:r>
            <a:r>
              <a:rPr lang="en-GB" sz="2000" dirty="0" smtClean="0">
                <a:latin typeface="Calibri" pitchFamily="34" charset="0"/>
              </a:rPr>
              <a:t> yang lain</a:t>
            </a:r>
          </a:p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>
                <a:latin typeface="Calibri" pitchFamily="34" charset="0"/>
              </a:rPr>
              <a:t>Dalam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prakteknya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ada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kecenderungan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untuk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menambah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panjang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daftar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komponen</a:t>
            </a:r>
            <a:endParaRPr lang="en-GB" sz="2000" dirty="0">
              <a:latin typeface="Calibri" pitchFamily="34" charset="0"/>
            </a:endParaRPr>
          </a:p>
          <a:p>
            <a:pPr marL="450850" indent="-450850">
              <a:spcBef>
                <a:spcPts val="1200"/>
              </a:spcBef>
              <a:buFont typeface="Wingdings" pitchFamily="2" charset="2"/>
              <a:buChar char="q"/>
            </a:pPr>
            <a:r>
              <a:rPr lang="en-GB" sz="2000" dirty="0" err="1">
                <a:latin typeface="Calibri" pitchFamily="34" charset="0"/>
              </a:rPr>
              <a:t>Lebih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baik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untuk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memberikan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tekanan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dan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perhatian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pada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faktor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kunci</a:t>
            </a:r>
            <a:r>
              <a:rPr lang="en-GB" sz="2000" dirty="0">
                <a:latin typeface="Calibri" pitchFamily="34" charset="0"/>
              </a:rPr>
              <a:t>. </a:t>
            </a:r>
            <a:r>
              <a:rPr lang="en-GB" sz="2000" dirty="0" err="1">
                <a:latin typeface="Calibri" pitchFamily="34" charset="0"/>
              </a:rPr>
              <a:t>Tidak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perlu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banyak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>
                <a:latin typeface="Calibri" pitchFamily="34" charset="0"/>
              </a:rPr>
              <a:t>akan</a:t>
            </a:r>
            <a:r>
              <a:rPr lang="en-GB" sz="2000" dirty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tetapi</a:t>
            </a:r>
            <a:r>
              <a:rPr lang="en-GB" sz="2000" dirty="0" smtClean="0">
                <a:latin typeface="Calibri" pitchFamily="34" charset="0"/>
              </a:rPr>
              <a:t> </a:t>
            </a:r>
            <a:r>
              <a:rPr lang="en-GB" sz="2000" dirty="0" err="1" smtClean="0">
                <a:latin typeface="Calibri" pitchFamily="34" charset="0"/>
              </a:rPr>
              <a:t>terpercaya</a:t>
            </a:r>
            <a:endParaRPr lang="en-GB" sz="2000" dirty="0">
              <a:latin typeface="Calibri" pitchFamily="34" charset="0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endParaRPr lang="en-GB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91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1844</TotalTime>
  <Words>3903</Words>
  <Application>Microsoft Office PowerPoint</Application>
  <PresentationFormat>On-screen Show (4:3)</PresentationFormat>
  <Paragraphs>482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Identifikasi Variabel Internal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Evaluasi Variabel Internal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Matriks Profil Perusahaan</vt:lpstr>
      <vt:lpstr>Langkah-langkah penyusunan matriks</vt:lpstr>
      <vt:lpstr>PowerPoint Presentation</vt:lpstr>
      <vt:lpstr>PowerPoint Presentation</vt:lpstr>
      <vt:lpstr>A sample Internal Factor Evaluation Matrix For Circus Circus Enterprises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Satellite</dc:creator>
  <cp:lastModifiedBy>Satellite</cp:lastModifiedBy>
  <cp:revision>231</cp:revision>
  <dcterms:created xsi:type="dcterms:W3CDTF">2017-02-07T02:15:41Z</dcterms:created>
  <dcterms:modified xsi:type="dcterms:W3CDTF">2017-03-03T11:09:17Z</dcterms:modified>
</cp:coreProperties>
</file>