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B551-C17C-441C-B7E2-BB49DBBE0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74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2DF9B1-E3FF-4A59-B7C5-4FCEE5A0ADC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32918F-6AFD-4B42-99B1-169F5AB5C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61584"/>
            <a:ext cx="3313355" cy="1702160"/>
          </a:xfrm>
        </p:spPr>
        <p:txBody>
          <a:bodyPr>
            <a:noAutofit/>
          </a:bodyPr>
          <a:lstStyle/>
          <a:p>
            <a:r>
              <a:rPr lang="en-US" sz="4000" dirty="0" smtClean="0"/>
              <a:t>KELOMPOK FAKTOR ESSENSIIL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421080"/>
            <a:ext cx="3810000" cy="126062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000" dirty="0" err="1" smtClean="0">
                <a:latin typeface="Monotype Corsiva" pitchFamily="66" charset="0"/>
              </a:rPr>
              <a:t>Endah</a:t>
            </a:r>
            <a:r>
              <a:rPr lang="en-US" sz="4000" dirty="0" smtClean="0">
                <a:latin typeface="Monotype Corsiva" pitchFamily="66" charset="0"/>
              </a:rPr>
              <a:t> Budi </a:t>
            </a:r>
            <a:r>
              <a:rPr lang="en-US" sz="4000" dirty="0" err="1" smtClean="0">
                <a:latin typeface="Monotype Corsiva" pitchFamily="66" charset="0"/>
              </a:rPr>
              <a:t>Irawati</a:t>
            </a:r>
            <a:r>
              <a:rPr lang="en-US" sz="4000" dirty="0" smtClean="0">
                <a:latin typeface="Monotype Corsiva" pitchFamily="66" charset="0"/>
              </a:rPr>
              <a:t>, SP.MP</a:t>
            </a:r>
          </a:p>
          <a:p>
            <a:pPr algn="l"/>
            <a:r>
              <a:rPr lang="en-US" sz="2200" dirty="0" err="1" smtClean="0"/>
              <a:t>Dasar-dasar</a:t>
            </a:r>
            <a:r>
              <a:rPr lang="en-US" sz="2200" dirty="0" smtClean="0"/>
              <a:t> </a:t>
            </a:r>
            <a:r>
              <a:rPr lang="en-US" sz="2200" dirty="0" err="1" smtClean="0"/>
              <a:t>Budidaya</a:t>
            </a:r>
            <a:r>
              <a:rPr lang="en-US" sz="2200" dirty="0" smtClean="0"/>
              <a:t> </a:t>
            </a:r>
            <a:r>
              <a:rPr lang="en-US" sz="2200" dirty="0" err="1" smtClean="0"/>
              <a:t>Tanaman</a:t>
            </a:r>
            <a:endParaRPr lang="en-US" sz="2200" dirty="0" smtClean="0"/>
          </a:p>
          <a:p>
            <a:pPr algn="l"/>
            <a:r>
              <a:rPr lang="en-US" sz="2200" dirty="0" smtClean="0"/>
              <a:t>Program </a:t>
            </a:r>
            <a:r>
              <a:rPr lang="en-US" sz="2200" dirty="0" err="1" smtClean="0"/>
              <a:t>Studi</a:t>
            </a:r>
            <a:r>
              <a:rPr lang="en-US" sz="2200" dirty="0" smtClean="0"/>
              <a:t> </a:t>
            </a:r>
            <a:r>
              <a:rPr lang="en-US" sz="2200" dirty="0" err="1" smtClean="0"/>
              <a:t>Agroteknologi</a:t>
            </a:r>
            <a:endParaRPr lang="en-US" sz="2200" dirty="0" smtClean="0"/>
          </a:p>
          <a:p>
            <a:pPr algn="l"/>
            <a:r>
              <a:rPr lang="en-US" sz="2200" dirty="0" err="1" smtClean="0"/>
              <a:t>Pertemuan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51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71266"/>
            <a:ext cx="807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/>
              <a:t>b</a:t>
            </a:r>
            <a:r>
              <a:rPr lang="en-US" sz="2000" dirty="0" err="1" smtClean="0"/>
              <a:t>uatan</a:t>
            </a:r>
            <a:r>
              <a:rPr lang="en-US" sz="2000" dirty="0" smtClean="0"/>
              <a:t>: </a:t>
            </a:r>
            <a:r>
              <a:rPr lang="en-US" sz="2000" dirty="0" err="1"/>
              <a:t>P</a:t>
            </a:r>
            <a:r>
              <a:rPr lang="en-US" sz="2000" dirty="0" err="1" smtClean="0"/>
              <a:t>upuk</a:t>
            </a:r>
            <a:r>
              <a:rPr lang="en-US" sz="2000" dirty="0" smtClean="0"/>
              <a:t> yang proses </a:t>
            </a:r>
            <a:r>
              <a:rPr lang="en-US" sz="2000" dirty="0" err="1" smtClean="0"/>
              <a:t>kimianya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di </a:t>
            </a:r>
            <a:r>
              <a:rPr lang="en-US" sz="2000" dirty="0" err="1" smtClean="0"/>
              <a:t>pabrik</a:t>
            </a:r>
            <a:r>
              <a:rPr lang="en-US" sz="2000" dirty="0" smtClean="0"/>
              <a:t>.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lami</a:t>
            </a:r>
            <a:r>
              <a:rPr lang="en-US" sz="2000" dirty="0" smtClean="0"/>
              <a:t>: </a:t>
            </a:r>
            <a:r>
              <a:rPr lang="en-US" sz="2000" dirty="0" err="1" smtClean="0"/>
              <a:t>Pupuk</a:t>
            </a:r>
            <a:r>
              <a:rPr lang="en-US" sz="2000" dirty="0" smtClean="0"/>
              <a:t> yang proses </a:t>
            </a:r>
            <a:r>
              <a:rPr lang="en-US" sz="2000" dirty="0" err="1" smtClean="0"/>
              <a:t>kimianya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alami</a:t>
            </a:r>
            <a:endParaRPr lang="en-US" sz="2000" dirty="0" smtClean="0"/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anorganik</a:t>
            </a:r>
            <a:r>
              <a:rPr lang="en-US" sz="2000" dirty="0" smtClean="0"/>
              <a:t>  </a:t>
            </a:r>
            <a:r>
              <a:rPr lang="en-US" sz="2000" dirty="0" err="1" smtClean="0"/>
              <a:t>buatan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mengandung</a:t>
            </a:r>
            <a:r>
              <a:rPr lang="en-US" sz="2000" dirty="0" smtClean="0"/>
              <a:t> 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unsur</a:t>
            </a:r>
            <a:r>
              <a:rPr lang="en-US" sz="2000" dirty="0" smtClean="0"/>
              <a:t> N, P, K </a:t>
            </a:r>
            <a:r>
              <a:rPr lang="en-US" sz="2000" dirty="0" err="1" smtClean="0"/>
              <a:t>dinamakan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pupuk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tunggal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1487488" indent="-1146175">
              <a:spcBef>
                <a:spcPts val="600"/>
              </a:spcBef>
              <a:buClr>
                <a:schemeClr val="accent1"/>
              </a:buClr>
            </a:pPr>
            <a:r>
              <a:rPr lang="en-US" sz="2000" dirty="0" err="1" smtClean="0"/>
              <a:t>Contoh</a:t>
            </a:r>
            <a:r>
              <a:rPr lang="en-US" sz="2000" dirty="0" smtClean="0"/>
              <a:t> : TSP = </a:t>
            </a:r>
            <a:r>
              <a:rPr lang="en-US" sz="2000" dirty="0" err="1"/>
              <a:t>T</a:t>
            </a:r>
            <a:r>
              <a:rPr lang="en-US" sz="2000" dirty="0" err="1" smtClean="0"/>
              <a:t>ripel</a:t>
            </a:r>
            <a:r>
              <a:rPr lang="en-US" sz="2000" dirty="0" smtClean="0"/>
              <a:t> Super </a:t>
            </a:r>
            <a:r>
              <a:rPr lang="en-US" sz="2000" dirty="0" err="1"/>
              <a:t>F</a:t>
            </a:r>
            <a:r>
              <a:rPr lang="en-US" sz="2000" dirty="0" err="1" smtClean="0"/>
              <a:t>osfat</a:t>
            </a:r>
            <a:r>
              <a:rPr lang="en-US" sz="2000" dirty="0" smtClean="0"/>
              <a:t>, ZA= </a:t>
            </a:r>
            <a:r>
              <a:rPr lang="en-US" sz="2000" dirty="0" err="1"/>
              <a:t>A</a:t>
            </a:r>
            <a:r>
              <a:rPr lang="en-US" sz="2000" dirty="0" err="1" smtClean="0"/>
              <a:t>monium</a:t>
            </a:r>
            <a:r>
              <a:rPr lang="en-US" sz="2000" dirty="0" smtClean="0"/>
              <a:t> </a:t>
            </a:r>
            <a:r>
              <a:rPr lang="en-US" sz="2000" dirty="0" err="1"/>
              <a:t>F</a:t>
            </a:r>
            <a:r>
              <a:rPr lang="en-US" sz="2000" dirty="0" err="1" smtClean="0"/>
              <a:t>osfat</a:t>
            </a:r>
            <a:r>
              <a:rPr lang="en-US" sz="2000" dirty="0" smtClean="0"/>
              <a:t>,           ZK = </a:t>
            </a:r>
            <a:r>
              <a:rPr lang="en-US" sz="2000" dirty="0" err="1"/>
              <a:t>K</a:t>
            </a:r>
            <a:r>
              <a:rPr lang="en-US" sz="2000" dirty="0" err="1" smtClean="0"/>
              <a:t>alium</a:t>
            </a:r>
            <a:r>
              <a:rPr lang="en-US" sz="2000" dirty="0" smtClean="0"/>
              <a:t> </a:t>
            </a:r>
            <a:r>
              <a:rPr lang="en-US" sz="2000" dirty="0" err="1"/>
              <a:t>S</a:t>
            </a:r>
            <a:r>
              <a:rPr lang="en-US" sz="2000" dirty="0" err="1" smtClean="0"/>
              <a:t>ulfat</a:t>
            </a:r>
            <a:r>
              <a:rPr lang="en-US" sz="2000" dirty="0" smtClean="0"/>
              <a:t>, </a:t>
            </a:r>
            <a:r>
              <a:rPr lang="en-US" sz="2000" dirty="0" err="1" smtClean="0"/>
              <a:t>KCl</a:t>
            </a:r>
            <a:r>
              <a:rPr lang="en-US" sz="2000" dirty="0" smtClean="0"/>
              <a:t>=</a:t>
            </a:r>
            <a:r>
              <a:rPr lang="en-US" sz="2000" dirty="0" err="1"/>
              <a:t>K</a:t>
            </a:r>
            <a:r>
              <a:rPr lang="en-US" sz="2000" dirty="0" err="1" smtClean="0"/>
              <a:t>alium</a:t>
            </a:r>
            <a:r>
              <a:rPr lang="en-US" sz="2000" dirty="0" smtClean="0"/>
              <a:t> </a:t>
            </a:r>
            <a:r>
              <a:rPr lang="en-US" sz="2000" dirty="0" err="1" smtClean="0"/>
              <a:t>Klorida</a:t>
            </a:r>
            <a:r>
              <a:rPr lang="en-US" sz="2000" dirty="0" smtClean="0"/>
              <a:t>).</a:t>
            </a:r>
          </a:p>
          <a:p>
            <a:pPr marL="1487488" indent="-1146175">
              <a:spcBef>
                <a:spcPts val="600"/>
              </a:spcBef>
              <a:buClr>
                <a:schemeClr val="accent1"/>
              </a:buClr>
            </a:pPr>
            <a:r>
              <a:rPr lang="en-US" sz="2000" dirty="0" smtClean="0"/>
              <a:t>	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mengandung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unsur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dinamakan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pupuk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majemuk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atau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kompon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1487488" indent="-1146175">
              <a:spcBef>
                <a:spcPts val="600"/>
              </a:spcBef>
              <a:buClr>
                <a:schemeClr val="accent1"/>
              </a:buClr>
            </a:pP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Amonium</a:t>
            </a:r>
            <a:r>
              <a:rPr lang="en-US" sz="2000" dirty="0" smtClean="0"/>
              <a:t> </a:t>
            </a:r>
            <a:r>
              <a:rPr lang="en-US" sz="2000" dirty="0" err="1" smtClean="0"/>
              <a:t>Fosfat</a:t>
            </a:r>
            <a:r>
              <a:rPr lang="en-US" sz="2000" dirty="0" smtClean="0"/>
              <a:t>, </a:t>
            </a:r>
            <a:r>
              <a:rPr lang="en-US" sz="2000" dirty="0" err="1" smtClean="0"/>
              <a:t>Kalium</a:t>
            </a:r>
            <a:r>
              <a:rPr lang="en-US" sz="2000" dirty="0" smtClean="0"/>
              <a:t> </a:t>
            </a:r>
            <a:r>
              <a:rPr lang="en-US" sz="2000" dirty="0" err="1"/>
              <a:t>F</a:t>
            </a:r>
            <a:r>
              <a:rPr lang="en-US" sz="2000" dirty="0" err="1" smtClean="0"/>
              <a:t>osfat</a:t>
            </a:r>
            <a:r>
              <a:rPr lang="en-US" sz="2000" dirty="0" smtClean="0"/>
              <a:t>, </a:t>
            </a:r>
            <a:r>
              <a:rPr lang="en-US" sz="2000" dirty="0" err="1"/>
              <a:t>K</a:t>
            </a:r>
            <a:r>
              <a:rPr lang="en-US" sz="2000" dirty="0" err="1" smtClean="0"/>
              <a:t>alium</a:t>
            </a:r>
            <a:r>
              <a:rPr lang="en-US" sz="2000" dirty="0" smtClean="0"/>
              <a:t> </a:t>
            </a:r>
            <a:r>
              <a:rPr lang="en-US" sz="2000" dirty="0" err="1" smtClean="0"/>
              <a:t>Nitrat</a:t>
            </a:r>
            <a:r>
              <a:rPr lang="en-US" sz="2000" dirty="0" smtClean="0"/>
              <a:t>, </a:t>
            </a:r>
            <a:r>
              <a:rPr lang="en-US" sz="2000" dirty="0" err="1" smtClean="0"/>
              <a:t>Amonium</a:t>
            </a:r>
            <a:r>
              <a:rPr lang="en-US" sz="2000" dirty="0" smtClean="0"/>
              <a:t> </a:t>
            </a:r>
            <a:r>
              <a:rPr lang="en-US" sz="2000" dirty="0" err="1"/>
              <a:t>K</a:t>
            </a:r>
            <a:r>
              <a:rPr lang="en-US" sz="2000" dirty="0" err="1" smtClean="0"/>
              <a:t>alium</a:t>
            </a:r>
            <a:r>
              <a:rPr lang="en-US" sz="2000" dirty="0" smtClean="0"/>
              <a:t> </a:t>
            </a:r>
            <a:r>
              <a:rPr lang="en-US" sz="2000" dirty="0" err="1"/>
              <a:t>F</a:t>
            </a:r>
            <a:r>
              <a:rPr lang="en-US" sz="2000" dirty="0" err="1" smtClean="0"/>
              <a:t>osfat</a:t>
            </a:r>
            <a:r>
              <a:rPr lang="en-US" sz="2000" dirty="0" smtClean="0"/>
              <a:t>)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dirty="0" smtClean="0"/>
              <a:t>Urea CO(NH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pupuk</a:t>
            </a:r>
            <a:r>
              <a:rPr lang="en-US" sz="2000" dirty="0" smtClean="0"/>
              <a:t> N </a:t>
            </a:r>
            <a:r>
              <a:rPr lang="en-US" sz="2000" dirty="0" err="1" smtClean="0">
                <a:solidFill>
                  <a:srgbClr val="FF0000"/>
                </a:solidFill>
              </a:rPr>
              <a:t>tunggal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organik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</a:t>
            </a:r>
            <a:r>
              <a:rPr lang="en-US" sz="2000" dirty="0" err="1" smtClean="0"/>
              <a:t>anorganik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Fosfat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endParaRPr lang="en-US" sz="2000" dirty="0" smtClean="0"/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organik</a:t>
            </a:r>
            <a:r>
              <a:rPr lang="en-US" sz="2000" dirty="0" smtClean="0"/>
              <a:t>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hijau</a:t>
            </a:r>
            <a:r>
              <a:rPr lang="en-US" sz="2000" dirty="0" smtClean="0"/>
              <a:t>,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kandang</a:t>
            </a:r>
            <a:r>
              <a:rPr lang="en-US" sz="2000" dirty="0" smtClean="0"/>
              <a:t>,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kompos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247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28507"/>
            <a:ext cx="7010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dirty="0" err="1">
                <a:solidFill>
                  <a:prstClr val="black"/>
                </a:solidFill>
              </a:rPr>
              <a:t>Efektivitas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pemupukan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dipengaruhi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oleh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pPr marL="736600" lvl="1" indent="-279400">
              <a:spcBef>
                <a:spcPct val="50000"/>
              </a:spcBef>
              <a:buFontTx/>
              <a:buChar char="-"/>
            </a:pPr>
            <a:r>
              <a:rPr lang="en-US" sz="2400" dirty="0" err="1" smtClean="0">
                <a:solidFill>
                  <a:prstClr val="black"/>
                </a:solidFill>
              </a:rPr>
              <a:t>Pemilihan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jenis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pupuk</a:t>
            </a:r>
            <a:endParaRPr lang="en-US" sz="2400" dirty="0">
              <a:solidFill>
                <a:prstClr val="black"/>
              </a:solidFill>
            </a:endParaRPr>
          </a:p>
          <a:p>
            <a:pPr marL="736600" lvl="1" indent="-279400">
              <a:spcBef>
                <a:spcPct val="50000"/>
              </a:spcBef>
              <a:buFontTx/>
              <a:buChar char="-"/>
            </a:pPr>
            <a:r>
              <a:rPr lang="en-US" sz="2400" dirty="0" err="1" smtClean="0">
                <a:solidFill>
                  <a:prstClr val="black"/>
                </a:solidFill>
              </a:rPr>
              <a:t>Pemakaian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dosis</a:t>
            </a:r>
            <a:r>
              <a:rPr lang="en-US" sz="2400" dirty="0">
                <a:solidFill>
                  <a:prstClr val="black"/>
                </a:solidFill>
              </a:rPr>
              <a:t> yang </a:t>
            </a:r>
            <a:r>
              <a:rPr lang="en-US" sz="2400" dirty="0" err="1">
                <a:solidFill>
                  <a:prstClr val="black"/>
                </a:solidFill>
              </a:rPr>
              <a:t>sesuai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kebutuhan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tanaman</a:t>
            </a:r>
            <a:endParaRPr lang="en-US" sz="2400" dirty="0">
              <a:solidFill>
                <a:prstClr val="black"/>
              </a:solidFill>
            </a:endParaRPr>
          </a:p>
          <a:p>
            <a:pPr marL="736600" lvl="1" indent="-279400"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</a:rPr>
              <a:t>Cara </a:t>
            </a:r>
            <a:r>
              <a:rPr lang="en-US" sz="2400" dirty="0" err="1">
                <a:solidFill>
                  <a:prstClr val="black"/>
                </a:solidFill>
              </a:rPr>
              <a:t>penempatan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pupuk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334"/>
            <a:ext cx="8220634" cy="217066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effectLst/>
              </a:rPr>
              <a:t>Pengaturan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cara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penempatan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pupuk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memiliki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tujuan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sbb</a:t>
            </a:r>
            <a:r>
              <a:rPr lang="en-US" sz="3200" dirty="0" smtClean="0">
                <a:effectLst/>
              </a:rPr>
              <a:t>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2323652"/>
            <a:ext cx="7490908" cy="392474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 err="1" smtClean="0">
                <a:effectLst/>
              </a:rPr>
              <a:t>Tanaman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dapat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memanfaatkan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semaksimal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mungkin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unsur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hara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dari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pupuk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melalui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minimalisasi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terjadinya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pencucian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penguapan</a:t>
            </a:r>
            <a:endParaRPr lang="en-US" sz="3200" dirty="0" smtClean="0">
              <a:effectLst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 smtClean="0">
                <a:effectLst/>
              </a:rPr>
              <a:t>Cara </a:t>
            </a:r>
            <a:r>
              <a:rPr lang="en-US" sz="3200" dirty="0" err="1" smtClean="0">
                <a:effectLst/>
              </a:rPr>
              <a:t>aplikasi</a:t>
            </a:r>
            <a:r>
              <a:rPr lang="en-US" sz="3200" dirty="0" smtClean="0">
                <a:effectLst/>
              </a:rPr>
              <a:t> yang </a:t>
            </a:r>
            <a:r>
              <a:rPr lang="en-US" sz="3200" dirty="0" err="1" smtClean="0">
                <a:effectLst/>
              </a:rPr>
              <a:t>dipilih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harus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aman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bagi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tanaman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biji</a:t>
            </a:r>
            <a:r>
              <a:rPr lang="en-US" sz="3200" dirty="0" smtClean="0">
                <a:effectLst/>
              </a:rPr>
              <a:t> yang </a:t>
            </a:r>
            <a:r>
              <a:rPr lang="en-US" sz="3200" dirty="0" err="1" smtClean="0">
                <a:effectLst/>
              </a:rPr>
              <a:t>ditanam</a:t>
            </a:r>
            <a:endParaRPr lang="en-US" sz="3200" dirty="0" smtClean="0">
              <a:effectLst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 smtClean="0">
                <a:effectLst/>
              </a:rPr>
              <a:t>Cara </a:t>
            </a:r>
            <a:r>
              <a:rPr lang="en-US" sz="3200" dirty="0" err="1" smtClean="0">
                <a:effectLst/>
              </a:rPr>
              <a:t>aplikasi</a:t>
            </a:r>
            <a:r>
              <a:rPr lang="en-US" sz="3200" dirty="0" smtClean="0">
                <a:effectLst/>
              </a:rPr>
              <a:t> yang </a:t>
            </a:r>
            <a:r>
              <a:rPr lang="en-US" sz="3200" dirty="0" err="1" smtClean="0">
                <a:effectLst/>
              </a:rPr>
              <a:t>tepat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menjadikan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jumlah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pupuk</a:t>
            </a:r>
            <a:r>
              <a:rPr lang="en-US" sz="3200" dirty="0" smtClean="0">
                <a:effectLst/>
              </a:rPr>
              <a:t> yang </a:t>
            </a:r>
            <a:r>
              <a:rPr lang="en-US" sz="3200" dirty="0" err="1" smtClean="0">
                <a:effectLst/>
              </a:rPr>
              <a:t>ditebar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sesuai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dengan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dosis</a:t>
            </a:r>
            <a:r>
              <a:rPr lang="en-US" sz="3200" dirty="0" smtClean="0">
                <a:effectLst/>
              </a:rPr>
              <a:t> yang </a:t>
            </a:r>
            <a:r>
              <a:rPr lang="en-US" sz="3200" dirty="0" err="1" smtClean="0">
                <a:effectLst/>
              </a:rPr>
              <a:t>diinginkan</a:t>
            </a:r>
            <a:r>
              <a:rPr lang="en-US" sz="3200" dirty="0" smtClean="0">
                <a:effectLst/>
              </a:rPr>
              <a:t> (</a:t>
            </a:r>
            <a:r>
              <a:rPr lang="en-US" sz="3200" dirty="0" err="1" smtClean="0">
                <a:effectLst/>
              </a:rPr>
              <a:t>akurat</a:t>
            </a:r>
            <a:r>
              <a:rPr lang="en-US" sz="3200" dirty="0" smtClean="0">
                <a:effectLst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 err="1" smtClean="0">
                <a:effectLst/>
              </a:rPr>
              <a:t>Pilih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cara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aplikasi</a:t>
            </a:r>
            <a:r>
              <a:rPr lang="en-US" sz="3200" dirty="0" smtClean="0">
                <a:effectLst/>
              </a:rPr>
              <a:t> yang paling </a:t>
            </a:r>
            <a:r>
              <a:rPr lang="en-US" sz="3200" dirty="0" err="1" smtClean="0">
                <a:effectLst/>
              </a:rPr>
              <a:t>efisien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dalam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memanfaatkan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sumber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daya</a:t>
            </a:r>
            <a:r>
              <a:rPr lang="en-US" sz="3200" dirty="0" smtClean="0">
                <a:effectLst/>
              </a:rPr>
              <a:t> 	</a:t>
            </a:r>
            <a:r>
              <a:rPr lang="en-US" sz="3200" dirty="0" err="1" smtClean="0">
                <a:effectLst/>
              </a:rPr>
              <a:t>tenaga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kerja</a:t>
            </a:r>
            <a:r>
              <a:rPr lang="en-US" sz="3200" dirty="0" smtClean="0">
                <a:effectLst/>
              </a:rPr>
              <a:t>, </a:t>
            </a:r>
            <a:r>
              <a:rPr lang="en-US" sz="3200" dirty="0" err="1" smtClean="0">
                <a:effectLst/>
              </a:rPr>
              <a:t>waktu</a:t>
            </a:r>
            <a:r>
              <a:rPr lang="en-US" sz="3200" dirty="0" smtClean="0">
                <a:effectLst/>
              </a:rPr>
              <a:t>, </a:t>
            </a:r>
            <a:r>
              <a:rPr lang="en-US" sz="3200" dirty="0" err="1" smtClean="0">
                <a:effectLst/>
              </a:rPr>
              <a:t>alat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dan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 err="1" smtClean="0">
                <a:effectLst/>
              </a:rPr>
              <a:t>bahan</a:t>
            </a:r>
            <a:r>
              <a:rPr lang="en-US" sz="2800" dirty="0" smtClean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1072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92D050"/>
                </a:solidFill>
              </a:rPr>
              <a:t>Faktor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Penentu</a:t>
            </a: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, </a:t>
            </a:r>
            <a:r>
              <a:rPr lang="en-US" dirty="0" err="1" smtClean="0"/>
              <a:t>pertimbangkan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err="1" smtClean="0">
                <a:solidFill>
                  <a:srgbClr val="FF0000"/>
                </a:solidFill>
              </a:rPr>
              <a:t>Tanaman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dipupuk</a:t>
            </a:r>
            <a:endParaRPr lang="en-US" dirty="0" smtClean="0">
              <a:solidFill>
                <a:srgbClr val="FF0000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areal </a:t>
            </a:r>
            <a:r>
              <a:rPr lang="en-US" dirty="0" err="1" smtClean="0"/>
              <a:t>tanam</a:t>
            </a:r>
            <a:r>
              <a:rPr lang="en-US" dirty="0" smtClean="0"/>
              <a:t>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perakaran</a:t>
            </a:r>
            <a:endParaRPr lang="en-US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tanam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tajuk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27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0648"/>
            <a:ext cx="8229600" cy="54451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</a:rPr>
              <a:t>Jenis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pupuk</a:t>
            </a:r>
            <a:r>
              <a:rPr lang="en-US" sz="2400" dirty="0" smtClean="0">
                <a:solidFill>
                  <a:srgbClr val="FF0000"/>
                </a:solidFill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</a:rPr>
              <a:t>digunakan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dirty="0" err="1" smtClean="0"/>
              <a:t>Mobilitas</a:t>
            </a:r>
            <a:r>
              <a:rPr lang="en-US" sz="2000" dirty="0" smtClean="0"/>
              <a:t> </a:t>
            </a:r>
            <a:r>
              <a:rPr lang="en-US" sz="2000" dirty="0" err="1" smtClean="0"/>
              <a:t>unsur</a:t>
            </a:r>
            <a:r>
              <a:rPr lang="en-US" sz="2000" dirty="0" smtClean="0"/>
              <a:t> </a:t>
            </a:r>
            <a:r>
              <a:rPr lang="en-US" sz="2000" dirty="0" err="1" smtClean="0"/>
              <a:t>hara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kalium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nitrogen </a:t>
            </a:r>
            <a:r>
              <a:rPr lang="en-US" sz="2000" dirty="0" err="1" smtClean="0"/>
              <a:t>cenderung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(</a:t>
            </a:r>
            <a:r>
              <a:rPr lang="en-US" sz="2000" dirty="0" err="1" smtClean="0"/>
              <a:t>mobil</a:t>
            </a:r>
            <a:r>
              <a:rPr lang="en-US" sz="2000" dirty="0" smtClean="0"/>
              <a:t>)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asal</a:t>
            </a:r>
            <a:r>
              <a:rPr lang="en-US" sz="2000" dirty="0" smtClean="0"/>
              <a:t> </a:t>
            </a:r>
            <a:r>
              <a:rPr lang="en-US" sz="2000" dirty="0" err="1" smtClean="0"/>
              <a:t>penebaran</a:t>
            </a:r>
            <a:r>
              <a:rPr lang="en-US" sz="2000" dirty="0" smtClean="0"/>
              <a:t>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000" dirty="0" err="1" smtClean="0"/>
              <a:t>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pupuk</a:t>
            </a:r>
            <a:r>
              <a:rPr lang="en-US" sz="2000" dirty="0" smtClean="0"/>
              <a:t> yang lain.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garam</a:t>
            </a:r>
            <a:r>
              <a:rPr lang="en-US" sz="2000" dirty="0" smtClean="0"/>
              <a:t>, </a:t>
            </a:r>
            <a:r>
              <a:rPr lang="en-US" sz="2000" dirty="0" err="1" smtClean="0"/>
              <a:t>butiran</a:t>
            </a:r>
            <a:r>
              <a:rPr lang="en-US" sz="2000" dirty="0" smtClean="0"/>
              <a:t>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</a:rPr>
              <a:t>Dosis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pupuk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disarankan</a:t>
            </a:r>
            <a:r>
              <a:rPr lang="en-US" sz="2400" dirty="0" smtClean="0"/>
              <a:t> </a:t>
            </a:r>
            <a:r>
              <a:rPr lang="en-US" sz="2400" dirty="0" err="1" smtClean="0"/>
              <a:t>penempatan</a:t>
            </a:r>
            <a:r>
              <a:rPr lang="en-US" sz="2400" dirty="0" smtClean="0"/>
              <a:t> </a:t>
            </a:r>
            <a:r>
              <a:rPr lang="en-US" sz="2400" dirty="0" err="1" smtClean="0"/>
              <a:t>pupuk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larikan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tugalan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merusak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d. </a:t>
            </a:r>
            <a:r>
              <a:rPr lang="en-US" sz="2400" dirty="0" err="1" smtClean="0">
                <a:solidFill>
                  <a:srgbClr val="FF0000"/>
                </a:solidFill>
              </a:rPr>
              <a:t>Faktor</a:t>
            </a:r>
            <a:r>
              <a:rPr lang="en-US" sz="2400" dirty="0" smtClean="0">
                <a:solidFill>
                  <a:srgbClr val="FF0000"/>
                </a:solidFill>
              </a:rPr>
              <a:t> lain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Faktor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penempatan</a:t>
            </a:r>
            <a:r>
              <a:rPr lang="en-US" sz="2400" dirty="0" smtClean="0"/>
              <a:t> </a:t>
            </a:r>
            <a:r>
              <a:rPr lang="en-US" sz="2400" dirty="0" err="1" smtClean="0"/>
              <a:t>pupuk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iklim</a:t>
            </a:r>
            <a:r>
              <a:rPr lang="en-US" sz="2400" dirty="0" smtClean="0"/>
              <a:t>,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ketersediaan</a:t>
            </a:r>
            <a:r>
              <a:rPr lang="en-US" sz="2400" dirty="0" smtClean="0"/>
              <a:t> air.</a:t>
            </a:r>
          </a:p>
        </p:txBody>
      </p:sp>
    </p:spTree>
    <p:extLst>
      <p:ext uri="{BB962C8B-B14F-4D97-AF65-F5344CB8AC3E}">
        <p14:creationId xmlns:p14="http://schemas.microsoft.com/office/powerpoint/2010/main" xmlns="" val="14747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Cara </a:t>
            </a:r>
            <a:r>
              <a:rPr lang="en-US" dirty="0" err="1" smtClean="0">
                <a:solidFill>
                  <a:srgbClr val="92D050"/>
                </a:solidFill>
              </a:rPr>
              <a:t>Aplikasi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Pupuk</a:t>
            </a: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Larikan</a:t>
            </a:r>
            <a:r>
              <a:rPr lang="en-US" dirty="0" smtClean="0"/>
              <a:t> (</a:t>
            </a:r>
            <a:r>
              <a:rPr lang="en-US" dirty="0" err="1" smtClean="0"/>
              <a:t>parit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barisan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sedalam</a:t>
            </a:r>
            <a:r>
              <a:rPr lang="en-US" dirty="0" smtClean="0"/>
              <a:t> 6-10 cm)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Penebaran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secara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merata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Pop up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pupuk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dimasukkan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lubang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penanaman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benih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bibit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Penugalan</a:t>
            </a:r>
            <a:endParaRPr lang="en-US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lphaLcPeriod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Fertigasi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pupuk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dilarutkan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disiramkan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tanaman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melalui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irigasi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4284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256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/>
              <a:t>Penghitungan</a:t>
            </a:r>
            <a:r>
              <a:rPr lang="en-US" sz="4000" dirty="0" smtClean="0"/>
              <a:t> </a:t>
            </a:r>
            <a:r>
              <a:rPr lang="en-US" sz="4000" dirty="0" err="1" smtClean="0"/>
              <a:t>Penggunaan</a:t>
            </a:r>
            <a:r>
              <a:rPr lang="en-US" sz="4000" dirty="0" smtClean="0"/>
              <a:t> </a:t>
            </a:r>
            <a:r>
              <a:rPr lang="en-US" sz="4000" dirty="0" err="1" smtClean="0"/>
              <a:t>Pupuk</a:t>
            </a:r>
            <a:endParaRPr lang="en-US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5963"/>
            <a:ext cx="7924800" cy="453072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Hasil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analisis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tanah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merekomendasikan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untuk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melakukan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pemupukan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dengan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200 gram N, 100 gram P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5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200 gram K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 per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tanaman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Pupuk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tersedia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pasaran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adalah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urea (45% N), SP 36 (36%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5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)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KCL (60%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 ).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Berdasarkan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rekomendasi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pemupukan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kenyataan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pasaran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bobot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setiap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pupuk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yang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diperlukan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untuk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memenuhi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rekomendasi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atas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adalah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Urea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	: 100/45  x  200 g = 444 g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SP36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	: 100/36  x  100 g = 278 g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KCl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	: 100/60  x  200 g = 333 g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99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60475"/>
            <a:ext cx="7239000" cy="5597525"/>
          </a:xfrm>
        </p:spPr>
        <p:txBody>
          <a:bodyPr/>
          <a:lstStyle/>
          <a:p>
            <a:pPr marL="53975" indent="15875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dalam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buku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pedoman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bercocok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tanam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dianjurkan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untuk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urea (45% N)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sebanyak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100 gram.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Pupuk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 yang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tersedia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adalah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(26% N).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Berdasarkan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data-data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tersebut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pupuk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digunakan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adalah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45/100 x 100 g urea = 45 g N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err="1" smtClean="0">
                <a:solidFill>
                  <a:srgbClr val="0070C0"/>
                </a:solidFill>
              </a:rPr>
              <a:t>sehingga</a:t>
            </a:r>
            <a:r>
              <a:rPr lang="en-US" dirty="0" smtClean="0">
                <a:solidFill>
                  <a:srgbClr val="0070C0"/>
                </a:solidFill>
              </a:rPr>
              <a:t> ZA yang </a:t>
            </a:r>
            <a:r>
              <a:rPr lang="en-US" dirty="0" err="1" smtClean="0">
                <a:solidFill>
                  <a:srgbClr val="0070C0"/>
                </a:solidFill>
              </a:rPr>
              <a:t>diperlukan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untuk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memasok</a:t>
            </a:r>
            <a:r>
              <a:rPr lang="en-US" dirty="0" smtClean="0">
                <a:solidFill>
                  <a:srgbClr val="0070C0"/>
                </a:solidFill>
              </a:rPr>
              <a:t> 45 g N </a:t>
            </a:r>
            <a:r>
              <a:rPr lang="en-US" dirty="0" err="1" smtClean="0">
                <a:solidFill>
                  <a:srgbClr val="0070C0"/>
                </a:solidFill>
              </a:rPr>
              <a:t>adalah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100/26 x 45 g = 173 g.</a:t>
            </a:r>
          </a:p>
        </p:txBody>
      </p:sp>
    </p:spTree>
    <p:extLst>
      <p:ext uri="{BB962C8B-B14F-4D97-AF65-F5344CB8AC3E}">
        <p14:creationId xmlns:p14="http://schemas.microsoft.com/office/powerpoint/2010/main" xmlns="" val="30608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184" y="762000"/>
            <a:ext cx="8382000" cy="536892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Penyuluh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pertanian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menyarankan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menggunakan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 kg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pupuk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NPK 15.15.15 per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pohon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tetapi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harga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pupuk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NPK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mahal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Pupuk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tersedia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urea (45% N), SP 36 (36% P</a:t>
            </a:r>
            <a:r>
              <a:rPr lang="en-US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KCl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(60% K</a:t>
            </a:r>
            <a:r>
              <a:rPr lang="en-US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O).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Menurut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data-data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diatas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dosis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ZA, SP 36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KCl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diperlukan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mengganti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1 kg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pupuk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NPK 15.15.15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	15/100 x 1.000 g = 150 g 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	15/100 x 1.000 g = 150 g P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baseline="-25000" dirty="0">
                <a:solidFill>
                  <a:srgbClr val="FF0000"/>
                </a:solidFill>
              </a:rPr>
              <a:t>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	15/100 x 1.000 g = 150 g K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</a:rPr>
              <a:t>Untuk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memasok</a:t>
            </a:r>
            <a:r>
              <a:rPr lang="en-US" sz="2000" dirty="0" smtClean="0">
                <a:solidFill>
                  <a:srgbClr val="0070C0"/>
                </a:solidFill>
              </a:rPr>
              <a:t> 150 gram N </a:t>
            </a:r>
            <a:r>
              <a:rPr lang="en-US" sz="2000" dirty="0" err="1" smtClean="0">
                <a:solidFill>
                  <a:srgbClr val="0070C0"/>
                </a:solidFill>
              </a:rPr>
              <a:t>diperlukan</a:t>
            </a:r>
            <a:r>
              <a:rPr lang="en-US" sz="2000" dirty="0" smtClean="0">
                <a:solidFill>
                  <a:srgbClr val="0070C0"/>
                </a:solidFill>
              </a:rPr>
              <a:t> urea </a:t>
            </a:r>
            <a:r>
              <a:rPr lang="en-US" sz="2000" dirty="0" err="1" smtClean="0">
                <a:solidFill>
                  <a:srgbClr val="0070C0"/>
                </a:solidFill>
              </a:rPr>
              <a:t>sebanyak</a:t>
            </a:r>
            <a:r>
              <a:rPr lang="en-US" sz="2000" dirty="0" smtClean="0">
                <a:solidFill>
                  <a:srgbClr val="0070C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		100/45 x 150 = 333 gram.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</a:rPr>
              <a:t>Untuk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memasok</a:t>
            </a:r>
            <a:r>
              <a:rPr lang="en-US" sz="2000" dirty="0" smtClean="0">
                <a:solidFill>
                  <a:srgbClr val="0070C0"/>
                </a:solidFill>
              </a:rPr>
              <a:t> 150 gram P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O</a:t>
            </a:r>
            <a:r>
              <a:rPr lang="en-US" sz="2000" baseline="-25000" dirty="0">
                <a:solidFill>
                  <a:srgbClr val="0070C0"/>
                </a:solidFill>
              </a:rPr>
              <a:t>5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diperlukan</a:t>
            </a:r>
            <a:r>
              <a:rPr lang="en-US" sz="2000" dirty="0" smtClean="0">
                <a:solidFill>
                  <a:srgbClr val="0070C0"/>
                </a:solidFill>
              </a:rPr>
              <a:t> SP 36 </a:t>
            </a:r>
            <a:r>
              <a:rPr lang="en-US" sz="2000" dirty="0" err="1" smtClean="0">
                <a:solidFill>
                  <a:srgbClr val="0070C0"/>
                </a:solidFill>
              </a:rPr>
              <a:t>sebanyak</a:t>
            </a:r>
            <a:r>
              <a:rPr lang="en-US" sz="2000" dirty="0" smtClean="0">
                <a:solidFill>
                  <a:srgbClr val="0070C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		100/36 x 150 = 471 gram.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</a:rPr>
              <a:t>Untuk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memasok</a:t>
            </a:r>
            <a:r>
              <a:rPr lang="en-US" sz="2000" dirty="0" smtClean="0">
                <a:solidFill>
                  <a:srgbClr val="0070C0"/>
                </a:solidFill>
              </a:rPr>
              <a:t> 150 gram K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O </a:t>
            </a:r>
            <a:r>
              <a:rPr lang="en-US" sz="2000" dirty="0" err="1" smtClean="0">
                <a:solidFill>
                  <a:srgbClr val="0070C0"/>
                </a:solidFill>
              </a:rPr>
              <a:t>diperlukan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KCl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sebanyak</a:t>
            </a:r>
            <a:r>
              <a:rPr lang="en-US" sz="2000" dirty="0" smtClean="0">
                <a:solidFill>
                  <a:srgbClr val="0070C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		100/60 x 150 = 250 gram.</a:t>
            </a:r>
          </a:p>
        </p:txBody>
      </p:sp>
    </p:spTree>
    <p:extLst>
      <p:ext uri="{BB962C8B-B14F-4D97-AF65-F5344CB8AC3E}">
        <p14:creationId xmlns:p14="http://schemas.microsoft.com/office/powerpoint/2010/main" xmlns="" val="6059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Hasil-hasil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Danang</a:t>
            </a:r>
            <a:r>
              <a:rPr lang="en-US" dirty="0" smtClean="0"/>
              <a:t> </a:t>
            </a:r>
            <a:r>
              <a:rPr lang="en-US" dirty="0" err="1" smtClean="0"/>
              <a:t>Ismanto</a:t>
            </a:r>
            <a:r>
              <a:rPr lang="en-US" dirty="0" smtClean="0"/>
              <a:t> (132040011)</a:t>
            </a:r>
          </a:p>
          <a:p>
            <a:pPr marL="1320800" lvl="1" indent="-955675">
              <a:buNone/>
            </a:pPr>
            <a:r>
              <a:rPr lang="en-US" dirty="0" err="1" smtClean="0"/>
              <a:t>Judul</a:t>
            </a:r>
            <a:r>
              <a:rPr lang="en-US" dirty="0" smtClean="0"/>
              <a:t> :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Krisan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(20, 30 </a:t>
            </a:r>
            <a:r>
              <a:rPr lang="en-US" dirty="0" err="1" smtClean="0"/>
              <a:t>dan</a:t>
            </a:r>
            <a:r>
              <a:rPr lang="en-US" dirty="0" smtClean="0"/>
              <a:t> 40 lux)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Kompos</a:t>
            </a:r>
            <a:r>
              <a:rPr lang="en-US" dirty="0" smtClean="0"/>
              <a:t> (10, 20, </a:t>
            </a:r>
            <a:r>
              <a:rPr lang="en-US" dirty="0" err="1" smtClean="0"/>
              <a:t>dan</a:t>
            </a:r>
            <a:r>
              <a:rPr lang="en-US" dirty="0" smtClean="0"/>
              <a:t> 30 ton/ha) </a:t>
            </a:r>
          </a:p>
          <a:p>
            <a:pPr marL="1320800" lvl="1" indent="-955675">
              <a:buNone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: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i="1" dirty="0" smtClean="0"/>
              <a:t>Split Plot</a:t>
            </a:r>
          </a:p>
          <a:p>
            <a:pPr marL="1320800" lvl="1" indent="-955675">
              <a:buNone/>
            </a:pPr>
            <a:r>
              <a:rPr lang="en-US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29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fi-FI" dirty="0" smtClean="0">
                <a:effectLst/>
              </a:rPr>
              <a:t>Pengertian dan penggolongan unsur hara</a:t>
            </a:r>
            <a:endParaRPr lang="en-US" dirty="0" smtClean="0">
              <a:effectLst/>
            </a:endParaRPr>
          </a:p>
          <a:p>
            <a:pPr lvl="0">
              <a:buFont typeface="+mj-lt"/>
              <a:buAutoNum type="arabicPeriod"/>
            </a:pPr>
            <a:r>
              <a:rPr lang="fi-FI" dirty="0" smtClean="0">
                <a:effectLst/>
              </a:rPr>
              <a:t>Pengertian dan penggolongan pupuk</a:t>
            </a:r>
            <a:endParaRPr lang="en-US" dirty="0" smtClean="0">
              <a:effectLst/>
            </a:endParaRPr>
          </a:p>
          <a:p>
            <a:pPr lvl="0">
              <a:buFont typeface="+mj-lt"/>
              <a:buAutoNum type="arabicPeriod"/>
            </a:pPr>
            <a:r>
              <a:rPr lang="fi-FI" dirty="0" smtClean="0">
                <a:effectLst/>
              </a:rPr>
              <a:t>Tujuan dan cara  pemupukan</a:t>
            </a:r>
            <a:endParaRPr lang="en-US" dirty="0" smtClean="0">
              <a:effectLst/>
            </a:endParaRPr>
          </a:p>
          <a:p>
            <a:pPr lvl="0">
              <a:buFont typeface="+mj-lt"/>
              <a:buAutoNum type="arabicPeriod"/>
            </a:pPr>
            <a:r>
              <a:rPr lang="fi-FI" dirty="0" smtClean="0">
                <a:effectLst/>
              </a:rPr>
              <a:t>Perhitungan kebutuhan pupuk</a:t>
            </a:r>
            <a:endParaRPr lang="en-US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05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Nungkat</a:t>
            </a:r>
            <a:r>
              <a:rPr lang="en-US" dirty="0" smtClean="0"/>
              <a:t> </a:t>
            </a:r>
            <a:r>
              <a:rPr lang="en-US" dirty="0" err="1" smtClean="0"/>
              <a:t>Traju</a:t>
            </a:r>
            <a:r>
              <a:rPr lang="en-US" dirty="0" smtClean="0"/>
              <a:t> (132010009)</a:t>
            </a:r>
          </a:p>
          <a:p>
            <a:pPr marL="365760" lvl="1" indent="0">
              <a:buNone/>
            </a:pP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Media </a:t>
            </a:r>
            <a:r>
              <a:rPr lang="en-US" dirty="0" err="1" smtClean="0"/>
              <a:t>Tanam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Stroberi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smtClean="0"/>
              <a:t>Lengkap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0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ATA ENDAH BI\ABDIMAS\ABDIMAS TANAMAN SELA SRUMBUNG\FOTO\Foto Pelatihan PGPR dan POC 8 Feb 2012\P1070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6016" y="1516380"/>
            <a:ext cx="3657600" cy="2743200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ATA ENDAH BI\ABDIMAS\ABDIMAS SRAGEN\FOTO LAB MIKROBIA\P1060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5616" y="151638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015" y="4572000"/>
            <a:ext cx="36576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5615" y="4598276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0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07414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47974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810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6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KELOMPOK FAKTOR ESENSIIL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209800"/>
            <a:ext cx="6777317" cy="350897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normal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 :</a:t>
            </a:r>
          </a:p>
          <a:p>
            <a:pPr lvl="2">
              <a:buNone/>
            </a:pPr>
            <a:r>
              <a:rPr lang="en-US" sz="2800" dirty="0" smtClean="0"/>
              <a:t>1. </a:t>
            </a:r>
            <a:r>
              <a:rPr lang="en-US" sz="2800" dirty="0" err="1"/>
              <a:t>Unsur</a:t>
            </a:r>
            <a:r>
              <a:rPr lang="en-US" sz="2800" dirty="0"/>
              <a:t> Hara</a:t>
            </a:r>
          </a:p>
          <a:p>
            <a:pPr lvl="2">
              <a:buNone/>
            </a:pPr>
            <a:r>
              <a:rPr lang="en-US" sz="2800" dirty="0" smtClean="0"/>
              <a:t>2. </a:t>
            </a:r>
            <a:r>
              <a:rPr lang="en-US" sz="2800" dirty="0" err="1"/>
              <a:t>Cahaya</a:t>
            </a:r>
            <a:r>
              <a:rPr lang="en-US" sz="2800" dirty="0"/>
              <a:t> </a:t>
            </a:r>
            <a:r>
              <a:rPr lang="en-US" sz="2800" dirty="0" err="1"/>
              <a:t>Matahari</a:t>
            </a:r>
            <a:endParaRPr lang="en-US" sz="2800" dirty="0"/>
          </a:p>
          <a:p>
            <a:pPr lvl="2">
              <a:buNone/>
            </a:pPr>
            <a:r>
              <a:rPr lang="en-US" sz="2800" dirty="0" smtClean="0"/>
              <a:t>3. </a:t>
            </a:r>
            <a:r>
              <a:rPr lang="en-US" sz="2800" dirty="0"/>
              <a:t>Air</a:t>
            </a:r>
          </a:p>
          <a:p>
            <a:pPr lvl="2">
              <a:buNone/>
            </a:pPr>
            <a:r>
              <a:rPr lang="en-US" dirty="0" err="1" smtClean="0"/>
              <a:t>Ketiganya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Faktor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Esensiil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22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10"/>
            <a:ext cx="8229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Unsur</a:t>
            </a:r>
            <a:r>
              <a:rPr lang="en-US" dirty="0" smtClean="0"/>
              <a:t> Hara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5410200"/>
          </a:xfrm>
        </p:spPr>
        <p:txBody>
          <a:bodyPr>
            <a:noAutofit/>
          </a:bodyPr>
          <a:lstStyle/>
          <a:p>
            <a:pPr marL="465138" indent="-465138">
              <a:spcBef>
                <a:spcPts val="300"/>
              </a:spcBef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Unsur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tanaman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465138" indent="-465138">
              <a:spcBef>
                <a:spcPts val="300"/>
              </a:spcBef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465138" indent="-465138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Unsur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hara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esensiil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465138" indent="-465138" eaLnBrk="1" hangingPunct="1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unsur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hara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diperlukan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pertumbuhan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tanaman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1214438" lvl="1" indent="-635000" eaLnBrk="1" hangingPunct="1">
              <a:spcBef>
                <a:spcPts val="300"/>
              </a:spcBef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- </a:t>
            </a:r>
            <a:r>
              <a:rPr lang="en-US" sz="2000" dirty="0" err="1" smtClean="0">
                <a:solidFill>
                  <a:srgbClr val="FF0000"/>
                </a:solidFill>
              </a:rPr>
              <a:t>Unsur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hara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makro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(9 </a:t>
            </a:r>
            <a:r>
              <a:rPr lang="en-US" sz="2000" dirty="0" err="1" smtClean="0">
                <a:solidFill>
                  <a:schemeClr val="tx1"/>
                </a:solidFill>
              </a:rPr>
              <a:t>unsur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1214438" lvl="1" indent="-635000" eaLnBrk="1" hangingPunct="1">
              <a:spcBef>
                <a:spcPts val="300"/>
              </a:spcBef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diperlukan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jumlah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relatif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banyak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1214438" lvl="1" indent="-635000" eaLnBrk="1" hangingPunct="1">
              <a:spcBef>
                <a:spcPts val="300"/>
              </a:spcBef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- </a:t>
            </a:r>
            <a:r>
              <a:rPr lang="en-US" sz="2000" dirty="0" err="1" smtClean="0">
                <a:solidFill>
                  <a:srgbClr val="FF0000"/>
                </a:solidFill>
              </a:rPr>
              <a:t>Unsur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hara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mikro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(7 </a:t>
            </a:r>
            <a:r>
              <a:rPr lang="en-US" sz="2000" dirty="0" err="1" smtClean="0">
                <a:solidFill>
                  <a:schemeClr val="tx1"/>
                </a:solidFill>
              </a:rPr>
              <a:t>unsur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1214438" lvl="1" indent="-635000" eaLnBrk="1" hangingPunct="1">
              <a:spcBef>
                <a:spcPts val="300"/>
              </a:spcBef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diperlukan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jumlah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relatif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sedikit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914400" lvl="1" indent="-914400" eaLnBrk="1" hangingPunct="1">
              <a:spcBef>
                <a:spcPts val="30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b.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Unsur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hara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non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esensiil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1" indent="-334963" eaLnBrk="1" hangingPunct="1">
              <a:spcBef>
                <a:spcPts val="300"/>
              </a:spcBef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Unsur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hara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diperlukan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pertumbuhan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tanaman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9636" name="Rectangle 18"/>
          <p:cNvSpPr>
            <a:spLocks noChangeArrowheads="1"/>
          </p:cNvSpPr>
          <p:nvPr/>
        </p:nvSpPr>
        <p:spPr bwMode="auto">
          <a:xfrm>
            <a:off x="685800" y="33528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5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5383555"/>
              </p:ext>
            </p:extLst>
          </p:nvPr>
        </p:nvGraphicFramePr>
        <p:xfrm>
          <a:off x="1600200" y="838200"/>
          <a:ext cx="4419600" cy="3886200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</a:tblGrid>
              <a:tr h="586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U.H.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Makro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U.H.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Mikro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9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Karbon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(C)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Hidrogen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(H)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Oksigen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(O)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Nitrogen (N)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Belerang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Fosfor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(P)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Kalium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(K)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Kalsium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Ca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Magnesium (Mg)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Besi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(Fe)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Borium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(B)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Seng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(Zn)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Tembaga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(Cu)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Molibden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(Mo)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Mangan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Klor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Cl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69" name="TextBox 4"/>
          <p:cNvSpPr txBox="1">
            <a:spLocks noChangeArrowheads="1"/>
          </p:cNvSpPr>
          <p:nvPr/>
        </p:nvSpPr>
        <p:spPr bwMode="auto">
          <a:xfrm>
            <a:off x="838200" y="5105400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hara</a:t>
            </a:r>
            <a:r>
              <a:rPr lang="en-US" dirty="0"/>
              <a:t> </a:t>
            </a:r>
            <a:r>
              <a:rPr lang="en-US" dirty="0" err="1"/>
              <a:t>esensiil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pH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smtClean="0"/>
              <a:t>5,5-6,5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83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latin typeface="Bodoni MT" pitchFamily="18" charset="0"/>
              </a:rPr>
              <a:t>Fungsi dari unsur hara mineral secara umum: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 err="1" smtClean="0">
                <a:latin typeface="Bodoni MT" pitchFamily="18" charset="0"/>
              </a:rPr>
              <a:t>Pembentuk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protoplasma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dan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dinding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sel</a:t>
            </a:r>
            <a:endParaRPr lang="en-US" sz="2800" dirty="0" smtClean="0">
              <a:latin typeface="Bodoni MT" pitchFamily="18" charset="0"/>
            </a:endParaRPr>
          </a:p>
          <a:p>
            <a:pPr lvl="1"/>
            <a:r>
              <a:rPr lang="en-US" sz="2800" dirty="0" err="1" smtClean="0">
                <a:latin typeface="Bodoni MT" pitchFamily="18" charset="0"/>
              </a:rPr>
              <a:t>Mempengaruhi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tekanan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osmotik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sel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tanaman</a:t>
            </a:r>
            <a:endParaRPr lang="en-US" sz="2800" dirty="0" smtClean="0">
              <a:latin typeface="Bodoni MT" pitchFamily="18" charset="0"/>
            </a:endParaRPr>
          </a:p>
          <a:p>
            <a:pPr lvl="1"/>
            <a:r>
              <a:rPr lang="en-US" sz="2800" dirty="0" err="1" smtClean="0">
                <a:latin typeface="Bodoni MT" pitchFamily="18" charset="0"/>
              </a:rPr>
              <a:t>Mempengaruhi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kemasaman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cairan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sel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dan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bekerja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sebagai</a:t>
            </a:r>
            <a:r>
              <a:rPr lang="en-US" sz="2800" dirty="0" smtClean="0">
                <a:latin typeface="Bodoni MT" pitchFamily="18" charset="0"/>
              </a:rPr>
              <a:t> buffer</a:t>
            </a:r>
          </a:p>
          <a:p>
            <a:pPr lvl="1"/>
            <a:r>
              <a:rPr lang="en-US" sz="2800" dirty="0" err="1" smtClean="0">
                <a:latin typeface="Bodoni MT" pitchFamily="18" charset="0"/>
              </a:rPr>
              <a:t>Mempengaruhi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permeabilitas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membran</a:t>
            </a:r>
            <a:r>
              <a:rPr lang="en-US" sz="2800" dirty="0" smtClean="0">
                <a:latin typeface="Bodoni MT" pitchFamily="18" charset="0"/>
              </a:rPr>
              <a:t> </a:t>
            </a:r>
            <a:r>
              <a:rPr lang="en-US" sz="2800" dirty="0" err="1" smtClean="0">
                <a:latin typeface="Bodoni MT" pitchFamily="18" charset="0"/>
              </a:rPr>
              <a:t>sitoplasma</a:t>
            </a:r>
            <a:endParaRPr lang="en-US" sz="2800" dirty="0" smtClean="0">
              <a:latin typeface="Bodoni MT" pitchFamily="18" charset="0"/>
            </a:endParaRPr>
          </a:p>
          <a:p>
            <a:endParaRPr lang="en-US" dirty="0" smtClean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2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6400800" cy="4237038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46038" indent="0" fontAlgn="auto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keracunan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unsur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apabila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kadar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larutan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unsur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tersebut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medium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melebihi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batas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kadar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sufisien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tetapi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kalau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kadarnya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larutan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rendah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daripada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batas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bawah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kadar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sufisien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tanaman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mengalami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defisiensi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kelaparan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unsur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tersebut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" indent="0" fontAlgn="auto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1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PUPUK &amp; PEMUPUKAN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543800" cy="44958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rgbClr val="FF0000"/>
                </a:solidFill>
              </a:rPr>
              <a:t>Pupuk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unsur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tanaman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68580" indent="0" algn="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Cara </a:t>
            </a:r>
            <a:r>
              <a:rPr lang="en-US" dirty="0" err="1" smtClean="0">
                <a:solidFill>
                  <a:schemeClr val="tx1"/>
                </a:solidFill>
              </a:rPr>
              <a:t>pemupukan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melalui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tanah</a:t>
            </a:r>
            <a:r>
              <a:rPr lang="en-US" dirty="0" smtClean="0">
                <a:solidFill>
                  <a:schemeClr val="tx1"/>
                </a:solidFill>
              </a:rPr>
              <a:t>, media </a:t>
            </a:r>
            <a:r>
              <a:rPr lang="en-US" dirty="0" err="1" smtClean="0">
                <a:solidFill>
                  <a:schemeClr val="tx1"/>
                </a:solidFill>
              </a:rPr>
              <a:t>tanam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disemprotkan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tanaman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68580" indent="0" algn="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en-US" dirty="0" err="1" smtClean="0">
                <a:solidFill>
                  <a:schemeClr val="tx1"/>
                </a:solidFill>
              </a:rPr>
              <a:t>Pemupukan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sekaligus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hilang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pelindian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tertambat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tanah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3732" name="Picture 4" descr="pup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03" y="345749"/>
            <a:ext cx="2020997" cy="16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42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/>
          <p:cNvSpPr>
            <a:spLocks noChangeArrowheads="1"/>
          </p:cNvSpPr>
          <p:nvPr/>
        </p:nvSpPr>
        <p:spPr bwMode="auto">
          <a:xfrm>
            <a:off x="228600" y="2286000"/>
            <a:ext cx="1447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2590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Pupuk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2133600" y="533400"/>
            <a:ext cx="1447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438400" y="609600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Pupuk</a:t>
            </a:r>
            <a:r>
              <a:rPr lang="en-US" dirty="0"/>
              <a:t> </a:t>
            </a:r>
            <a:r>
              <a:rPr lang="en-US" dirty="0" err="1" smtClean="0"/>
              <a:t>alami</a:t>
            </a:r>
            <a:endParaRPr lang="en-US" dirty="0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2362200" y="3733800"/>
            <a:ext cx="1447800" cy="1219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590800" y="38862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Pupuk buatan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4038600" y="2971800"/>
            <a:ext cx="2133600" cy="838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495800" y="29718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Pupuk anorganik</a:t>
            </a: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4191000" y="5638800"/>
            <a:ext cx="2133600" cy="838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24400" y="56388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Pupuk organik</a:t>
            </a:r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6705600" y="3581400"/>
            <a:ext cx="2438400" cy="9906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Oval 14"/>
          <p:cNvSpPr>
            <a:spLocks noChangeArrowheads="1"/>
          </p:cNvSpPr>
          <p:nvPr/>
        </p:nvSpPr>
        <p:spPr bwMode="auto">
          <a:xfrm>
            <a:off x="6705600" y="1981200"/>
            <a:ext cx="2438400" cy="9906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Text Box 15"/>
          <p:cNvSpPr txBox="1">
            <a:spLocks noChangeArrowheads="1"/>
          </p:cNvSpPr>
          <p:nvPr/>
        </p:nvSpPr>
        <p:spPr bwMode="auto">
          <a:xfrm>
            <a:off x="6629400" y="220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Pupuk tunggal</a:t>
            </a:r>
          </a:p>
        </p:txBody>
      </p:sp>
      <p:sp>
        <p:nvSpPr>
          <p:cNvPr id="74767" name="Oval 16"/>
          <p:cNvSpPr>
            <a:spLocks noChangeArrowheads="1"/>
          </p:cNvSpPr>
          <p:nvPr/>
        </p:nvSpPr>
        <p:spPr bwMode="auto">
          <a:xfrm>
            <a:off x="6934200" y="5486400"/>
            <a:ext cx="2209800" cy="10668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Text Box 17"/>
          <p:cNvSpPr txBox="1">
            <a:spLocks noChangeArrowheads="1"/>
          </p:cNvSpPr>
          <p:nvPr/>
        </p:nvSpPr>
        <p:spPr bwMode="auto">
          <a:xfrm>
            <a:off x="7010400" y="5791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Pupuk tunggal</a:t>
            </a:r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267200" y="87313"/>
            <a:ext cx="1981200" cy="903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4495800" y="762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Pupuk alam anorganik</a:t>
            </a:r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343400" y="1219200"/>
            <a:ext cx="19812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Text Box 21"/>
          <p:cNvSpPr txBox="1">
            <a:spLocks noChangeArrowheads="1"/>
          </p:cNvSpPr>
          <p:nvPr/>
        </p:nvSpPr>
        <p:spPr bwMode="auto">
          <a:xfrm>
            <a:off x="4648200" y="12954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Pupuk alam organik</a:t>
            </a:r>
          </a:p>
        </p:txBody>
      </p:sp>
      <p:sp>
        <p:nvSpPr>
          <p:cNvPr id="74773" name="Line 24"/>
          <p:cNvSpPr>
            <a:spLocks noChangeShapeType="1"/>
          </p:cNvSpPr>
          <p:nvPr/>
        </p:nvSpPr>
        <p:spPr bwMode="auto">
          <a:xfrm flipV="1">
            <a:off x="1524000" y="1600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4" name="Line 25"/>
          <p:cNvSpPr>
            <a:spLocks noChangeShapeType="1"/>
          </p:cNvSpPr>
          <p:nvPr/>
        </p:nvSpPr>
        <p:spPr bwMode="auto">
          <a:xfrm>
            <a:off x="1447800" y="3505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5" name="Line 26"/>
          <p:cNvSpPr>
            <a:spLocks noChangeShapeType="1"/>
          </p:cNvSpPr>
          <p:nvPr/>
        </p:nvSpPr>
        <p:spPr bwMode="auto">
          <a:xfrm flipV="1">
            <a:off x="3733800" y="609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Line 27"/>
          <p:cNvSpPr>
            <a:spLocks noChangeShapeType="1"/>
          </p:cNvSpPr>
          <p:nvPr/>
        </p:nvSpPr>
        <p:spPr bwMode="auto">
          <a:xfrm>
            <a:off x="3733800" y="13716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7" name="Line 28"/>
          <p:cNvSpPr>
            <a:spLocks noChangeShapeType="1"/>
          </p:cNvSpPr>
          <p:nvPr/>
        </p:nvSpPr>
        <p:spPr bwMode="auto">
          <a:xfrm flipV="1">
            <a:off x="3886200" y="3657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8" name="Line 29"/>
          <p:cNvSpPr>
            <a:spLocks noChangeShapeType="1"/>
          </p:cNvSpPr>
          <p:nvPr/>
        </p:nvSpPr>
        <p:spPr bwMode="auto">
          <a:xfrm>
            <a:off x="3505200" y="5029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9" name="Line 30"/>
          <p:cNvSpPr>
            <a:spLocks noChangeShapeType="1"/>
          </p:cNvSpPr>
          <p:nvPr/>
        </p:nvSpPr>
        <p:spPr bwMode="auto">
          <a:xfrm flipV="1">
            <a:off x="6172200" y="2743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0" name="Line 31"/>
          <p:cNvSpPr>
            <a:spLocks noChangeShapeType="1"/>
          </p:cNvSpPr>
          <p:nvPr/>
        </p:nvSpPr>
        <p:spPr bwMode="auto">
          <a:xfrm>
            <a:off x="6172200" y="3657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1" name="Line 32"/>
          <p:cNvSpPr>
            <a:spLocks noChangeShapeType="1"/>
          </p:cNvSpPr>
          <p:nvPr/>
        </p:nvSpPr>
        <p:spPr bwMode="auto">
          <a:xfrm>
            <a:off x="6400800" y="601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2" name="Text Box 33"/>
          <p:cNvSpPr txBox="1">
            <a:spLocks noChangeArrowheads="1"/>
          </p:cNvSpPr>
          <p:nvPr/>
        </p:nvSpPr>
        <p:spPr bwMode="auto">
          <a:xfrm>
            <a:off x="6629400" y="3810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Pupuk majemuk</a:t>
            </a:r>
          </a:p>
        </p:txBody>
      </p:sp>
    </p:spTree>
    <p:extLst>
      <p:ext uri="{BB962C8B-B14F-4D97-AF65-F5344CB8AC3E}">
        <p14:creationId xmlns:p14="http://schemas.microsoft.com/office/powerpoint/2010/main" xmlns="" val="42930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278</TotalTime>
  <Words>766</Words>
  <Application>Microsoft Office PowerPoint</Application>
  <PresentationFormat>On-screen Show (4:3)</PresentationFormat>
  <Paragraphs>142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KELOMPOK FAKTOR ESSENSIIL</vt:lpstr>
      <vt:lpstr>Pokok Bahasan:</vt:lpstr>
      <vt:lpstr>KELOMPOK FAKTOR ESENSIIL</vt:lpstr>
      <vt:lpstr>Unsur Hara</vt:lpstr>
      <vt:lpstr>Slide 5</vt:lpstr>
      <vt:lpstr>Fungsi dari unsur hara mineral secara umum:</vt:lpstr>
      <vt:lpstr>Slide 7</vt:lpstr>
      <vt:lpstr>PUPUK &amp; PEMUPUKAN</vt:lpstr>
      <vt:lpstr>Slide 9</vt:lpstr>
      <vt:lpstr>Slide 10</vt:lpstr>
      <vt:lpstr>Slide 11</vt:lpstr>
      <vt:lpstr>Pengaturan cara penempatan pupuk memiliki tujuan sbb:</vt:lpstr>
      <vt:lpstr>Faktor Penentu</vt:lpstr>
      <vt:lpstr>Slide 14</vt:lpstr>
      <vt:lpstr>Cara Aplikasi Pupuk</vt:lpstr>
      <vt:lpstr>Penghitungan Penggunaan Pupuk</vt:lpstr>
      <vt:lpstr>Slide 17</vt:lpstr>
      <vt:lpstr>Slide 18</vt:lpstr>
      <vt:lpstr>Hasil-hasil Penelitian</vt:lpstr>
      <vt:lpstr>Slide 20</vt:lpstr>
      <vt:lpstr>Slide 21</vt:lpstr>
      <vt:lpstr>Slide 22</vt:lpstr>
    </vt:vector>
  </TitlesOfParts>
  <Company>SigmaCom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FAKTOR ESSENSIIL</dc:title>
  <dc:creator>Ifa</dc:creator>
  <cp:lastModifiedBy>Endah BI</cp:lastModifiedBy>
  <cp:revision>38</cp:revision>
  <dcterms:created xsi:type="dcterms:W3CDTF">2011-03-20T18:51:22Z</dcterms:created>
  <dcterms:modified xsi:type="dcterms:W3CDTF">2016-09-22T01:22:35Z</dcterms:modified>
</cp:coreProperties>
</file>