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1569-679D-463B-AFAA-3E9DDFC71AB9}" type="datetimeFigureOut">
              <a:rPr lang="id-ID" smtClean="0"/>
              <a:t>16/09/2017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8B9D-FFC6-41FA-8060-CBA48E5AA2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1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1569-679D-463B-AFAA-3E9DDFC71AB9}" type="datetimeFigureOut">
              <a:rPr lang="id-ID" smtClean="0"/>
              <a:t>16/09/2017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8B9D-FFC6-41FA-8060-CBA48E5AA2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315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1569-679D-463B-AFAA-3E9DDFC71AB9}" type="datetimeFigureOut">
              <a:rPr lang="id-ID" smtClean="0"/>
              <a:t>16/09/2017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8B9D-FFC6-41FA-8060-CBA48E5AA2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850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1569-679D-463B-AFAA-3E9DDFC71AB9}" type="datetimeFigureOut">
              <a:rPr lang="id-ID" smtClean="0"/>
              <a:t>16/09/2017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8B9D-FFC6-41FA-8060-CBA48E5AA2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057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1569-679D-463B-AFAA-3E9DDFC71AB9}" type="datetimeFigureOut">
              <a:rPr lang="id-ID" smtClean="0"/>
              <a:t>16/09/2017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8B9D-FFC6-41FA-8060-CBA48E5AA2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888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1569-679D-463B-AFAA-3E9DDFC71AB9}" type="datetimeFigureOut">
              <a:rPr lang="id-ID" smtClean="0"/>
              <a:t>16/09/2017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8B9D-FFC6-41FA-8060-CBA48E5AA2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838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1569-679D-463B-AFAA-3E9DDFC71AB9}" type="datetimeFigureOut">
              <a:rPr lang="id-ID" smtClean="0"/>
              <a:t>16/09/2017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8B9D-FFC6-41FA-8060-CBA48E5AA2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180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1569-679D-463B-AFAA-3E9DDFC71AB9}" type="datetimeFigureOut">
              <a:rPr lang="id-ID" smtClean="0"/>
              <a:t>16/09/2017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8B9D-FFC6-41FA-8060-CBA48E5AA2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673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1569-679D-463B-AFAA-3E9DDFC71AB9}" type="datetimeFigureOut">
              <a:rPr lang="id-ID" smtClean="0"/>
              <a:t>16/09/2017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8B9D-FFC6-41FA-8060-CBA48E5AA2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609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1569-679D-463B-AFAA-3E9DDFC71AB9}" type="datetimeFigureOut">
              <a:rPr lang="id-ID" smtClean="0"/>
              <a:t>16/09/2017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8B9D-FFC6-41FA-8060-CBA48E5AA2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774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1569-679D-463B-AFAA-3E9DDFC71AB9}" type="datetimeFigureOut">
              <a:rPr lang="id-ID" smtClean="0"/>
              <a:t>16/09/2017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8B9D-FFC6-41FA-8060-CBA48E5AA2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124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41569-679D-463B-AFAA-3E9DDFC71AB9}" type="datetimeFigureOut">
              <a:rPr lang="id-ID" smtClean="0"/>
              <a:t>16/09/2017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68B9D-FFC6-41FA-8060-CBA48E5AA2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64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 smtClean="0"/>
              <a:t>Asal Limbah Berbahaya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4030191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Limbah Berbahaya di Atmosfir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d-ID" dirty="0"/>
              <a:t>Potensi polusi limbah berbahaya pada atmosfir </a:t>
            </a:r>
            <a:r>
              <a:rPr lang="id-ID" dirty="0" smtClean="0"/>
              <a:t>tergantung kepada </a:t>
            </a:r>
            <a:r>
              <a:rPr lang="id-ID" dirty="0"/>
              <a:t>apakah mereka itu </a:t>
            </a:r>
            <a:r>
              <a:rPr lang="id-ID" i="1" dirty="0"/>
              <a:t>polutan pimer </a:t>
            </a:r>
            <a:r>
              <a:rPr lang="id-ID" dirty="0"/>
              <a:t>yang </a:t>
            </a:r>
            <a:r>
              <a:rPr lang="id-ID" dirty="0" smtClean="0"/>
              <a:t>mempunyai pengaruh </a:t>
            </a:r>
            <a:r>
              <a:rPr lang="id-ID" dirty="0"/>
              <a:t>langsung ataukah </a:t>
            </a:r>
            <a:r>
              <a:rPr lang="id-ID" i="1" dirty="0"/>
              <a:t>polutan sekunder </a:t>
            </a:r>
            <a:r>
              <a:rPr lang="id-ID" dirty="0"/>
              <a:t>yang berubah </a:t>
            </a:r>
            <a:r>
              <a:rPr lang="id-ID" dirty="0" smtClean="0"/>
              <a:t>menjadi zat </a:t>
            </a:r>
            <a:r>
              <a:rPr lang="id-ID" dirty="0"/>
              <a:t>yang berbahaya dikarenakan proses kimia di </a:t>
            </a:r>
            <a:r>
              <a:rPr lang="id-ID" dirty="0" smtClean="0"/>
              <a:t>atmosfer.</a:t>
            </a:r>
          </a:p>
          <a:p>
            <a:pPr algn="just"/>
            <a:r>
              <a:rPr lang="id-ID" dirty="0" smtClean="0"/>
              <a:t>Contoh-contoh polutan </a:t>
            </a:r>
            <a:r>
              <a:rPr lang="id-ID" dirty="0"/>
              <a:t>udara primer meliputi uap toksik/racun organik (</a:t>
            </a:r>
            <a:r>
              <a:rPr lang="id-ID" dirty="0" smtClean="0"/>
              <a:t>vinyl klorida</a:t>
            </a:r>
            <a:r>
              <a:rPr lang="id-ID" dirty="0"/>
              <a:t>), asam korosif (HCl), dan gas-gas racun </a:t>
            </a:r>
            <a:r>
              <a:rPr lang="id-ID" dirty="0" smtClean="0"/>
              <a:t>anorganik, misalnya </a:t>
            </a:r>
            <a:r>
              <a:rPr lang="id-ID" dirty="0"/>
              <a:t>H2S yang lepas karena kecelakaan percampuran </a:t>
            </a:r>
            <a:r>
              <a:rPr lang="id-ID" dirty="0" smtClean="0"/>
              <a:t>limbah asam </a:t>
            </a:r>
            <a:r>
              <a:rPr lang="id-ID" dirty="0"/>
              <a:t>(HCl dari limbah baja pengawetan minuman) dan </a:t>
            </a:r>
            <a:r>
              <a:rPr lang="id-ID" dirty="0" smtClean="0"/>
              <a:t>limbah logam </a:t>
            </a:r>
            <a:r>
              <a:rPr lang="id-ID" dirty="0"/>
              <a:t>sulfida</a:t>
            </a:r>
            <a:r>
              <a:rPr lang="id-ID" dirty="0" smtClean="0"/>
              <a:t>.</a:t>
            </a:r>
          </a:p>
          <a:p>
            <a:pPr marL="0" indent="0" algn="just">
              <a:buNone/>
            </a:pPr>
            <a:r>
              <a:rPr lang="id-ID" dirty="0" smtClean="0"/>
              <a:t>	2HCl </a:t>
            </a:r>
            <a:r>
              <a:rPr lang="id-ID" dirty="0"/>
              <a:t>+ FeS → FeCl2 + H2S</a:t>
            </a:r>
            <a:endParaRPr lang="id-ID" dirty="0" smtClean="0"/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84484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sv-SE" dirty="0"/>
              <a:t>Jenis organik yang menghasilkan polutan udara </a:t>
            </a:r>
            <a:r>
              <a:rPr lang="sv-SE" dirty="0" smtClean="0"/>
              <a:t>sekunder</a:t>
            </a:r>
            <a:r>
              <a:rPr lang="id-ID" dirty="0" smtClean="0"/>
              <a:t> yaitu </a:t>
            </a:r>
            <a:r>
              <a:rPr lang="id-ID" dirty="0"/>
              <a:t>membentuk asap photo kimia. Semakin reaktif (</a:t>
            </a:r>
            <a:r>
              <a:rPr lang="id-ID" dirty="0" smtClean="0"/>
              <a:t>polutan sekunder) adalah </a:t>
            </a:r>
            <a:r>
              <a:rPr lang="id-ID" dirty="0"/>
              <a:t>campuran yang tidak jenuh yang tidak </a:t>
            </a:r>
            <a:r>
              <a:rPr lang="id-ID" dirty="0" smtClean="0"/>
              <a:t>bereaksi dengan </a:t>
            </a:r>
            <a:r>
              <a:rPr lang="id-ID" dirty="0"/>
              <a:t>atom oksigen atau radikal hidroksi di udara:</a:t>
            </a:r>
          </a:p>
          <a:p>
            <a:pPr marL="0" indent="0" algn="just">
              <a:buNone/>
            </a:pPr>
            <a:r>
              <a:rPr lang="id-ID" dirty="0" smtClean="0"/>
              <a:t>       R-CH=CH2 </a:t>
            </a:r>
            <a:r>
              <a:rPr lang="id-ID" dirty="0"/>
              <a:t>+ HO → RCH2CH2O</a:t>
            </a:r>
          </a:p>
        </p:txBody>
      </p:sp>
    </p:spTree>
    <p:extLst>
      <p:ext uri="{BB962C8B-B14F-4D97-AF65-F5344CB8AC3E}">
        <p14:creationId xmlns:p14="http://schemas.microsoft.com/office/powerpoint/2010/main" val="118066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Limbah Berbahaya pada Biosphere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id-ID" b="1" i="1" dirty="0"/>
              <a:t>Biodegradasi </a:t>
            </a:r>
            <a:r>
              <a:rPr lang="id-ID" dirty="0"/>
              <a:t>limbah adalah </a:t>
            </a:r>
            <a:r>
              <a:rPr lang="id-ID" dirty="0" smtClean="0"/>
              <a:t>konversi mereka </a:t>
            </a:r>
            <a:r>
              <a:rPr lang="id-ID" dirty="0"/>
              <a:t>oleh proses biologis menjadi mlekul anorganik </a:t>
            </a:r>
            <a:r>
              <a:rPr lang="id-ID" dirty="0" smtClean="0"/>
              <a:t>sederhana dan</a:t>
            </a:r>
            <a:r>
              <a:rPr lang="id-ID" dirty="0"/>
              <a:t>, hingga tahap tertentu, menjadi bahan-bahan biologi</a:t>
            </a:r>
            <a:r>
              <a:rPr lang="id-ID" dirty="0" smtClean="0"/>
              <a:t>.</a:t>
            </a:r>
          </a:p>
          <a:p>
            <a:pPr algn="just"/>
            <a:r>
              <a:rPr lang="id-ID" dirty="0"/>
              <a:t>Biodegradasi biasanya </a:t>
            </a:r>
            <a:r>
              <a:rPr lang="id-ID" dirty="0" smtClean="0"/>
              <a:t>diakukan </a:t>
            </a:r>
            <a:r>
              <a:rPr lang="sv-SE" dirty="0" smtClean="0"/>
              <a:t>oleh tindakan/perbuatan</a:t>
            </a:r>
            <a:r>
              <a:rPr lang="id-ID" dirty="0" smtClean="0"/>
              <a:t> </a:t>
            </a:r>
            <a:r>
              <a:rPr lang="sv-SE" dirty="0" smtClean="0"/>
              <a:t>mikroorganisme,</a:t>
            </a:r>
            <a:r>
              <a:rPr lang="id-ID" dirty="0" smtClean="0"/>
              <a:t> </a:t>
            </a:r>
            <a:r>
              <a:rPr lang="sv-SE" dirty="0" smtClean="0"/>
              <a:t>khususnya </a:t>
            </a:r>
            <a:r>
              <a:rPr lang="sv-SE" dirty="0"/>
              <a:t>bakteria </a:t>
            </a:r>
            <a:r>
              <a:rPr lang="sv-SE" dirty="0" smtClean="0"/>
              <a:t>dan</a:t>
            </a:r>
            <a:r>
              <a:rPr lang="id-ID" dirty="0" smtClean="0"/>
              <a:t> jamur.</a:t>
            </a:r>
          </a:p>
          <a:p>
            <a:pPr algn="just"/>
            <a:r>
              <a:rPr lang="id-ID" dirty="0"/>
              <a:t>Sistem enzim yang bertanggung jawab </a:t>
            </a:r>
            <a:r>
              <a:rPr lang="id-ID" dirty="0" smtClean="0"/>
              <a:t>atas degradasi </a:t>
            </a:r>
            <a:r>
              <a:rPr lang="id-ID" dirty="0"/>
              <a:t>ini adalah fungi/jamur yang selalu menguraikan </a:t>
            </a:r>
            <a:r>
              <a:rPr lang="id-ID" dirty="0" smtClean="0"/>
              <a:t>lignin pada </a:t>
            </a:r>
            <a:r>
              <a:rPr lang="id-ID" dirty="0"/>
              <a:t>bahan-bahan tanaman dengan kondisi </a:t>
            </a:r>
            <a:r>
              <a:rPr lang="id-ID" dirty="0" smtClean="0"/>
              <a:t>normal.</a:t>
            </a:r>
          </a:p>
          <a:p>
            <a:pPr algn="just"/>
            <a:r>
              <a:rPr lang="id-ID" dirty="0" smtClean="0"/>
              <a:t>Reaksi degradasi </a:t>
            </a:r>
            <a:r>
              <a:rPr lang="id-ID" dirty="0"/>
              <a:t>fenol oleh bakteri dengan reaksi berikut:</a:t>
            </a:r>
          </a:p>
          <a:p>
            <a:pPr marL="0" indent="0" algn="just">
              <a:buNone/>
            </a:pPr>
            <a:r>
              <a:rPr lang="id-ID" sz="2100" dirty="0" smtClean="0"/>
              <a:t>	</a:t>
            </a:r>
            <a:r>
              <a:rPr lang="id-ID" sz="2300" b="1" dirty="0" smtClean="0"/>
              <a:t>Fenol(aerobic bacteria aclimated/to bacteria phenol)CO2 </a:t>
            </a:r>
            <a:r>
              <a:rPr lang="id-ID" sz="2300" b="1" dirty="0"/>
              <a:t>+ H2O +energi</a:t>
            </a:r>
          </a:p>
        </p:txBody>
      </p:sp>
    </p:spTree>
    <p:extLst>
      <p:ext uri="{BB962C8B-B14F-4D97-AF65-F5344CB8AC3E}">
        <p14:creationId xmlns:p14="http://schemas.microsoft.com/office/powerpoint/2010/main" val="3458792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Peran Enzim pada Degradasi Limbah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id-ID" dirty="0"/>
              <a:t>Kebanyakan proses biologi yang sekarang </a:t>
            </a:r>
            <a:r>
              <a:rPr lang="id-ID" dirty="0" smtClean="0"/>
              <a:t>digunakan, enzim </a:t>
            </a:r>
            <a:r>
              <a:rPr lang="id-ID" dirty="0"/>
              <a:t>merupakan organisme hidup yang berhubungan </a:t>
            </a:r>
            <a:r>
              <a:rPr lang="id-ID" dirty="0" smtClean="0"/>
              <a:t>dengan limbah</a:t>
            </a:r>
            <a:r>
              <a:rPr lang="id-ID" dirty="0"/>
              <a:t>. Karenanya, pada beberapa kasus menggunakan ekstrak </a:t>
            </a:r>
            <a:r>
              <a:rPr lang="id-ID" dirty="0" smtClean="0"/>
              <a:t>sel bebas </a:t>
            </a:r>
            <a:r>
              <a:rPr lang="id-ID" dirty="0"/>
              <a:t>dari enzim yang diambil dari sel-sel bakteri ataupun </a:t>
            </a:r>
            <a:r>
              <a:rPr lang="id-ID" dirty="0" smtClean="0"/>
              <a:t>jamur untuk </a:t>
            </a:r>
            <a:r>
              <a:rPr lang="id-ID" dirty="0"/>
              <a:t>mengolah limbah berbahaya dapat dilakukan. Untuk </a:t>
            </a:r>
            <a:r>
              <a:rPr lang="id-ID" dirty="0" smtClean="0"/>
              <a:t>aplikasi ini </a:t>
            </a:r>
            <a:r>
              <a:rPr lang="id-ID" dirty="0"/>
              <a:t>enzim hadir dalam bentuk cairan, atau yang lebih </a:t>
            </a:r>
            <a:r>
              <a:rPr lang="id-ID" dirty="0" smtClean="0"/>
              <a:t>umum dinonaktifkan </a:t>
            </a:r>
            <a:r>
              <a:rPr lang="id-ID" dirty="0"/>
              <a:t>dalam reaktor biologis</a:t>
            </a:r>
            <a:r>
              <a:rPr lang="id-ID" dirty="0" smtClean="0"/>
              <a:t>.</a:t>
            </a:r>
          </a:p>
          <a:p>
            <a:pPr algn="just"/>
            <a:r>
              <a:rPr lang="id-ID" dirty="0"/>
              <a:t>Beberapa kelompok mikroorganisme mampu </a:t>
            </a:r>
            <a:r>
              <a:rPr lang="id-ID" dirty="0" smtClean="0"/>
              <a:t>melakukan degradasi </a:t>
            </a:r>
            <a:r>
              <a:rPr lang="id-ID" dirty="0"/>
              <a:t>campuran limbah berbahaya lengkap </a:t>
            </a:r>
            <a:r>
              <a:rPr lang="id-ID" dirty="0" smtClean="0"/>
              <a:t>maupun sebagaian/parsial</a:t>
            </a:r>
            <a:r>
              <a:rPr lang="id-ID" dirty="0"/>
              <a:t>. Diantara bakteri aerobic, yaitu </a:t>
            </a:r>
            <a:r>
              <a:rPr lang="id-ID" dirty="0" smtClean="0"/>
              <a:t>keluarga </a:t>
            </a:r>
            <a:r>
              <a:rPr lang="sv-SE" i="1" dirty="0" smtClean="0"/>
              <a:t>pseudomonas </a:t>
            </a:r>
            <a:r>
              <a:rPr lang="sv-SE" dirty="0"/>
              <a:t>yang paling umum dan paling dapat </a:t>
            </a:r>
            <a:r>
              <a:rPr lang="sv-SE" dirty="0" smtClean="0"/>
              <a:t>beradaptasi</a:t>
            </a:r>
            <a:r>
              <a:rPr lang="id-ID" dirty="0" smtClean="0"/>
              <a:t> terhadap </a:t>
            </a:r>
            <a:r>
              <a:rPr lang="id-ID" dirty="0"/>
              <a:t>degradasi campuran sintetik. Bakteri-bakteri </a:t>
            </a:r>
            <a:r>
              <a:rPr lang="id-ID" dirty="0" smtClean="0"/>
              <a:t>ini mendegradasi </a:t>
            </a:r>
            <a:r>
              <a:rPr lang="id-ID" dirty="0"/>
              <a:t>biphenyl, naphthalene, DDT, dan banyak </a:t>
            </a:r>
            <a:r>
              <a:rPr lang="id-ID" dirty="0" smtClean="0"/>
              <a:t>lagi campuran </a:t>
            </a:r>
            <a:r>
              <a:rPr lang="id-ID" dirty="0"/>
              <a:t>lainya</a:t>
            </a:r>
          </a:p>
        </p:txBody>
      </p:sp>
    </p:spTree>
    <p:extLst>
      <p:ext uri="{BB962C8B-B14F-4D97-AF65-F5344CB8AC3E}">
        <p14:creationId xmlns:p14="http://schemas.microsoft.com/office/powerpoint/2010/main" val="792015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/>
              <a:t>Diantara zat-zat yang paling resistan terhadap </a:t>
            </a:r>
            <a:r>
              <a:rPr lang="id-ID" dirty="0" smtClean="0"/>
              <a:t>biodegradasi adalah </a:t>
            </a:r>
            <a:r>
              <a:rPr lang="id-ID" dirty="0"/>
              <a:t>polychlorinated biphenyl PCB. Bakteri yang tumbuh </a:t>
            </a:r>
            <a:r>
              <a:rPr lang="id-ID" dirty="0" smtClean="0"/>
              <a:t>secara anaerobic </a:t>
            </a:r>
            <a:r>
              <a:rPr lang="id-ID" dirty="0"/>
              <a:t>dalam sedimen sungai tercemar PCB </a:t>
            </a:r>
            <a:r>
              <a:rPr lang="id-ID" dirty="0" smtClean="0"/>
              <a:t>menunjukan kapasitas </a:t>
            </a:r>
            <a:r>
              <a:rPr lang="id-ID" dirty="0"/>
              <a:t>mendeklorinasi secara partial PCB yang lebih tinggi.</a:t>
            </a:r>
          </a:p>
        </p:txBody>
      </p:sp>
    </p:spTree>
    <p:extLst>
      <p:ext uri="{BB962C8B-B14F-4D97-AF65-F5344CB8AC3E}">
        <p14:creationId xmlns:p14="http://schemas.microsoft.com/office/powerpoint/2010/main" val="3237413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97666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d-ID" dirty="0"/>
              <a:t>Beberapa sebab yang mengakibatkan pencemaran </a:t>
            </a:r>
            <a:r>
              <a:rPr lang="id-ID" dirty="0" smtClean="0"/>
              <a:t>antara lain </a:t>
            </a:r>
            <a:r>
              <a:rPr lang="id-ID" dirty="0"/>
              <a:t>sebagai berikut:</a:t>
            </a:r>
          </a:p>
          <a:p>
            <a:pPr marL="352425" indent="-352425" algn="just">
              <a:buNone/>
            </a:pPr>
            <a:r>
              <a:rPr lang="id-ID" dirty="0" smtClean="0"/>
              <a:t>1. Limbah </a:t>
            </a:r>
            <a:r>
              <a:rPr lang="id-ID" dirty="0"/>
              <a:t>industri batik, tekstil, yang sejak </a:t>
            </a:r>
            <a:r>
              <a:rPr lang="id-ID" dirty="0" smtClean="0"/>
              <a:t>dahulu pembuangan </a:t>
            </a:r>
            <a:r>
              <a:rPr lang="id-ID" dirty="0"/>
              <a:t>limbahnya dialirkan ke sungai-sungai;</a:t>
            </a:r>
          </a:p>
          <a:p>
            <a:pPr marL="352425" indent="-352425" algn="just">
              <a:buNone/>
            </a:pPr>
            <a:r>
              <a:rPr lang="id-ID" dirty="0"/>
              <a:t>2. Industri dan pabrik kulit yang sejak sepuluh tahun </a:t>
            </a:r>
            <a:r>
              <a:rPr lang="id-ID" dirty="0" smtClean="0"/>
              <a:t>terakhir ini </a:t>
            </a:r>
            <a:r>
              <a:rPr lang="id-ID" dirty="0"/>
              <a:t>terus meningkat jumlah pengrajinnya;</a:t>
            </a:r>
          </a:p>
          <a:p>
            <a:pPr marL="352425" indent="-352425" algn="just">
              <a:buNone/>
            </a:pPr>
            <a:r>
              <a:rPr lang="sv-SE" dirty="0"/>
              <a:t>3. Bengkel-bengkel kendaraan baik roda empat maupun </a:t>
            </a:r>
            <a:r>
              <a:rPr lang="sv-SE" dirty="0" smtClean="0"/>
              <a:t>roda</a:t>
            </a:r>
            <a:r>
              <a:rPr lang="id-ID" dirty="0" smtClean="0"/>
              <a:t> dua </a:t>
            </a:r>
            <a:r>
              <a:rPr lang="id-ID" dirty="0"/>
              <a:t>yang terus meningkat akibat booming </a:t>
            </a:r>
            <a:r>
              <a:rPr lang="id-ID" dirty="0" smtClean="0"/>
              <a:t>kepemilikan sepeda </a:t>
            </a:r>
            <a:r>
              <a:rPr lang="id-ID" dirty="0"/>
              <a:t>motor. Tiadanya pembatasan wilayah </a:t>
            </a:r>
            <a:r>
              <a:rPr lang="id-ID" dirty="0" smtClean="0"/>
              <a:t>yang diizinkan </a:t>
            </a:r>
            <a:r>
              <a:rPr lang="id-ID" dirty="0"/>
              <a:t>dan yang tidak diizinkan untuk </a:t>
            </a:r>
            <a:r>
              <a:rPr lang="id-ID" dirty="0" smtClean="0"/>
              <a:t>mendirikan perbengkelan </a:t>
            </a:r>
            <a:r>
              <a:rPr lang="id-ID" dirty="0"/>
              <a:t>menjadi faktor penyebab utama;</a:t>
            </a:r>
          </a:p>
          <a:p>
            <a:pPr marL="352425" indent="-352425" algn="just">
              <a:buNone/>
            </a:pPr>
            <a:r>
              <a:rPr lang="id-ID" dirty="0"/>
              <a:t>4. Berdirinya laundry-laundry diberbagai tempat </a:t>
            </a:r>
            <a:r>
              <a:rPr lang="id-ID" dirty="0" smtClean="0"/>
              <a:t>sebagai </a:t>
            </a:r>
            <a:r>
              <a:rPr lang="nn-NO" dirty="0" smtClean="0"/>
              <a:t>pelayanan </a:t>
            </a:r>
            <a:r>
              <a:rPr lang="nn-NO" dirty="0"/>
              <a:t>jasa yang tidak disediakan tempat </a:t>
            </a:r>
            <a:r>
              <a:rPr lang="nn-NO" dirty="0" smtClean="0"/>
              <a:t>pembuangan</a:t>
            </a:r>
            <a:r>
              <a:rPr lang="id-ID" dirty="0" smtClean="0"/>
              <a:t> limbahnya;</a:t>
            </a:r>
          </a:p>
          <a:p>
            <a:pPr marL="352425" indent="-352425" algn="just">
              <a:buNone/>
            </a:pPr>
            <a:r>
              <a:rPr lang="sv-SE" dirty="0" smtClean="0"/>
              <a:t>5</a:t>
            </a:r>
            <a:r>
              <a:rPr lang="sv-SE" dirty="0"/>
              <a:t>. Berdirinya laboratorium-laboratorium kesehatan, </a:t>
            </a:r>
            <a:r>
              <a:rPr lang="sv-SE" dirty="0" smtClean="0"/>
              <a:t>rumah</a:t>
            </a:r>
            <a:r>
              <a:rPr lang="id-ID" dirty="0" smtClean="0"/>
              <a:t> sakit </a:t>
            </a:r>
            <a:r>
              <a:rPr lang="id-ID" dirty="0"/>
              <a:t>dan sekolah-sekolah yang banyak </a:t>
            </a:r>
            <a:r>
              <a:rPr lang="id-ID" dirty="0" smtClean="0"/>
              <a:t>menyelenggarakan limbah </a:t>
            </a:r>
            <a:r>
              <a:rPr lang="id-ID" dirty="0"/>
              <a:t>cair dan limbah padat berbahaya dan beracun.</a:t>
            </a:r>
          </a:p>
        </p:txBody>
      </p:sp>
    </p:spTree>
    <p:extLst>
      <p:ext uri="{BB962C8B-B14F-4D97-AF65-F5344CB8AC3E}">
        <p14:creationId xmlns:p14="http://schemas.microsoft.com/office/powerpoint/2010/main" val="1137215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4006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id-ID" dirty="0"/>
              <a:t>Sumber-sumber limbah B3 yang di hasilkan oleh </a:t>
            </a:r>
            <a:r>
              <a:rPr lang="id-ID" dirty="0" smtClean="0"/>
              <a:t>aktifitas kegiatan </a:t>
            </a:r>
            <a:r>
              <a:rPr lang="id-ID" dirty="0"/>
              <a:t>sebagai </a:t>
            </a:r>
            <a:r>
              <a:rPr lang="id-ID" dirty="0" smtClean="0"/>
              <a:t>berikut: </a:t>
            </a:r>
          </a:p>
          <a:p>
            <a:pPr marL="514350" indent="-514350" algn="just">
              <a:buAutoNum type="arabicPeriod"/>
            </a:pPr>
            <a:r>
              <a:rPr lang="id-ID" dirty="0" smtClean="0"/>
              <a:t>Penghasil </a:t>
            </a:r>
            <a:r>
              <a:rPr lang="id-ID" dirty="0"/>
              <a:t>Limbah B3 dari Pelayanan Kesehatan, terdiri </a:t>
            </a:r>
            <a:r>
              <a:rPr lang="id-ID" dirty="0" smtClean="0"/>
              <a:t>dari Rumah </a:t>
            </a:r>
            <a:r>
              <a:rPr lang="id-ID" dirty="0"/>
              <a:t>Sakit, Puskesmas, Laboratorium Kesehatan, </a:t>
            </a:r>
            <a:r>
              <a:rPr lang="id-ID" dirty="0" smtClean="0"/>
              <a:t>dan Apotek;</a:t>
            </a:r>
          </a:p>
          <a:p>
            <a:pPr marL="514350" indent="-514350" algn="just">
              <a:buAutoNum type="arabicPeriod"/>
            </a:pPr>
            <a:r>
              <a:rPr lang="id-ID" dirty="0" smtClean="0"/>
              <a:t> </a:t>
            </a:r>
            <a:r>
              <a:rPr lang="id-ID" dirty="0"/>
              <a:t>Penghasil Limbah B3 bersumber dari Lembaga </a:t>
            </a:r>
            <a:r>
              <a:rPr lang="id-ID" dirty="0" smtClean="0"/>
              <a:t>pendidikan (sekolah </a:t>
            </a:r>
            <a:r>
              <a:rPr lang="id-ID" dirty="0"/>
              <a:t>dan perguruan tinggi) dan lembaga riset, </a:t>
            </a:r>
            <a:r>
              <a:rPr lang="id-ID" dirty="0" smtClean="0"/>
              <a:t>terdiri atas</a:t>
            </a:r>
            <a:r>
              <a:rPr lang="id-ID" dirty="0"/>
              <a:t>: Unit laboratorium dan tempat yang sejenis </a:t>
            </a:r>
            <a:r>
              <a:rPr lang="id-ID" dirty="0" smtClean="0"/>
              <a:t>untuk kepentingan </a:t>
            </a:r>
            <a:r>
              <a:rPr lang="id-ID" dirty="0"/>
              <a:t>praktikum dan </a:t>
            </a:r>
            <a:r>
              <a:rPr lang="id-ID" dirty="0" smtClean="0"/>
              <a:t>riset;</a:t>
            </a:r>
          </a:p>
          <a:p>
            <a:pPr marL="514350" indent="-514350" algn="just">
              <a:buAutoNum type="arabicPeriod"/>
            </a:pPr>
            <a:r>
              <a:rPr lang="it-IT" dirty="0" smtClean="0"/>
              <a:t>Penghasil </a:t>
            </a:r>
            <a:r>
              <a:rPr lang="it-IT" dirty="0"/>
              <a:t>Limbah B3 dari Industri, terdiri atas </a:t>
            </a:r>
            <a:r>
              <a:rPr lang="it-IT" dirty="0" smtClean="0"/>
              <a:t>Penyamakan</a:t>
            </a:r>
            <a:r>
              <a:rPr lang="id-ID" dirty="0" smtClean="0"/>
              <a:t> </a:t>
            </a:r>
            <a:r>
              <a:rPr lang="nn-NO" dirty="0" smtClean="0"/>
              <a:t>kulit</a:t>
            </a:r>
            <a:r>
              <a:rPr lang="nn-NO" dirty="0"/>
              <a:t>, Industri lampu, Industri tekstil, Industri </a:t>
            </a:r>
            <a:r>
              <a:rPr lang="nn-NO" dirty="0" smtClean="0"/>
              <a:t>farmasi,</a:t>
            </a:r>
            <a:r>
              <a:rPr lang="id-ID" dirty="0" smtClean="0"/>
              <a:t> </a:t>
            </a:r>
            <a:r>
              <a:rPr lang="it-IT" dirty="0" smtClean="0"/>
              <a:t>Industri </a:t>
            </a:r>
            <a:r>
              <a:rPr lang="it-IT" dirty="0"/>
              <a:t>pangan/susu, Home industi </a:t>
            </a:r>
            <a:r>
              <a:rPr lang="it-IT" dirty="0" smtClean="0"/>
              <a:t>batik;</a:t>
            </a:r>
            <a:endParaRPr lang="id-ID" dirty="0" smtClean="0"/>
          </a:p>
          <a:p>
            <a:pPr marL="514350" indent="-514350" algn="just">
              <a:buAutoNum type="arabicPeriod"/>
            </a:pPr>
            <a:r>
              <a:rPr lang="id-ID" dirty="0" smtClean="0"/>
              <a:t>Penghasil </a:t>
            </a:r>
            <a:r>
              <a:rPr lang="id-ID" dirty="0"/>
              <a:t>Limbah B3 Perhotelan, Pariwisata, dan </a:t>
            </a:r>
            <a:r>
              <a:rPr lang="id-ID" dirty="0" smtClean="0"/>
              <a:t>Usaha Laundry;</a:t>
            </a:r>
          </a:p>
          <a:p>
            <a:pPr marL="514350" indent="-514350" algn="just">
              <a:buAutoNum type="arabicPeriod"/>
            </a:pPr>
            <a:r>
              <a:rPr lang="id-ID" dirty="0" smtClean="0"/>
              <a:t>Penghasil </a:t>
            </a:r>
            <a:r>
              <a:rPr lang="id-ID" dirty="0"/>
              <a:t>Limbah B3 dari Bandara dan Bengkel </a:t>
            </a:r>
            <a:r>
              <a:rPr lang="id-ID" dirty="0" smtClean="0"/>
              <a:t>kendaraan, </a:t>
            </a:r>
            <a:r>
              <a:rPr lang="fi-FI" dirty="0" smtClean="0"/>
              <a:t>seperti </a:t>
            </a:r>
            <a:r>
              <a:rPr lang="fi-FI" dirty="0"/>
              <a:t>sisa oli bekas dan sisa air aki </a:t>
            </a:r>
            <a:r>
              <a:rPr lang="fi-FI" dirty="0" smtClean="0"/>
              <a:t>bekas;</a:t>
            </a:r>
            <a:endParaRPr lang="id-ID" dirty="0" smtClean="0"/>
          </a:p>
          <a:p>
            <a:pPr marL="514350" indent="-514350" algn="just">
              <a:buAutoNum type="arabicPeriod"/>
            </a:pPr>
            <a:r>
              <a:rPr lang="id-ID" dirty="0" smtClean="0"/>
              <a:t>Penghasil </a:t>
            </a:r>
            <a:r>
              <a:rPr lang="id-ID" dirty="0"/>
              <a:t>Limbah B3 dari kegiatan pertambangan </a:t>
            </a:r>
            <a:r>
              <a:rPr lang="id-ID" dirty="0" smtClean="0"/>
              <a:t>emas;</a:t>
            </a:r>
          </a:p>
          <a:p>
            <a:pPr marL="514350" indent="-514350" algn="just">
              <a:buAutoNum type="arabicPeriod"/>
            </a:pPr>
            <a:r>
              <a:rPr lang="id-ID" dirty="0" smtClean="0"/>
              <a:t>Penghasil </a:t>
            </a:r>
            <a:r>
              <a:rPr lang="id-ID" dirty="0"/>
              <a:t>Limbah B3 dari kegiatan usaha percetakan </a:t>
            </a:r>
            <a:r>
              <a:rPr lang="id-ID" dirty="0" smtClean="0"/>
              <a:t>dan fotografi;</a:t>
            </a:r>
          </a:p>
          <a:p>
            <a:pPr marL="514350" indent="-514350" algn="just">
              <a:buAutoNum type="arabicPeriod"/>
            </a:pPr>
            <a:r>
              <a:rPr lang="id-ID" dirty="0" smtClean="0"/>
              <a:t>Penghasil </a:t>
            </a:r>
            <a:r>
              <a:rPr lang="id-ID" dirty="0"/>
              <a:t>Limbah B3 dari industri kreatif atau </a:t>
            </a:r>
            <a:r>
              <a:rPr lang="id-ID" i="1" dirty="0"/>
              <a:t>Home </a:t>
            </a:r>
            <a:r>
              <a:rPr lang="id-ID" i="1" dirty="0" smtClean="0"/>
              <a:t>Made </a:t>
            </a:r>
            <a:r>
              <a:rPr lang="id-ID" dirty="0" smtClean="0"/>
              <a:t>dan </a:t>
            </a:r>
            <a:r>
              <a:rPr lang="id-ID" i="1" dirty="0" smtClean="0"/>
              <a:t>Handicraft</a:t>
            </a:r>
            <a:r>
              <a:rPr lang="id-ID" dirty="0" smtClean="0"/>
              <a:t>;</a:t>
            </a:r>
          </a:p>
          <a:p>
            <a:pPr marL="514350" indent="-514350" algn="just">
              <a:buAutoNum type="arabicPeriod"/>
            </a:pPr>
            <a:r>
              <a:rPr lang="id-ID" dirty="0" smtClean="0"/>
              <a:t>Penghasil </a:t>
            </a:r>
            <a:r>
              <a:rPr lang="id-ID" dirty="0"/>
              <a:t>Limbah B3 dari rumah tangga, antara lain: </a:t>
            </a:r>
            <a:r>
              <a:rPr lang="id-ID" dirty="0" smtClean="0"/>
              <a:t>lampu bekas</a:t>
            </a:r>
            <a:r>
              <a:rPr lang="id-ID" dirty="0"/>
              <a:t>, baterai bekas, dan </a:t>
            </a:r>
            <a:r>
              <a:rPr lang="id-ID" i="1" dirty="0"/>
              <a:t>sprayer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7583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d-ID" dirty="0"/>
              <a:t>Limbah rumah tangga merupakan sumber bahan </a:t>
            </a:r>
            <a:r>
              <a:rPr lang="id-ID" dirty="0" smtClean="0"/>
              <a:t>berbahaya dan beracun (B3</a:t>
            </a:r>
            <a:r>
              <a:rPr lang="id-ID" dirty="0"/>
              <a:t>). Bahan-bahan yang digunakan dalam </a:t>
            </a:r>
            <a:r>
              <a:rPr lang="id-ID" dirty="0" smtClean="0"/>
              <a:t>kegiatan rumah </a:t>
            </a:r>
            <a:r>
              <a:rPr lang="id-ID" dirty="0"/>
              <a:t>tangga seperti:</a:t>
            </a:r>
          </a:p>
          <a:p>
            <a:pPr marL="0" indent="0">
              <a:buNone/>
            </a:pPr>
            <a:r>
              <a:rPr lang="id-ID" dirty="0"/>
              <a:t>1. Bekas cat, tabung bekas pewangi ruangan</a:t>
            </a:r>
          </a:p>
          <a:p>
            <a:pPr marL="0" indent="0">
              <a:buNone/>
            </a:pPr>
            <a:r>
              <a:rPr lang="id-ID" dirty="0"/>
              <a:t>2. Sumber dari dapur: pembersih saluran air, soda </a:t>
            </a:r>
            <a:r>
              <a:rPr lang="id-ID" dirty="0" smtClean="0"/>
              <a:t>kaustik, semir</a:t>
            </a:r>
            <a:r>
              <a:rPr lang="id-ID" dirty="0"/>
              <a:t>, gas elpiji, minyak tanah, asam cuka, kaporit </a:t>
            </a:r>
            <a:r>
              <a:rPr lang="id-ID" dirty="0" smtClean="0"/>
              <a:t>sebagai desinfektan</a:t>
            </a:r>
            <a:r>
              <a:rPr lang="id-ID" dirty="0"/>
              <a:t>, spiritus.</a:t>
            </a:r>
          </a:p>
          <a:p>
            <a:pPr marL="0" indent="0">
              <a:buNone/>
            </a:pPr>
            <a:r>
              <a:rPr lang="id-ID" dirty="0"/>
              <a:t>3. Dari kamar mandi dan cuci: cairan setelah mencukur, </a:t>
            </a:r>
            <a:r>
              <a:rPr lang="id-ID" dirty="0" smtClean="0"/>
              <a:t>obatobatan, shampoo </a:t>
            </a:r>
            <a:r>
              <a:rPr lang="id-ID" dirty="0"/>
              <a:t>anti ketombe, pembersih toilet, </a:t>
            </a:r>
            <a:r>
              <a:rPr lang="id-ID" dirty="0" smtClean="0"/>
              <a:t>pembunuh kecoa.</a:t>
            </a:r>
          </a:p>
          <a:p>
            <a:pPr marL="0" indent="0">
              <a:buNone/>
            </a:pPr>
            <a:r>
              <a:rPr lang="id-ID" dirty="0" smtClean="0"/>
              <a:t>4</a:t>
            </a:r>
            <a:r>
              <a:rPr lang="id-ID" dirty="0"/>
              <a:t>. Dari kamar tidur: parfum, kosmetik, kamfer, </a:t>
            </a:r>
            <a:r>
              <a:rPr lang="id-ID" dirty="0" smtClean="0"/>
              <a:t>obat-obatan, hairspray</a:t>
            </a:r>
            <a:r>
              <a:rPr lang="id-ID" dirty="0"/>
              <a:t>, air freshener, pembunuh nyamuk.</a:t>
            </a:r>
          </a:p>
          <a:p>
            <a:pPr marL="0" indent="0">
              <a:buNone/>
            </a:pPr>
            <a:r>
              <a:rPr lang="id-ID" dirty="0"/>
              <a:t>5. Dari ruang keluarga: korek api, alkohol, baterai, </a:t>
            </a:r>
            <a:r>
              <a:rPr lang="id-ID" dirty="0" smtClean="0"/>
              <a:t>cairan pembersih.</a:t>
            </a:r>
            <a:endParaRPr lang="id-ID" dirty="0"/>
          </a:p>
          <a:p>
            <a:pPr marL="0" indent="0">
              <a:buNone/>
            </a:pPr>
            <a:r>
              <a:rPr lang="id-ID" dirty="0"/>
              <a:t>6. Dari garasi atau taman: pestisida dan insektisida, pupuk, </a:t>
            </a:r>
            <a:r>
              <a:rPr lang="id-ID" dirty="0" smtClean="0"/>
              <a:t>cat dan </a:t>
            </a:r>
            <a:r>
              <a:rPr lang="id-ID" dirty="0"/>
              <a:t>solvent pengencer, perekat, oli mobil dan motor, </a:t>
            </a:r>
            <a:r>
              <a:rPr lang="id-ID" dirty="0" smtClean="0"/>
              <a:t>aki bekas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392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20" y="1656261"/>
            <a:ext cx="6853360" cy="441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524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800" b="1" dirty="0"/>
              <a:t>PENYIMPANAN DAN PENGUMPULAN</a:t>
            </a:r>
            <a:br>
              <a:rPr lang="id-ID" sz="2800" b="1" dirty="0"/>
            </a:br>
            <a:r>
              <a:rPr lang="id-ID" sz="2800" b="1" dirty="0"/>
              <a:t>LIMBAH BAHAN BERBAHAYA DAN</a:t>
            </a:r>
            <a:br>
              <a:rPr lang="id-ID" sz="2800" b="1" dirty="0"/>
            </a:br>
            <a:r>
              <a:rPr lang="id-ID" sz="2800" b="1" dirty="0"/>
              <a:t>BERACUN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dirty="0"/>
              <a:t>Peraturan Pemerintah No. </a:t>
            </a:r>
            <a:r>
              <a:rPr lang="id-ID" dirty="0" smtClean="0"/>
              <a:t>85 Tahun </a:t>
            </a:r>
            <a:r>
              <a:rPr lang="id-ID" dirty="0"/>
              <a:t>1999. Selain itu secara teknik diatur dalam </a:t>
            </a:r>
            <a:r>
              <a:rPr lang="id-ID" dirty="0" smtClean="0"/>
              <a:t>Keputusan </a:t>
            </a:r>
            <a:r>
              <a:rPr lang="sv-SE" dirty="0" smtClean="0"/>
              <a:t>Kepala </a:t>
            </a:r>
            <a:r>
              <a:rPr lang="sv-SE" dirty="0"/>
              <a:t>Badan Pengendalian Dampak Lingkungan: </a:t>
            </a:r>
            <a:r>
              <a:rPr lang="sv-SE" dirty="0" smtClean="0"/>
              <a:t>Kep-</a:t>
            </a:r>
            <a:r>
              <a:rPr lang="nn-NO" dirty="0" smtClean="0"/>
              <a:t>01/Bapedal/09/1995 </a:t>
            </a:r>
            <a:r>
              <a:rPr lang="nn-NO" dirty="0"/>
              <a:t>tentang Tata Cara dan Persyaratan </a:t>
            </a:r>
            <a:r>
              <a:rPr lang="nn-NO" dirty="0" smtClean="0"/>
              <a:t>Teknis</a:t>
            </a:r>
            <a:r>
              <a:rPr lang="id-ID" dirty="0" smtClean="0"/>
              <a:t> </a:t>
            </a:r>
            <a:r>
              <a:rPr lang="es-ES" dirty="0" err="1" smtClean="0"/>
              <a:t>Penyimpanan</a:t>
            </a:r>
            <a:r>
              <a:rPr lang="es-ES" dirty="0" smtClean="0"/>
              <a:t> </a:t>
            </a:r>
            <a:r>
              <a:rPr lang="es-ES" dirty="0"/>
              <a:t>dan </a:t>
            </a:r>
            <a:r>
              <a:rPr lang="es-ES" dirty="0" err="1"/>
              <a:t>Pengumpulan</a:t>
            </a:r>
            <a:r>
              <a:rPr lang="es-ES" dirty="0"/>
              <a:t> </a:t>
            </a:r>
            <a:r>
              <a:rPr lang="es-ES" dirty="0" err="1"/>
              <a:t>Limbah</a:t>
            </a:r>
            <a:r>
              <a:rPr lang="es-ES" dirty="0"/>
              <a:t> </a:t>
            </a:r>
            <a:r>
              <a:rPr lang="es-ES" dirty="0" err="1"/>
              <a:t>Bahan</a:t>
            </a:r>
            <a:r>
              <a:rPr lang="es-ES" dirty="0"/>
              <a:t> </a:t>
            </a:r>
            <a:r>
              <a:rPr lang="es-ES" dirty="0" err="1"/>
              <a:t>Berbahaya</a:t>
            </a:r>
            <a:r>
              <a:rPr lang="es-ES" dirty="0"/>
              <a:t> </a:t>
            </a:r>
            <a:r>
              <a:rPr lang="es-ES" dirty="0" smtClean="0"/>
              <a:t>dan</a:t>
            </a:r>
            <a:r>
              <a:rPr lang="id-ID" dirty="0" smtClean="0"/>
              <a:t> Beracun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84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54461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d-ID" dirty="0"/>
              <a:t>Asal usul limbah berbahaya menunjuk pada titik </a:t>
            </a:r>
            <a:r>
              <a:rPr lang="id-ID" dirty="0" smtClean="0"/>
              <a:t>masuk mereka </a:t>
            </a:r>
            <a:r>
              <a:rPr lang="id-ID" dirty="0"/>
              <a:t>kedalam lingkungan hidup. Hal ini menyangkut </a:t>
            </a:r>
            <a:r>
              <a:rPr lang="id-ID" dirty="0" smtClean="0"/>
              <a:t>kegiatan berikut</a:t>
            </a:r>
            <a:r>
              <a:rPr lang="id-ID" dirty="0"/>
              <a:t>:</a:t>
            </a:r>
          </a:p>
          <a:p>
            <a:pPr algn="just"/>
            <a:r>
              <a:rPr lang="es-ES" dirty="0" err="1" smtClean="0"/>
              <a:t>Pemberian</a:t>
            </a:r>
            <a:r>
              <a:rPr lang="es-ES" dirty="0" smtClean="0"/>
              <a:t> </a:t>
            </a:r>
            <a:r>
              <a:rPr lang="es-ES" dirty="0" err="1"/>
              <a:t>dengan</a:t>
            </a:r>
            <a:r>
              <a:rPr lang="es-ES" dirty="0"/>
              <a:t> </a:t>
            </a:r>
            <a:r>
              <a:rPr lang="es-ES" dirty="0" err="1"/>
              <a:t>sengaja</a:t>
            </a:r>
            <a:r>
              <a:rPr lang="es-ES" dirty="0"/>
              <a:t> pada </a:t>
            </a:r>
            <a:r>
              <a:rPr lang="es-ES" dirty="0" err="1"/>
              <a:t>tanah</a:t>
            </a:r>
            <a:r>
              <a:rPr lang="es-ES" dirty="0"/>
              <a:t>, air, dan </a:t>
            </a:r>
            <a:r>
              <a:rPr lang="es-ES" dirty="0" err="1"/>
              <a:t>udara</a:t>
            </a:r>
            <a:r>
              <a:rPr lang="es-ES" dirty="0"/>
              <a:t> </a:t>
            </a:r>
            <a:r>
              <a:rPr lang="es-ES" dirty="0" err="1" smtClean="0"/>
              <a:t>oleh</a:t>
            </a:r>
            <a:r>
              <a:rPr lang="id-ID" dirty="0" smtClean="0"/>
              <a:t> manusia.</a:t>
            </a:r>
          </a:p>
          <a:p>
            <a:pPr algn="just"/>
            <a:r>
              <a:rPr lang="id-ID" dirty="0" smtClean="0"/>
              <a:t>Penguapan/evaporasi </a:t>
            </a:r>
            <a:r>
              <a:rPr lang="id-ID" dirty="0"/>
              <a:t>atau erosi angin laut dari </a:t>
            </a:r>
            <a:r>
              <a:rPr lang="id-ID" dirty="0" smtClean="0"/>
              <a:t>tempat buangan </a:t>
            </a:r>
            <a:r>
              <a:rPr lang="id-ID" dirty="0"/>
              <a:t>limbah ke </a:t>
            </a:r>
            <a:r>
              <a:rPr lang="id-ID" dirty="0" smtClean="0"/>
              <a:t>atmosfir.</a:t>
            </a:r>
            <a:endParaRPr lang="id-ID" dirty="0"/>
          </a:p>
          <a:p>
            <a:pPr algn="just"/>
            <a:r>
              <a:rPr lang="id-ID" dirty="0" smtClean="0"/>
              <a:t>Meluber </a:t>
            </a:r>
            <a:r>
              <a:rPr lang="id-ID" dirty="0"/>
              <a:t>dari timbunan limbah pada air, tanah, </a:t>
            </a:r>
            <a:r>
              <a:rPr lang="id-ID" dirty="0" smtClean="0"/>
              <a:t>sungai badan </a:t>
            </a:r>
            <a:r>
              <a:rPr lang="id-ID" dirty="0"/>
              <a:t>air.</a:t>
            </a:r>
          </a:p>
          <a:p>
            <a:pPr algn="just"/>
            <a:r>
              <a:rPr lang="id-ID" dirty="0" smtClean="0"/>
              <a:t>Kebocoran</a:t>
            </a:r>
            <a:r>
              <a:rPr lang="id-ID" dirty="0"/>
              <a:t>, misalnya dari tangki penimbunan bawah </a:t>
            </a:r>
            <a:r>
              <a:rPr lang="id-ID" dirty="0" smtClean="0"/>
              <a:t>tanah atau </a:t>
            </a:r>
            <a:r>
              <a:rPr lang="id-ID" dirty="0"/>
              <a:t>saluran pipa.</a:t>
            </a:r>
          </a:p>
          <a:p>
            <a:pPr algn="just"/>
            <a:r>
              <a:rPr lang="fi-FI" dirty="0" smtClean="0"/>
              <a:t>Evolusi </a:t>
            </a:r>
            <a:r>
              <a:rPr lang="fi-FI" dirty="0"/>
              <a:t>dan deposisi lanjutan karena kecelakaan, </a:t>
            </a:r>
            <a:r>
              <a:rPr lang="fi-FI" dirty="0" smtClean="0"/>
              <a:t>misalnya</a:t>
            </a:r>
            <a:r>
              <a:rPr lang="id-ID" dirty="0" smtClean="0"/>
              <a:t> kebakaran </a:t>
            </a:r>
            <a:r>
              <a:rPr lang="id-ID" dirty="0"/>
              <a:t>atau ledakan.</a:t>
            </a:r>
          </a:p>
          <a:p>
            <a:pPr algn="just"/>
            <a:r>
              <a:rPr lang="it-IT" dirty="0" smtClean="0"/>
              <a:t>Pelepasan </a:t>
            </a:r>
            <a:r>
              <a:rPr lang="it-IT" dirty="0"/>
              <a:t>dari pengolahan limbah yang beroperasi </a:t>
            </a:r>
            <a:r>
              <a:rPr lang="it-IT" dirty="0" smtClean="0"/>
              <a:t>secara</a:t>
            </a:r>
            <a:r>
              <a:rPr lang="id-ID" dirty="0" smtClean="0"/>
              <a:t> tak </a:t>
            </a:r>
            <a:r>
              <a:rPr lang="id-ID" dirty="0"/>
              <a:t>layak ataupun fasilitas penimbunan</a:t>
            </a:r>
          </a:p>
        </p:txBody>
      </p:sp>
    </p:spTree>
    <p:extLst>
      <p:ext uri="{BB962C8B-B14F-4D97-AF65-F5344CB8AC3E}">
        <p14:creationId xmlns:p14="http://schemas.microsoft.com/office/powerpoint/2010/main" val="2559234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d-ID" dirty="0"/>
              <a:t>Ketentuan ini berlaku bagi kegiatan </a:t>
            </a:r>
            <a:r>
              <a:rPr lang="id-ID" dirty="0" smtClean="0"/>
              <a:t>pengemasan/</a:t>
            </a:r>
            <a:r>
              <a:rPr lang="it-IT" dirty="0" smtClean="0"/>
              <a:t>pewadahan </a:t>
            </a:r>
            <a:r>
              <a:rPr lang="it-IT" dirty="0"/>
              <a:t>limbah B3 di fasilitas:</a:t>
            </a:r>
          </a:p>
          <a:p>
            <a:pPr marL="439738" indent="-439738" algn="just">
              <a:buNone/>
            </a:pPr>
            <a:r>
              <a:rPr lang="id-ID" dirty="0"/>
              <a:t>a. Penghasil, untuk disimpan sementara di dalam </a:t>
            </a:r>
            <a:r>
              <a:rPr lang="id-ID" dirty="0" smtClean="0"/>
              <a:t>lokasi penghasil</a:t>
            </a:r>
            <a:r>
              <a:rPr lang="id-ID" dirty="0"/>
              <a:t>;</a:t>
            </a:r>
          </a:p>
          <a:p>
            <a:pPr marL="439738" indent="-439738" algn="just">
              <a:buNone/>
            </a:pPr>
            <a:r>
              <a:rPr lang="id-ID" dirty="0"/>
              <a:t>b. Penghasil, untuk disimpan sementara di luar </a:t>
            </a:r>
            <a:r>
              <a:rPr lang="id-ID" dirty="0" smtClean="0"/>
              <a:t>lokasi penghasil </a:t>
            </a:r>
            <a:r>
              <a:rPr lang="id-ID" dirty="0"/>
              <a:t>tetapi tidak sebagai pengumpul;</a:t>
            </a:r>
          </a:p>
          <a:p>
            <a:pPr marL="439738" indent="-439738" algn="just">
              <a:buNone/>
            </a:pPr>
            <a:r>
              <a:rPr lang="id-ID" dirty="0"/>
              <a:t>c. Pengumpul, untuk disimpan sebelum dikirim </a:t>
            </a:r>
            <a:r>
              <a:rPr lang="id-ID"/>
              <a:t>ke </a:t>
            </a:r>
            <a:r>
              <a:rPr lang="id-ID" smtClean="0"/>
              <a:t>pengolah</a:t>
            </a:r>
            <a:r>
              <a:rPr lang="id-ID" dirty="0"/>
              <a:t>;</a:t>
            </a:r>
          </a:p>
          <a:p>
            <a:pPr marL="439738" indent="-439738" algn="just">
              <a:buNone/>
            </a:pPr>
            <a:r>
              <a:rPr lang="sv-SE" dirty="0"/>
              <a:t>d. Pengolah, sebelum dilakukan pengolahan dan </a:t>
            </a:r>
            <a:r>
              <a:rPr lang="sv-SE" dirty="0" smtClean="0"/>
              <a:t>atau</a:t>
            </a:r>
            <a:r>
              <a:rPr lang="id-ID" dirty="0" smtClean="0"/>
              <a:t> penimbunan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9319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/>
              <a:t>Prinsip Pengemasan Limbah </a:t>
            </a:r>
            <a:r>
              <a:rPr lang="id-ID" b="1" dirty="0" smtClean="0"/>
              <a:t>B3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3525" indent="-263525" algn="just">
              <a:buNone/>
            </a:pPr>
            <a:r>
              <a:rPr lang="id-ID" sz="1600" dirty="0" smtClean="0"/>
              <a:t>1. Limbah-limbah </a:t>
            </a:r>
            <a:r>
              <a:rPr lang="id-ID" sz="1600" dirty="0"/>
              <a:t>B3 yang tidak saling cocok, atau limbah </a:t>
            </a:r>
            <a:r>
              <a:rPr lang="id-ID" sz="1600" dirty="0" smtClean="0"/>
              <a:t>dan </a:t>
            </a:r>
            <a:r>
              <a:rPr lang="sv-SE" sz="1600" dirty="0" smtClean="0"/>
              <a:t>bahan </a:t>
            </a:r>
            <a:r>
              <a:rPr lang="sv-SE" sz="1600" dirty="0"/>
              <a:t>yang tidak saling cocok tidak boleh disimpan </a:t>
            </a:r>
            <a:r>
              <a:rPr lang="sv-SE" sz="1600" dirty="0" smtClean="0"/>
              <a:t>secara</a:t>
            </a:r>
            <a:r>
              <a:rPr lang="id-ID" sz="1600" dirty="0" smtClean="0"/>
              <a:t> bersama-sama </a:t>
            </a:r>
            <a:r>
              <a:rPr lang="id-ID" sz="1600" dirty="0"/>
              <a:t>dalam satu kemasan;</a:t>
            </a:r>
          </a:p>
          <a:p>
            <a:pPr marL="263525" indent="-263525" algn="just">
              <a:buNone/>
            </a:pPr>
            <a:r>
              <a:rPr lang="id-ID" sz="1600" dirty="0"/>
              <a:t>2. Untuk mencegah resiko timbulnya bahaya </a:t>
            </a:r>
            <a:r>
              <a:rPr lang="id-ID" sz="1600" dirty="0" smtClean="0"/>
              <a:t>selama </a:t>
            </a:r>
            <a:r>
              <a:rPr lang="fi-FI" sz="1600" dirty="0" smtClean="0"/>
              <a:t>penyimpanan</a:t>
            </a:r>
            <a:r>
              <a:rPr lang="fi-FI" sz="1600" dirty="0"/>
              <a:t>, maka jumlah pengisian limbah </a:t>
            </a:r>
            <a:r>
              <a:rPr lang="fi-FI" sz="1600" dirty="0" smtClean="0"/>
              <a:t>dalam</a:t>
            </a:r>
            <a:r>
              <a:rPr lang="id-ID" sz="1600" dirty="0" smtClean="0"/>
              <a:t> kemasan </a:t>
            </a:r>
            <a:r>
              <a:rPr lang="id-ID" sz="1600" dirty="0"/>
              <a:t>harus mempertimbangkan </a:t>
            </a:r>
            <a:r>
              <a:rPr lang="id-ID" sz="1600" dirty="0" smtClean="0"/>
              <a:t>kemungkinan terjadinya </a:t>
            </a:r>
            <a:r>
              <a:rPr lang="id-ID" sz="1600" dirty="0"/>
              <a:t>pengembangan volume limbah, pembentukan </a:t>
            </a:r>
            <a:r>
              <a:rPr lang="id-ID" sz="1600" dirty="0" smtClean="0"/>
              <a:t>gas atau </a:t>
            </a:r>
            <a:r>
              <a:rPr lang="id-ID" sz="1600" dirty="0"/>
              <a:t>terjadinya kenaikan tekanan.</a:t>
            </a:r>
          </a:p>
          <a:p>
            <a:pPr marL="263525" indent="-263525" algn="just">
              <a:buNone/>
            </a:pPr>
            <a:r>
              <a:rPr lang="id-ID" sz="1600" dirty="0"/>
              <a:t>3. Jika kemasan yang berisi limbah B3 sudah dalam </a:t>
            </a:r>
            <a:r>
              <a:rPr lang="id-ID" sz="1600" dirty="0" smtClean="0"/>
              <a:t>kondisi yang </a:t>
            </a:r>
            <a:r>
              <a:rPr lang="id-ID" sz="1600" dirty="0"/>
              <a:t>tidak layak (misalnya terjadi pengkaratan, atau </a:t>
            </a:r>
            <a:r>
              <a:rPr lang="id-ID" sz="1600" dirty="0" smtClean="0"/>
              <a:t>terjadi kerusakan </a:t>
            </a:r>
            <a:r>
              <a:rPr lang="id-ID" sz="1600" dirty="0"/>
              <a:t>permanen) atau jika mulai bocor, maka limbah </a:t>
            </a:r>
            <a:r>
              <a:rPr lang="id-ID" sz="1600" dirty="0" smtClean="0"/>
              <a:t>B3 tersebut </a:t>
            </a:r>
            <a:r>
              <a:rPr lang="id-ID" sz="1600" dirty="0"/>
              <a:t>harus dipindahkan ke dalam kemasan lain </a:t>
            </a:r>
            <a:r>
              <a:rPr lang="id-ID" sz="1600" dirty="0" smtClean="0"/>
              <a:t>yang memenuhi </a:t>
            </a:r>
            <a:r>
              <a:rPr lang="id-ID" sz="1600" dirty="0"/>
              <a:t>syarat sebagai kemasan bagi limbah B3.</a:t>
            </a:r>
          </a:p>
          <a:p>
            <a:pPr marL="263525" indent="-263525" algn="just">
              <a:buNone/>
            </a:pPr>
            <a:r>
              <a:rPr lang="id-ID" sz="1600" dirty="0"/>
              <a:t>4. Terhadap kemasan yang telah berisi limbah harus </a:t>
            </a:r>
            <a:r>
              <a:rPr lang="id-ID" sz="1600" dirty="0" smtClean="0"/>
              <a:t>diberi penandaan </a:t>
            </a:r>
            <a:r>
              <a:rPr lang="id-ID" sz="1600" dirty="0"/>
              <a:t>sesuai dengan ketentuan yang berlaku </a:t>
            </a:r>
            <a:r>
              <a:rPr lang="id-ID" sz="1600" dirty="0" smtClean="0"/>
              <a:t>dan disimpan </a:t>
            </a:r>
            <a:r>
              <a:rPr lang="id-ID" sz="1600" dirty="0"/>
              <a:t>dengan memenuhi ketentuan tentang tata </a:t>
            </a:r>
            <a:r>
              <a:rPr lang="id-ID" sz="1600" dirty="0" smtClean="0"/>
              <a:t>cara </a:t>
            </a:r>
            <a:r>
              <a:rPr lang="es-ES" sz="1600" dirty="0" smtClean="0"/>
              <a:t>dan </a:t>
            </a:r>
            <a:r>
              <a:rPr lang="es-ES" sz="1600" dirty="0" err="1"/>
              <a:t>persyaratan</a:t>
            </a:r>
            <a:r>
              <a:rPr lang="es-ES" sz="1600" dirty="0"/>
              <a:t> </a:t>
            </a:r>
            <a:r>
              <a:rPr lang="es-ES" sz="1600" dirty="0" err="1"/>
              <a:t>bagi</a:t>
            </a:r>
            <a:r>
              <a:rPr lang="es-ES" sz="1600" dirty="0"/>
              <a:t> </a:t>
            </a:r>
            <a:r>
              <a:rPr lang="es-ES" sz="1600" dirty="0" err="1"/>
              <a:t>penyimpanan</a:t>
            </a:r>
            <a:r>
              <a:rPr lang="es-ES" sz="1600" dirty="0"/>
              <a:t> </a:t>
            </a:r>
            <a:r>
              <a:rPr lang="es-ES" sz="1600" dirty="0" err="1"/>
              <a:t>limbah</a:t>
            </a:r>
            <a:r>
              <a:rPr lang="es-ES" sz="1600" dirty="0"/>
              <a:t> B3.</a:t>
            </a:r>
          </a:p>
          <a:p>
            <a:pPr marL="263525" indent="-263525" algn="just">
              <a:buNone/>
            </a:pPr>
            <a:r>
              <a:rPr lang="fi-FI" sz="1600" dirty="0"/>
              <a:t>5. Terhadap kemasan wajib dilakukan pemeriksaan </a:t>
            </a:r>
            <a:r>
              <a:rPr lang="fi-FI" sz="1600" dirty="0" smtClean="0"/>
              <a:t>oleh</a:t>
            </a:r>
            <a:r>
              <a:rPr lang="id-ID" sz="1600" dirty="0" smtClean="0"/>
              <a:t> penanggung </a:t>
            </a:r>
            <a:r>
              <a:rPr lang="id-ID" sz="1600" dirty="0"/>
              <a:t>jawab pengelolaan limbah B3 </a:t>
            </a:r>
            <a:r>
              <a:rPr lang="id-ID" sz="1600" dirty="0" smtClean="0"/>
              <a:t>fasilitas </a:t>
            </a:r>
            <a:r>
              <a:rPr lang="sv-SE" sz="1600" dirty="0" smtClean="0"/>
              <a:t>(penghasil</a:t>
            </a:r>
            <a:r>
              <a:rPr lang="sv-SE" sz="1600" dirty="0"/>
              <a:t>, pengumpul atau pengolah) untuk </a:t>
            </a:r>
            <a:r>
              <a:rPr lang="sv-SE" sz="1600" dirty="0" smtClean="0"/>
              <a:t>memastikan</a:t>
            </a:r>
            <a:r>
              <a:rPr lang="id-ID" sz="1600" dirty="0" smtClean="0"/>
              <a:t> tidak </a:t>
            </a:r>
            <a:r>
              <a:rPr lang="id-ID" sz="1600" dirty="0"/>
              <a:t>terjadinya kerusakan atau kebocoran pada </a:t>
            </a:r>
            <a:r>
              <a:rPr lang="id-ID" sz="1600" dirty="0" smtClean="0"/>
              <a:t>kemasan </a:t>
            </a:r>
            <a:r>
              <a:rPr lang="pl-PL" sz="1600" dirty="0" smtClean="0"/>
              <a:t>akibat </a:t>
            </a:r>
            <a:r>
              <a:rPr lang="pl-PL" sz="1600" dirty="0"/>
              <a:t>korosi atau faktor </a:t>
            </a:r>
            <a:r>
              <a:rPr lang="pl-PL" sz="1600" dirty="0" smtClean="0"/>
              <a:t>lainnya.</a:t>
            </a:r>
            <a:r>
              <a:rPr lang="id-ID" sz="1600" dirty="0" smtClean="0"/>
              <a:t> </a:t>
            </a:r>
          </a:p>
          <a:p>
            <a:pPr marL="263525" indent="-263525" algn="just">
              <a:buNone/>
            </a:pPr>
            <a:r>
              <a:rPr lang="es-ES" sz="1600" dirty="0" smtClean="0"/>
              <a:t>6</a:t>
            </a:r>
            <a:r>
              <a:rPr lang="es-ES" sz="1600" dirty="0"/>
              <a:t>. </a:t>
            </a:r>
            <a:r>
              <a:rPr lang="es-ES" sz="1600" dirty="0" err="1"/>
              <a:t>Kegiatan</a:t>
            </a:r>
            <a:r>
              <a:rPr lang="es-ES" sz="1600" dirty="0"/>
              <a:t> </a:t>
            </a:r>
            <a:r>
              <a:rPr lang="es-ES" sz="1600" dirty="0" err="1"/>
              <a:t>pengemasan</a:t>
            </a:r>
            <a:r>
              <a:rPr lang="es-ES" sz="1600" dirty="0"/>
              <a:t>, </a:t>
            </a:r>
            <a:r>
              <a:rPr lang="es-ES" sz="1600" dirty="0" err="1"/>
              <a:t>penyimpanan</a:t>
            </a:r>
            <a:r>
              <a:rPr lang="es-ES" sz="1600" dirty="0"/>
              <a:t> dan </a:t>
            </a:r>
            <a:r>
              <a:rPr lang="es-ES" sz="1600" dirty="0" err="1" smtClean="0"/>
              <a:t>pengumpulan</a:t>
            </a:r>
            <a:r>
              <a:rPr lang="id-ID" sz="1600" dirty="0" smtClean="0"/>
              <a:t> harus </a:t>
            </a:r>
            <a:r>
              <a:rPr lang="id-ID" sz="1600" dirty="0"/>
              <a:t>dilaporkan sebagai bagian dari kegiatan </a:t>
            </a:r>
            <a:r>
              <a:rPr lang="id-ID" sz="1600" dirty="0" smtClean="0"/>
              <a:t>pengelolaan limbah </a:t>
            </a:r>
            <a:r>
              <a:rPr lang="id-ID" sz="1600" dirty="0"/>
              <a:t>B3.</a:t>
            </a:r>
          </a:p>
        </p:txBody>
      </p:sp>
    </p:spTree>
    <p:extLst>
      <p:ext uri="{BB962C8B-B14F-4D97-AF65-F5344CB8AC3E}">
        <p14:creationId xmlns:p14="http://schemas.microsoft.com/office/powerpoint/2010/main" val="1089940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Persyaratan Lokasi untuk Tempat Penyimpanan</a:t>
            </a:r>
            <a:br>
              <a:rPr lang="fi-FI" b="1" dirty="0"/>
            </a:br>
            <a:r>
              <a:rPr lang="id-ID" b="1" dirty="0"/>
              <a:t>Limbah B3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fi-FI" dirty="0"/>
              <a:t>Lokasi bangunan tempat penyimpanan </a:t>
            </a:r>
            <a:r>
              <a:rPr lang="fi-FI" dirty="0" smtClean="0"/>
              <a:t>kemasan</a:t>
            </a:r>
            <a:r>
              <a:rPr lang="id-ID" dirty="0" smtClean="0"/>
              <a:t> drum/tong</a:t>
            </a:r>
            <a:r>
              <a:rPr lang="id-ID" dirty="0"/>
              <a:t>, bangunan tempat penyimpanan bak kontainer </a:t>
            </a:r>
            <a:r>
              <a:rPr lang="id-ID" dirty="0" smtClean="0"/>
              <a:t>dan </a:t>
            </a:r>
            <a:r>
              <a:rPr lang="fi-FI" dirty="0" smtClean="0"/>
              <a:t>bangunan </a:t>
            </a:r>
            <a:r>
              <a:rPr lang="fi-FI" dirty="0"/>
              <a:t>tempat penyimpanan tangki harus:</a:t>
            </a:r>
          </a:p>
          <a:p>
            <a:pPr marL="544513" indent="-544513" algn="just">
              <a:buNone/>
            </a:pPr>
            <a:r>
              <a:rPr lang="id-ID" dirty="0" smtClean="0"/>
              <a:t> a</a:t>
            </a:r>
            <a:r>
              <a:rPr lang="id-ID" dirty="0"/>
              <a:t>. Merupakan daerah bebas banjir, atau daerah </a:t>
            </a:r>
            <a:r>
              <a:rPr lang="id-ID" dirty="0" smtClean="0"/>
              <a:t>yang diupayakan </a:t>
            </a:r>
            <a:r>
              <a:rPr lang="id-ID" dirty="0"/>
              <a:t>melalui pengurugan sehingga aman </a:t>
            </a:r>
            <a:r>
              <a:rPr lang="id-ID" dirty="0" smtClean="0"/>
              <a:t>dari kemungkinan </a:t>
            </a:r>
            <a:r>
              <a:rPr lang="id-ID" dirty="0"/>
              <a:t>terkena banjir;</a:t>
            </a:r>
          </a:p>
          <a:p>
            <a:pPr marL="544513" indent="-544513" algn="just">
              <a:buNone/>
            </a:pPr>
            <a:r>
              <a:rPr lang="id-ID" dirty="0"/>
              <a:t>b. Jarak minimum antara lokasi dengan fasilitas umum </a:t>
            </a:r>
            <a:r>
              <a:rPr lang="id-ID" dirty="0" smtClean="0"/>
              <a:t>adalah 50 </a:t>
            </a:r>
            <a:r>
              <a:rPr lang="id-ID" dirty="0"/>
              <a:t>meter.</a:t>
            </a:r>
          </a:p>
        </p:txBody>
      </p:sp>
    </p:spTree>
    <p:extLst>
      <p:ext uri="{BB962C8B-B14F-4D97-AF65-F5344CB8AC3E}">
        <p14:creationId xmlns:p14="http://schemas.microsoft.com/office/powerpoint/2010/main" val="933346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Simbol untuk B3 klasifikasi bersifat mudah meledak </a:t>
            </a:r>
            <a:r>
              <a:rPr lang="id-ID" b="1" i="1" dirty="0"/>
              <a:t>(explosive)</a:t>
            </a:r>
            <a:endParaRPr lang="id-ID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17" y="2654781"/>
            <a:ext cx="3299766" cy="24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779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Simbol untuk B3 klasifikasi bersifat</a:t>
            </a:r>
            <a:br>
              <a:rPr lang="id-ID" dirty="0"/>
            </a:br>
            <a:r>
              <a:rPr lang="id-ID" dirty="0"/>
              <a:t>pengoksidasi </a:t>
            </a:r>
            <a:r>
              <a:rPr lang="id-ID" i="1" dirty="0"/>
              <a:t>(oxidizing)</a:t>
            </a:r>
            <a:endParaRPr lang="id-ID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03" y="2381301"/>
            <a:ext cx="3553594" cy="296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502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Simbol untuk B3 klasifikasi bersifat mudah</a:t>
            </a:r>
            <a:br>
              <a:rPr lang="id-ID" sz="3200" dirty="0"/>
            </a:br>
            <a:r>
              <a:rPr lang="id-ID" sz="3200" dirty="0"/>
              <a:t>menyala </a:t>
            </a:r>
            <a:r>
              <a:rPr lang="id-ID" sz="3200" i="1" dirty="0"/>
              <a:t>(flammable</a:t>
            </a:r>
            <a:r>
              <a:rPr lang="id-ID" sz="3200" dirty="0"/>
              <a:t>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992" y="2228661"/>
            <a:ext cx="4112016" cy="326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439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Simbol untuk B3 klasifikasi bersifat beracun</a:t>
            </a:r>
            <a:br>
              <a:rPr lang="id-ID" sz="3200" dirty="0"/>
            </a:br>
            <a:r>
              <a:rPr lang="id-ID" sz="3200" i="1" dirty="0"/>
              <a:t>(toxic)</a:t>
            </a:r>
            <a:endParaRPr lang="id-ID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289" y="2133261"/>
            <a:ext cx="3807422" cy="345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624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Simbol untuk B3 klasifikasi bersifat berbahaya</a:t>
            </a:r>
            <a:br>
              <a:rPr lang="id-ID" sz="3200" dirty="0"/>
            </a:br>
            <a:r>
              <a:rPr lang="id-ID" sz="3200" i="1" dirty="0"/>
              <a:t>(harmful)</a:t>
            </a:r>
            <a:endParaRPr lang="id-ID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09" y="1974261"/>
            <a:ext cx="4162782" cy="377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382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Simbol untuk B3 klasifikasi bersifat iritasi</a:t>
            </a:r>
            <a:br>
              <a:rPr lang="id-ID" sz="3200" dirty="0"/>
            </a:br>
            <a:r>
              <a:rPr lang="id-ID" sz="3200" i="1" dirty="0"/>
              <a:t>(irritant)</a:t>
            </a:r>
            <a:endParaRPr lang="id-ID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37" y="2273181"/>
            <a:ext cx="3655125" cy="318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005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600" dirty="0"/>
              <a:t>Simbol untuk B3 klasifikasi bersifat korosif</a:t>
            </a:r>
            <a:br>
              <a:rPr lang="id-ID" sz="3600" dirty="0"/>
            </a:br>
            <a:r>
              <a:rPr lang="id-ID" sz="3600" i="1" dirty="0"/>
              <a:t>(corrosive)</a:t>
            </a:r>
            <a:endParaRPr lang="id-ID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03" y="2145981"/>
            <a:ext cx="3553594" cy="343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54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id-ID" b="1" dirty="0"/>
              <a:t>Transportasi Limbah Berbahaya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29332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Simbol untuk B3 klasifikasi bersifat berbahaya bagi</a:t>
            </a:r>
            <a:br>
              <a:rPr lang="sv-SE" sz="2800" dirty="0"/>
            </a:br>
            <a:r>
              <a:rPr lang="id-ID" sz="2800" dirty="0"/>
              <a:t>lingkungan </a:t>
            </a:r>
            <a:r>
              <a:rPr lang="id-ID" sz="2800" i="1" dirty="0"/>
              <a:t>(dangerous for environment)</a:t>
            </a:r>
            <a:endParaRPr lang="id-ID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64" y="1738941"/>
            <a:ext cx="4619672" cy="424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105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400" dirty="0"/>
              <a:t>Simbol untuk B3 klasifikasi bersifat</a:t>
            </a:r>
            <a:br>
              <a:rPr lang="id-ID" sz="2400" dirty="0"/>
            </a:br>
            <a:r>
              <a:rPr lang="id-ID" sz="2400" dirty="0"/>
              <a:t>karsinogenik, teratogenik dan mutagenik </a:t>
            </a:r>
            <a:r>
              <a:rPr lang="id-ID" sz="2400" i="1" dirty="0"/>
              <a:t>(carcinogenic,</a:t>
            </a:r>
            <a:br>
              <a:rPr lang="id-ID" sz="2400" i="1" dirty="0"/>
            </a:br>
            <a:r>
              <a:rPr lang="id-ID" sz="2400" i="1" dirty="0"/>
              <a:t>tetragenic, mutagenic)</a:t>
            </a:r>
            <a:endParaRPr lang="id-ID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820" y="2368581"/>
            <a:ext cx="3604360" cy="29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845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/>
              <a:t>Simbol untuk B3 klasifikasi bersifat bahaya</a:t>
            </a:r>
            <a:br>
              <a:rPr lang="id-ID" sz="3200" b="1" dirty="0"/>
            </a:br>
            <a:r>
              <a:rPr lang="sv-SE" sz="3200" b="1" dirty="0"/>
              <a:t>lain berupa gas bertekanan </a:t>
            </a:r>
            <a:r>
              <a:rPr lang="sv-SE" sz="3200" b="1" i="1" dirty="0"/>
              <a:t>(pressure gas)</a:t>
            </a:r>
            <a:endParaRPr lang="id-ID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17" y="2374941"/>
            <a:ext cx="3299766" cy="297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308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736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d-ID" dirty="0"/>
              <a:t>Transportasi limbah berbahaya sebagian besar adalah </a:t>
            </a:r>
            <a:r>
              <a:rPr lang="id-ID" dirty="0" smtClean="0"/>
              <a:t>fungsi sifat </a:t>
            </a:r>
            <a:r>
              <a:rPr lang="id-ID" dirty="0"/>
              <a:t>fisiknya, sifat fisik dari matrik sekelilingnya, kondisi </a:t>
            </a:r>
            <a:r>
              <a:rPr lang="id-ID" dirty="0" smtClean="0"/>
              <a:t>fisik </a:t>
            </a:r>
            <a:r>
              <a:rPr lang="sv-SE" dirty="0" smtClean="0"/>
              <a:t>dimana </a:t>
            </a:r>
            <a:r>
              <a:rPr lang="sv-SE" dirty="0"/>
              <a:t>mereka berada, dan faktor-faktor kimiawi.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0895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Pengaruh Limbah Berbahaya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/>
              <a:t>Beracunnya suatu limbah adalah suatu fungsi </a:t>
            </a:r>
            <a:r>
              <a:rPr lang="id-ID" dirty="0" smtClean="0"/>
              <a:t>dari beberapa </a:t>
            </a:r>
            <a:r>
              <a:rPr lang="id-ID" dirty="0"/>
              <a:t>faktor, termasuk sifat kimiawi limbah, </a:t>
            </a:r>
            <a:r>
              <a:rPr lang="id-ID" dirty="0" smtClean="0"/>
              <a:t>matrik kandungannya</a:t>
            </a:r>
            <a:r>
              <a:rPr lang="id-ID" dirty="0"/>
              <a:t>, lingkungan terpapar, jenis terpapar, </a:t>
            </a:r>
            <a:r>
              <a:rPr lang="id-ID" dirty="0" smtClean="0"/>
              <a:t>cara terpaparnya</a:t>
            </a:r>
            <a:r>
              <a:rPr lang="id-ID" dirty="0"/>
              <a:t>, </a:t>
            </a:r>
            <a:r>
              <a:rPr lang="id-ID" dirty="0" smtClean="0"/>
              <a:t>tingkat </a:t>
            </a:r>
            <a:r>
              <a:rPr lang="id-ID" dirty="0"/>
              <a:t>ekspose, dan waktu eksposnya.</a:t>
            </a:r>
          </a:p>
        </p:txBody>
      </p:sp>
    </p:spTree>
    <p:extLst>
      <p:ext uri="{BB962C8B-B14F-4D97-AF65-F5344CB8AC3E}">
        <p14:creationId xmlns:p14="http://schemas.microsoft.com/office/powerpoint/2010/main" val="122848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Limbah Berbahaya pada Geosphere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d-ID" dirty="0"/>
              <a:t>Keprihatinan utama atas </a:t>
            </a:r>
            <a:r>
              <a:rPr lang="id-ID" dirty="0" smtClean="0"/>
              <a:t>lingkungan sehubungan </a:t>
            </a:r>
            <a:r>
              <a:rPr lang="id-ID" dirty="0"/>
              <a:t>dengan limbah berbahaya pada geosfir </a:t>
            </a:r>
            <a:r>
              <a:rPr lang="id-ID" dirty="0" smtClean="0"/>
              <a:t>adalah kemungkinan </a:t>
            </a:r>
            <a:r>
              <a:rPr lang="id-ID" dirty="0"/>
              <a:t>kontaminasi air tanah karena luberan dan </a:t>
            </a:r>
            <a:r>
              <a:rPr lang="id-ID" dirty="0" smtClean="0"/>
              <a:t>bocoran limbah.</a:t>
            </a:r>
          </a:p>
          <a:p>
            <a:pPr algn="just"/>
            <a:r>
              <a:rPr lang="id-ID" dirty="0"/>
              <a:t>Transportasi kontaminan pada geosfir sebagian </a:t>
            </a:r>
            <a:r>
              <a:rPr lang="id-ID" dirty="0" smtClean="0"/>
              <a:t>besar tergantung </a:t>
            </a:r>
            <a:r>
              <a:rPr lang="id-ID" dirty="0"/>
              <a:t>kepada faktor-faktor hidrologi yang </a:t>
            </a:r>
            <a:r>
              <a:rPr lang="id-ID" dirty="0" smtClean="0"/>
              <a:t> mengatur pergerakan </a:t>
            </a:r>
            <a:r>
              <a:rPr lang="id-ID" dirty="0"/>
              <a:t>air dalam tanah dan interaksi limbah </a:t>
            </a:r>
            <a:r>
              <a:rPr lang="id-ID" dirty="0" smtClean="0"/>
              <a:t>berbahaya sehubungan </a:t>
            </a:r>
            <a:r>
              <a:rPr lang="id-ID" dirty="0"/>
              <a:t>dengan lapisan geologi khususnya </a:t>
            </a:r>
            <a:r>
              <a:rPr lang="id-ID" dirty="0" smtClean="0"/>
              <a:t>bagian-bagian tanah </a:t>
            </a:r>
            <a:r>
              <a:rPr lang="id-ID" dirty="0"/>
              <a:t>yang tak padat.</a:t>
            </a:r>
          </a:p>
        </p:txBody>
      </p:sp>
    </p:spTree>
    <p:extLst>
      <p:ext uri="{BB962C8B-B14F-4D97-AF65-F5344CB8AC3E}">
        <p14:creationId xmlns:p14="http://schemas.microsoft.com/office/powerpoint/2010/main" val="2068193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68863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d-ID" dirty="0"/>
              <a:t>Secara matematis, distribusi kelarutan antara air </a:t>
            </a:r>
            <a:r>
              <a:rPr lang="id-ID" dirty="0" smtClean="0"/>
              <a:t>tanah atau </a:t>
            </a:r>
            <a:r>
              <a:rPr lang="id-ID" dirty="0"/>
              <a:t>air luberan dan tanah dinyatakan dengan </a:t>
            </a:r>
            <a:r>
              <a:rPr lang="id-ID" b="1" dirty="0"/>
              <a:t>koeficient </a:t>
            </a:r>
            <a:r>
              <a:rPr lang="id-ID" b="1" dirty="0" smtClean="0"/>
              <a:t>distribusi </a:t>
            </a:r>
            <a:r>
              <a:rPr lang="id-ID" dirty="0" smtClean="0"/>
              <a:t>atau Kd.</a:t>
            </a:r>
          </a:p>
          <a:p>
            <a:pPr marL="0" indent="0" algn="just">
              <a:buNone/>
            </a:pPr>
            <a:r>
              <a:rPr lang="id-ID" dirty="0"/>
              <a:t>	</a:t>
            </a:r>
            <a:r>
              <a:rPr lang="id-ID" dirty="0" smtClean="0"/>
              <a:t>Kd=Cs/Cw</a:t>
            </a:r>
            <a:endParaRPr lang="id-ID" dirty="0"/>
          </a:p>
          <a:p>
            <a:pPr algn="just"/>
            <a:r>
              <a:rPr lang="sv-SE" dirty="0"/>
              <a:t>Dimana Cs adalah kesetimbangan konsentrasi species </a:t>
            </a:r>
            <a:r>
              <a:rPr lang="sv-SE" dirty="0" smtClean="0"/>
              <a:t>dalam</a:t>
            </a:r>
            <a:r>
              <a:rPr lang="id-ID" dirty="0" smtClean="0"/>
              <a:t> </a:t>
            </a:r>
            <a:r>
              <a:rPr lang="sv-SE" dirty="0" smtClean="0"/>
              <a:t>bentuk </a:t>
            </a:r>
            <a:r>
              <a:rPr lang="sv-SE" dirty="0"/>
              <a:t>padat dan Cw adalah konsentrasi dalam air. Persamaan </a:t>
            </a:r>
            <a:r>
              <a:rPr lang="sv-SE" dirty="0" smtClean="0"/>
              <a:t>ini</a:t>
            </a:r>
            <a:r>
              <a:rPr lang="id-ID" dirty="0" smtClean="0"/>
              <a:t> mengasumsikan </a:t>
            </a:r>
            <a:r>
              <a:rPr lang="id-ID" dirty="0"/>
              <a:t>bahwa derajat absorbsi relatif adalah </a:t>
            </a:r>
            <a:r>
              <a:rPr lang="id-ID" dirty="0" smtClean="0"/>
              <a:t>independen </a:t>
            </a:r>
            <a:r>
              <a:rPr lang="sv-SE" dirty="0" smtClean="0"/>
              <a:t>daripada </a:t>
            </a:r>
            <a:r>
              <a:rPr lang="sv-SE" dirty="0"/>
              <a:t>Cw yaitu mengasumsikan absorbs isoterm linier. </a:t>
            </a:r>
            <a:r>
              <a:rPr lang="sv-SE" dirty="0" smtClean="0"/>
              <a:t>Bagi</a:t>
            </a:r>
            <a:r>
              <a:rPr lang="id-ID" dirty="0" smtClean="0"/>
              <a:t> kasus </a:t>
            </a:r>
            <a:r>
              <a:rPr lang="id-ID" dirty="0"/>
              <a:t>yang lebih umum tentang absorbs isoterem nonlinier, </a:t>
            </a:r>
            <a:r>
              <a:rPr lang="id-ID" dirty="0" smtClean="0"/>
              <a:t>Cs menyatakan </a:t>
            </a:r>
            <a:r>
              <a:rPr lang="id-ID" dirty="0"/>
              <a:t>sebagai sebuah fungsi kesetimbangan dalam air, </a:t>
            </a:r>
            <a:r>
              <a:rPr lang="id-ID" dirty="0" smtClean="0"/>
              <a:t>Ceq dengan </a:t>
            </a:r>
            <a:r>
              <a:rPr lang="id-ID" dirty="0"/>
              <a:t>persamaan </a:t>
            </a:r>
            <a:r>
              <a:rPr lang="id-ID" dirty="0" smtClean="0"/>
              <a:t>Freundlich</a:t>
            </a:r>
          </a:p>
          <a:p>
            <a:pPr marL="0" indent="0" algn="just">
              <a:buNone/>
            </a:pPr>
            <a:r>
              <a:rPr lang="id-ID" dirty="0"/>
              <a:t>	</a:t>
            </a:r>
            <a:r>
              <a:rPr lang="id-ID" dirty="0" smtClean="0"/>
              <a:t>Cs </a:t>
            </a:r>
            <a:r>
              <a:rPr lang="id-ID" dirty="0"/>
              <a:t>= </a:t>
            </a:r>
            <a:r>
              <a:rPr lang="id-ID" dirty="0" smtClean="0"/>
              <a:t>KrCeq^I/n</a:t>
            </a:r>
            <a:endParaRPr lang="id-ID" dirty="0"/>
          </a:p>
          <a:p>
            <a:pPr algn="just"/>
            <a:r>
              <a:rPr lang="id-ID" dirty="0"/>
              <a:t>Dimana Kr dan I/n adalah konstanta empiris.</a:t>
            </a:r>
          </a:p>
        </p:txBody>
      </p:sp>
    </p:spTree>
    <p:extLst>
      <p:ext uri="{BB962C8B-B14F-4D97-AF65-F5344CB8AC3E}">
        <p14:creationId xmlns:p14="http://schemas.microsoft.com/office/powerpoint/2010/main" val="3511191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Limbah Berbahaya pada Hydrosphere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v-SE" dirty="0"/>
              <a:t>Sumber lain termasuk endapan dari atmosfir melalui </a:t>
            </a:r>
            <a:r>
              <a:rPr lang="sv-SE" dirty="0" smtClean="0"/>
              <a:t>hujan</a:t>
            </a:r>
            <a:r>
              <a:rPr lang="id-ID" dirty="0" smtClean="0"/>
              <a:t> dengan </a:t>
            </a:r>
            <a:r>
              <a:rPr lang="id-ID" dirty="0"/>
              <a:t>sengaja memasuki sumber-sumber mata air dan </a:t>
            </a:r>
            <a:r>
              <a:rPr lang="id-ID" dirty="0" smtClean="0"/>
              <a:t>genangan air</a:t>
            </a:r>
            <a:r>
              <a:rPr lang="id-ID" dirty="0"/>
              <a:t>, demikian pelepasan dari tanah, dan mobilisasi sedimen. </a:t>
            </a:r>
            <a:r>
              <a:rPr lang="id-ID" dirty="0" smtClean="0"/>
              <a:t>Sekali berada </a:t>
            </a:r>
            <a:r>
              <a:rPr lang="id-ID" dirty="0"/>
              <a:t>dalam sistem aquatik jenis limbah berbahaya </a:t>
            </a:r>
            <a:r>
              <a:rPr lang="id-ID" dirty="0" smtClean="0"/>
              <a:t>mengalami sejumlah </a:t>
            </a:r>
            <a:r>
              <a:rPr lang="id-ID" dirty="0"/>
              <a:t>proses kimia dan biokimia, termasuk asam basa, </a:t>
            </a:r>
            <a:r>
              <a:rPr lang="id-ID" dirty="0" smtClean="0"/>
              <a:t>oksidasi </a:t>
            </a:r>
            <a:r>
              <a:rPr lang="fi-FI" dirty="0" smtClean="0"/>
              <a:t>reduksi</a:t>
            </a:r>
            <a:r>
              <a:rPr lang="fi-FI" dirty="0"/>
              <a:t>, pengendapan dan reaksi hidrolisis, demikian </a:t>
            </a:r>
            <a:r>
              <a:rPr lang="fi-FI" dirty="0" smtClean="0"/>
              <a:t>pula</a:t>
            </a:r>
            <a:r>
              <a:rPr lang="id-ID" dirty="0" smtClean="0"/>
              <a:t> biodegradasi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3111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8326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d-ID" dirty="0"/>
              <a:t>Pembentukan endapan dalam bentuk lumpur adalah </a:t>
            </a:r>
            <a:r>
              <a:rPr lang="id-ID" dirty="0" smtClean="0"/>
              <a:t>yang paling </a:t>
            </a:r>
            <a:r>
              <a:rPr lang="id-ID" dirty="0"/>
              <a:t>umum untuk mengisolasi komponen yang berbahaya </a:t>
            </a:r>
            <a:r>
              <a:rPr lang="id-ID" dirty="0" smtClean="0"/>
              <a:t>dari limbah </a:t>
            </a:r>
            <a:r>
              <a:rPr lang="id-ID" dirty="0"/>
              <a:t>yang tak </a:t>
            </a:r>
            <a:r>
              <a:rPr lang="id-ID" dirty="0" smtClean="0"/>
              <a:t>dipisah-pisahkan.</a:t>
            </a:r>
          </a:p>
          <a:p>
            <a:pPr algn="just"/>
            <a:r>
              <a:rPr lang="id-ID" dirty="0" smtClean="0"/>
              <a:t>Proses </a:t>
            </a:r>
            <a:r>
              <a:rPr lang="id-ID" dirty="0"/>
              <a:t>pengendapan merupakan khasus penting </a:t>
            </a:r>
            <a:r>
              <a:rPr lang="id-ID" dirty="0" smtClean="0"/>
              <a:t>dalam </a:t>
            </a:r>
            <a:r>
              <a:rPr lang="de-DE" dirty="0" smtClean="0"/>
              <a:t>menentukan </a:t>
            </a:r>
            <a:r>
              <a:rPr lang="de-DE" dirty="0"/>
              <a:t>nasib cairan ionik berbahaya dalam air. </a:t>
            </a:r>
            <a:r>
              <a:rPr lang="de-DE" dirty="0" smtClean="0"/>
              <a:t>Jika</a:t>
            </a:r>
            <a:r>
              <a:rPr lang="id-ID" dirty="0" smtClean="0"/>
              <a:t> pengendapan </a:t>
            </a:r>
            <a:r>
              <a:rPr lang="id-ID" dirty="0"/>
              <a:t>terjadi sangat cepat dan dengan penguapan </a:t>
            </a:r>
            <a:r>
              <a:rPr lang="id-ID" dirty="0" smtClean="0"/>
              <a:t>sangat tinggi</a:t>
            </a:r>
            <a:r>
              <a:rPr lang="id-ID" dirty="0"/>
              <a:t>, padatan cenderung terbentuk sebagai sejumlah </a:t>
            </a:r>
            <a:r>
              <a:rPr lang="id-ID" dirty="0" smtClean="0"/>
              <a:t>besar partikel </a:t>
            </a:r>
            <a:r>
              <a:rPr lang="id-ID" dirty="0"/>
              <a:t>kecil koloidal yang mungkin tetap dalam bentuk </a:t>
            </a:r>
            <a:r>
              <a:rPr lang="id-ID" dirty="0" smtClean="0"/>
              <a:t>koloidal 80 untuk </a:t>
            </a:r>
            <a:r>
              <a:rPr lang="id-ID" dirty="0"/>
              <a:t>waktu yang </a:t>
            </a:r>
            <a:r>
              <a:rPr lang="id-ID" dirty="0" smtClean="0"/>
              <a:t>lama.</a:t>
            </a:r>
          </a:p>
          <a:p>
            <a:pPr algn="just"/>
            <a:r>
              <a:rPr lang="id-ID" dirty="0" smtClean="0"/>
              <a:t>Dalam </a:t>
            </a:r>
            <a:r>
              <a:rPr lang="id-ID" dirty="0"/>
              <a:t>bentuk ini, zat-zat berbahaya </a:t>
            </a:r>
            <a:r>
              <a:rPr lang="id-ID" dirty="0" smtClean="0"/>
              <a:t>lebih mobil/berpindah-pindah dan </a:t>
            </a:r>
            <a:r>
              <a:rPr lang="id-ID" dirty="0"/>
              <a:t>beroleh kesempatan/jalan </a:t>
            </a:r>
            <a:r>
              <a:rPr lang="id-ID" dirty="0" smtClean="0"/>
              <a:t>terhadap </a:t>
            </a:r>
            <a:r>
              <a:rPr lang="nn-NO" dirty="0" smtClean="0"/>
              <a:t>organisme </a:t>
            </a:r>
            <a:r>
              <a:rPr lang="nn-NO" dirty="0"/>
              <a:t>dibandingkan dengan bentuk endapan. </a:t>
            </a:r>
            <a:r>
              <a:rPr lang="nn-NO" dirty="0" smtClean="0"/>
              <a:t>Pertimbangan</a:t>
            </a:r>
            <a:r>
              <a:rPr lang="id-ID" dirty="0" smtClean="0"/>
              <a:t> penting </a:t>
            </a:r>
            <a:r>
              <a:rPr lang="id-ID" dirty="0"/>
              <a:t>kedua adalah bahwa berbagai logam berat </a:t>
            </a:r>
            <a:r>
              <a:rPr lang="id-ID" dirty="0" smtClean="0"/>
              <a:t>mengendap </a:t>
            </a:r>
            <a:r>
              <a:rPr lang="sv-SE" dirty="0" smtClean="0"/>
              <a:t>bersamaan </a:t>
            </a:r>
            <a:r>
              <a:rPr lang="sv-SE" dirty="0"/>
              <a:t>dengan besi (III) hidrada oksida (Fe2O3 xH2O) </a:t>
            </a:r>
            <a:r>
              <a:rPr lang="sv-SE" dirty="0" smtClean="0"/>
              <a:t>atau</a:t>
            </a:r>
            <a:r>
              <a:rPr lang="id-ID" dirty="0" smtClean="0"/>
              <a:t> </a:t>
            </a:r>
            <a:r>
              <a:rPr lang="nn-NO" dirty="0" smtClean="0"/>
              <a:t>mangan </a:t>
            </a:r>
            <a:r>
              <a:rPr lang="nn-NO" dirty="0"/>
              <a:t>(IV) oksida ( MnO2 xH2O).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16814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1604</Words>
  <Application>Microsoft Office PowerPoint</Application>
  <PresentationFormat>On-screen Show (4:3)</PresentationFormat>
  <Paragraphs>92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Asal Limbah Berbahaya</vt:lpstr>
      <vt:lpstr>PowerPoint Presentation</vt:lpstr>
      <vt:lpstr>Transportasi Limbah Berbahaya</vt:lpstr>
      <vt:lpstr>PowerPoint Presentation</vt:lpstr>
      <vt:lpstr>Pengaruh Limbah Berbahaya</vt:lpstr>
      <vt:lpstr>Limbah Berbahaya pada Geosphere</vt:lpstr>
      <vt:lpstr>PowerPoint Presentation</vt:lpstr>
      <vt:lpstr>Limbah Berbahaya pada Hydrosphere</vt:lpstr>
      <vt:lpstr>PowerPoint Presentation</vt:lpstr>
      <vt:lpstr>Limbah Berbahaya di Atmosfir</vt:lpstr>
      <vt:lpstr>PowerPoint Presentation</vt:lpstr>
      <vt:lpstr>Limbah Berbahaya pada Biosphere</vt:lpstr>
      <vt:lpstr>Peran Enzim pada Degradasi Limbah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PENYIMPANAN DAN PENGUMPULAN LIMBAH BAHAN BERBAHAYA DAN BERACUN</vt:lpstr>
      <vt:lpstr>PowerPoint Presentation</vt:lpstr>
      <vt:lpstr>Prinsip Pengemasan Limbah B3</vt:lpstr>
      <vt:lpstr>Persyaratan Lokasi untuk Tempat Penyimpanan Limbah B3</vt:lpstr>
      <vt:lpstr>Simbol untuk B3 klasifikasi bersifat mudah meledak (explosive)</vt:lpstr>
      <vt:lpstr>Simbol untuk B3 klasifikasi bersifat pengoksidasi (oxidizing)</vt:lpstr>
      <vt:lpstr>Simbol untuk B3 klasifikasi bersifat mudah menyala (flammable)</vt:lpstr>
      <vt:lpstr>Simbol untuk B3 klasifikasi bersifat beracun (toxic)</vt:lpstr>
      <vt:lpstr>Simbol untuk B3 klasifikasi bersifat berbahaya (harmful)</vt:lpstr>
      <vt:lpstr>Simbol untuk B3 klasifikasi bersifat iritasi (irritant)</vt:lpstr>
      <vt:lpstr>Simbol untuk B3 klasifikasi bersifat korosif (corrosive)</vt:lpstr>
      <vt:lpstr>Simbol untuk B3 klasifikasi bersifat berbahaya bagi lingkungan (dangerous for environment)</vt:lpstr>
      <vt:lpstr>Simbol untuk B3 klasifikasi bersifat karsinogenik, teratogenik dan mutagenik (carcinogenic, tetragenic, mutagenic)</vt:lpstr>
      <vt:lpstr>Simbol untuk B3 klasifikasi bersifat bahaya lain berupa gas bertekanan (pressure gas)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Asal Limbah Berbahaya</dc:title>
  <dc:creator>asus</dc:creator>
  <cp:lastModifiedBy>asus</cp:lastModifiedBy>
  <cp:revision>10</cp:revision>
  <dcterms:created xsi:type="dcterms:W3CDTF">2017-09-16T01:00:29Z</dcterms:created>
  <dcterms:modified xsi:type="dcterms:W3CDTF">2017-09-16T04:50:09Z</dcterms:modified>
</cp:coreProperties>
</file>