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4757" autoAdjust="0"/>
  </p:normalViewPr>
  <p:slideViewPr>
    <p:cSldViewPr snapToGrid="0">
      <p:cViewPr varScale="1">
        <p:scale>
          <a:sx n="83" d="100"/>
          <a:sy n="83" d="100"/>
        </p:scale>
        <p:origin x="480" y="8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4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97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1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8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6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9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8/19/2018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8/19/2018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8/19/2018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8/19/2018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1" y="4057650"/>
            <a:ext cx="9715500" cy="123497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Communication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1" y="5432564"/>
            <a:ext cx="9715500" cy="785356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UPN “Veteran” Yogyakarta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Non-verbal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Non verbal communication the process of coding meaning through </a:t>
            </a:r>
            <a:r>
              <a:rPr lang="en-US" dirty="0" err="1" smtClean="0"/>
              <a:t>behaviours</a:t>
            </a:r>
            <a:r>
              <a:rPr lang="en-US" dirty="0" smtClean="0"/>
              <a:t> such as facial expressions, limb gestures, and body postures.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2224087"/>
            <a:ext cx="6400800" cy="35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Non-verbal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Non verbal communication the process of coding meaning through </a:t>
            </a:r>
            <a:r>
              <a:rPr lang="en-US" dirty="0" err="1" smtClean="0"/>
              <a:t>behaviours</a:t>
            </a:r>
            <a:r>
              <a:rPr lang="en-US" dirty="0" smtClean="0"/>
              <a:t> such as facial expressions, limb gestures, and body postures.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62196"/>
            <a:ext cx="11264091" cy="65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Non-verbal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830037"/>
          </a:xfrm>
        </p:spPr>
        <p:txBody>
          <a:bodyPr/>
          <a:lstStyle/>
          <a:p>
            <a:pPr algn="just"/>
            <a:r>
              <a:rPr lang="en-US" dirty="0" smtClean="0"/>
              <a:t>Power tell non verbal signals that indicate to others how important and dominant someone is, or how powerful they would like us to think they are.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242" y="2019300"/>
            <a:ext cx="10972800" cy="11897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Cultural differences in communication style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3242" y="3209031"/>
            <a:ext cx="10972800" cy="2639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High context culture a culture whose members rely heavily on a range of social and non-verbal clues when communicating with others and interpreting their messages</a:t>
            </a:r>
          </a:p>
          <a:p>
            <a:pPr algn="just"/>
            <a:r>
              <a:rPr lang="en-US" dirty="0" smtClean="0"/>
              <a:t>Low context culture a culture whose members focus on the written and spoken word when communication with others and interpreting their messages.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Impression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772887"/>
          </a:xfrm>
        </p:spPr>
        <p:txBody>
          <a:bodyPr/>
          <a:lstStyle/>
          <a:p>
            <a:pPr algn="just"/>
            <a:r>
              <a:rPr lang="en-US" dirty="0" err="1" smtClean="0"/>
              <a:t>Impressiona</a:t>
            </a:r>
            <a:r>
              <a:rPr lang="en-US" dirty="0" smtClean="0"/>
              <a:t> management the processes through which we control the image or impression that others have of us.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5142" y="3132363"/>
            <a:ext cx="11010900" cy="2830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Emotional intelligence the ability to identify, integrate, understand, and reflectively manage one’s own and other people’s feelings.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242" y="1895746"/>
            <a:ext cx="10972800" cy="1236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Emotional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468587"/>
          </a:xfrm>
        </p:spPr>
        <p:txBody>
          <a:bodyPr/>
          <a:lstStyle/>
          <a:p>
            <a:pPr algn="just"/>
            <a:r>
              <a:rPr lang="en-US" dirty="0" err="1" smtClean="0"/>
              <a:t>Impressiona</a:t>
            </a:r>
            <a:r>
              <a:rPr lang="en-US" dirty="0" smtClean="0"/>
              <a:t> management the processes through which we control the image or impression that others have of us.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2292" y="181246"/>
            <a:ext cx="10972800" cy="1236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Emotional intelligence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92" y="1436913"/>
            <a:ext cx="10915650" cy="44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468587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2292" y="181246"/>
            <a:ext cx="10972800" cy="1236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Organizational communication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1585912"/>
            <a:ext cx="10972800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468587"/>
          </a:xfrm>
        </p:spPr>
        <p:txBody>
          <a:bodyPr/>
          <a:lstStyle/>
          <a:p>
            <a:pPr algn="just"/>
            <a:r>
              <a:rPr lang="en-US" dirty="0" smtClean="0"/>
              <a:t>Communication climate the prevailing atmosphere in an organization – open or closed in which ideas and information are exchanged.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2292" y="181246"/>
            <a:ext cx="10972800" cy="1236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Organizational communication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92" y="2057400"/>
            <a:ext cx="109156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r>
              <a:rPr lang="en-US" dirty="0" err="1" smtClean="0"/>
              <a:t>Huczynski</a:t>
            </a:r>
            <a:r>
              <a:rPr lang="en-US" dirty="0" smtClean="0"/>
              <a:t>, Buchanan, 2013 , </a:t>
            </a:r>
            <a:r>
              <a:rPr lang="en-US" i="1" dirty="0" smtClean="0"/>
              <a:t>Organizational </a:t>
            </a:r>
            <a:r>
              <a:rPr lang="en-US" i="1" dirty="0" err="1" smtClean="0"/>
              <a:t>Behaviour</a:t>
            </a:r>
            <a:r>
              <a:rPr lang="en-US" i="1" dirty="0" smtClean="0"/>
              <a:t>, </a:t>
            </a:r>
            <a:r>
              <a:rPr lang="en-US" dirty="0" smtClean="0"/>
              <a:t>Pearson</a:t>
            </a:r>
          </a:p>
          <a:p>
            <a:r>
              <a:rPr lang="en-US" dirty="0" err="1" smtClean="0"/>
              <a:t>Umam</a:t>
            </a:r>
            <a:r>
              <a:rPr lang="en-US" dirty="0" smtClean="0"/>
              <a:t>, </a:t>
            </a:r>
            <a:r>
              <a:rPr lang="en-US" dirty="0" err="1" smtClean="0"/>
              <a:t>Khaerul</a:t>
            </a:r>
            <a:r>
              <a:rPr lang="en-US" dirty="0" smtClean="0"/>
              <a:t>, 2012, </a:t>
            </a:r>
            <a:r>
              <a:rPr lang="en-US" i="1" dirty="0" err="1" smtClean="0"/>
              <a:t>Manajemen</a:t>
            </a:r>
            <a:r>
              <a:rPr lang="en-US" i="1" dirty="0" smtClean="0"/>
              <a:t> </a:t>
            </a:r>
            <a:r>
              <a:rPr lang="en-US" i="1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Wardiah</a:t>
            </a:r>
            <a:r>
              <a:rPr lang="en-US" dirty="0" smtClean="0"/>
              <a:t>, Mia </a:t>
            </a:r>
            <a:r>
              <a:rPr lang="en-US" dirty="0" err="1" smtClean="0"/>
              <a:t>Lasmi</a:t>
            </a:r>
            <a:r>
              <a:rPr lang="en-US" dirty="0" smtClean="0"/>
              <a:t>, </a:t>
            </a:r>
            <a:r>
              <a:rPr lang="en-US" i="1" dirty="0" err="1" smtClean="0"/>
              <a:t>Teori</a:t>
            </a:r>
            <a:r>
              <a:rPr lang="en-US" i="1" dirty="0" smtClean="0"/>
              <a:t> </a:t>
            </a:r>
            <a:r>
              <a:rPr lang="en-US" i="1" dirty="0" err="1" smtClean="0"/>
              <a:t>perilaku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budaya</a:t>
            </a:r>
            <a:r>
              <a:rPr lang="en-US" i="1" dirty="0" smtClean="0"/>
              <a:t> </a:t>
            </a:r>
            <a:r>
              <a:rPr lang="en-US" i="1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Why study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Communication is central to understanding organizational behavior for several reasons:</a:t>
            </a:r>
          </a:p>
          <a:p>
            <a:pPr lvl="1" algn="just"/>
            <a:r>
              <a:rPr lang="en-US" dirty="0" smtClean="0"/>
              <a:t>Communication affects organizational performance and </a:t>
            </a:r>
            <a:r>
              <a:rPr lang="en-US" dirty="0" err="1" smtClean="0"/>
              <a:t>invidual</a:t>
            </a:r>
            <a:r>
              <a:rPr lang="en-US" dirty="0" smtClean="0"/>
              <a:t> career prospects.</a:t>
            </a:r>
          </a:p>
          <a:p>
            <a:pPr lvl="1" algn="just"/>
            <a:r>
              <a:rPr lang="en-US" dirty="0" smtClean="0"/>
              <a:t>Very few people work alone, and the job of most managers involves interacting with other people, often more than 90 per cent of their time</a:t>
            </a:r>
          </a:p>
          <a:p>
            <a:pPr lvl="1" algn="just"/>
            <a:r>
              <a:rPr lang="en-US" dirty="0" smtClean="0"/>
              <a:t>Communication is seen as a problem in many organizations</a:t>
            </a:r>
          </a:p>
          <a:p>
            <a:pPr lvl="1" algn="just"/>
            <a:r>
              <a:rPr lang="en-US" dirty="0" smtClean="0"/>
              <a:t>In an increasingly diverse multicultural society, </a:t>
            </a:r>
            <a:r>
              <a:rPr lang="en-US" dirty="0" err="1" smtClean="0"/>
              <a:t>sensitivy</a:t>
            </a:r>
            <a:r>
              <a:rPr lang="en-US" dirty="0" smtClean="0"/>
              <a:t> to the norms and expectations of other cultures is vital to effective cross cultural communication.</a:t>
            </a:r>
          </a:p>
          <a:p>
            <a:pPr lvl="1" algn="just"/>
            <a:r>
              <a:rPr lang="en-US" dirty="0" smtClean="0"/>
              <a:t>New </a:t>
            </a:r>
            <a:r>
              <a:rPr lang="en-US" dirty="0" err="1" smtClean="0"/>
              <a:t>ttechnology</a:t>
            </a:r>
            <a:r>
              <a:rPr lang="en-US" dirty="0" smtClean="0"/>
              <a:t> is radically changing our patterns of communication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Why study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Social Intelligence the ability to understand the thoughts and feelings of others and to manage our relationships accordingly.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8850"/>
            <a:ext cx="10749742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Interpersonal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Communication process the transmission of information, and the exchange of meaning, between at least two people.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171701"/>
            <a:ext cx="1078784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Interpersonal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Coding the stage in the interpersonal communication process in which the transmitter chooses how to express a message for transmission to someone else</a:t>
            </a:r>
          </a:p>
          <a:p>
            <a:pPr algn="just"/>
            <a:r>
              <a:rPr lang="en-US" dirty="0" smtClean="0"/>
              <a:t>Decoding the stage in the interpersonal communication process in which the recipient interprets a message transmitted to them by someone else.</a:t>
            </a:r>
          </a:p>
          <a:p>
            <a:pPr algn="just"/>
            <a:r>
              <a:rPr lang="en-US" dirty="0" smtClean="0"/>
              <a:t>Perceptual filters individual characteristics, predispositions, and preoccupations that interfere with the effective transmission and receipts of messages</a:t>
            </a:r>
          </a:p>
          <a:p>
            <a:pPr algn="just"/>
            <a:r>
              <a:rPr lang="en-US" dirty="0" smtClean="0"/>
              <a:t>Noise factors outside the communication process which interfere with or distract attention from the transmission and reception of the intended meaning</a:t>
            </a:r>
          </a:p>
          <a:p>
            <a:pPr algn="just"/>
            <a:r>
              <a:rPr lang="en-US" dirty="0" smtClean="0"/>
              <a:t>Feedback processes through which the transmitter of a detects whether and how that message has been received and decoded.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Interpersonal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Coding the stage in the interpersonal communication process in which the transmitter chooses how to express a message for transmission to someone else</a:t>
            </a:r>
          </a:p>
          <a:p>
            <a:pPr algn="just"/>
            <a:r>
              <a:rPr lang="en-US" dirty="0" smtClean="0"/>
              <a:t>Decoding the stage in the interpersonal communication process in which the recipient interprets a message transmitted to them by someone else.</a:t>
            </a:r>
          </a:p>
          <a:p>
            <a:pPr algn="just"/>
            <a:r>
              <a:rPr lang="en-US" dirty="0" smtClean="0"/>
              <a:t>Perceptual filters individual characteristics, predispositions, and preoccupations that interfere with the effective transmission and receipts of messages</a:t>
            </a:r>
          </a:p>
          <a:p>
            <a:pPr algn="just"/>
            <a:r>
              <a:rPr lang="en-US" dirty="0" smtClean="0"/>
              <a:t>Noise factors outside the communication process which interfere with or distract attention from the transmission and reception of the intended meaning</a:t>
            </a:r>
          </a:p>
          <a:p>
            <a:pPr algn="just"/>
            <a:r>
              <a:rPr lang="en-US" dirty="0" smtClean="0"/>
              <a:t>Feedback processes through which the transmitter of a detects whether and how that message has been received and decoded.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647700"/>
            <a:ext cx="109728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Interpersonal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Coding the stage in the interpersonal communication process in which the transmitter chooses how to express a message for transmission to someone else</a:t>
            </a:r>
          </a:p>
          <a:p>
            <a:pPr algn="just"/>
            <a:r>
              <a:rPr lang="en-US" dirty="0" smtClean="0"/>
              <a:t>Decoding the stage in the interpersonal communication process in which the recipient interprets a message transmitted to them by someone else.</a:t>
            </a:r>
          </a:p>
          <a:p>
            <a:pPr algn="just"/>
            <a:r>
              <a:rPr lang="en-US" dirty="0" smtClean="0"/>
              <a:t>Perceptual filters individual characteristics, predispositions, and preoccupations that interfere with the effective transmission and receipts of messages</a:t>
            </a:r>
          </a:p>
          <a:p>
            <a:pPr algn="just"/>
            <a:r>
              <a:rPr lang="en-US" dirty="0" smtClean="0"/>
              <a:t>Noise factors outside the communication process which interfere with or distract attention from the transmission and reception of the intended meaning</a:t>
            </a:r>
          </a:p>
          <a:p>
            <a:pPr algn="just"/>
            <a:r>
              <a:rPr lang="en-US" dirty="0" smtClean="0"/>
              <a:t>Feedback processes through which the transmitter of a detects whether and how that message has been received and decoded.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800099"/>
            <a:ext cx="10972799" cy="4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Verbal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Coding the stage in the interpersonal communication process in which the transmitter chooses how to express a message for transmission to someone else</a:t>
            </a:r>
          </a:p>
          <a:p>
            <a:pPr algn="just"/>
            <a:r>
              <a:rPr lang="en-US" dirty="0" smtClean="0"/>
              <a:t>Decoding the stage in the interpersonal communication process in which the recipient interprets a message transmitted to them by someone else.</a:t>
            </a:r>
          </a:p>
          <a:p>
            <a:pPr algn="just"/>
            <a:r>
              <a:rPr lang="en-US" dirty="0" smtClean="0"/>
              <a:t>Perceptual filters individual characteristics, predispositions, and preoccupations that interfere with the effective transmission and receipts of messages</a:t>
            </a:r>
          </a:p>
          <a:p>
            <a:pPr algn="just"/>
            <a:r>
              <a:rPr lang="en-US" dirty="0" smtClean="0"/>
              <a:t>Noise factors outside the communication process which interfere with or distract attention from the transmission and reception of the intended meaning</a:t>
            </a:r>
          </a:p>
          <a:p>
            <a:pPr algn="just"/>
            <a:r>
              <a:rPr lang="en-US" dirty="0" smtClean="0"/>
              <a:t>Feedback processes through which the transmitter of a detects whether and how that message has been received and decoded.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1436913"/>
            <a:ext cx="10972799" cy="45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200296"/>
            <a:ext cx="10972800" cy="1236617"/>
          </a:xfrm>
        </p:spPr>
        <p:txBody>
          <a:bodyPr/>
          <a:lstStyle/>
          <a:p>
            <a:r>
              <a:rPr lang="en-US" dirty="0" smtClean="0"/>
              <a:t>Verbal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436913"/>
            <a:ext cx="10972800" cy="4354288"/>
          </a:xfrm>
        </p:spPr>
        <p:txBody>
          <a:bodyPr/>
          <a:lstStyle/>
          <a:p>
            <a:pPr algn="just"/>
            <a:r>
              <a:rPr lang="en-US" dirty="0" smtClean="0"/>
              <a:t>Coding the stage in the interpersonal communication process in which the transmitter chooses how to express a message for transmission to someone else</a:t>
            </a:r>
          </a:p>
          <a:p>
            <a:pPr algn="just"/>
            <a:r>
              <a:rPr lang="en-US" dirty="0" smtClean="0"/>
              <a:t>Decoding the stage in the interpersonal communication process in which the recipient interprets a message transmitted to them by someone else.</a:t>
            </a:r>
          </a:p>
          <a:p>
            <a:pPr algn="just"/>
            <a:r>
              <a:rPr lang="en-US" dirty="0" smtClean="0"/>
              <a:t>Perceptual filters individual characteristics, predispositions, and preoccupations that interfere with the effective transmission and receipts of messages</a:t>
            </a:r>
          </a:p>
          <a:p>
            <a:pPr algn="just"/>
            <a:r>
              <a:rPr lang="en-US" dirty="0" smtClean="0"/>
              <a:t>Noise factors outside the communication process which interfere with or distract attention from the transmission and reception of the intended meaning</a:t>
            </a:r>
          </a:p>
          <a:p>
            <a:pPr algn="just"/>
            <a:r>
              <a:rPr lang="en-US" dirty="0" smtClean="0"/>
              <a:t>Feedback processes through which the transmitter of a detects whether and how that message has been received and decoded.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1436912"/>
            <a:ext cx="10972799" cy="45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1188</TotalTime>
  <Words>959</Words>
  <Application>Microsoft Office PowerPoint</Application>
  <PresentationFormat>Widescreen</PresentationFormat>
  <Paragraphs>109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Diamond Grid 16x9</vt:lpstr>
      <vt:lpstr>Communication</vt:lpstr>
      <vt:lpstr>Why study communication?</vt:lpstr>
      <vt:lpstr>Why study communication?</vt:lpstr>
      <vt:lpstr>Interpersonal communication?</vt:lpstr>
      <vt:lpstr>Interpersonal communication?</vt:lpstr>
      <vt:lpstr>Interpersonal communication?</vt:lpstr>
      <vt:lpstr>Interpersonal communication?</vt:lpstr>
      <vt:lpstr>Verbal communication?</vt:lpstr>
      <vt:lpstr>Verbal communication?</vt:lpstr>
      <vt:lpstr>Non-verbal communication?</vt:lpstr>
      <vt:lpstr>Non-verbal communication?</vt:lpstr>
      <vt:lpstr>Non-verbal communication?</vt:lpstr>
      <vt:lpstr>Impression management</vt:lpstr>
      <vt:lpstr>PowerPoint Presentation</vt:lpstr>
      <vt:lpstr>PowerPoint Presentation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Hari Prapcoyo</dc:creator>
  <cp:lastModifiedBy>Hari Prapcoyo</cp:lastModifiedBy>
  <cp:revision>67</cp:revision>
  <dcterms:created xsi:type="dcterms:W3CDTF">2018-07-28T17:33:13Z</dcterms:created>
  <dcterms:modified xsi:type="dcterms:W3CDTF">2018-08-19T14:08:13Z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