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8" autoAdjust="0"/>
    <p:restoredTop sz="86410"/>
  </p:normalViewPr>
  <p:slideViewPr>
    <p:cSldViewPr>
      <p:cViewPr varScale="1">
        <p:scale>
          <a:sx n="58" d="100"/>
          <a:sy n="58" d="100"/>
        </p:scale>
        <p:origin x="58" y="70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1/14/2019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1/14/2019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1/14/2019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138242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E-Commerce</a:t>
            </a:r>
          </a:p>
          <a:p>
            <a:r>
              <a:rPr lang="en-US" dirty="0" smtClean="0"/>
              <a:t>Chapter 4</a:t>
            </a:r>
            <a:endParaRPr lang="en-US" dirty="0" smtClean="0"/>
          </a:p>
          <a:p>
            <a:r>
              <a:rPr lang="en-US" dirty="0"/>
              <a:t>Hari </a:t>
            </a:r>
            <a:r>
              <a:rPr lang="en-US" dirty="0" err="1"/>
              <a:t>Prapcoyo,S.Kom</a:t>
            </a:r>
            <a:r>
              <a:rPr lang="en-US" dirty="0"/>
              <a:t>., M.ICT</a:t>
            </a:r>
          </a:p>
          <a:p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UPN “VETERAN” YOGYAKARTA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37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Business objectives : capabilities you want your site to have.</a:t>
            </a:r>
          </a:p>
          <a:p>
            <a:pPr algn="just"/>
            <a:r>
              <a:rPr lang="en-US" dirty="0" smtClean="0"/>
              <a:t>System functionalities : type of information systems capabilities you will need to achieve your business objectives.</a:t>
            </a:r>
          </a:p>
          <a:p>
            <a:pPr algn="just"/>
            <a:r>
              <a:rPr lang="en-US" dirty="0" smtClean="0"/>
              <a:t>Information requirements : the information elements that the system must produce in order to achieve the business objectives.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System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86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Business objectives : capabilities you want your site to have.</a:t>
            </a:r>
          </a:p>
          <a:p>
            <a:pPr algn="just"/>
            <a:r>
              <a:rPr lang="en-US" dirty="0" smtClean="0"/>
              <a:t>System functionalities : type of information systems capabilities you will need to achieve your business objectives.</a:t>
            </a:r>
          </a:p>
          <a:p>
            <a:pPr algn="just"/>
            <a:r>
              <a:rPr lang="en-US" dirty="0" smtClean="0"/>
              <a:t>Information requirements : the information elements that the system must produce in order to achieve the </a:t>
            </a:r>
            <a:r>
              <a:rPr lang="en-US" smtClean="0"/>
              <a:t>business objectives.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System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799"/>
            <a:ext cx="8229600" cy="51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00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System design specification : description of the main components in a system and their relationships to one another.</a:t>
            </a:r>
          </a:p>
          <a:p>
            <a:pPr algn="just"/>
            <a:r>
              <a:rPr lang="en-US" dirty="0" smtClean="0"/>
              <a:t>Logical design : describes the flow of information at your e-commerce site, the processing functions that must be performed, the databases that will be used, the security and emergency backup procedures that will be used in the system.</a:t>
            </a:r>
          </a:p>
          <a:p>
            <a:pPr algn="just"/>
            <a:r>
              <a:rPr lang="en-US" dirty="0" smtClean="0"/>
              <a:t>Physical design : translates the logical design into physical components.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 design : hardware &amp; software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85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pPr algn="just"/>
            <a:r>
              <a:rPr lang="en-US" dirty="0" smtClean="0"/>
              <a:t>Outsourcing : hiring an outside vendor to provide the services you cannot perform with in house personnel.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the system : in house versus outsourcing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048000"/>
            <a:ext cx="8229600" cy="859735"/>
          </a:xfrm>
          <a:prstGeom prst="rect">
            <a:avLst/>
          </a:prstGeom>
        </p:spPr>
        <p:txBody>
          <a:bodyPr anchor="b" anchorCtr="0">
            <a:normAutofit fontScale="97500"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en-US" kern="0" dirty="0" smtClean="0"/>
              <a:t>Host your own versus outsourcing</a:t>
            </a:r>
            <a:endParaRPr lang="en-US" kern="0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81000" y="4038600"/>
            <a:ext cx="8229600" cy="24384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algn="just"/>
            <a:r>
              <a:rPr lang="en-US" kern="0" dirty="0" smtClean="0">
                <a:solidFill>
                  <a:sysClr val="windowText" lastClr="000000"/>
                </a:solidFill>
              </a:rPr>
              <a:t>Co-location : when a firm purchases or leases a web server (and has total control over its operation) but locates the server in a vendor’s physical facility. The vendor maintains the facility, communications lines and the machinery</a:t>
            </a:r>
          </a:p>
          <a:p>
            <a:pPr algn="just"/>
            <a:endParaRPr lang="en-US" kern="0" dirty="0" smtClean="0">
              <a:solidFill>
                <a:sysClr val="windowText" lastClr="000000"/>
              </a:solidFill>
            </a:endParaRPr>
          </a:p>
          <a:p>
            <a:pPr algn="just"/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Unit testing : involves testing the site’s program modules one at a time</a:t>
            </a:r>
          </a:p>
          <a:p>
            <a:pPr algn="just"/>
            <a:r>
              <a:rPr lang="en-US" dirty="0" smtClean="0"/>
              <a:t>System testing : involves testing the site as a whole, in a way the typical user will use the site.</a:t>
            </a:r>
          </a:p>
          <a:p>
            <a:pPr algn="just"/>
            <a:r>
              <a:rPr lang="en-US" dirty="0" smtClean="0"/>
              <a:t>Acceptance testing : verifies that the business objectives of the system as originally conceived are in fact working</a:t>
            </a:r>
          </a:p>
          <a:p>
            <a:pPr algn="just"/>
            <a:r>
              <a:rPr lang="en-US" dirty="0" smtClean="0"/>
              <a:t>A/B testing (split testing) involves showing two versions of a web page or website to different users to see which one performs better.</a:t>
            </a:r>
          </a:p>
          <a:p>
            <a:pPr algn="just"/>
            <a:r>
              <a:rPr lang="en-US" dirty="0" smtClean="0"/>
              <a:t>Multivariate testing : involves identifying specific elements, creating versions for each element, and then creating a unique combination of each element and version to test.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Testing the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6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Benchmarking : a process in which the site is compared with those of competitors in terms of response speed, quality of layout and design.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Implementation and maintenance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950265"/>
            <a:ext cx="8229600" cy="631135"/>
          </a:xfrm>
          <a:prstGeom prst="rect">
            <a:avLst/>
          </a:prstGeom>
        </p:spPr>
        <p:txBody>
          <a:bodyPr anchor="b" anchorCtr="0">
            <a:normAutofit fontScale="92500"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en-US" kern="0" dirty="0" smtClean="0"/>
              <a:t>Factors in optimizing website performance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581400"/>
            <a:ext cx="8153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System architecture : the arrangement of software, machinery, and tasks in an information system needed to achieve a specific functionality.</a:t>
            </a:r>
          </a:p>
          <a:p>
            <a:pPr algn="just"/>
            <a:r>
              <a:rPr lang="en-US" dirty="0" smtClean="0"/>
              <a:t>Two tier architecture : e-commerce system architecture in which a web server responds to requests for web server provides backend data storage.</a:t>
            </a:r>
          </a:p>
          <a:p>
            <a:pPr algn="just"/>
            <a:r>
              <a:rPr lang="en-US" dirty="0" smtClean="0"/>
              <a:t>Multi-tier architecture : e-commerce system architecture in which the web server is linked to a middle-tier layer that typically includes a series of application servers that perform specific tasks as well as a backend layer of existin</a:t>
            </a:r>
            <a:r>
              <a:rPr lang="en-US" dirty="0" smtClean="0"/>
              <a:t>g corporate systems.</a:t>
            </a: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Choosing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System architecture : the arrangement of software, machinery, and tasks in an information system needed to achieve a specific functionality.</a:t>
            </a:r>
          </a:p>
          <a:p>
            <a:pPr algn="just"/>
            <a:r>
              <a:rPr lang="en-US" dirty="0" smtClean="0"/>
              <a:t>Two tier architecture : e-commerce system architecture in which a web server responds to requests for web server provides backend data storage.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Choosing software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599"/>
            <a:ext cx="8382000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18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Site management tools : verify that links on pages are still valid and also identify orphan files.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Web server software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2590800"/>
            <a:ext cx="783431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89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 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Web server software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9465"/>
            <a:ext cx="8229600" cy="641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7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objective: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Developing and building e-commerce presence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Choosing web server and e-commerce merchant server software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Choosing the most appropriate hardware for an e-commerce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Additional tool that can improve website performance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Important considerations involved in developing a mobile website and building mobile applications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an E-commerce presence : websites, mobile sites, and 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60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E-commerce merchant server software : software that provides the basic functionality needed for online sales, including an online catalog, order taking via online shopping cart, and online credit card processing. </a:t>
            </a:r>
          </a:p>
          <a:p>
            <a:pPr algn="just"/>
            <a:r>
              <a:rPr lang="en-US" dirty="0" smtClean="0"/>
              <a:t>Online catalog : list of product available on a website</a:t>
            </a:r>
          </a:p>
          <a:p>
            <a:pPr algn="just"/>
            <a:r>
              <a:rPr lang="en-US" dirty="0" smtClean="0"/>
              <a:t>Shopping cart : allows shoppers to set aside desired purchases in preparation for checkout, review what they have selected, edit their selections as necessary, and then actually make the purchase by clicking a button.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E-commerce merchant server software 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76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Hardware platform : refers to all the underlying computing equipment that the system uses to achieve its e-commerce functionality.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Choosing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1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Hardware platform : refers to all the underlying computing equipment that the system uses to achieve its </a:t>
            </a:r>
            <a:r>
              <a:rPr lang="en-US" smtClean="0"/>
              <a:t>e-commerce functionality.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Choosing hardware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15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39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Scalability : the ability of a site to increase in size as deman</a:t>
            </a:r>
            <a:r>
              <a:rPr lang="en-US" dirty="0" smtClean="0"/>
              <a:t>d warrants</a:t>
            </a:r>
          </a:p>
          <a:p>
            <a:pPr algn="just"/>
            <a:r>
              <a:rPr lang="en-US" dirty="0" smtClean="0"/>
              <a:t>Vertical </a:t>
            </a:r>
            <a:r>
              <a:rPr lang="en-US" dirty="0" err="1" smtClean="0"/>
              <a:t>scalling</a:t>
            </a:r>
            <a:r>
              <a:rPr lang="en-US" dirty="0" smtClean="0"/>
              <a:t> : increasing the processing power of individual components.</a:t>
            </a:r>
          </a:p>
          <a:p>
            <a:pPr algn="just"/>
            <a:r>
              <a:rPr lang="en-US" dirty="0" smtClean="0"/>
              <a:t>Horizontal </a:t>
            </a:r>
            <a:r>
              <a:rPr lang="en-US" dirty="0" err="1" smtClean="0"/>
              <a:t>scalling</a:t>
            </a:r>
            <a:r>
              <a:rPr lang="en-US" dirty="0" smtClean="0"/>
              <a:t> : employing multiple computers to share the workload.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Right-sizing your hardware platform: the supply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63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Scalability : the ability of a site to increase in size as deman</a:t>
            </a:r>
            <a:r>
              <a:rPr lang="en-US" dirty="0" smtClean="0"/>
              <a:t>d warrants</a:t>
            </a:r>
          </a:p>
          <a:p>
            <a:pPr algn="just"/>
            <a:r>
              <a:rPr lang="en-US" dirty="0" smtClean="0"/>
              <a:t>Vertical </a:t>
            </a:r>
            <a:r>
              <a:rPr lang="en-US" dirty="0" err="1" smtClean="0"/>
              <a:t>scalling</a:t>
            </a:r>
            <a:r>
              <a:rPr lang="en-US" dirty="0" smtClean="0"/>
              <a:t> : increasing the processing power of individual components.</a:t>
            </a:r>
          </a:p>
          <a:p>
            <a:pPr algn="just"/>
            <a:r>
              <a:rPr lang="en-US" dirty="0" smtClean="0"/>
              <a:t>Horizontal </a:t>
            </a:r>
            <a:r>
              <a:rPr lang="en-US" dirty="0" err="1" smtClean="0"/>
              <a:t>scalling</a:t>
            </a:r>
            <a:r>
              <a:rPr lang="en-US" dirty="0" smtClean="0"/>
              <a:t> : employing multiple computers to share the workload.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Right-sizing your hardware platform: the supply side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4950"/>
            <a:ext cx="83820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56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Scalability : the ability of a site to increase in size as deman</a:t>
            </a:r>
            <a:r>
              <a:rPr lang="en-US" dirty="0" smtClean="0"/>
              <a:t>d warrants</a:t>
            </a:r>
          </a:p>
          <a:p>
            <a:pPr algn="just"/>
            <a:r>
              <a:rPr lang="en-US" dirty="0" smtClean="0"/>
              <a:t>Vertical </a:t>
            </a:r>
            <a:r>
              <a:rPr lang="en-US" dirty="0" err="1" smtClean="0"/>
              <a:t>scalling</a:t>
            </a:r>
            <a:r>
              <a:rPr lang="en-US" dirty="0" smtClean="0"/>
              <a:t> : increasing the processing power of individual components.</a:t>
            </a:r>
          </a:p>
          <a:p>
            <a:pPr algn="just"/>
            <a:r>
              <a:rPr lang="en-US" dirty="0" smtClean="0"/>
              <a:t>Horizontal </a:t>
            </a:r>
            <a:r>
              <a:rPr lang="en-US" dirty="0" err="1" smtClean="0"/>
              <a:t>scalling</a:t>
            </a:r>
            <a:r>
              <a:rPr lang="en-US" dirty="0" smtClean="0"/>
              <a:t> : employing multiple computers to share the workload.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Other e-commerce site tools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1"/>
            <a:ext cx="8382000" cy="52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5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Scalability : the ability of a site to increase in size as deman</a:t>
            </a:r>
            <a:r>
              <a:rPr lang="en-US" dirty="0" smtClean="0"/>
              <a:t>d warrants</a:t>
            </a:r>
          </a:p>
          <a:p>
            <a:pPr algn="just"/>
            <a:r>
              <a:rPr lang="en-US" dirty="0" smtClean="0"/>
              <a:t>Vertical </a:t>
            </a:r>
            <a:r>
              <a:rPr lang="en-US" dirty="0" err="1" smtClean="0"/>
              <a:t>scalling</a:t>
            </a:r>
            <a:r>
              <a:rPr lang="en-US" dirty="0" smtClean="0"/>
              <a:t> : increasing the processing power of individual components.</a:t>
            </a:r>
          </a:p>
          <a:p>
            <a:pPr algn="just"/>
            <a:r>
              <a:rPr lang="en-US" dirty="0" smtClean="0"/>
              <a:t>Horizontal </a:t>
            </a:r>
            <a:r>
              <a:rPr lang="en-US" dirty="0" err="1" smtClean="0"/>
              <a:t>scalling</a:t>
            </a:r>
            <a:r>
              <a:rPr lang="en-US" dirty="0" smtClean="0"/>
              <a:t> : employing multiple computers to share the workload.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Other e-commerce site tools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28737"/>
            <a:ext cx="8305800" cy="53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85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Mobile website : version of a regular desktop website that is scaled down in content and navigation.</a:t>
            </a:r>
          </a:p>
          <a:p>
            <a:pPr algn="just"/>
            <a:r>
              <a:rPr lang="en-US" dirty="0" smtClean="0"/>
              <a:t>Mobile web app : application the mobile web browser built into a smartphone or tablet computer.</a:t>
            </a:r>
          </a:p>
          <a:p>
            <a:pPr algn="just"/>
            <a:r>
              <a:rPr lang="en-US" dirty="0" smtClean="0"/>
              <a:t>Native app : application designed specifically to operate using the mobile device’s hardware and operating system.</a:t>
            </a:r>
          </a:p>
          <a:p>
            <a:pPr algn="just"/>
            <a:r>
              <a:rPr lang="en-US" dirty="0" smtClean="0"/>
              <a:t>Hybrid app : has many of the features of both a native app and a mobile web app.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Developing a mobile website and building mobile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0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Mobile website : version of a regular desktop website that is scaled down in content and navigation.</a:t>
            </a:r>
          </a:p>
          <a:p>
            <a:pPr algn="just"/>
            <a:r>
              <a:rPr lang="en-US" dirty="0" smtClean="0"/>
              <a:t>Mobile web app : application the mobile web browser built into a smartphone or tablet computer.</a:t>
            </a:r>
          </a:p>
          <a:p>
            <a:pPr algn="just"/>
            <a:r>
              <a:rPr lang="en-US" dirty="0" smtClean="0"/>
              <a:t>Native app : application designed specifically to operate using the mobile device’s hardware and operating system.</a:t>
            </a:r>
          </a:p>
          <a:p>
            <a:pPr algn="just"/>
            <a:r>
              <a:rPr lang="en-US" dirty="0" smtClean="0"/>
              <a:t>Hybrid app : has many of the features of both a native app and a mobile web app.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Developing a mobile website and building mobile applications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3057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76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Mobile website : version of a regular desktop website that is scaled down in content and navigation.</a:t>
            </a:r>
          </a:p>
          <a:p>
            <a:pPr algn="just"/>
            <a:r>
              <a:rPr lang="en-US" dirty="0" smtClean="0"/>
              <a:t>Mobile web app : application the mobile web browser built into a smartphone or tablet computer.</a:t>
            </a:r>
          </a:p>
          <a:p>
            <a:pPr algn="just"/>
            <a:r>
              <a:rPr lang="en-US" dirty="0" smtClean="0"/>
              <a:t>Native app : application designed specifically to operate using the mobile device’s hardware and operating system.</a:t>
            </a:r>
          </a:p>
          <a:p>
            <a:pPr algn="just"/>
            <a:r>
              <a:rPr lang="en-US" dirty="0" smtClean="0"/>
              <a:t>Hybrid app : has many of the features of both a native app and a mobile web app.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Developing a mobile website and building mobile applications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838199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4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What’s the idea? (the visioning process)</a:t>
            </a:r>
          </a:p>
          <a:p>
            <a:pPr algn="just"/>
            <a:r>
              <a:rPr lang="en-US" dirty="0" smtClean="0"/>
              <a:t>Where’s the money: business and revenue model.</a:t>
            </a:r>
          </a:p>
          <a:p>
            <a:pPr algn="just"/>
            <a:r>
              <a:rPr lang="en-US" dirty="0" smtClean="0"/>
              <a:t>Who and where is the target audience?</a:t>
            </a:r>
          </a:p>
          <a:p>
            <a:pPr algn="just"/>
            <a:r>
              <a:rPr lang="en-US" dirty="0" smtClean="0"/>
              <a:t>Characterize the marketplace</a:t>
            </a:r>
          </a:p>
          <a:p>
            <a:pPr algn="just"/>
            <a:r>
              <a:rPr lang="en-US" dirty="0" smtClean="0"/>
              <a:t>Where’s the content coming from?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Imagine your e-commerce presence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3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Know yourself : conduct a SWOT 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3368"/>
            <a:ext cx="8001000" cy="499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9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E-commerce presence 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34293"/>
            <a:ext cx="8153400" cy="529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60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Develop a timeline: milestones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6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Develop a timeline: milestones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04" y="1372393"/>
            <a:ext cx="8203096" cy="518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4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an e-commerce presence : a systematic approach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229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88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Systems development life cycle (SDLC) a methodology for understanding the business objectives of any system and designing an appropriate solution.</a:t>
            </a:r>
          </a:p>
          <a:p>
            <a:pPr algn="just"/>
            <a:r>
              <a:rPr lang="en-US" dirty="0" smtClean="0"/>
              <a:t>System development life cycle :</a:t>
            </a:r>
          </a:p>
          <a:p>
            <a:pPr lvl="1" algn="just"/>
            <a:r>
              <a:rPr lang="en-US" dirty="0" smtClean="0"/>
              <a:t>System analysis / planning</a:t>
            </a:r>
          </a:p>
          <a:p>
            <a:pPr lvl="1" algn="just"/>
            <a:r>
              <a:rPr lang="en-US" dirty="0" smtClean="0"/>
              <a:t>System design</a:t>
            </a:r>
          </a:p>
          <a:p>
            <a:pPr lvl="1" algn="just"/>
            <a:r>
              <a:rPr lang="en-US" dirty="0" smtClean="0"/>
              <a:t>Building the system</a:t>
            </a:r>
          </a:p>
          <a:p>
            <a:pPr lvl="1" algn="just"/>
            <a:r>
              <a:rPr lang="en-US" dirty="0" smtClean="0"/>
              <a:t>Testing</a:t>
            </a:r>
          </a:p>
          <a:p>
            <a:pPr lvl="1" algn="just"/>
            <a:r>
              <a:rPr lang="en-US" dirty="0" smtClean="0"/>
              <a:t>Implementation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Planning : the systems development life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946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>english</DirectSourceMarket>
    <MarketSpecific xmlns="4873beb7-5857-4685-be1f-d57550cc96cc" xsi:nil="true"/>
    <ApprovalStatus xmlns="4873beb7-5857-4685-be1f-d57550cc96cc">InProgress</ApprovalStatus>
    <PrimaryImageGen xmlns="4873beb7-5857-4685-be1f-d57550cc96cc">true</PrimaryImageGen>
    <ThumbnailAssetId xmlns="4873beb7-5857-4685-be1f-d57550cc96cc" xsi:nil="true"/>
    <NumericId xmlns="4873beb7-5857-4685-be1f-d57550cc96cc">-1</NumericId>
    <TPFriendlyName xmlns="4873beb7-5857-4685-be1f-d57550cc96cc">Contemporary blue design template</TPFriendlyName>
    <BusinessGroup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SourceTitle xmlns="4873beb7-5857-4685-be1f-d57550cc96cc">Contemporary blue design template</SourceTitle>
    <OpenTemplate xmlns="4873beb7-5857-4685-be1f-d57550cc96cc">true</OpenTemplate>
    <UALocComments xmlns="4873beb7-5857-4685-be1f-d57550cc96cc" xsi:nil="true"/>
    <ParentAssetId xmlns="4873beb7-5857-4685-be1f-d57550cc96cc" xsi:nil="true"/>
    <PublishStatusLookup xmlns="4873beb7-5857-4685-be1f-d57550cc96cc">
      <Value>71365</Value>
      <Value>1583080</Value>
    </PublishStatusLookup>
    <IntlLangReviewDate xmlns="4873beb7-5857-4685-be1f-d57550cc96cc" xsi:nil="true"/>
    <MachineTranslated xmlns="4873beb7-5857-4685-be1f-d57550cc96cc">false</MachineTranslated>
    <OriginalSourceMarket xmlns="4873beb7-5857-4685-be1f-d57550cc96cc">english</OriginalSourceMarket>
    <TPInstallLocation xmlns="4873beb7-5857-4685-be1f-d57550cc96cc">{My Templates}</TPInstallLocation>
    <APDescription xmlns="4873beb7-5857-4685-be1f-d57550cc96cc" xsi:nil="true"/>
    <IntlLangReview xmlns="4873beb7-5857-4685-be1f-d57550cc96cc" xsi:nil="true"/>
    <UAProjectedTotalWords xmlns="4873beb7-5857-4685-be1f-d57550cc96cc" xsi:nil="true"/>
    <OutputCachingOn xmlns="4873beb7-5857-4685-be1f-d57550cc96cc">false</OutputCachingOn>
    <ContentItem xmlns="4873beb7-5857-4685-be1f-d57550cc96cc" xsi:nil="true"/>
    <ClipArtFilename xmlns="4873beb7-5857-4685-be1f-d57550cc96cc" xsi:nil="true"/>
    <AverageRating xmlns="4873beb7-5857-4685-be1f-d57550cc96cc" xsi:nil="true"/>
    <APAuthor xmlns="4873beb7-5857-4685-be1f-d57550cc96cc">
      <UserInfo>
        <DisplayName>REDMOND\cynvey</DisplayName>
        <AccountId>191</AccountId>
        <AccountType/>
      </UserInfo>
    </APAuthor>
    <TPAppVersion xmlns="4873beb7-5857-4685-be1f-d57550cc96cc">12</TPAppVersion>
    <TPCommandLine xmlns="4873beb7-5857-4685-be1f-d57550cc96cc">{PP} /n {FilePath}</TPCommandLine>
    <PublishTargets xmlns="4873beb7-5857-4685-be1f-d57550cc96cc">OfficeOnline</PublishTargets>
    <TPLaunchHelpLinkType xmlns="4873beb7-5857-4685-be1f-d57550cc96cc">Template</TPLaunchHelpLinkType>
    <EditorialStatus xmlns="4873beb7-5857-4685-be1f-d57550cc96cc" xsi:nil="true"/>
    <LastModifiedDateTime xmlns="4873beb7-5857-4685-be1f-d57550cc96cc" xsi:nil="true"/>
    <TimesCloned xmlns="4873beb7-5857-4685-be1f-d57550cc96cc" xsi:nil="true"/>
    <Provider xmlns="4873beb7-5857-4685-be1f-d57550cc96cc">EY006220130</Provider>
    <AcquiredFrom xmlns="4873beb7-5857-4685-be1f-d57550cc96cc" xsi:nil="true"/>
    <AssetStart xmlns="4873beb7-5857-4685-be1f-d57550cc96cc">2009-05-30T20:29:00+00:00</AssetStart>
    <LastHandOff xmlns="4873beb7-5857-4685-be1f-d57550cc96cc" xsi:nil="true"/>
    <TPClientViewer xmlns="4873beb7-5857-4685-be1f-d57550cc96cc">Microsoft Office PowerPoint</TPClientViewer>
    <ArtSampleDocs xmlns="4873beb7-5857-4685-be1f-d57550cc96cc" xsi:nil="true"/>
    <UACurrentWords xmlns="4873beb7-5857-4685-be1f-d57550cc96cc">0</UACurrentWords>
    <UALocRecommendation xmlns="4873beb7-5857-4685-be1f-d57550cc96cc">Localize</UALocRecommendation>
    <IsDeleted xmlns="4873beb7-5857-4685-be1f-d57550cc96cc">false</IsDeleted>
    <ShowIn xmlns="4873beb7-5857-4685-be1f-d57550cc96cc">Show everywhere</ShowIn>
    <UANotes xmlns="4873beb7-5857-4685-be1f-d57550cc96cc">online only. Removed PPT 12 design template appver per bug AWS Intl Support bug 22543 as it was causing problems with download.. O14_beta1FedEx</UANotes>
    <TemplateStatus xmlns="4873beb7-5857-4685-be1f-d57550cc96cc">Complete</TemplateStatus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TPExecutable xmlns="4873beb7-5857-4685-be1f-d57550cc96cc" xsi:nil="true"/>
    <SubmitterId xmlns="4873beb7-5857-4685-be1f-d57550cc96cc" xsi:nil="true"/>
    <AssetType xmlns="4873beb7-5857-4685-be1f-d57550cc96cc">TP</AssetType>
    <BugNumber xmlns="4873beb7-5857-4685-be1f-d57550cc96cc">426091. 537272</BugNumber>
    <CSXSubmissionDate xmlns="4873beb7-5857-4685-be1f-d57550cc96cc" xsi:nil="true"/>
    <CSXUpdate xmlns="4873beb7-5857-4685-be1f-d57550cc96cc">false</CSXUpdate>
    <ApprovalLog xmlns="4873beb7-5857-4685-be1f-d57550cc96cc" xsi:nil="true"/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TP010073846</AssetId>
    <TPApplication xmlns="4873beb7-5857-4685-be1f-d57550cc96cc">PowerPoint</TPApplication>
    <TPLaunchHelpLink xmlns="4873beb7-5857-4685-be1f-d57550cc96cc" xsi:nil="true"/>
    <IntlLocPriority xmlns="4873beb7-5857-4685-be1f-d57550cc96cc" xsi:nil="true"/>
    <HandoffToMSDN xmlns="4873beb7-5857-4685-be1f-d57550cc96cc" xsi:nil="true"/>
    <PlannedPubDate xmlns="4873beb7-5857-4685-be1f-d57550cc96cc" xsi:nil="true"/>
    <CrawlForDependencies xmlns="4873beb7-5857-4685-be1f-d57550cc96cc">false</CrawlForDependencies>
    <IntlLangReviewer xmlns="4873beb7-5857-4685-be1f-d57550cc96cc" xsi:nil="true"/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12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118287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A6A27F-3C5D-4FBA-9D24-506479B57DAA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8FD1B72-46CC-4A99-8A37-DBF68CD60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TF10073846</Template>
  <TotalTime>0</TotalTime>
  <Words>1277</Words>
  <Application>Microsoft Office PowerPoint</Application>
  <PresentationFormat>On-screen Show (4:3)</PresentationFormat>
  <Paragraphs>113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MS PGothic</vt:lpstr>
      <vt:lpstr>Calibri</vt:lpstr>
      <vt:lpstr>Corbel</vt:lpstr>
      <vt:lpstr>Wingdings</vt:lpstr>
      <vt:lpstr>Custom Theme</vt:lpstr>
      <vt:lpstr>UPN “VETERAN” YOGYAKARTA</vt:lpstr>
      <vt:lpstr>Building an E-commerce presence : websites, mobile sites, and apps</vt:lpstr>
      <vt:lpstr>Imagine your e-commerce presence</vt:lpstr>
      <vt:lpstr>Know yourself : conduct a SWOT analysis</vt:lpstr>
      <vt:lpstr>E-commerce presence map</vt:lpstr>
      <vt:lpstr>Develop a timeline: milestones</vt:lpstr>
      <vt:lpstr>Develop a timeline: milestones</vt:lpstr>
      <vt:lpstr>Building an e-commerce presence : a systematic approach</vt:lpstr>
      <vt:lpstr>Planning : the systems development life cycle</vt:lpstr>
      <vt:lpstr>System analysis</vt:lpstr>
      <vt:lpstr>System analysis</vt:lpstr>
      <vt:lpstr>System design : hardware &amp; software platforms</vt:lpstr>
      <vt:lpstr>Building the system : in house versus outsourcing</vt:lpstr>
      <vt:lpstr>Testing the system</vt:lpstr>
      <vt:lpstr>Implementation and maintenance</vt:lpstr>
      <vt:lpstr>Choosing software</vt:lpstr>
      <vt:lpstr>Choosing software</vt:lpstr>
      <vt:lpstr>Web server software</vt:lpstr>
      <vt:lpstr>Web server software</vt:lpstr>
      <vt:lpstr>E-commerce merchant server software functionality</vt:lpstr>
      <vt:lpstr>Choosing hardware</vt:lpstr>
      <vt:lpstr>Choosing hardware</vt:lpstr>
      <vt:lpstr>Right-sizing your hardware platform: the supply side</vt:lpstr>
      <vt:lpstr>Right-sizing your hardware platform: the supply side</vt:lpstr>
      <vt:lpstr>Other e-commerce site tools</vt:lpstr>
      <vt:lpstr>Other e-commerce site tools</vt:lpstr>
      <vt:lpstr>Developing a mobile website and building mobile applications</vt:lpstr>
      <vt:lpstr>Developing a mobile website and building mobile applications</vt:lpstr>
      <vt:lpstr>Developing a mobile website and building mobile applications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2019-01-13T20:37:35Z</dcterms:created>
  <dcterms:modified xsi:type="dcterms:W3CDTF">2019-01-15T04:27:15Z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Applications">
    <vt:lpwstr>65;#zpp120;#439;#tpl140;#79;#tpl120;#419;#zpp140;#496;#ppd140;#67;#ppd120</vt:lpwstr>
  </property>
  <property fmtid="{D5CDD505-2E9C-101B-9397-08002B2CF9AE}" pid="4" name="APTrustLevel">
    <vt:r8>1</vt:r8>
  </property>
</Properties>
</file>