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63" r:id="rId2"/>
    <p:sldId id="257" r:id="rId3"/>
    <p:sldId id="265" r:id="rId4"/>
    <p:sldId id="279" r:id="rId5"/>
    <p:sldId id="281" r:id="rId6"/>
    <p:sldId id="280" r:id="rId7"/>
    <p:sldId id="282" r:id="rId8"/>
    <p:sldId id="303" r:id="rId9"/>
    <p:sldId id="305" r:id="rId10"/>
    <p:sldId id="304" r:id="rId11"/>
    <p:sldId id="283" r:id="rId12"/>
    <p:sldId id="284" r:id="rId13"/>
    <p:sldId id="294" r:id="rId14"/>
    <p:sldId id="306" r:id="rId15"/>
    <p:sldId id="307" r:id="rId16"/>
    <p:sldId id="296" r:id="rId17"/>
    <p:sldId id="308" r:id="rId18"/>
    <p:sldId id="297" r:id="rId19"/>
    <p:sldId id="298" r:id="rId20"/>
    <p:sldId id="299" r:id="rId21"/>
    <p:sldId id="264" r:id="rId2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D78054-4B26-4F59-82A8-0B233D65FA14}" type="datetimeFigureOut">
              <a:rPr lang="id-ID" smtClean="0"/>
              <a:t>05/04/2018</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E6C956-3009-4205-A205-84774AF7A716}" type="slidenum">
              <a:rPr lang="id-ID" smtClean="0"/>
              <a:t>‹#›</a:t>
            </a:fld>
            <a:endParaRPr lang="id-ID"/>
          </a:p>
        </p:txBody>
      </p:sp>
    </p:spTree>
    <p:extLst>
      <p:ext uri="{BB962C8B-B14F-4D97-AF65-F5344CB8AC3E}">
        <p14:creationId xmlns:p14="http://schemas.microsoft.com/office/powerpoint/2010/main" val="1126470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8FE1BDA9-8401-4388-8AA7-9E9697EDAD37}" type="slidenum">
              <a:rPr lang="id-ID" smtClean="0"/>
              <a:t>2</a:t>
            </a:fld>
            <a:endParaRPr lang="id-ID"/>
          </a:p>
        </p:txBody>
      </p:sp>
    </p:spTree>
    <p:extLst>
      <p:ext uri="{BB962C8B-B14F-4D97-AF65-F5344CB8AC3E}">
        <p14:creationId xmlns:p14="http://schemas.microsoft.com/office/powerpoint/2010/main" val="1041931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05/04/2018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38062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05/04/2018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2728016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05/04/2018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900742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5536" y="0"/>
            <a:ext cx="952500" cy="952500"/>
          </a:xfrm>
          <a:prstGeom prst="rect">
            <a:avLst/>
          </a:prstGeom>
        </p:spPr>
      </p:pic>
      <p:sp>
        <p:nvSpPr>
          <p:cNvPr id="8" name="TextBox 7"/>
          <p:cNvSpPr txBox="1"/>
          <p:nvPr userDrawn="1"/>
        </p:nvSpPr>
        <p:spPr>
          <a:xfrm>
            <a:off x="1314014" y="276195"/>
            <a:ext cx="3284874" cy="400110"/>
          </a:xfrm>
          <a:prstGeom prst="rect">
            <a:avLst/>
          </a:prstGeom>
          <a:noFill/>
        </p:spPr>
        <p:txBody>
          <a:bodyPr wrap="none" rtlCol="0">
            <a:spAutoFit/>
          </a:bodyPr>
          <a:lstStyle/>
          <a:p>
            <a:r>
              <a:rPr lang="id-ID" sz="1000" dirty="0" smtClean="0">
                <a:latin typeface="Jogjakartype" pitchFamily="2" charset="0"/>
              </a:rPr>
              <a:t>UNIVERSITAS PEMBANGUNAN NASIONAL”VETERAN”YOGYAKARTA</a:t>
            </a:r>
          </a:p>
          <a:p>
            <a:r>
              <a:rPr lang="id-ID" sz="1000" dirty="0" smtClean="0">
                <a:latin typeface="Jogjakartype" pitchFamily="2" charset="0"/>
              </a:rPr>
              <a:t>JURUSAN TEKNIK INDUSTRI</a:t>
            </a:r>
            <a:endParaRPr lang="id-ID" sz="1000" dirty="0">
              <a:latin typeface="Jogjakartype" pitchFamily="2" charset="0"/>
            </a:endParaRPr>
          </a:p>
        </p:txBody>
      </p:sp>
    </p:spTree>
    <p:extLst>
      <p:ext uri="{BB962C8B-B14F-4D97-AF65-F5344CB8AC3E}">
        <p14:creationId xmlns:p14="http://schemas.microsoft.com/office/powerpoint/2010/main" val="8683981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05/04/2018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559198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08719E-7177-4940-A005-BDAD32CFAE58}" type="datetimeFigureOut">
              <a:rPr lang="id-ID" smtClean="0"/>
              <a:t>05/04/2018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3402784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B08719E-7177-4940-A005-BDAD32CFAE58}" type="datetimeFigureOut">
              <a:rPr lang="id-ID" smtClean="0"/>
              <a:t>05/04/2018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353063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B08719E-7177-4940-A005-BDAD32CFAE58}" type="datetimeFigureOut">
              <a:rPr lang="id-ID" smtClean="0"/>
              <a:t>05/04/2018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16029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B08719E-7177-4940-A005-BDAD32CFAE58}" type="datetimeFigureOut">
              <a:rPr lang="id-ID" smtClean="0"/>
              <a:t>05/04/2018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3780503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08719E-7177-4940-A005-BDAD32CFAE58}" type="datetimeFigureOut">
              <a:rPr lang="id-ID" smtClean="0"/>
              <a:t>05/04/2018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738231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08719E-7177-4940-A005-BDAD32CFAE58}" type="datetimeFigureOut">
              <a:rPr lang="id-ID" smtClean="0"/>
              <a:t>05/04/2018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841600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08719E-7177-4940-A005-BDAD32CFAE58}" type="datetimeFigureOut">
              <a:rPr lang="id-ID" smtClean="0"/>
              <a:t>05/04/2018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11287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08719E-7177-4940-A005-BDAD32CFAE58}" type="datetimeFigureOut">
              <a:rPr lang="id-ID" smtClean="0"/>
              <a:t>05/04/2018</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2F39-5140-49FA-BDAF-6D7E0FD0E21C}" type="slidenum">
              <a:rPr lang="id-ID" smtClean="0"/>
              <a:t>‹#›</a:t>
            </a:fld>
            <a:endParaRPr lang="id-ID"/>
          </a:p>
        </p:txBody>
      </p:sp>
    </p:spTree>
    <p:extLst>
      <p:ext uri="{BB962C8B-B14F-4D97-AF65-F5344CB8AC3E}">
        <p14:creationId xmlns:p14="http://schemas.microsoft.com/office/powerpoint/2010/main" val="3462739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983"/>
          <a:stretch/>
        </p:blipFill>
        <p:spPr bwMode="auto">
          <a:xfrm>
            <a:off x="0" y="-27384"/>
            <a:ext cx="9180512"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067982" y="1078615"/>
            <a:ext cx="5780750" cy="923330"/>
          </a:xfrm>
          <a:prstGeom prst="rect">
            <a:avLst/>
          </a:prstGeom>
          <a:noFill/>
        </p:spPr>
        <p:txBody>
          <a:bodyPr wrap="none" rtlCol="0">
            <a:spAutoFit/>
          </a:bodyPr>
          <a:lstStyle/>
          <a:p>
            <a:pPr algn="r"/>
            <a:r>
              <a:rPr lang="id-ID" sz="5400" b="1" i="1" dirty="0" smtClean="0">
                <a:solidFill>
                  <a:schemeClr val="bg1"/>
                </a:solidFill>
                <a:latin typeface="Bauhaus 93" pitchFamily="82" charset="0"/>
              </a:rPr>
              <a:t>EKONOMI  TEKNIK</a:t>
            </a:r>
            <a:endParaRPr lang="id-ID" sz="5400" b="1" i="1" dirty="0">
              <a:solidFill>
                <a:schemeClr val="bg1"/>
              </a:solidFill>
              <a:latin typeface="Bauhaus 93" pitchFamily="82" charset="0"/>
            </a:endParaRPr>
          </a:p>
        </p:txBody>
      </p:sp>
      <p:sp>
        <p:nvSpPr>
          <p:cNvPr id="5" name="TextBox 4"/>
          <p:cNvSpPr txBox="1"/>
          <p:nvPr/>
        </p:nvSpPr>
        <p:spPr>
          <a:xfrm>
            <a:off x="6816651" y="2416532"/>
            <a:ext cx="1811393" cy="400110"/>
          </a:xfrm>
          <a:prstGeom prst="rect">
            <a:avLst/>
          </a:prstGeom>
          <a:noFill/>
        </p:spPr>
        <p:txBody>
          <a:bodyPr wrap="none" rtlCol="0">
            <a:spAutoFit/>
          </a:bodyPr>
          <a:lstStyle/>
          <a:p>
            <a:r>
              <a:rPr lang="id-ID" sz="2000" b="1" i="1" dirty="0" smtClean="0"/>
              <a:t>Kode : 1220222</a:t>
            </a:r>
            <a:endParaRPr lang="id-ID" sz="2000" b="1" i="1" dirty="0"/>
          </a:p>
        </p:txBody>
      </p:sp>
      <p:cxnSp>
        <p:nvCxnSpPr>
          <p:cNvPr id="7" name="Straight Connector 6"/>
          <p:cNvCxnSpPr/>
          <p:nvPr/>
        </p:nvCxnSpPr>
        <p:spPr>
          <a:xfrm>
            <a:off x="971600" y="2204864"/>
            <a:ext cx="7704856" cy="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114536" y="2996952"/>
            <a:ext cx="2561920" cy="769441"/>
          </a:xfrm>
          <a:prstGeom prst="rect">
            <a:avLst/>
          </a:prstGeom>
          <a:solidFill>
            <a:schemeClr val="tx2">
              <a:alpha val="69000"/>
            </a:schemeClr>
          </a:solidFill>
        </p:spPr>
        <p:txBody>
          <a:bodyPr wrap="none" rtlCol="0">
            <a:spAutoFit/>
          </a:bodyPr>
          <a:lstStyle/>
          <a:p>
            <a:pPr algn="r"/>
            <a:r>
              <a:rPr lang="id-ID" sz="4400" b="1" i="1" dirty="0" smtClean="0">
                <a:solidFill>
                  <a:srgbClr val="FFFF00"/>
                </a:solidFill>
                <a:effectLst>
                  <a:outerShdw blurRad="38100" dist="38100" dir="2700000" algn="tl">
                    <a:srgbClr val="000000">
                      <a:alpha val="43137"/>
                    </a:srgbClr>
                  </a:outerShdw>
                </a:effectLst>
                <a:latin typeface="Bernard MT Condensed" pitchFamily="18" charset="0"/>
              </a:rPr>
              <a:t>Sensitivitas</a:t>
            </a:r>
            <a:endParaRPr lang="id-ID" sz="4400" b="1" i="1" dirty="0">
              <a:solidFill>
                <a:srgbClr val="FFFF00"/>
              </a:solidFill>
              <a:effectLst>
                <a:outerShdw blurRad="38100" dist="38100" dir="2700000" algn="tl">
                  <a:srgbClr val="000000">
                    <a:alpha val="43137"/>
                  </a:srgbClr>
                </a:outerShdw>
              </a:effectLst>
              <a:latin typeface="Bernard MT Condensed" pitchFamily="18" charset="0"/>
            </a:endParaRPr>
          </a:p>
        </p:txBody>
      </p:sp>
      <p:sp>
        <p:nvSpPr>
          <p:cNvPr id="3" name="Oval 2"/>
          <p:cNvSpPr/>
          <p:nvPr/>
        </p:nvSpPr>
        <p:spPr>
          <a:xfrm>
            <a:off x="7179036" y="650184"/>
            <a:ext cx="1512168" cy="12241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11" name="Picture 10" descr="E:\File MEDIA Eko Nsby\Desain Logo\UPN Baru By ENS.jpg"/>
          <p:cNvPicPr/>
          <p:nvPr/>
        </p:nvPicPr>
        <p:blipFill rotWithShape="1">
          <a:blip r:embed="rId3" cstate="print">
            <a:clrChange>
              <a:clrFrom>
                <a:srgbClr val="FFFFFF"/>
              </a:clrFrom>
              <a:clrTo>
                <a:srgbClr val="FFFFFF">
                  <a:alpha val="0"/>
                </a:srgbClr>
              </a:clrTo>
            </a:clrChange>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r="53732"/>
          <a:stretch/>
        </p:blipFill>
        <p:spPr bwMode="auto">
          <a:xfrm>
            <a:off x="7011377" y="260648"/>
            <a:ext cx="1859805" cy="1800200"/>
          </a:xfrm>
          <a:prstGeom prst="rect">
            <a:avLst/>
          </a:prstGeom>
          <a:noFill/>
          <a:ln>
            <a:noFill/>
          </a:ln>
          <a:extLst>
            <a:ext uri="{53640926-AAD7-44D8-BBD7-CCE9431645EC}">
              <a14:shadowObscured xmlns:a14="http://schemas.microsoft.com/office/drawing/2010/main"/>
            </a:ext>
          </a:extLst>
        </p:spPr>
      </p:pic>
      <p:sp>
        <p:nvSpPr>
          <p:cNvPr id="13" name="TextBox 12"/>
          <p:cNvSpPr txBox="1"/>
          <p:nvPr/>
        </p:nvSpPr>
        <p:spPr>
          <a:xfrm>
            <a:off x="1350817" y="6165304"/>
            <a:ext cx="2704971" cy="461665"/>
          </a:xfrm>
          <a:prstGeom prst="rect">
            <a:avLst/>
          </a:prstGeom>
          <a:noFill/>
        </p:spPr>
        <p:txBody>
          <a:bodyPr wrap="none" rtlCol="0">
            <a:spAutoFit/>
          </a:bodyPr>
          <a:lstStyle/>
          <a:p>
            <a:r>
              <a:rPr lang="id-ID" sz="2400" b="1" i="1" dirty="0" smtClean="0">
                <a:solidFill>
                  <a:schemeClr val="tx2">
                    <a:lumMod val="20000"/>
                    <a:lumOff val="80000"/>
                  </a:schemeClr>
                </a:solidFill>
                <a:effectLst>
                  <a:outerShdw blurRad="38100" dist="38100" dir="2700000" algn="tl">
                    <a:srgbClr val="000000">
                      <a:alpha val="43137"/>
                    </a:srgbClr>
                  </a:outerShdw>
                </a:effectLst>
              </a:rPr>
              <a:t>Eko Nursubiyantoro</a:t>
            </a:r>
            <a:endParaRPr lang="id-ID" sz="2400" b="1" i="1" dirty="0">
              <a:solidFill>
                <a:schemeClr val="tx2">
                  <a:lumMod val="20000"/>
                  <a:lumOff val="8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708330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611560" y="1207293"/>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buFont typeface="Wingdings" pitchFamily="2" charset="2"/>
              <a:buNone/>
            </a:pPr>
            <a:r>
              <a:rPr lang="id-ID" sz="2000" dirty="0" smtClean="0"/>
              <a:t>	</a:t>
            </a:r>
          </a:p>
          <a:p>
            <a:pPr>
              <a:lnSpc>
                <a:spcPct val="90000"/>
              </a:lnSpc>
              <a:buFont typeface="Wingdings" pitchFamily="2" charset="2"/>
              <a:buNone/>
            </a:pPr>
            <a:r>
              <a:rPr lang="id-ID" sz="2000" dirty="0" smtClean="0"/>
              <a:t>	                    		</a:t>
            </a:r>
            <a:r>
              <a:rPr lang="id-ID" sz="2000" i="1" dirty="0" smtClean="0"/>
              <a:t>               C1	         C2	              C3</a:t>
            </a:r>
          </a:p>
          <a:p>
            <a:pPr>
              <a:lnSpc>
                <a:spcPct val="90000"/>
              </a:lnSpc>
              <a:buFont typeface="Wingdings" pitchFamily="2" charset="2"/>
              <a:buNone/>
            </a:pPr>
            <a:r>
              <a:rPr lang="id-ID" sz="2000" i="1" dirty="0" smtClean="0"/>
              <a:t>	</a:t>
            </a:r>
            <a:r>
              <a:rPr lang="id-ID" sz="2000" b="1" i="1" dirty="0" smtClean="0"/>
              <a:t>NPV	</a:t>
            </a:r>
            <a:r>
              <a:rPr lang="id-ID" sz="2000" i="1" dirty="0" smtClean="0"/>
              <a:t>	=  - Io +  ---------------   +   ----------------  +  ----------------</a:t>
            </a:r>
          </a:p>
          <a:p>
            <a:pPr>
              <a:lnSpc>
                <a:spcPct val="90000"/>
              </a:lnSpc>
              <a:buFont typeface="Wingdings" pitchFamily="2" charset="2"/>
              <a:buNone/>
            </a:pPr>
            <a:r>
              <a:rPr lang="id-ID" sz="2000" i="1" dirty="0" smtClean="0"/>
              <a:t>	                                          ( 1 + 0.18 )         ( 1 + 0.18 )²       ( 1 + 0.18 )³</a:t>
            </a:r>
          </a:p>
          <a:p>
            <a:pPr>
              <a:lnSpc>
                <a:spcPct val="90000"/>
              </a:lnSpc>
              <a:buFont typeface="Wingdings" pitchFamily="2" charset="2"/>
              <a:buNone/>
            </a:pPr>
            <a:endParaRPr lang="id-ID" sz="2000" i="1" dirty="0" smtClean="0"/>
          </a:p>
          <a:p>
            <a:pPr>
              <a:lnSpc>
                <a:spcPct val="90000"/>
              </a:lnSpc>
              <a:buFont typeface="Wingdings" pitchFamily="2" charset="2"/>
              <a:buNone/>
            </a:pPr>
            <a:r>
              <a:rPr lang="id-ID" sz="2000" i="1" dirty="0" smtClean="0"/>
              <a:t>	                                         	           100	   250               400</a:t>
            </a:r>
          </a:p>
          <a:p>
            <a:pPr>
              <a:lnSpc>
                <a:spcPct val="90000"/>
              </a:lnSpc>
              <a:buFont typeface="Wingdings" pitchFamily="2" charset="2"/>
              <a:buNone/>
            </a:pPr>
            <a:r>
              <a:rPr lang="id-ID" sz="2000" i="1" dirty="0" smtClean="0"/>
              <a:t>	              	=  ( 600 )   +   -------------  +  ------------  +  ------------</a:t>
            </a:r>
          </a:p>
          <a:p>
            <a:pPr>
              <a:lnSpc>
                <a:spcPct val="90000"/>
              </a:lnSpc>
              <a:buFont typeface="Wingdings" pitchFamily="2" charset="2"/>
              <a:buNone/>
            </a:pPr>
            <a:r>
              <a:rPr lang="id-ID" sz="2000" i="1" dirty="0" smtClean="0"/>
              <a:t>	                                      	          1,1800           1,3924           1,6430</a:t>
            </a:r>
          </a:p>
          <a:p>
            <a:pPr>
              <a:lnSpc>
                <a:spcPct val="90000"/>
              </a:lnSpc>
              <a:buFont typeface="Wingdings" pitchFamily="2" charset="2"/>
              <a:buNone/>
            </a:pPr>
            <a:endParaRPr lang="id-ID" sz="2000" i="1" dirty="0" smtClean="0"/>
          </a:p>
          <a:p>
            <a:pPr>
              <a:lnSpc>
                <a:spcPct val="90000"/>
              </a:lnSpc>
              <a:buFont typeface="Wingdings" pitchFamily="2" charset="2"/>
              <a:buNone/>
            </a:pPr>
            <a:r>
              <a:rPr lang="id-ID" sz="2000" i="1" dirty="0" smtClean="0"/>
              <a:t>	             	 =  ( 600 )  +  84,75  +  179,55  +  243,45</a:t>
            </a:r>
          </a:p>
          <a:p>
            <a:pPr>
              <a:lnSpc>
                <a:spcPct val="90000"/>
              </a:lnSpc>
              <a:buFont typeface="Wingdings" pitchFamily="2" charset="2"/>
              <a:buNone/>
            </a:pPr>
            <a:endParaRPr lang="id-ID" sz="2000" dirty="0" smtClean="0"/>
          </a:p>
          <a:p>
            <a:pPr>
              <a:lnSpc>
                <a:spcPct val="90000"/>
              </a:lnSpc>
              <a:buFont typeface="Wingdings" pitchFamily="2" charset="2"/>
              <a:buNone/>
            </a:pPr>
            <a:r>
              <a:rPr lang="id-ID" sz="2000" dirty="0" smtClean="0"/>
              <a:t>	             	 =   </a:t>
            </a:r>
            <a:r>
              <a:rPr lang="id-ID" sz="2000" b="1" i="1" dirty="0" smtClean="0">
                <a:solidFill>
                  <a:srgbClr val="FF0000"/>
                </a:solidFill>
              </a:rPr>
              <a:t>- 92,26</a:t>
            </a:r>
          </a:p>
          <a:p>
            <a:pPr>
              <a:lnSpc>
                <a:spcPct val="90000"/>
              </a:lnSpc>
              <a:buFont typeface="Wingdings" pitchFamily="2" charset="2"/>
              <a:buNone/>
            </a:pPr>
            <a:r>
              <a:rPr lang="id-ID" sz="4000" b="1" dirty="0">
                <a:effectLst>
                  <a:outerShdw blurRad="38100" dist="38100" dir="2700000" algn="tl">
                    <a:srgbClr val="000000">
                      <a:alpha val="43137"/>
                    </a:srgbClr>
                  </a:outerShdw>
                </a:effectLst>
              </a:rPr>
              <a:t>	</a:t>
            </a:r>
            <a:r>
              <a:rPr lang="id-ID" sz="4000" b="1" dirty="0" smtClean="0">
                <a:solidFill>
                  <a:srgbClr val="0070C0"/>
                </a:solidFill>
                <a:effectLst>
                  <a:outerShdw blurRad="38100" dist="38100" dir="2700000" algn="tl">
                    <a:srgbClr val="000000">
                      <a:alpha val="43137"/>
                    </a:srgbClr>
                  </a:outerShdw>
                </a:effectLst>
                <a:latin typeface="ArTarumianGovazd" panose="03060802040406070304" pitchFamily="66" charset="0"/>
              </a:rPr>
              <a:t>Kesimpulan :</a:t>
            </a:r>
            <a:r>
              <a:rPr lang="id-ID" sz="4000" b="1" dirty="0" smtClean="0">
                <a:effectLst>
                  <a:outerShdw blurRad="38100" dist="38100" dir="2700000" algn="tl">
                    <a:srgbClr val="000000">
                      <a:alpha val="43137"/>
                    </a:srgbClr>
                  </a:outerShdw>
                </a:effectLst>
              </a:rPr>
              <a:t> </a:t>
            </a:r>
          </a:p>
          <a:p>
            <a:pPr>
              <a:lnSpc>
                <a:spcPct val="90000"/>
              </a:lnSpc>
              <a:buFont typeface="Wingdings" pitchFamily="2" charset="2"/>
              <a:buNone/>
            </a:pPr>
            <a:r>
              <a:rPr lang="id-ID" dirty="0"/>
              <a:t>	</a:t>
            </a:r>
            <a:r>
              <a:rPr lang="id-ID" b="1" dirty="0" smtClean="0">
                <a:effectLst>
                  <a:outerShdw blurRad="38100" dist="38100" dir="2700000" algn="tl">
                    <a:srgbClr val="000000">
                      <a:alpha val="43137"/>
                    </a:srgbClr>
                  </a:outerShdw>
                </a:effectLst>
              </a:rPr>
              <a:t>Proyek menjadi </a:t>
            </a:r>
            <a:r>
              <a:rPr lang="id-ID" b="1" i="1" dirty="0" smtClean="0">
                <a:solidFill>
                  <a:srgbClr val="FF0000"/>
                </a:solidFill>
                <a:effectLst>
                  <a:outerShdw blurRad="38100" dist="38100" dir="2700000" algn="tl">
                    <a:srgbClr val="000000">
                      <a:alpha val="43137"/>
                    </a:srgbClr>
                  </a:outerShdw>
                </a:effectLst>
              </a:rPr>
              <a:t>tidak layak</a:t>
            </a:r>
            <a:r>
              <a:rPr lang="id-ID" b="1" dirty="0" smtClean="0">
                <a:solidFill>
                  <a:srgbClr val="FF0000"/>
                </a:solidFill>
                <a:effectLst>
                  <a:outerShdw blurRad="38100" dist="38100" dir="2700000" algn="tl">
                    <a:srgbClr val="000000">
                      <a:alpha val="43137"/>
                    </a:srgbClr>
                  </a:outerShdw>
                </a:effectLst>
              </a:rPr>
              <a:t> </a:t>
            </a:r>
            <a:r>
              <a:rPr lang="id-ID" b="1" dirty="0" smtClean="0">
                <a:effectLst>
                  <a:outerShdw blurRad="38100" dist="38100" dir="2700000" algn="tl">
                    <a:srgbClr val="000000">
                      <a:alpha val="43137"/>
                    </a:srgbClr>
                  </a:outerShdw>
                </a:effectLst>
              </a:rPr>
              <a:t>karena NPV &lt; 0</a:t>
            </a:r>
          </a:p>
          <a:p>
            <a:pPr>
              <a:lnSpc>
                <a:spcPct val="90000"/>
              </a:lnSpc>
              <a:buFont typeface="Wingdings" pitchFamily="2" charset="2"/>
              <a:buNone/>
            </a:pPr>
            <a:endParaRPr lang="id-ID" sz="2000" dirty="0" smtClean="0"/>
          </a:p>
          <a:p>
            <a:pPr>
              <a:lnSpc>
                <a:spcPct val="90000"/>
              </a:lnSpc>
            </a:pPr>
            <a:endParaRPr lang="en-US" sz="2000" dirty="0"/>
          </a:p>
        </p:txBody>
      </p:sp>
      <p:sp>
        <p:nvSpPr>
          <p:cNvPr id="3" name="Rectangle 2"/>
          <p:cNvSpPr/>
          <p:nvPr/>
        </p:nvSpPr>
        <p:spPr>
          <a:xfrm>
            <a:off x="827584" y="902795"/>
            <a:ext cx="4952061" cy="646331"/>
          </a:xfrm>
          <a:prstGeom prst="rect">
            <a:avLst/>
          </a:prstGeom>
        </p:spPr>
        <p:txBody>
          <a:bodyPr wrap="none">
            <a:spAutoFit/>
          </a:bodyPr>
          <a:lstStyle/>
          <a:p>
            <a:pPr algn="just">
              <a:lnSpc>
                <a:spcPct val="90000"/>
              </a:lnSpc>
              <a:buFont typeface="Wingdings" pitchFamily="2" charset="2"/>
              <a:buNone/>
            </a:pPr>
            <a:r>
              <a:rPr lang="id-ID" sz="4000" dirty="0" smtClean="0">
                <a:solidFill>
                  <a:srgbClr val="C00000"/>
                </a:solidFill>
                <a:effectLst>
                  <a:outerShdw blurRad="38100" dist="38100" dir="2700000" algn="tl">
                    <a:srgbClr val="000000">
                      <a:alpha val="43137"/>
                    </a:srgbClr>
                  </a:outerShdw>
                </a:effectLst>
                <a:latin typeface="ArTarumianGovazd" panose="03060802040406070304" pitchFamily="66" charset="0"/>
              </a:rPr>
              <a:t>Perhitungan setelah inflasi </a:t>
            </a:r>
            <a:r>
              <a:rPr lang="id-ID" sz="4000" dirty="0">
                <a:solidFill>
                  <a:srgbClr val="C00000"/>
                </a:solidFill>
                <a:effectLst>
                  <a:outerShdw blurRad="38100" dist="38100" dir="2700000" algn="tl">
                    <a:srgbClr val="000000">
                      <a:alpha val="43137"/>
                    </a:srgbClr>
                  </a:outerShdw>
                </a:effectLst>
                <a:latin typeface="ArTarumianGovazd" panose="03060802040406070304" pitchFamily="66" charset="0"/>
              </a:rPr>
              <a:t>:</a:t>
            </a:r>
          </a:p>
        </p:txBody>
      </p:sp>
    </p:spTree>
    <p:extLst>
      <p:ext uri="{BB962C8B-B14F-4D97-AF65-F5344CB8AC3E}">
        <p14:creationId xmlns:p14="http://schemas.microsoft.com/office/powerpoint/2010/main" val="2419290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764704"/>
            <a:ext cx="1204176" cy="646331"/>
          </a:xfrm>
          <a:prstGeom prst="rect">
            <a:avLst/>
          </a:prstGeom>
          <a:noFill/>
        </p:spPr>
        <p:txBody>
          <a:bodyPr wrap="none" rtlCol="0">
            <a:spAutoFit/>
          </a:bodyPr>
          <a:lstStyle/>
          <a:p>
            <a:r>
              <a:rPr lang="id-ID" sz="3600" dirty="0" smtClean="0">
                <a:solidFill>
                  <a:srgbClr val="FF0000"/>
                </a:solidFill>
                <a:effectLst>
                  <a:outerShdw blurRad="38100" dist="38100" dir="2700000" algn="tl">
                    <a:srgbClr val="000000">
                      <a:alpha val="43137"/>
                    </a:srgbClr>
                  </a:outerShdw>
                </a:effectLst>
                <a:latin typeface="ArTarumianGovazd" panose="03060802040406070304" pitchFamily="66" charset="0"/>
              </a:rPr>
              <a:t>Contoh</a:t>
            </a:r>
            <a:endParaRPr lang="id-ID" sz="3600" dirty="0">
              <a:solidFill>
                <a:srgbClr val="FF0000"/>
              </a:solidFill>
              <a:effectLst>
                <a:outerShdw blurRad="38100" dist="38100" dir="2700000" algn="tl">
                  <a:srgbClr val="000000">
                    <a:alpha val="43137"/>
                  </a:srgbClr>
                </a:outerShdw>
              </a:effectLst>
              <a:latin typeface="ArTarumianGovazd" panose="03060802040406070304" pitchFamily="66" charset="0"/>
            </a:endParaRPr>
          </a:p>
        </p:txBody>
      </p:sp>
      <p:sp>
        <p:nvSpPr>
          <p:cNvPr id="3" name="Content Placeholder 2"/>
          <p:cNvSpPr txBox="1">
            <a:spLocks/>
          </p:cNvSpPr>
          <p:nvPr/>
        </p:nvSpPr>
        <p:spPr>
          <a:xfrm>
            <a:off x="852736" y="2132856"/>
            <a:ext cx="7653536" cy="42484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spcBef>
                <a:spcPts val="0"/>
              </a:spcBef>
              <a:buFontTx/>
              <a:buNone/>
            </a:pPr>
            <a:r>
              <a:rPr lang="en-US" altLang="id-ID" sz="2400" i="1" dirty="0" smtClean="0">
                <a:solidFill>
                  <a:srgbClr val="0070C0"/>
                </a:solidFill>
                <a:effectLst>
                  <a:outerShdw blurRad="38100" dist="38100" dir="2700000" algn="tl">
                    <a:srgbClr val="000000">
                      <a:alpha val="43137"/>
                    </a:srgbClr>
                  </a:outerShdw>
                </a:effectLst>
              </a:rPr>
              <a:t>Metode Net Present Value (NPV)</a:t>
            </a:r>
          </a:p>
          <a:p>
            <a:pPr marL="0" indent="0" algn="just">
              <a:spcBef>
                <a:spcPts val="0"/>
              </a:spcBef>
              <a:buNone/>
            </a:pPr>
            <a:endParaRPr lang="id-ID" altLang="id-ID" sz="1000" dirty="0" smtClean="0">
              <a:solidFill>
                <a:srgbClr val="C00000"/>
              </a:solidFill>
            </a:endParaRPr>
          </a:p>
          <a:p>
            <a:pPr marL="0" indent="0" algn="just">
              <a:spcBef>
                <a:spcPts val="0"/>
              </a:spcBef>
              <a:buNone/>
            </a:pPr>
            <a:r>
              <a:rPr lang="id-ID" altLang="id-ID" sz="2400" dirty="0" smtClean="0">
                <a:solidFill>
                  <a:srgbClr val="C00000"/>
                </a:solidFill>
              </a:rPr>
              <a:t>Investasi awal yang disiapkan Hotel Ambarukmo untuk rencana pembangunan </a:t>
            </a:r>
            <a:r>
              <a:rPr lang="id-ID" altLang="id-ID" sz="2400" i="1" dirty="0" smtClean="0">
                <a:solidFill>
                  <a:srgbClr val="C00000"/>
                </a:solidFill>
              </a:rPr>
              <a:t>meeting hall </a:t>
            </a:r>
            <a:r>
              <a:rPr lang="id-ID" altLang="id-ID" sz="2400" dirty="0" smtClean="0">
                <a:solidFill>
                  <a:srgbClr val="C00000"/>
                </a:solidFill>
              </a:rPr>
              <a:t>adalah Rp 187.645.000,-  kemudian </a:t>
            </a:r>
            <a:r>
              <a:rPr lang="en-US" altLang="id-ID" sz="2400" i="1" dirty="0" smtClean="0">
                <a:solidFill>
                  <a:srgbClr val="C00000"/>
                </a:solidFill>
              </a:rPr>
              <a:t>MARR</a:t>
            </a:r>
            <a:r>
              <a:rPr lang="en-US" altLang="id-ID" sz="2400" dirty="0" smtClean="0">
                <a:solidFill>
                  <a:srgbClr val="C00000"/>
                </a:solidFill>
              </a:rPr>
              <a:t> yang ditetapkan adalah sebesar 21% </a:t>
            </a:r>
            <a:r>
              <a:rPr lang="sv-SE" altLang="id-ID" sz="2400" dirty="0" smtClean="0">
                <a:solidFill>
                  <a:srgbClr val="C00000"/>
                </a:solidFill>
              </a:rPr>
              <a:t>yang berasal dari 11% dari tingkat suku bunga, 8% dari inflasi dan 2% berasal dari </a:t>
            </a:r>
            <a:r>
              <a:rPr lang="en-US" altLang="id-ID" sz="2400" dirty="0" smtClean="0">
                <a:solidFill>
                  <a:srgbClr val="C00000"/>
                </a:solidFill>
              </a:rPr>
              <a:t>resiko. </a:t>
            </a:r>
            <a:endParaRPr lang="id-ID" altLang="id-ID" sz="2400" dirty="0" smtClean="0">
              <a:solidFill>
                <a:srgbClr val="C00000"/>
              </a:solidFill>
            </a:endParaRPr>
          </a:p>
          <a:p>
            <a:pPr marL="0" indent="0" algn="just">
              <a:spcBef>
                <a:spcPts val="0"/>
              </a:spcBef>
              <a:buNone/>
            </a:pPr>
            <a:endParaRPr lang="id-ID" altLang="id-ID" sz="1000" dirty="0" smtClean="0"/>
          </a:p>
          <a:p>
            <a:pPr marL="0" indent="0" algn="just">
              <a:spcBef>
                <a:spcPts val="0"/>
              </a:spcBef>
              <a:buNone/>
            </a:pPr>
            <a:r>
              <a:rPr lang="id-ID" altLang="id-ID" sz="2400" i="1" dirty="0" smtClean="0">
                <a:solidFill>
                  <a:srgbClr val="0070C0"/>
                </a:solidFill>
              </a:rPr>
              <a:t>Net </a:t>
            </a:r>
            <a:r>
              <a:rPr lang="id-ID" altLang="id-ID" sz="2400" i="1" dirty="0">
                <a:solidFill>
                  <a:srgbClr val="0070C0"/>
                </a:solidFill>
              </a:rPr>
              <a:t>Present Value </a:t>
            </a:r>
            <a:r>
              <a:rPr lang="id-ID" altLang="id-ID" sz="2400" dirty="0"/>
              <a:t>untuk investasi pengembangan </a:t>
            </a:r>
            <a:r>
              <a:rPr lang="id-ID" altLang="id-ID" sz="2400" i="1" dirty="0">
                <a:solidFill>
                  <a:srgbClr val="0070C0"/>
                </a:solidFill>
              </a:rPr>
              <a:t>Meeting Hall </a:t>
            </a:r>
            <a:r>
              <a:rPr lang="id-ID" altLang="id-ID" sz="2400" i="1" dirty="0" smtClean="0">
                <a:solidFill>
                  <a:srgbClr val="0070C0"/>
                </a:solidFill>
              </a:rPr>
              <a:t> </a:t>
            </a:r>
            <a:r>
              <a:rPr lang="id-ID" altLang="id-ID" sz="2400" dirty="0" smtClean="0"/>
              <a:t>dapat </a:t>
            </a:r>
            <a:r>
              <a:rPr lang="id-ID" altLang="id-ID" sz="2400" dirty="0"/>
              <a:t>dihitung sebagai </a:t>
            </a:r>
            <a:r>
              <a:rPr lang="id-ID" altLang="id-ID" sz="2400" dirty="0" smtClean="0"/>
              <a:t>berikut:</a:t>
            </a:r>
          </a:p>
          <a:p>
            <a:pPr marL="0" indent="0" algn="just">
              <a:spcBef>
                <a:spcPts val="0"/>
              </a:spcBef>
              <a:buNone/>
            </a:pPr>
            <a:endParaRPr lang="id-ID" altLang="id-ID" sz="2400" dirty="0" smtClean="0"/>
          </a:p>
          <a:p>
            <a:pPr marL="0" indent="0" algn="just">
              <a:spcBef>
                <a:spcPts val="0"/>
              </a:spcBef>
              <a:buNone/>
            </a:pPr>
            <a:endParaRPr lang="en-US" altLang="id-ID" sz="2400" dirty="0" smtClean="0">
              <a:solidFill>
                <a:srgbClr val="0070C0"/>
              </a:solidFill>
            </a:endParaRPr>
          </a:p>
        </p:txBody>
      </p:sp>
      <p:sp>
        <p:nvSpPr>
          <p:cNvPr id="4" name="Title 1"/>
          <p:cNvSpPr txBox="1">
            <a:spLocks/>
          </p:cNvSpPr>
          <p:nvPr/>
        </p:nvSpPr>
        <p:spPr>
          <a:xfrm>
            <a:off x="827584" y="1341705"/>
            <a:ext cx="7653536" cy="571500"/>
          </a:xfrm>
          <a:prstGeom prst="rect">
            <a:avLst/>
          </a:prstGeom>
          <a:solidFill>
            <a:schemeClr val="bg2">
              <a:lumMod val="25000"/>
            </a:schemeClr>
          </a:solidFill>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sv-SE" altLang="id-ID" sz="2800" b="1" dirty="0" smtClean="0">
                <a:solidFill>
                  <a:schemeClr val="bg1"/>
                </a:solidFill>
                <a:latin typeface="Bernard MT Condensed" panose="02050806060905020404" pitchFamily="18" charset="0"/>
              </a:rPr>
              <a:t>Analisa Sensitivitas Pembangunan </a:t>
            </a:r>
            <a:r>
              <a:rPr lang="sv-SE" altLang="id-ID" sz="2800" b="1" i="1" dirty="0" smtClean="0">
                <a:solidFill>
                  <a:schemeClr val="bg1"/>
                </a:solidFill>
                <a:latin typeface="Bernard MT Condensed" panose="02050806060905020404" pitchFamily="18" charset="0"/>
              </a:rPr>
              <a:t>Meeting Hall</a:t>
            </a:r>
            <a:endParaRPr lang="en-US" altLang="id-ID" sz="2800" i="1" dirty="0" smtClean="0">
              <a:solidFill>
                <a:schemeClr val="bg1"/>
              </a:solidFill>
              <a:latin typeface="Bernard MT Condensed" panose="02050806060905020404" pitchFamily="18" charset="0"/>
            </a:endParaRPr>
          </a:p>
        </p:txBody>
      </p:sp>
    </p:spTree>
    <p:extLst>
      <p:ext uri="{BB962C8B-B14F-4D97-AF65-F5344CB8AC3E}">
        <p14:creationId xmlns:p14="http://schemas.microsoft.com/office/powerpoint/2010/main" val="24895356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517977" y="4403576"/>
            <a:ext cx="7924800" cy="6096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altLang="id-ID" sz="2800" b="1" dirty="0" smtClean="0">
                <a:solidFill>
                  <a:srgbClr val="FF0000"/>
                </a:solidFill>
                <a:effectLst>
                  <a:outerShdw blurRad="38100" dist="38100" dir="2700000" algn="tl">
                    <a:srgbClr val="000000">
                      <a:alpha val="43137"/>
                    </a:srgbClr>
                  </a:outerShdw>
                </a:effectLst>
              </a:rPr>
              <a:t>NPV positif </a:t>
            </a:r>
            <a:r>
              <a:rPr lang="en-US" altLang="id-ID" sz="2800" b="1" dirty="0" smtClean="0"/>
              <a:t>sebesar </a:t>
            </a:r>
            <a:r>
              <a:rPr lang="en-US" altLang="id-ID" sz="2800" b="1" i="1" dirty="0" smtClean="0"/>
              <a:t>Rp 12.191.196</a:t>
            </a:r>
            <a:r>
              <a:rPr lang="id-ID" altLang="id-ID" sz="2800" b="1" i="1" dirty="0" smtClean="0"/>
              <a:t>,00 </a:t>
            </a:r>
            <a:r>
              <a:rPr lang="en-US" altLang="id-ID" sz="2800" b="1" dirty="0" err="1" smtClean="0"/>
              <a:t>investasi</a:t>
            </a:r>
            <a:r>
              <a:rPr lang="en-US" altLang="id-ID" sz="2800" b="1" dirty="0" smtClean="0"/>
              <a:t> pengembangan </a:t>
            </a:r>
            <a:r>
              <a:rPr lang="id-ID" altLang="id-ID" sz="2800" b="1" dirty="0" smtClean="0"/>
              <a:t> </a:t>
            </a:r>
            <a:r>
              <a:rPr lang="en-US" altLang="id-ID" sz="2800" b="1" i="1" dirty="0" smtClean="0">
                <a:solidFill>
                  <a:srgbClr val="0070C0"/>
                </a:solidFill>
                <a:effectLst>
                  <a:outerShdw blurRad="38100" dist="38100" dir="2700000" algn="tl">
                    <a:srgbClr val="000000">
                      <a:alpha val="43137"/>
                    </a:srgbClr>
                  </a:outerShdw>
                </a:effectLst>
              </a:rPr>
              <a:t>Meeting Hall</a:t>
            </a:r>
            <a:r>
              <a:rPr lang="en-US" altLang="id-ID" sz="2800" b="1" dirty="0" smtClean="0">
                <a:solidFill>
                  <a:srgbClr val="0070C0"/>
                </a:solidFill>
                <a:effectLst>
                  <a:outerShdw blurRad="38100" dist="38100" dir="2700000" algn="tl">
                    <a:srgbClr val="000000">
                      <a:alpha val="43137"/>
                    </a:srgbClr>
                  </a:outerShdw>
                </a:effectLst>
              </a:rPr>
              <a:t> </a:t>
            </a:r>
            <a:r>
              <a:rPr lang="id-ID" altLang="id-ID" sz="2800" b="1" dirty="0" smtClean="0"/>
              <a:t> </a:t>
            </a:r>
            <a:r>
              <a:rPr lang="en-US" altLang="id-ID" sz="2800" b="1" dirty="0" smtClean="0"/>
              <a:t>layak.</a:t>
            </a:r>
            <a:endParaRPr lang="id-ID" altLang="id-ID" sz="2800" b="1" dirty="0" smtClean="0"/>
          </a:p>
        </p:txBody>
      </p:sp>
      <mc:AlternateContent xmlns:mc="http://schemas.openxmlformats.org/markup-compatibility/2006" xmlns:a14="http://schemas.microsoft.com/office/drawing/2010/main">
        <mc:Choice Requires="a14">
          <p:sp>
            <p:nvSpPr>
              <p:cNvPr id="6" name="TextBox 5"/>
              <p:cNvSpPr txBox="1"/>
              <p:nvPr/>
            </p:nvSpPr>
            <p:spPr>
              <a:xfrm>
                <a:off x="714725" y="2389109"/>
                <a:ext cx="7941598" cy="1615955"/>
              </a:xfrm>
              <a:prstGeom prst="rect">
                <a:avLst/>
              </a:prstGeom>
              <a:noFill/>
            </p:spPr>
            <p:txBody>
              <a:bodyPr wrap="none" rtlCol="0">
                <a:spAutoFit/>
              </a:bodyPr>
              <a:lstStyle/>
              <a:p>
                <a:r>
                  <a:rPr lang="id-ID" sz="2400" b="1" i="1" dirty="0" smtClean="0"/>
                  <a:t>NPV 	</a:t>
                </a:r>
                <a:r>
                  <a:rPr lang="id-ID" sz="2400" b="1" dirty="0" smtClean="0"/>
                  <a:t>= </a:t>
                </a:r>
                <a:r>
                  <a:rPr lang="id-ID" sz="2400" b="1" i="1" dirty="0" smtClean="0"/>
                  <a:t> - 187.645.000 + </a:t>
                </a:r>
                <a14:m>
                  <m:oMath xmlns:m="http://schemas.openxmlformats.org/officeDocument/2006/math">
                    <m:f>
                      <m:fPr>
                        <m:ctrlPr>
                          <a:rPr lang="id-ID" sz="2400" b="1" i="1" smtClean="0">
                            <a:latin typeface="Cambria Math"/>
                          </a:rPr>
                        </m:ctrlPr>
                      </m:fPr>
                      <m:num>
                        <m:r>
                          <a:rPr lang="id-ID" sz="2400" b="1" i="1" smtClean="0">
                            <a:latin typeface="Cambria Math"/>
                          </a:rPr>
                          <m:t>𝟔𝟏</m:t>
                        </m:r>
                        <m:r>
                          <a:rPr lang="id-ID" sz="2400" b="1" i="1" smtClean="0">
                            <a:latin typeface="Cambria Math"/>
                          </a:rPr>
                          <m:t>.</m:t>
                        </m:r>
                        <m:r>
                          <a:rPr lang="id-ID" sz="2400" b="1" i="1" smtClean="0">
                            <a:latin typeface="Cambria Math"/>
                          </a:rPr>
                          <m:t>𝟕𝟔𝟖</m:t>
                        </m:r>
                        <m:r>
                          <a:rPr lang="id-ID" sz="2400" b="1" i="1" smtClean="0">
                            <a:latin typeface="Cambria Math"/>
                          </a:rPr>
                          <m:t>.</m:t>
                        </m:r>
                        <m:r>
                          <a:rPr lang="id-ID" sz="2400" b="1" i="1" smtClean="0">
                            <a:latin typeface="Cambria Math"/>
                          </a:rPr>
                          <m:t>𝟎𝟏𝟏</m:t>
                        </m:r>
                      </m:num>
                      <m:den>
                        <m:sSup>
                          <m:sSupPr>
                            <m:ctrlPr>
                              <a:rPr lang="id-ID" sz="2400" b="1" i="1" smtClean="0">
                                <a:latin typeface="Cambria Math"/>
                              </a:rPr>
                            </m:ctrlPr>
                          </m:sSupPr>
                          <m:e>
                            <m:d>
                              <m:dPr>
                                <m:ctrlPr>
                                  <a:rPr lang="id-ID" sz="2400" b="1" i="1">
                                    <a:latin typeface="Cambria Math"/>
                                  </a:rPr>
                                </m:ctrlPr>
                              </m:dPr>
                              <m:e>
                                <m:r>
                                  <a:rPr lang="id-ID" sz="2400" b="1" i="1">
                                    <a:latin typeface="Cambria Math"/>
                                  </a:rPr>
                                  <m:t>𝟏</m:t>
                                </m:r>
                                <m:r>
                                  <a:rPr lang="id-ID" sz="2400" b="1" i="1">
                                    <a:latin typeface="Cambria Math"/>
                                  </a:rPr>
                                  <m:t>+</m:t>
                                </m:r>
                                <m:r>
                                  <a:rPr lang="id-ID" sz="2400" b="1" i="1">
                                    <a:latin typeface="Cambria Math"/>
                                  </a:rPr>
                                  <m:t>𝟎</m:t>
                                </m:r>
                                <m:r>
                                  <a:rPr lang="id-ID" sz="2400" b="1" i="1">
                                    <a:latin typeface="Cambria Math"/>
                                  </a:rPr>
                                  <m:t>,</m:t>
                                </m:r>
                                <m:r>
                                  <a:rPr lang="id-ID" sz="2400" b="1" i="1">
                                    <a:latin typeface="Cambria Math"/>
                                  </a:rPr>
                                  <m:t>𝟐𝟏</m:t>
                                </m:r>
                              </m:e>
                            </m:d>
                          </m:e>
                          <m:sup>
                            <m:r>
                              <a:rPr lang="id-ID" sz="2400" b="1" i="1" smtClean="0">
                                <a:latin typeface="Cambria Math"/>
                              </a:rPr>
                              <m:t>𝟏</m:t>
                            </m:r>
                          </m:sup>
                        </m:sSup>
                        <m:r>
                          <a:rPr lang="id-ID" sz="2400" b="1" i="1" smtClean="0">
                            <a:latin typeface="Cambria Math"/>
                          </a:rPr>
                          <m:t> </m:t>
                        </m:r>
                      </m:den>
                    </m:f>
                  </m:oMath>
                </a14:m>
                <a:r>
                  <a:rPr lang="id-ID" sz="2400" b="1" i="1" dirty="0" smtClean="0"/>
                  <a:t> + </a:t>
                </a:r>
                <a14:m>
                  <m:oMath xmlns:m="http://schemas.openxmlformats.org/officeDocument/2006/math">
                    <m:f>
                      <m:fPr>
                        <m:ctrlPr>
                          <a:rPr lang="id-ID" sz="2400" b="1" i="1">
                            <a:latin typeface="Cambria Math"/>
                          </a:rPr>
                        </m:ctrlPr>
                      </m:fPr>
                      <m:num>
                        <m:r>
                          <a:rPr lang="id-ID" sz="2400" b="1" i="1">
                            <a:latin typeface="Cambria Math"/>
                          </a:rPr>
                          <m:t>𝟔𝟏</m:t>
                        </m:r>
                        <m:r>
                          <a:rPr lang="id-ID" sz="2400" b="1" i="1">
                            <a:latin typeface="Cambria Math"/>
                          </a:rPr>
                          <m:t>.</m:t>
                        </m:r>
                        <m:r>
                          <a:rPr lang="id-ID" sz="2400" b="1" i="1" smtClean="0">
                            <a:latin typeface="Cambria Math"/>
                          </a:rPr>
                          <m:t>𝟗𝟑𝟒</m:t>
                        </m:r>
                        <m:r>
                          <a:rPr lang="id-ID" sz="2400" b="1" i="1">
                            <a:latin typeface="Cambria Math"/>
                          </a:rPr>
                          <m:t>.</m:t>
                        </m:r>
                        <m:r>
                          <a:rPr lang="id-ID" sz="2400" b="1" i="1" smtClean="0">
                            <a:latin typeface="Cambria Math"/>
                          </a:rPr>
                          <m:t>𝟔𝟎</m:t>
                        </m:r>
                        <m:r>
                          <a:rPr lang="id-ID" sz="2400" b="1" i="1">
                            <a:latin typeface="Cambria Math"/>
                          </a:rPr>
                          <m:t>𝟏</m:t>
                        </m:r>
                      </m:num>
                      <m:den>
                        <m:sSup>
                          <m:sSupPr>
                            <m:ctrlPr>
                              <a:rPr lang="id-ID" sz="2400" b="1" i="1">
                                <a:latin typeface="Cambria Math"/>
                              </a:rPr>
                            </m:ctrlPr>
                          </m:sSupPr>
                          <m:e>
                            <m:d>
                              <m:dPr>
                                <m:ctrlPr>
                                  <a:rPr lang="id-ID" sz="2400" b="1" i="1">
                                    <a:latin typeface="Cambria Math"/>
                                  </a:rPr>
                                </m:ctrlPr>
                              </m:dPr>
                              <m:e>
                                <m:r>
                                  <a:rPr lang="id-ID" sz="2400" b="1" i="1">
                                    <a:latin typeface="Cambria Math"/>
                                  </a:rPr>
                                  <m:t>𝟏</m:t>
                                </m:r>
                                <m:r>
                                  <a:rPr lang="id-ID" sz="2400" b="1" i="1">
                                    <a:latin typeface="Cambria Math"/>
                                  </a:rPr>
                                  <m:t>+</m:t>
                                </m:r>
                                <m:r>
                                  <a:rPr lang="id-ID" sz="2400" b="1" i="1">
                                    <a:latin typeface="Cambria Math"/>
                                  </a:rPr>
                                  <m:t>𝟎</m:t>
                                </m:r>
                                <m:r>
                                  <a:rPr lang="id-ID" sz="2400" b="1" i="1">
                                    <a:latin typeface="Cambria Math"/>
                                  </a:rPr>
                                  <m:t>,</m:t>
                                </m:r>
                                <m:r>
                                  <a:rPr lang="id-ID" sz="2400" b="1" i="1">
                                    <a:latin typeface="Cambria Math"/>
                                  </a:rPr>
                                  <m:t>𝟐𝟏</m:t>
                                </m:r>
                              </m:e>
                            </m:d>
                          </m:e>
                          <m:sup>
                            <m:r>
                              <a:rPr lang="id-ID" sz="2400" b="1" i="1" smtClean="0">
                                <a:latin typeface="Cambria Math"/>
                              </a:rPr>
                              <m:t>𝟐</m:t>
                            </m:r>
                          </m:sup>
                        </m:sSup>
                        <m:r>
                          <a:rPr lang="id-ID" sz="2400" b="1" i="1">
                            <a:latin typeface="Cambria Math"/>
                          </a:rPr>
                          <m:t> </m:t>
                        </m:r>
                      </m:den>
                    </m:f>
                  </m:oMath>
                </a14:m>
                <a:r>
                  <a:rPr lang="id-ID" sz="2400" b="1" i="1" dirty="0" smtClean="0"/>
                  <a:t>  + </a:t>
                </a:r>
                <a14:m>
                  <m:oMath xmlns:m="http://schemas.openxmlformats.org/officeDocument/2006/math">
                    <m:f>
                      <m:fPr>
                        <m:ctrlPr>
                          <a:rPr lang="id-ID" sz="2400" b="1" i="1">
                            <a:latin typeface="Cambria Math"/>
                          </a:rPr>
                        </m:ctrlPr>
                      </m:fPr>
                      <m:num>
                        <m:r>
                          <a:rPr lang="id-ID" sz="2400" b="1" i="1" smtClean="0">
                            <a:latin typeface="Cambria Math"/>
                          </a:rPr>
                          <m:t>𝟕𝟎</m:t>
                        </m:r>
                        <m:r>
                          <a:rPr lang="id-ID" sz="2400" b="1" i="1" smtClean="0">
                            <a:latin typeface="Cambria Math"/>
                          </a:rPr>
                          <m:t>.</m:t>
                        </m:r>
                        <m:r>
                          <a:rPr lang="id-ID" sz="2400" b="1" i="1" smtClean="0">
                            <a:latin typeface="Cambria Math"/>
                          </a:rPr>
                          <m:t>𝟒𝟗𝟐</m:t>
                        </m:r>
                        <m:r>
                          <a:rPr lang="id-ID" sz="2400" b="1" i="1" smtClean="0">
                            <a:latin typeface="Cambria Math"/>
                          </a:rPr>
                          <m:t>.</m:t>
                        </m:r>
                        <m:r>
                          <a:rPr lang="id-ID" sz="2400" b="1" i="1" smtClean="0">
                            <a:latin typeface="Cambria Math"/>
                          </a:rPr>
                          <m:t>𝟓𝟔𝟕</m:t>
                        </m:r>
                      </m:num>
                      <m:den>
                        <m:sSup>
                          <m:sSupPr>
                            <m:ctrlPr>
                              <a:rPr lang="id-ID" sz="2400" b="1" i="1">
                                <a:latin typeface="Cambria Math"/>
                              </a:rPr>
                            </m:ctrlPr>
                          </m:sSupPr>
                          <m:e>
                            <m:d>
                              <m:dPr>
                                <m:ctrlPr>
                                  <a:rPr lang="id-ID" sz="2400" b="1" i="1">
                                    <a:latin typeface="Cambria Math"/>
                                  </a:rPr>
                                </m:ctrlPr>
                              </m:dPr>
                              <m:e>
                                <m:r>
                                  <a:rPr lang="id-ID" sz="2400" b="1" i="1">
                                    <a:latin typeface="Cambria Math"/>
                                  </a:rPr>
                                  <m:t>𝟏</m:t>
                                </m:r>
                                <m:r>
                                  <a:rPr lang="id-ID" sz="2400" b="1" i="1">
                                    <a:latin typeface="Cambria Math"/>
                                  </a:rPr>
                                  <m:t>+</m:t>
                                </m:r>
                                <m:r>
                                  <a:rPr lang="id-ID" sz="2400" b="1" i="1">
                                    <a:latin typeface="Cambria Math"/>
                                  </a:rPr>
                                  <m:t>𝟎</m:t>
                                </m:r>
                                <m:r>
                                  <a:rPr lang="id-ID" sz="2400" b="1" i="1">
                                    <a:latin typeface="Cambria Math"/>
                                  </a:rPr>
                                  <m:t>,</m:t>
                                </m:r>
                                <m:r>
                                  <a:rPr lang="id-ID" sz="2400" b="1" i="1">
                                    <a:latin typeface="Cambria Math"/>
                                  </a:rPr>
                                  <m:t>𝟐𝟏</m:t>
                                </m:r>
                              </m:e>
                            </m:d>
                          </m:e>
                          <m:sup>
                            <m:r>
                              <a:rPr lang="id-ID" sz="2400" b="1" i="1" smtClean="0">
                                <a:latin typeface="Cambria Math"/>
                              </a:rPr>
                              <m:t>𝟑</m:t>
                            </m:r>
                          </m:sup>
                        </m:sSup>
                        <m:r>
                          <a:rPr lang="id-ID" sz="2400" b="1" i="1">
                            <a:latin typeface="Cambria Math"/>
                          </a:rPr>
                          <m:t> </m:t>
                        </m:r>
                      </m:den>
                    </m:f>
                  </m:oMath>
                </a14:m>
                <a:r>
                  <a:rPr lang="id-ID" sz="2400" b="1" i="1" dirty="0"/>
                  <a:t> </a:t>
                </a:r>
                <a:r>
                  <a:rPr lang="id-ID" sz="2400" b="1" i="1" dirty="0" smtClean="0"/>
                  <a:t> + </a:t>
                </a:r>
              </a:p>
              <a:p>
                <a:r>
                  <a:rPr lang="id-ID" sz="2400" b="1" i="1" dirty="0"/>
                  <a:t>	</a:t>
                </a:r>
                <a:r>
                  <a:rPr lang="id-ID" sz="2400" b="1" i="1" dirty="0" smtClean="0"/>
                  <a:t>		      </a:t>
                </a:r>
                <a14:m>
                  <m:oMath xmlns:m="http://schemas.openxmlformats.org/officeDocument/2006/math">
                    <m:f>
                      <m:fPr>
                        <m:ctrlPr>
                          <a:rPr lang="id-ID" sz="2400" b="1" i="1">
                            <a:latin typeface="Cambria Math"/>
                          </a:rPr>
                        </m:ctrlPr>
                      </m:fPr>
                      <m:num>
                        <m:r>
                          <a:rPr lang="id-ID" sz="2400" b="1" i="1" smtClean="0">
                            <a:latin typeface="Cambria Math"/>
                          </a:rPr>
                          <m:t>𝟕𝟓</m:t>
                        </m:r>
                        <m:r>
                          <a:rPr lang="id-ID" sz="2400" b="1" i="1" smtClean="0">
                            <a:latin typeface="Cambria Math"/>
                          </a:rPr>
                          <m:t>.</m:t>
                        </m:r>
                        <m:r>
                          <a:rPr lang="id-ID" sz="2400" b="1" i="1" smtClean="0">
                            <a:latin typeface="Cambria Math"/>
                          </a:rPr>
                          <m:t>𝟔𝟓𝟓</m:t>
                        </m:r>
                        <m:r>
                          <a:rPr lang="id-ID" sz="2400" b="1" i="1" smtClean="0">
                            <a:latin typeface="Cambria Math"/>
                          </a:rPr>
                          <m:t>.</m:t>
                        </m:r>
                        <m:r>
                          <a:rPr lang="id-ID" sz="2400" b="1" i="1" smtClean="0">
                            <a:latin typeface="Cambria Math"/>
                          </a:rPr>
                          <m:t>𝟔𝟒𝟑</m:t>
                        </m:r>
                      </m:num>
                      <m:den>
                        <m:sSup>
                          <m:sSupPr>
                            <m:ctrlPr>
                              <a:rPr lang="id-ID" sz="2400" b="1" i="1">
                                <a:latin typeface="Cambria Math"/>
                              </a:rPr>
                            </m:ctrlPr>
                          </m:sSupPr>
                          <m:e>
                            <m:d>
                              <m:dPr>
                                <m:ctrlPr>
                                  <a:rPr lang="id-ID" sz="2400" b="1" i="1">
                                    <a:latin typeface="Cambria Math"/>
                                  </a:rPr>
                                </m:ctrlPr>
                              </m:dPr>
                              <m:e>
                                <m:r>
                                  <a:rPr lang="id-ID" sz="2400" b="1" i="1">
                                    <a:latin typeface="Cambria Math"/>
                                  </a:rPr>
                                  <m:t>𝟏</m:t>
                                </m:r>
                                <m:r>
                                  <a:rPr lang="id-ID" sz="2400" b="1" i="1">
                                    <a:latin typeface="Cambria Math"/>
                                  </a:rPr>
                                  <m:t>+</m:t>
                                </m:r>
                                <m:r>
                                  <a:rPr lang="id-ID" sz="2400" b="1" i="1">
                                    <a:latin typeface="Cambria Math"/>
                                  </a:rPr>
                                  <m:t>𝟎</m:t>
                                </m:r>
                                <m:r>
                                  <a:rPr lang="id-ID" sz="2400" b="1" i="1">
                                    <a:latin typeface="Cambria Math"/>
                                  </a:rPr>
                                  <m:t>,</m:t>
                                </m:r>
                                <m:r>
                                  <a:rPr lang="id-ID" sz="2400" b="1" i="1">
                                    <a:latin typeface="Cambria Math"/>
                                  </a:rPr>
                                  <m:t>𝟐𝟏</m:t>
                                </m:r>
                              </m:e>
                            </m:d>
                          </m:e>
                          <m:sup>
                            <m:r>
                              <a:rPr lang="id-ID" sz="2400" b="1" i="1" smtClean="0">
                                <a:latin typeface="Cambria Math"/>
                              </a:rPr>
                              <m:t>𝟒</m:t>
                            </m:r>
                          </m:sup>
                        </m:sSup>
                        <m:r>
                          <a:rPr lang="id-ID" sz="2400" b="1" i="1">
                            <a:latin typeface="Cambria Math"/>
                          </a:rPr>
                          <m:t> </m:t>
                        </m:r>
                      </m:den>
                    </m:f>
                  </m:oMath>
                </a14:m>
                <a:r>
                  <a:rPr lang="id-ID" sz="2400" b="1" i="1" dirty="0"/>
                  <a:t> </a:t>
                </a:r>
                <a:r>
                  <a:rPr lang="id-ID" sz="2400" b="1" i="1" dirty="0" smtClean="0"/>
                  <a:t> + </a:t>
                </a:r>
                <a14:m>
                  <m:oMath xmlns:m="http://schemas.openxmlformats.org/officeDocument/2006/math">
                    <m:f>
                      <m:fPr>
                        <m:ctrlPr>
                          <a:rPr lang="id-ID" sz="2400" b="1" i="1">
                            <a:latin typeface="Cambria Math"/>
                          </a:rPr>
                        </m:ctrlPr>
                      </m:fPr>
                      <m:num>
                        <m:r>
                          <a:rPr lang="id-ID" sz="2400" b="1" i="1" smtClean="0">
                            <a:latin typeface="Cambria Math"/>
                          </a:rPr>
                          <m:t>𝟖𝟏</m:t>
                        </m:r>
                        <m:r>
                          <a:rPr lang="id-ID" sz="2400" b="1" i="1" smtClean="0">
                            <a:latin typeface="Cambria Math"/>
                          </a:rPr>
                          <m:t>.</m:t>
                        </m:r>
                        <m:r>
                          <a:rPr lang="id-ID" sz="2400" b="1" i="1" smtClean="0">
                            <a:latin typeface="Cambria Math"/>
                          </a:rPr>
                          <m:t>𝟒𝟑𝟕</m:t>
                        </m:r>
                        <m:r>
                          <a:rPr lang="id-ID" sz="2400" b="1" i="1" smtClean="0">
                            <a:latin typeface="Cambria Math"/>
                          </a:rPr>
                          <m:t>.</m:t>
                        </m:r>
                        <m:r>
                          <a:rPr lang="id-ID" sz="2400" b="1" i="1" smtClean="0">
                            <a:latin typeface="Cambria Math"/>
                          </a:rPr>
                          <m:t>𝟑𝟎𝟖</m:t>
                        </m:r>
                      </m:num>
                      <m:den>
                        <m:sSup>
                          <m:sSupPr>
                            <m:ctrlPr>
                              <a:rPr lang="id-ID" sz="2400" b="1" i="1">
                                <a:latin typeface="Cambria Math"/>
                              </a:rPr>
                            </m:ctrlPr>
                          </m:sSupPr>
                          <m:e>
                            <m:d>
                              <m:dPr>
                                <m:ctrlPr>
                                  <a:rPr lang="id-ID" sz="2400" b="1" i="1">
                                    <a:latin typeface="Cambria Math"/>
                                  </a:rPr>
                                </m:ctrlPr>
                              </m:dPr>
                              <m:e>
                                <m:r>
                                  <a:rPr lang="id-ID" sz="2400" b="1" i="1">
                                    <a:latin typeface="Cambria Math"/>
                                  </a:rPr>
                                  <m:t>𝟏</m:t>
                                </m:r>
                                <m:r>
                                  <a:rPr lang="id-ID" sz="2400" b="1" i="1">
                                    <a:latin typeface="Cambria Math"/>
                                  </a:rPr>
                                  <m:t>+</m:t>
                                </m:r>
                                <m:r>
                                  <a:rPr lang="id-ID" sz="2400" b="1" i="1">
                                    <a:latin typeface="Cambria Math"/>
                                  </a:rPr>
                                  <m:t>𝟎</m:t>
                                </m:r>
                                <m:r>
                                  <a:rPr lang="id-ID" sz="2400" b="1" i="1">
                                    <a:latin typeface="Cambria Math"/>
                                  </a:rPr>
                                  <m:t>,</m:t>
                                </m:r>
                                <m:r>
                                  <a:rPr lang="id-ID" sz="2400" b="1" i="1">
                                    <a:latin typeface="Cambria Math"/>
                                  </a:rPr>
                                  <m:t>𝟐𝟏</m:t>
                                </m:r>
                              </m:e>
                            </m:d>
                          </m:e>
                          <m:sup>
                            <m:r>
                              <a:rPr lang="id-ID" sz="2400" b="1" i="1" smtClean="0">
                                <a:latin typeface="Cambria Math"/>
                              </a:rPr>
                              <m:t>𝟓</m:t>
                            </m:r>
                          </m:sup>
                        </m:sSup>
                        <m:r>
                          <a:rPr lang="id-ID" sz="2400" b="1" i="1">
                            <a:latin typeface="Cambria Math"/>
                          </a:rPr>
                          <m:t> </m:t>
                        </m:r>
                      </m:den>
                    </m:f>
                  </m:oMath>
                </a14:m>
                <a:r>
                  <a:rPr lang="id-ID" sz="2400" b="1" i="1" dirty="0"/>
                  <a:t> </a:t>
                </a:r>
                <a:endParaRPr lang="id-ID" sz="2400" b="1" i="1" dirty="0" smtClean="0"/>
              </a:p>
              <a:p>
                <a:r>
                  <a:rPr lang="id-ID" sz="2400" b="1" i="1" dirty="0"/>
                  <a:t>	</a:t>
                </a:r>
                <a:r>
                  <a:rPr lang="id-ID" sz="2400" b="1" dirty="0" smtClean="0"/>
                  <a:t>=  </a:t>
                </a:r>
                <a:r>
                  <a:rPr lang="id-ID" sz="2400" b="1" i="1" dirty="0" smtClean="0"/>
                  <a:t>12.191.196  </a:t>
                </a:r>
                <a:endParaRPr lang="id-ID" sz="2400" b="1" i="1" dirty="0"/>
              </a:p>
            </p:txBody>
          </p:sp>
        </mc:Choice>
        <mc:Fallback xmlns="">
          <p:sp>
            <p:nvSpPr>
              <p:cNvPr id="6" name="TextBox 5"/>
              <p:cNvSpPr txBox="1">
                <a:spLocks noRot="1" noChangeAspect="1" noMove="1" noResize="1" noEditPoints="1" noAdjustHandles="1" noChangeArrowheads="1" noChangeShapeType="1" noTextEdit="1"/>
              </p:cNvSpPr>
              <p:nvPr/>
            </p:nvSpPr>
            <p:spPr>
              <a:xfrm>
                <a:off x="714725" y="2389109"/>
                <a:ext cx="7941598" cy="1615955"/>
              </a:xfrm>
              <a:prstGeom prst="rect">
                <a:avLst/>
              </a:prstGeom>
              <a:blipFill rotWithShape="1">
                <a:blip r:embed="rId2"/>
                <a:stretch>
                  <a:fillRect l="-1151" r="-230" b="-7547"/>
                </a:stretch>
              </a:blipFill>
            </p:spPr>
            <p:txBody>
              <a:bodyPr/>
              <a:lstStyle/>
              <a:p>
                <a:r>
                  <a:rPr lang="id-ID">
                    <a:noFill/>
                  </a:rPr>
                  <a:t> </a:t>
                </a:r>
              </a:p>
            </p:txBody>
          </p:sp>
        </mc:Fallback>
      </mc:AlternateContent>
      <p:sp>
        <p:nvSpPr>
          <p:cNvPr id="4" name="Rectangle 3"/>
          <p:cNvSpPr txBox="1">
            <a:spLocks noChangeArrowheads="1"/>
          </p:cNvSpPr>
          <p:nvPr/>
        </p:nvSpPr>
        <p:spPr>
          <a:xfrm>
            <a:off x="670377" y="1340768"/>
            <a:ext cx="7924800" cy="6096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altLang="id-ID" sz="2800" dirty="0" smtClean="0">
                <a:solidFill>
                  <a:srgbClr val="7030A0"/>
                </a:solidFill>
                <a:effectLst>
                  <a:outerShdw blurRad="38100" dist="38100" dir="2700000" algn="tl">
                    <a:srgbClr val="000000">
                      <a:alpha val="43137"/>
                    </a:srgbClr>
                  </a:outerShdw>
                </a:effectLst>
              </a:rPr>
              <a:t>R</a:t>
            </a:r>
            <a:r>
              <a:rPr lang="id-ID" altLang="id-ID" sz="2800" dirty="0" smtClean="0">
                <a:solidFill>
                  <a:srgbClr val="7030A0"/>
                </a:solidFill>
                <a:effectLst>
                  <a:outerShdw blurRad="38100" dist="38100" dir="2700000" algn="tl">
                    <a:srgbClr val="000000">
                      <a:alpha val="43137"/>
                    </a:srgbClr>
                  </a:outerShdw>
                </a:effectLst>
              </a:rPr>
              <a:t>encana pendapatan proyek jika dihitung sekarang bersih adalah:</a:t>
            </a:r>
            <a:endParaRPr lang="id-ID" altLang="id-ID" sz="2800" dirty="0" smtClean="0">
              <a:solidFill>
                <a:srgbClr val="7030A0"/>
              </a:solidFill>
            </a:endParaRPr>
          </a:p>
        </p:txBody>
      </p:sp>
    </p:spTree>
    <p:extLst>
      <p:ext uri="{BB962C8B-B14F-4D97-AF65-F5344CB8AC3E}">
        <p14:creationId xmlns:p14="http://schemas.microsoft.com/office/powerpoint/2010/main" val="40917506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196752"/>
            <a:ext cx="7560840" cy="2400657"/>
          </a:xfrm>
          <a:prstGeom prst="rect">
            <a:avLst/>
          </a:prstGeom>
        </p:spPr>
        <p:txBody>
          <a:bodyPr wrap="square">
            <a:spAutoFit/>
          </a:bodyPr>
          <a:lstStyle/>
          <a:p>
            <a:pPr algn="just"/>
            <a:r>
              <a:rPr lang="en-US" altLang="id-ID" sz="2800" dirty="0">
                <a:solidFill>
                  <a:srgbClr val="FF0000"/>
                </a:solidFill>
                <a:effectLst>
                  <a:outerShdw blurRad="38100" dist="38100" dir="2700000" algn="tl">
                    <a:srgbClr val="000000">
                      <a:alpha val="43137"/>
                    </a:srgbClr>
                  </a:outerShdw>
                </a:effectLst>
              </a:rPr>
              <a:t>Faktor yang diubah</a:t>
            </a:r>
            <a:r>
              <a:rPr lang="en-US" altLang="id-ID" sz="2800" dirty="0"/>
              <a:t> adalah </a:t>
            </a:r>
            <a:r>
              <a:rPr lang="en-US" altLang="id-ID" sz="2800" dirty="0" err="1">
                <a:solidFill>
                  <a:srgbClr val="00B0F0"/>
                </a:solidFill>
                <a:effectLst>
                  <a:outerShdw blurRad="38100" dist="38100" dir="2700000" algn="tl">
                    <a:srgbClr val="000000">
                      <a:alpha val="43137"/>
                    </a:srgbClr>
                  </a:outerShdw>
                </a:effectLst>
              </a:rPr>
              <a:t>investasi</a:t>
            </a:r>
            <a:r>
              <a:rPr lang="en-US" altLang="id-ID" sz="2800" dirty="0">
                <a:solidFill>
                  <a:srgbClr val="00B0F0"/>
                </a:solidFill>
                <a:effectLst>
                  <a:outerShdw blurRad="38100" dist="38100" dir="2700000" algn="tl">
                    <a:srgbClr val="000000">
                      <a:alpha val="43137"/>
                    </a:srgbClr>
                  </a:outerShdw>
                </a:effectLst>
              </a:rPr>
              <a:t> awal, pendapatan tahunan </a:t>
            </a:r>
            <a:r>
              <a:rPr lang="en-US" altLang="id-ID" sz="2800" dirty="0"/>
              <a:t>dan </a:t>
            </a:r>
            <a:r>
              <a:rPr lang="en-US" altLang="id-ID" sz="2800" dirty="0">
                <a:solidFill>
                  <a:srgbClr val="00B0F0"/>
                </a:solidFill>
              </a:rPr>
              <a:t>tingkat bunga</a:t>
            </a:r>
            <a:r>
              <a:rPr lang="en-US" altLang="id-ID" sz="2800" dirty="0"/>
              <a:t> yang berfluktuasi karena adanya inflasi. </a:t>
            </a:r>
            <a:r>
              <a:rPr lang="id-ID" altLang="id-ID" sz="2800" dirty="0" smtClean="0"/>
              <a:t> </a:t>
            </a:r>
          </a:p>
          <a:p>
            <a:pPr algn="just"/>
            <a:endParaRPr lang="id-ID" altLang="id-ID" sz="1000" dirty="0" smtClean="0"/>
          </a:p>
          <a:p>
            <a:pPr algn="just"/>
            <a:r>
              <a:rPr lang="en-US" altLang="id-ID" sz="2800" dirty="0" smtClean="0">
                <a:solidFill>
                  <a:srgbClr val="00B050"/>
                </a:solidFill>
                <a:effectLst>
                  <a:outerShdw blurRad="38100" dist="38100" dir="2700000" algn="tl">
                    <a:srgbClr val="000000">
                      <a:alpha val="43137"/>
                    </a:srgbClr>
                  </a:outerShdw>
                </a:effectLst>
              </a:rPr>
              <a:t>Analisa </a:t>
            </a:r>
            <a:r>
              <a:rPr lang="en-US" altLang="id-ID" sz="2800" dirty="0">
                <a:solidFill>
                  <a:srgbClr val="00B050"/>
                </a:solidFill>
                <a:effectLst>
                  <a:outerShdw blurRad="38100" dist="38100" dir="2700000" algn="tl">
                    <a:srgbClr val="000000">
                      <a:alpha val="43137"/>
                    </a:srgbClr>
                  </a:outerShdw>
                </a:effectLst>
              </a:rPr>
              <a:t>ini untuk mengetahui apakah keputusan </a:t>
            </a:r>
            <a:r>
              <a:rPr lang="en-US" altLang="id-ID" sz="2800" dirty="0" err="1">
                <a:solidFill>
                  <a:srgbClr val="00B050"/>
                </a:solidFill>
                <a:effectLst>
                  <a:outerShdw blurRad="38100" dist="38100" dir="2700000" algn="tl">
                    <a:srgbClr val="000000">
                      <a:alpha val="43137"/>
                    </a:srgbClr>
                  </a:outerShdw>
                </a:effectLst>
              </a:rPr>
              <a:t>investasi</a:t>
            </a:r>
            <a:r>
              <a:rPr lang="en-US" altLang="id-ID" sz="2800" dirty="0">
                <a:solidFill>
                  <a:srgbClr val="00B050"/>
                </a:solidFill>
                <a:effectLst>
                  <a:outerShdw blurRad="38100" dist="38100" dir="2700000" algn="tl">
                    <a:srgbClr val="000000">
                      <a:alpha val="43137"/>
                    </a:srgbClr>
                  </a:outerShdw>
                </a:effectLst>
              </a:rPr>
              <a:t> yang diambil akan berubah atau tetap.</a:t>
            </a:r>
            <a:endParaRPr lang="id-ID" sz="2800" dirty="0">
              <a:solidFill>
                <a:srgbClr val="00B050"/>
              </a:solidFill>
              <a:effectLst>
                <a:outerShdw blurRad="38100" dist="38100" dir="2700000" algn="tl">
                  <a:srgbClr val="000000">
                    <a:alpha val="43137"/>
                  </a:srgbClr>
                </a:outerShdw>
              </a:effectLst>
            </a:endParaRPr>
          </a:p>
        </p:txBody>
      </p:sp>
      <p:sp>
        <p:nvSpPr>
          <p:cNvPr id="3" name="Content Placeholder 2"/>
          <p:cNvSpPr txBox="1">
            <a:spLocks/>
          </p:cNvSpPr>
          <p:nvPr/>
        </p:nvSpPr>
        <p:spPr>
          <a:xfrm>
            <a:off x="843188" y="3717032"/>
            <a:ext cx="7545235" cy="609600"/>
          </a:xfrm>
          <a:prstGeom prst="rect">
            <a:avLst/>
          </a:prstGeom>
          <a:solidFill>
            <a:srgbClr val="002060"/>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id-ID" altLang="id-ID" b="1" i="1" dirty="0" smtClean="0">
                <a:solidFill>
                  <a:schemeClr val="bg1"/>
                </a:solidFill>
              </a:rPr>
              <a:t>1. </a:t>
            </a:r>
            <a:r>
              <a:rPr lang="en-US" altLang="id-ID" b="1" i="1" dirty="0" smtClean="0">
                <a:solidFill>
                  <a:schemeClr val="bg1"/>
                </a:solidFill>
              </a:rPr>
              <a:t>Investasi awal naik 40%</a:t>
            </a:r>
          </a:p>
          <a:p>
            <a:pPr algn="ctr"/>
            <a:endParaRPr lang="en-US" altLang="id-ID" b="1" i="1" dirty="0" smtClean="0">
              <a:solidFill>
                <a:schemeClr val="bg1"/>
              </a:solidFill>
            </a:endParaRPr>
          </a:p>
        </p:txBody>
      </p:sp>
      <p:sp>
        <p:nvSpPr>
          <p:cNvPr id="5" name="Rectangle 4"/>
          <p:cNvSpPr/>
          <p:nvPr/>
        </p:nvSpPr>
        <p:spPr>
          <a:xfrm>
            <a:off x="860489" y="4421430"/>
            <a:ext cx="7533974" cy="1815882"/>
          </a:xfrm>
          <a:prstGeom prst="rect">
            <a:avLst/>
          </a:prstGeom>
        </p:spPr>
        <p:txBody>
          <a:bodyPr wrap="square">
            <a:spAutoFit/>
          </a:bodyPr>
          <a:lstStyle/>
          <a:p>
            <a:pPr algn="just"/>
            <a:r>
              <a:rPr lang="id-ID" altLang="id-ID" sz="2800" dirty="0" smtClean="0"/>
              <a:t>Diasumsikan karena harga-harga bahan bangunan naik, ongkos tenaga ahli dan tenaga kerja lainnya naik  diperkirakan ada kenaikan biaya investasi sebesar 40%.</a:t>
            </a:r>
            <a:endParaRPr lang="id-ID" sz="2800" dirty="0"/>
          </a:p>
        </p:txBody>
      </p:sp>
    </p:spTree>
    <p:extLst>
      <p:ext uri="{BB962C8B-B14F-4D97-AF65-F5344CB8AC3E}">
        <p14:creationId xmlns:p14="http://schemas.microsoft.com/office/powerpoint/2010/main" val="38391933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670377" y="1844824"/>
            <a:ext cx="7924800" cy="6096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altLang="id-ID" sz="2800" dirty="0" smtClean="0">
                <a:solidFill>
                  <a:schemeClr val="tx1">
                    <a:lumMod val="85000"/>
                    <a:lumOff val="15000"/>
                  </a:schemeClr>
                </a:solidFill>
                <a:effectLst>
                  <a:outerShdw blurRad="38100" dist="38100" dir="2700000" algn="tl">
                    <a:srgbClr val="000000">
                      <a:alpha val="43137"/>
                    </a:srgbClr>
                  </a:outerShdw>
                </a:effectLst>
              </a:rPr>
              <a:t>B</a:t>
            </a:r>
            <a:r>
              <a:rPr lang="id-ID" altLang="id-ID" sz="2800" dirty="0" smtClean="0">
                <a:solidFill>
                  <a:schemeClr val="tx1">
                    <a:lumMod val="85000"/>
                    <a:lumOff val="15000"/>
                  </a:schemeClr>
                </a:solidFill>
                <a:effectLst>
                  <a:outerShdw blurRad="38100" dist="38100" dir="2700000" algn="tl">
                    <a:srgbClr val="000000">
                      <a:alpha val="43137"/>
                    </a:srgbClr>
                  </a:outerShdw>
                </a:effectLst>
              </a:rPr>
              <a:t>erdasarkan asumsi adanya kenaikan biaya investasi sebesar 40%, maka pendapatan proyek adalah sebagai berikut:</a:t>
            </a:r>
            <a:endParaRPr lang="id-ID" altLang="id-ID" sz="2800" dirty="0" smtClean="0">
              <a:solidFill>
                <a:schemeClr val="tx1">
                  <a:lumMod val="85000"/>
                  <a:lumOff val="15000"/>
                </a:schemeClr>
              </a:solidFill>
            </a:endParaRPr>
          </a:p>
        </p:txBody>
      </p:sp>
      <mc:AlternateContent xmlns:mc="http://schemas.openxmlformats.org/markup-compatibility/2006" xmlns:a14="http://schemas.microsoft.com/office/drawing/2010/main">
        <mc:Choice Requires="a14">
          <p:sp>
            <p:nvSpPr>
              <p:cNvPr id="5" name="TextBox 4"/>
              <p:cNvSpPr txBox="1"/>
              <p:nvPr/>
            </p:nvSpPr>
            <p:spPr>
              <a:xfrm>
                <a:off x="683568" y="3140968"/>
                <a:ext cx="8249763" cy="1615955"/>
              </a:xfrm>
              <a:prstGeom prst="rect">
                <a:avLst/>
              </a:prstGeom>
              <a:noFill/>
            </p:spPr>
            <p:txBody>
              <a:bodyPr wrap="square" rtlCol="0">
                <a:spAutoFit/>
              </a:bodyPr>
              <a:lstStyle/>
              <a:p>
                <a:r>
                  <a:rPr lang="id-ID" sz="2400" b="1" i="1" dirty="0" smtClean="0">
                    <a:solidFill>
                      <a:schemeClr val="tx1"/>
                    </a:solidFill>
                    <a:effectLst>
                      <a:outerShdw blurRad="38100" dist="38100" dir="2700000" algn="tl">
                        <a:srgbClr val="000000">
                          <a:alpha val="43137"/>
                        </a:srgbClr>
                      </a:outerShdw>
                    </a:effectLst>
                  </a:rPr>
                  <a:t>NPV 	</a:t>
                </a:r>
                <a:r>
                  <a:rPr lang="id-ID" sz="2400" b="1" dirty="0" smtClean="0">
                    <a:solidFill>
                      <a:schemeClr val="tx1"/>
                    </a:solidFill>
                    <a:effectLst>
                      <a:outerShdw blurRad="38100" dist="38100" dir="2700000" algn="tl">
                        <a:srgbClr val="000000">
                          <a:alpha val="43137"/>
                        </a:srgbClr>
                      </a:outerShdw>
                    </a:effectLst>
                  </a:rPr>
                  <a:t>= </a:t>
                </a:r>
                <a:r>
                  <a:rPr lang="id-ID" sz="2400" b="1" i="1" dirty="0" smtClean="0">
                    <a:solidFill>
                      <a:schemeClr val="tx1"/>
                    </a:solidFill>
                    <a:effectLst>
                      <a:outerShdw blurRad="38100" dist="38100" dir="2700000" algn="tl">
                        <a:srgbClr val="000000">
                          <a:alpha val="43137"/>
                        </a:srgbClr>
                      </a:outerShdw>
                    </a:effectLst>
                  </a:rPr>
                  <a:t> - 187.645.000 </a:t>
                </a:r>
                <a:r>
                  <a:rPr lang="id-ID" sz="2400" b="1" i="1" dirty="0" smtClean="0">
                    <a:solidFill>
                      <a:srgbClr val="FF0000"/>
                    </a:solidFill>
                    <a:effectLst>
                      <a:outerShdw blurRad="38100" dist="38100" dir="2700000" algn="tl">
                        <a:srgbClr val="000000">
                          <a:alpha val="43137"/>
                        </a:srgbClr>
                      </a:outerShdw>
                    </a:effectLst>
                  </a:rPr>
                  <a:t>(1,4) </a:t>
                </a:r>
                <a:r>
                  <a:rPr lang="id-ID" sz="2400" b="1" i="1" dirty="0" smtClean="0">
                    <a:solidFill>
                      <a:schemeClr val="tx1"/>
                    </a:solidFill>
                    <a:effectLst>
                      <a:outerShdw blurRad="38100" dist="38100" dir="2700000" algn="tl">
                        <a:srgbClr val="000000">
                          <a:alpha val="43137"/>
                        </a:srgbClr>
                      </a:outerShdw>
                    </a:effectLst>
                  </a:rPr>
                  <a:t> + </a:t>
                </a:r>
                <a14:m>
                  <m:oMath xmlns:m="http://schemas.openxmlformats.org/officeDocument/2006/math">
                    <m:f>
                      <m:fPr>
                        <m:ctrlPr>
                          <a:rPr lang="id-ID" sz="2400" b="1" i="1" smtClean="0">
                            <a:solidFill>
                              <a:schemeClr val="tx1"/>
                            </a:solidFill>
                            <a:effectLst>
                              <a:outerShdw blurRad="38100" dist="38100" dir="2700000" algn="tl">
                                <a:srgbClr val="000000">
                                  <a:alpha val="43137"/>
                                </a:srgbClr>
                              </a:outerShdw>
                            </a:effectLst>
                            <a:latin typeface="Cambria Math"/>
                          </a:rPr>
                        </m:ctrlPr>
                      </m:fPr>
                      <m:num>
                        <m:r>
                          <a:rPr lang="id-ID" sz="2400" b="1" i="1" smtClean="0">
                            <a:solidFill>
                              <a:schemeClr val="tx1"/>
                            </a:solidFill>
                            <a:effectLst>
                              <a:outerShdw blurRad="38100" dist="38100" dir="2700000" algn="tl">
                                <a:srgbClr val="000000">
                                  <a:alpha val="43137"/>
                                </a:srgbClr>
                              </a:outerShdw>
                            </a:effectLst>
                            <a:latin typeface="Cambria Math"/>
                          </a:rPr>
                          <m:t>𝟔𝟏</m:t>
                        </m:r>
                        <m:r>
                          <a:rPr lang="id-ID" sz="2400" b="1" i="1" smtClean="0">
                            <a:solidFill>
                              <a:schemeClr val="tx1"/>
                            </a:solidFill>
                            <a:effectLst>
                              <a:outerShdw blurRad="38100" dist="38100" dir="2700000" algn="tl">
                                <a:srgbClr val="000000">
                                  <a:alpha val="43137"/>
                                </a:srgbClr>
                              </a:outerShdw>
                            </a:effectLst>
                            <a:latin typeface="Cambria Math"/>
                          </a:rPr>
                          <m:t>.</m:t>
                        </m:r>
                        <m:r>
                          <a:rPr lang="id-ID" sz="2400" b="1" i="1" smtClean="0">
                            <a:solidFill>
                              <a:schemeClr val="tx1"/>
                            </a:solidFill>
                            <a:effectLst>
                              <a:outerShdw blurRad="38100" dist="38100" dir="2700000" algn="tl">
                                <a:srgbClr val="000000">
                                  <a:alpha val="43137"/>
                                </a:srgbClr>
                              </a:outerShdw>
                            </a:effectLst>
                            <a:latin typeface="Cambria Math"/>
                          </a:rPr>
                          <m:t>𝟕𝟔𝟖</m:t>
                        </m:r>
                        <m:r>
                          <a:rPr lang="id-ID" sz="2400" b="1" i="1" smtClean="0">
                            <a:solidFill>
                              <a:schemeClr val="tx1"/>
                            </a:solidFill>
                            <a:effectLst>
                              <a:outerShdw blurRad="38100" dist="38100" dir="2700000" algn="tl">
                                <a:srgbClr val="000000">
                                  <a:alpha val="43137"/>
                                </a:srgbClr>
                              </a:outerShdw>
                            </a:effectLst>
                            <a:latin typeface="Cambria Math"/>
                          </a:rPr>
                          <m:t>.</m:t>
                        </m:r>
                        <m:r>
                          <a:rPr lang="id-ID" sz="2400" b="1" i="1" smtClean="0">
                            <a:solidFill>
                              <a:schemeClr val="tx1"/>
                            </a:solidFill>
                            <a:effectLst>
                              <a:outerShdw blurRad="38100" dist="38100" dir="2700000" algn="tl">
                                <a:srgbClr val="000000">
                                  <a:alpha val="43137"/>
                                </a:srgbClr>
                              </a:outerShdw>
                            </a:effectLst>
                            <a:latin typeface="Cambria Math"/>
                          </a:rPr>
                          <m:t>𝟎𝟏𝟏</m:t>
                        </m:r>
                      </m:num>
                      <m:den>
                        <m:sSup>
                          <m:sSupPr>
                            <m:ctrlPr>
                              <a:rPr lang="id-ID" sz="2400" b="1" i="1" smtClean="0">
                                <a:solidFill>
                                  <a:schemeClr val="tx1"/>
                                </a:solidFill>
                                <a:effectLst>
                                  <a:outerShdw blurRad="38100" dist="38100" dir="2700000" algn="tl">
                                    <a:srgbClr val="000000">
                                      <a:alpha val="43137"/>
                                    </a:srgbClr>
                                  </a:outerShdw>
                                </a:effectLst>
                                <a:latin typeface="Cambria Math"/>
                              </a:rPr>
                            </m:ctrlPr>
                          </m:sSupPr>
                          <m:e>
                            <m:d>
                              <m:dPr>
                                <m:ctrlPr>
                                  <a:rPr lang="id-ID" sz="2400" b="1" i="1">
                                    <a:solidFill>
                                      <a:schemeClr val="tx1"/>
                                    </a:solidFill>
                                    <a:effectLst>
                                      <a:outerShdw blurRad="38100" dist="38100" dir="2700000" algn="tl">
                                        <a:srgbClr val="000000">
                                          <a:alpha val="43137"/>
                                        </a:srgbClr>
                                      </a:outerShdw>
                                    </a:effectLst>
                                    <a:latin typeface="Cambria Math"/>
                                  </a:rPr>
                                </m:ctrlPr>
                              </m:dPr>
                              <m:e>
                                <m:r>
                                  <a:rPr lang="id-ID" sz="2400" b="1" i="1">
                                    <a:solidFill>
                                      <a:schemeClr val="tx1"/>
                                    </a:solidFill>
                                    <a:effectLst>
                                      <a:outerShdw blurRad="38100" dist="38100" dir="2700000" algn="tl">
                                        <a:srgbClr val="000000">
                                          <a:alpha val="43137"/>
                                        </a:srgbClr>
                                      </a:outerShdw>
                                    </a:effectLst>
                                    <a:latin typeface="Cambria Math"/>
                                  </a:rPr>
                                  <m:t>𝟏</m:t>
                                </m:r>
                                <m:r>
                                  <a:rPr lang="id-ID" sz="2400" b="1" i="1">
                                    <a:solidFill>
                                      <a:schemeClr val="tx1"/>
                                    </a:solidFill>
                                    <a:effectLst>
                                      <a:outerShdw blurRad="38100" dist="38100" dir="2700000" algn="tl">
                                        <a:srgbClr val="000000">
                                          <a:alpha val="43137"/>
                                        </a:srgbClr>
                                      </a:outerShdw>
                                    </a:effectLst>
                                    <a:latin typeface="Cambria Math"/>
                                  </a:rPr>
                                  <m:t>+</m:t>
                                </m:r>
                                <m:r>
                                  <a:rPr lang="id-ID" sz="2400" b="1" i="1">
                                    <a:solidFill>
                                      <a:schemeClr val="tx1"/>
                                    </a:solidFill>
                                    <a:effectLst>
                                      <a:outerShdw blurRad="38100" dist="38100" dir="2700000" algn="tl">
                                        <a:srgbClr val="000000">
                                          <a:alpha val="43137"/>
                                        </a:srgbClr>
                                      </a:outerShdw>
                                    </a:effectLst>
                                    <a:latin typeface="Cambria Math"/>
                                  </a:rPr>
                                  <m:t>𝟎</m:t>
                                </m:r>
                                <m:r>
                                  <a:rPr lang="id-ID" sz="2400" b="1" i="1">
                                    <a:solidFill>
                                      <a:schemeClr val="tx1"/>
                                    </a:solidFill>
                                    <a:effectLst>
                                      <a:outerShdw blurRad="38100" dist="38100" dir="2700000" algn="tl">
                                        <a:srgbClr val="000000">
                                          <a:alpha val="43137"/>
                                        </a:srgbClr>
                                      </a:outerShdw>
                                    </a:effectLst>
                                    <a:latin typeface="Cambria Math"/>
                                  </a:rPr>
                                  <m:t>,</m:t>
                                </m:r>
                                <m:r>
                                  <a:rPr lang="id-ID" sz="2400" b="1" i="1">
                                    <a:solidFill>
                                      <a:schemeClr val="tx1"/>
                                    </a:solidFill>
                                    <a:effectLst>
                                      <a:outerShdw blurRad="38100" dist="38100" dir="2700000" algn="tl">
                                        <a:srgbClr val="000000">
                                          <a:alpha val="43137"/>
                                        </a:srgbClr>
                                      </a:outerShdw>
                                    </a:effectLst>
                                    <a:latin typeface="Cambria Math"/>
                                  </a:rPr>
                                  <m:t>𝟐𝟏</m:t>
                                </m:r>
                              </m:e>
                            </m:d>
                          </m:e>
                          <m:sup>
                            <m:r>
                              <a:rPr lang="id-ID" sz="2400" b="1" i="1" smtClean="0">
                                <a:solidFill>
                                  <a:schemeClr val="tx1"/>
                                </a:solidFill>
                                <a:effectLst>
                                  <a:outerShdw blurRad="38100" dist="38100" dir="2700000" algn="tl">
                                    <a:srgbClr val="000000">
                                      <a:alpha val="43137"/>
                                    </a:srgbClr>
                                  </a:outerShdw>
                                </a:effectLst>
                                <a:latin typeface="Cambria Math"/>
                              </a:rPr>
                              <m:t>𝟏</m:t>
                            </m:r>
                          </m:sup>
                        </m:sSup>
                        <m:r>
                          <a:rPr lang="id-ID" sz="2400" b="1" i="1" smtClean="0">
                            <a:solidFill>
                              <a:schemeClr val="tx1"/>
                            </a:solidFill>
                            <a:effectLst>
                              <a:outerShdw blurRad="38100" dist="38100" dir="2700000" algn="tl">
                                <a:srgbClr val="000000">
                                  <a:alpha val="43137"/>
                                </a:srgbClr>
                              </a:outerShdw>
                            </a:effectLst>
                            <a:latin typeface="Cambria Math"/>
                          </a:rPr>
                          <m:t> </m:t>
                        </m:r>
                      </m:den>
                    </m:f>
                  </m:oMath>
                </a14:m>
                <a:r>
                  <a:rPr lang="id-ID" sz="2400" b="1" i="1" dirty="0" smtClean="0">
                    <a:solidFill>
                      <a:schemeClr val="tx1"/>
                    </a:solidFill>
                    <a:effectLst>
                      <a:outerShdw blurRad="38100" dist="38100" dir="2700000" algn="tl">
                        <a:srgbClr val="000000">
                          <a:alpha val="43137"/>
                        </a:srgbClr>
                      </a:outerShdw>
                    </a:effectLst>
                  </a:rPr>
                  <a:t> + </a:t>
                </a:r>
                <a14:m>
                  <m:oMath xmlns:m="http://schemas.openxmlformats.org/officeDocument/2006/math">
                    <m:f>
                      <m:fPr>
                        <m:ctrlPr>
                          <a:rPr lang="id-ID" sz="2400" b="1" i="1">
                            <a:solidFill>
                              <a:schemeClr val="tx1"/>
                            </a:solidFill>
                            <a:effectLst>
                              <a:outerShdw blurRad="38100" dist="38100" dir="2700000" algn="tl">
                                <a:srgbClr val="000000">
                                  <a:alpha val="43137"/>
                                </a:srgbClr>
                              </a:outerShdw>
                            </a:effectLst>
                            <a:latin typeface="Cambria Math"/>
                          </a:rPr>
                        </m:ctrlPr>
                      </m:fPr>
                      <m:num>
                        <m:r>
                          <a:rPr lang="id-ID" sz="2400" b="1" i="1">
                            <a:solidFill>
                              <a:schemeClr val="tx1"/>
                            </a:solidFill>
                            <a:effectLst>
                              <a:outerShdw blurRad="38100" dist="38100" dir="2700000" algn="tl">
                                <a:srgbClr val="000000">
                                  <a:alpha val="43137"/>
                                </a:srgbClr>
                              </a:outerShdw>
                            </a:effectLst>
                            <a:latin typeface="Cambria Math"/>
                          </a:rPr>
                          <m:t>𝟔𝟏</m:t>
                        </m:r>
                        <m:r>
                          <a:rPr lang="id-ID" sz="2400" b="1" i="1">
                            <a:solidFill>
                              <a:schemeClr val="tx1"/>
                            </a:solidFill>
                            <a:effectLst>
                              <a:outerShdw blurRad="38100" dist="38100" dir="2700000" algn="tl">
                                <a:srgbClr val="000000">
                                  <a:alpha val="43137"/>
                                </a:srgbClr>
                              </a:outerShdw>
                            </a:effectLst>
                            <a:latin typeface="Cambria Math"/>
                          </a:rPr>
                          <m:t>.</m:t>
                        </m:r>
                        <m:r>
                          <a:rPr lang="id-ID" sz="2400" b="1" i="1" smtClean="0">
                            <a:solidFill>
                              <a:schemeClr val="tx1"/>
                            </a:solidFill>
                            <a:effectLst>
                              <a:outerShdw blurRad="38100" dist="38100" dir="2700000" algn="tl">
                                <a:srgbClr val="000000">
                                  <a:alpha val="43137"/>
                                </a:srgbClr>
                              </a:outerShdw>
                            </a:effectLst>
                            <a:latin typeface="Cambria Math"/>
                          </a:rPr>
                          <m:t>𝟗𝟑𝟒</m:t>
                        </m:r>
                        <m:r>
                          <a:rPr lang="id-ID" sz="2400" b="1" i="1">
                            <a:solidFill>
                              <a:schemeClr val="tx1"/>
                            </a:solidFill>
                            <a:effectLst>
                              <a:outerShdw blurRad="38100" dist="38100" dir="2700000" algn="tl">
                                <a:srgbClr val="000000">
                                  <a:alpha val="43137"/>
                                </a:srgbClr>
                              </a:outerShdw>
                            </a:effectLst>
                            <a:latin typeface="Cambria Math"/>
                          </a:rPr>
                          <m:t>.</m:t>
                        </m:r>
                        <m:r>
                          <a:rPr lang="id-ID" sz="2400" b="1" i="1" smtClean="0">
                            <a:solidFill>
                              <a:schemeClr val="tx1"/>
                            </a:solidFill>
                            <a:effectLst>
                              <a:outerShdw blurRad="38100" dist="38100" dir="2700000" algn="tl">
                                <a:srgbClr val="000000">
                                  <a:alpha val="43137"/>
                                </a:srgbClr>
                              </a:outerShdw>
                            </a:effectLst>
                            <a:latin typeface="Cambria Math"/>
                          </a:rPr>
                          <m:t>𝟔𝟎</m:t>
                        </m:r>
                        <m:r>
                          <a:rPr lang="id-ID" sz="2400" b="1" i="1">
                            <a:solidFill>
                              <a:schemeClr val="tx1"/>
                            </a:solidFill>
                            <a:effectLst>
                              <a:outerShdw blurRad="38100" dist="38100" dir="2700000" algn="tl">
                                <a:srgbClr val="000000">
                                  <a:alpha val="43137"/>
                                </a:srgbClr>
                              </a:outerShdw>
                            </a:effectLst>
                            <a:latin typeface="Cambria Math"/>
                          </a:rPr>
                          <m:t>𝟏</m:t>
                        </m:r>
                      </m:num>
                      <m:den>
                        <m:sSup>
                          <m:sSupPr>
                            <m:ctrlPr>
                              <a:rPr lang="id-ID" sz="2400" b="1" i="1">
                                <a:solidFill>
                                  <a:schemeClr val="tx1"/>
                                </a:solidFill>
                                <a:effectLst>
                                  <a:outerShdw blurRad="38100" dist="38100" dir="2700000" algn="tl">
                                    <a:srgbClr val="000000">
                                      <a:alpha val="43137"/>
                                    </a:srgbClr>
                                  </a:outerShdw>
                                </a:effectLst>
                                <a:latin typeface="Cambria Math"/>
                              </a:rPr>
                            </m:ctrlPr>
                          </m:sSupPr>
                          <m:e>
                            <m:d>
                              <m:dPr>
                                <m:ctrlPr>
                                  <a:rPr lang="id-ID" sz="2400" b="1" i="1">
                                    <a:solidFill>
                                      <a:schemeClr val="tx1"/>
                                    </a:solidFill>
                                    <a:effectLst>
                                      <a:outerShdw blurRad="38100" dist="38100" dir="2700000" algn="tl">
                                        <a:srgbClr val="000000">
                                          <a:alpha val="43137"/>
                                        </a:srgbClr>
                                      </a:outerShdw>
                                    </a:effectLst>
                                    <a:latin typeface="Cambria Math"/>
                                  </a:rPr>
                                </m:ctrlPr>
                              </m:dPr>
                              <m:e>
                                <m:r>
                                  <a:rPr lang="id-ID" sz="2400" b="1" i="1">
                                    <a:solidFill>
                                      <a:schemeClr val="tx1"/>
                                    </a:solidFill>
                                    <a:effectLst>
                                      <a:outerShdw blurRad="38100" dist="38100" dir="2700000" algn="tl">
                                        <a:srgbClr val="000000">
                                          <a:alpha val="43137"/>
                                        </a:srgbClr>
                                      </a:outerShdw>
                                    </a:effectLst>
                                    <a:latin typeface="Cambria Math"/>
                                  </a:rPr>
                                  <m:t>𝟏</m:t>
                                </m:r>
                                <m:r>
                                  <a:rPr lang="id-ID" sz="2400" b="1" i="1">
                                    <a:solidFill>
                                      <a:schemeClr val="tx1"/>
                                    </a:solidFill>
                                    <a:effectLst>
                                      <a:outerShdw blurRad="38100" dist="38100" dir="2700000" algn="tl">
                                        <a:srgbClr val="000000">
                                          <a:alpha val="43137"/>
                                        </a:srgbClr>
                                      </a:outerShdw>
                                    </a:effectLst>
                                    <a:latin typeface="Cambria Math"/>
                                  </a:rPr>
                                  <m:t>+</m:t>
                                </m:r>
                                <m:r>
                                  <a:rPr lang="id-ID" sz="2400" b="1" i="1">
                                    <a:solidFill>
                                      <a:schemeClr val="tx1"/>
                                    </a:solidFill>
                                    <a:effectLst>
                                      <a:outerShdw blurRad="38100" dist="38100" dir="2700000" algn="tl">
                                        <a:srgbClr val="000000">
                                          <a:alpha val="43137"/>
                                        </a:srgbClr>
                                      </a:outerShdw>
                                    </a:effectLst>
                                    <a:latin typeface="Cambria Math"/>
                                  </a:rPr>
                                  <m:t>𝟎</m:t>
                                </m:r>
                                <m:r>
                                  <a:rPr lang="id-ID" sz="2400" b="1" i="1">
                                    <a:solidFill>
                                      <a:schemeClr val="tx1"/>
                                    </a:solidFill>
                                    <a:effectLst>
                                      <a:outerShdw blurRad="38100" dist="38100" dir="2700000" algn="tl">
                                        <a:srgbClr val="000000">
                                          <a:alpha val="43137"/>
                                        </a:srgbClr>
                                      </a:outerShdw>
                                    </a:effectLst>
                                    <a:latin typeface="Cambria Math"/>
                                  </a:rPr>
                                  <m:t>,</m:t>
                                </m:r>
                                <m:r>
                                  <a:rPr lang="id-ID" sz="2400" b="1" i="1">
                                    <a:solidFill>
                                      <a:schemeClr val="tx1"/>
                                    </a:solidFill>
                                    <a:effectLst>
                                      <a:outerShdw blurRad="38100" dist="38100" dir="2700000" algn="tl">
                                        <a:srgbClr val="000000">
                                          <a:alpha val="43137"/>
                                        </a:srgbClr>
                                      </a:outerShdw>
                                    </a:effectLst>
                                    <a:latin typeface="Cambria Math"/>
                                  </a:rPr>
                                  <m:t>𝟐𝟏</m:t>
                                </m:r>
                              </m:e>
                            </m:d>
                          </m:e>
                          <m:sup>
                            <m:r>
                              <a:rPr lang="id-ID" sz="2400" b="1" i="1" smtClean="0">
                                <a:solidFill>
                                  <a:schemeClr val="tx1"/>
                                </a:solidFill>
                                <a:effectLst>
                                  <a:outerShdw blurRad="38100" dist="38100" dir="2700000" algn="tl">
                                    <a:srgbClr val="000000">
                                      <a:alpha val="43137"/>
                                    </a:srgbClr>
                                  </a:outerShdw>
                                </a:effectLst>
                                <a:latin typeface="Cambria Math"/>
                              </a:rPr>
                              <m:t>𝟐</m:t>
                            </m:r>
                          </m:sup>
                        </m:sSup>
                        <m:r>
                          <a:rPr lang="id-ID" sz="2400" b="1" i="1">
                            <a:solidFill>
                              <a:schemeClr val="tx1"/>
                            </a:solidFill>
                            <a:effectLst>
                              <a:outerShdw blurRad="38100" dist="38100" dir="2700000" algn="tl">
                                <a:srgbClr val="000000">
                                  <a:alpha val="43137"/>
                                </a:srgbClr>
                              </a:outerShdw>
                            </a:effectLst>
                            <a:latin typeface="Cambria Math"/>
                          </a:rPr>
                          <m:t> </m:t>
                        </m:r>
                      </m:den>
                    </m:f>
                  </m:oMath>
                </a14:m>
                <a:r>
                  <a:rPr lang="id-ID" sz="2400" b="1" i="1" dirty="0" smtClean="0">
                    <a:solidFill>
                      <a:schemeClr val="tx1"/>
                    </a:solidFill>
                    <a:effectLst>
                      <a:outerShdw blurRad="38100" dist="38100" dir="2700000" algn="tl">
                        <a:srgbClr val="000000">
                          <a:alpha val="43137"/>
                        </a:srgbClr>
                      </a:outerShdw>
                    </a:effectLst>
                  </a:rPr>
                  <a:t>  + </a:t>
                </a:r>
                <a14:m>
                  <m:oMath xmlns:m="http://schemas.openxmlformats.org/officeDocument/2006/math">
                    <m:f>
                      <m:fPr>
                        <m:ctrlPr>
                          <a:rPr lang="id-ID" sz="2400" b="1" i="1">
                            <a:solidFill>
                              <a:schemeClr val="tx1"/>
                            </a:solidFill>
                            <a:effectLst>
                              <a:outerShdw blurRad="38100" dist="38100" dir="2700000" algn="tl">
                                <a:srgbClr val="000000">
                                  <a:alpha val="43137"/>
                                </a:srgbClr>
                              </a:outerShdw>
                            </a:effectLst>
                            <a:latin typeface="Cambria Math"/>
                          </a:rPr>
                        </m:ctrlPr>
                      </m:fPr>
                      <m:num>
                        <m:r>
                          <a:rPr lang="id-ID" sz="2400" b="1" i="1" smtClean="0">
                            <a:solidFill>
                              <a:schemeClr val="tx1"/>
                            </a:solidFill>
                            <a:effectLst>
                              <a:outerShdw blurRad="38100" dist="38100" dir="2700000" algn="tl">
                                <a:srgbClr val="000000">
                                  <a:alpha val="43137"/>
                                </a:srgbClr>
                              </a:outerShdw>
                            </a:effectLst>
                            <a:latin typeface="Cambria Math"/>
                          </a:rPr>
                          <m:t>𝟕𝟎</m:t>
                        </m:r>
                        <m:r>
                          <a:rPr lang="id-ID" sz="2400" b="1" i="1" smtClean="0">
                            <a:solidFill>
                              <a:schemeClr val="tx1"/>
                            </a:solidFill>
                            <a:effectLst>
                              <a:outerShdw blurRad="38100" dist="38100" dir="2700000" algn="tl">
                                <a:srgbClr val="000000">
                                  <a:alpha val="43137"/>
                                </a:srgbClr>
                              </a:outerShdw>
                            </a:effectLst>
                            <a:latin typeface="Cambria Math"/>
                          </a:rPr>
                          <m:t>.</m:t>
                        </m:r>
                        <m:r>
                          <a:rPr lang="id-ID" sz="2400" b="1" i="1" smtClean="0">
                            <a:solidFill>
                              <a:schemeClr val="tx1"/>
                            </a:solidFill>
                            <a:effectLst>
                              <a:outerShdw blurRad="38100" dist="38100" dir="2700000" algn="tl">
                                <a:srgbClr val="000000">
                                  <a:alpha val="43137"/>
                                </a:srgbClr>
                              </a:outerShdw>
                            </a:effectLst>
                            <a:latin typeface="Cambria Math"/>
                          </a:rPr>
                          <m:t>𝟒𝟗𝟐</m:t>
                        </m:r>
                        <m:r>
                          <a:rPr lang="id-ID" sz="2400" b="1" i="1" smtClean="0">
                            <a:solidFill>
                              <a:schemeClr val="tx1"/>
                            </a:solidFill>
                            <a:effectLst>
                              <a:outerShdw blurRad="38100" dist="38100" dir="2700000" algn="tl">
                                <a:srgbClr val="000000">
                                  <a:alpha val="43137"/>
                                </a:srgbClr>
                              </a:outerShdw>
                            </a:effectLst>
                            <a:latin typeface="Cambria Math"/>
                          </a:rPr>
                          <m:t>.</m:t>
                        </m:r>
                        <m:r>
                          <a:rPr lang="id-ID" sz="2400" b="1" i="1" smtClean="0">
                            <a:solidFill>
                              <a:schemeClr val="tx1"/>
                            </a:solidFill>
                            <a:effectLst>
                              <a:outerShdw blurRad="38100" dist="38100" dir="2700000" algn="tl">
                                <a:srgbClr val="000000">
                                  <a:alpha val="43137"/>
                                </a:srgbClr>
                              </a:outerShdw>
                            </a:effectLst>
                            <a:latin typeface="Cambria Math"/>
                          </a:rPr>
                          <m:t>𝟓𝟔𝟕</m:t>
                        </m:r>
                      </m:num>
                      <m:den>
                        <m:sSup>
                          <m:sSupPr>
                            <m:ctrlPr>
                              <a:rPr lang="id-ID" sz="2400" b="1" i="1">
                                <a:solidFill>
                                  <a:schemeClr val="tx1"/>
                                </a:solidFill>
                                <a:effectLst>
                                  <a:outerShdw blurRad="38100" dist="38100" dir="2700000" algn="tl">
                                    <a:srgbClr val="000000">
                                      <a:alpha val="43137"/>
                                    </a:srgbClr>
                                  </a:outerShdw>
                                </a:effectLst>
                                <a:latin typeface="Cambria Math"/>
                              </a:rPr>
                            </m:ctrlPr>
                          </m:sSupPr>
                          <m:e>
                            <m:d>
                              <m:dPr>
                                <m:ctrlPr>
                                  <a:rPr lang="id-ID" sz="2400" b="1" i="1">
                                    <a:solidFill>
                                      <a:schemeClr val="tx1"/>
                                    </a:solidFill>
                                    <a:effectLst>
                                      <a:outerShdw blurRad="38100" dist="38100" dir="2700000" algn="tl">
                                        <a:srgbClr val="000000">
                                          <a:alpha val="43137"/>
                                        </a:srgbClr>
                                      </a:outerShdw>
                                    </a:effectLst>
                                    <a:latin typeface="Cambria Math"/>
                                  </a:rPr>
                                </m:ctrlPr>
                              </m:dPr>
                              <m:e>
                                <m:r>
                                  <a:rPr lang="id-ID" sz="2400" b="1" i="1">
                                    <a:solidFill>
                                      <a:schemeClr val="tx1"/>
                                    </a:solidFill>
                                    <a:effectLst>
                                      <a:outerShdw blurRad="38100" dist="38100" dir="2700000" algn="tl">
                                        <a:srgbClr val="000000">
                                          <a:alpha val="43137"/>
                                        </a:srgbClr>
                                      </a:outerShdw>
                                    </a:effectLst>
                                    <a:latin typeface="Cambria Math"/>
                                  </a:rPr>
                                  <m:t>𝟏</m:t>
                                </m:r>
                                <m:r>
                                  <a:rPr lang="id-ID" sz="2400" b="1" i="1">
                                    <a:solidFill>
                                      <a:schemeClr val="tx1"/>
                                    </a:solidFill>
                                    <a:effectLst>
                                      <a:outerShdw blurRad="38100" dist="38100" dir="2700000" algn="tl">
                                        <a:srgbClr val="000000">
                                          <a:alpha val="43137"/>
                                        </a:srgbClr>
                                      </a:outerShdw>
                                    </a:effectLst>
                                    <a:latin typeface="Cambria Math"/>
                                  </a:rPr>
                                  <m:t>+</m:t>
                                </m:r>
                                <m:r>
                                  <a:rPr lang="id-ID" sz="2400" b="1" i="1">
                                    <a:solidFill>
                                      <a:schemeClr val="tx1"/>
                                    </a:solidFill>
                                    <a:effectLst>
                                      <a:outerShdw blurRad="38100" dist="38100" dir="2700000" algn="tl">
                                        <a:srgbClr val="000000">
                                          <a:alpha val="43137"/>
                                        </a:srgbClr>
                                      </a:outerShdw>
                                    </a:effectLst>
                                    <a:latin typeface="Cambria Math"/>
                                  </a:rPr>
                                  <m:t>𝟎</m:t>
                                </m:r>
                                <m:r>
                                  <a:rPr lang="id-ID" sz="2400" b="1" i="1">
                                    <a:solidFill>
                                      <a:schemeClr val="tx1"/>
                                    </a:solidFill>
                                    <a:effectLst>
                                      <a:outerShdw blurRad="38100" dist="38100" dir="2700000" algn="tl">
                                        <a:srgbClr val="000000">
                                          <a:alpha val="43137"/>
                                        </a:srgbClr>
                                      </a:outerShdw>
                                    </a:effectLst>
                                    <a:latin typeface="Cambria Math"/>
                                  </a:rPr>
                                  <m:t>,</m:t>
                                </m:r>
                                <m:r>
                                  <a:rPr lang="id-ID" sz="2400" b="1" i="1">
                                    <a:solidFill>
                                      <a:schemeClr val="tx1"/>
                                    </a:solidFill>
                                    <a:effectLst>
                                      <a:outerShdw blurRad="38100" dist="38100" dir="2700000" algn="tl">
                                        <a:srgbClr val="000000">
                                          <a:alpha val="43137"/>
                                        </a:srgbClr>
                                      </a:outerShdw>
                                    </a:effectLst>
                                    <a:latin typeface="Cambria Math"/>
                                  </a:rPr>
                                  <m:t>𝟐𝟏</m:t>
                                </m:r>
                              </m:e>
                            </m:d>
                          </m:e>
                          <m:sup>
                            <m:r>
                              <a:rPr lang="id-ID" sz="2400" b="1" i="1" smtClean="0">
                                <a:solidFill>
                                  <a:schemeClr val="tx1"/>
                                </a:solidFill>
                                <a:effectLst>
                                  <a:outerShdw blurRad="38100" dist="38100" dir="2700000" algn="tl">
                                    <a:srgbClr val="000000">
                                      <a:alpha val="43137"/>
                                    </a:srgbClr>
                                  </a:outerShdw>
                                </a:effectLst>
                                <a:latin typeface="Cambria Math"/>
                              </a:rPr>
                              <m:t>𝟑</m:t>
                            </m:r>
                          </m:sup>
                        </m:sSup>
                        <m:r>
                          <a:rPr lang="id-ID" sz="2400" b="1" i="1">
                            <a:solidFill>
                              <a:schemeClr val="tx1"/>
                            </a:solidFill>
                            <a:effectLst>
                              <a:outerShdw blurRad="38100" dist="38100" dir="2700000" algn="tl">
                                <a:srgbClr val="000000">
                                  <a:alpha val="43137"/>
                                </a:srgbClr>
                              </a:outerShdw>
                            </a:effectLst>
                            <a:latin typeface="Cambria Math"/>
                          </a:rPr>
                          <m:t> </m:t>
                        </m:r>
                      </m:den>
                    </m:f>
                  </m:oMath>
                </a14:m>
                <a:r>
                  <a:rPr lang="id-ID" sz="2400" b="1" i="1" dirty="0">
                    <a:solidFill>
                      <a:schemeClr val="tx1"/>
                    </a:solidFill>
                    <a:effectLst>
                      <a:outerShdw blurRad="38100" dist="38100" dir="2700000" algn="tl">
                        <a:srgbClr val="000000">
                          <a:alpha val="43137"/>
                        </a:srgbClr>
                      </a:outerShdw>
                    </a:effectLst>
                  </a:rPr>
                  <a:t> </a:t>
                </a:r>
                <a:r>
                  <a:rPr lang="id-ID" sz="2400" b="1" i="1" dirty="0" smtClean="0">
                    <a:solidFill>
                      <a:schemeClr val="tx1"/>
                    </a:solidFill>
                    <a:effectLst>
                      <a:outerShdw blurRad="38100" dist="38100" dir="2700000" algn="tl">
                        <a:srgbClr val="000000">
                          <a:alpha val="43137"/>
                        </a:srgbClr>
                      </a:outerShdw>
                    </a:effectLst>
                  </a:rPr>
                  <a:t> </a:t>
                </a:r>
              </a:p>
              <a:p>
                <a:r>
                  <a:rPr lang="id-ID" sz="2400" b="1" i="1" dirty="0">
                    <a:solidFill>
                      <a:schemeClr val="tx1"/>
                    </a:solidFill>
                    <a:effectLst>
                      <a:outerShdw blurRad="38100" dist="38100" dir="2700000" algn="tl">
                        <a:srgbClr val="000000">
                          <a:alpha val="43137"/>
                        </a:srgbClr>
                      </a:outerShdw>
                    </a:effectLst>
                  </a:rPr>
                  <a:t>	</a:t>
                </a:r>
                <a:r>
                  <a:rPr lang="id-ID" sz="2400" b="1" i="1" dirty="0" smtClean="0">
                    <a:solidFill>
                      <a:schemeClr val="tx1"/>
                    </a:solidFill>
                    <a:effectLst>
                      <a:outerShdw blurRad="38100" dist="38100" dir="2700000" algn="tl">
                        <a:srgbClr val="000000">
                          <a:alpha val="43137"/>
                        </a:srgbClr>
                      </a:outerShdw>
                    </a:effectLst>
                  </a:rPr>
                  <a:t>    + </a:t>
                </a:r>
                <a14:m>
                  <m:oMath xmlns:m="http://schemas.openxmlformats.org/officeDocument/2006/math">
                    <m:f>
                      <m:fPr>
                        <m:ctrlPr>
                          <a:rPr lang="id-ID" sz="2400" b="1" i="1">
                            <a:solidFill>
                              <a:schemeClr val="tx1"/>
                            </a:solidFill>
                            <a:effectLst>
                              <a:outerShdw blurRad="38100" dist="38100" dir="2700000" algn="tl">
                                <a:srgbClr val="000000">
                                  <a:alpha val="43137"/>
                                </a:srgbClr>
                              </a:outerShdw>
                            </a:effectLst>
                            <a:latin typeface="Cambria Math"/>
                          </a:rPr>
                        </m:ctrlPr>
                      </m:fPr>
                      <m:num>
                        <m:r>
                          <a:rPr lang="id-ID" sz="2400" b="1" i="1" smtClean="0">
                            <a:solidFill>
                              <a:schemeClr val="tx1"/>
                            </a:solidFill>
                            <a:effectLst>
                              <a:outerShdw blurRad="38100" dist="38100" dir="2700000" algn="tl">
                                <a:srgbClr val="000000">
                                  <a:alpha val="43137"/>
                                </a:srgbClr>
                              </a:outerShdw>
                            </a:effectLst>
                            <a:latin typeface="Cambria Math"/>
                          </a:rPr>
                          <m:t>𝟕𝟓</m:t>
                        </m:r>
                        <m:r>
                          <a:rPr lang="id-ID" sz="2400" b="1" i="1" smtClean="0">
                            <a:solidFill>
                              <a:schemeClr val="tx1"/>
                            </a:solidFill>
                            <a:effectLst>
                              <a:outerShdw blurRad="38100" dist="38100" dir="2700000" algn="tl">
                                <a:srgbClr val="000000">
                                  <a:alpha val="43137"/>
                                </a:srgbClr>
                              </a:outerShdw>
                            </a:effectLst>
                            <a:latin typeface="Cambria Math"/>
                          </a:rPr>
                          <m:t>.</m:t>
                        </m:r>
                        <m:r>
                          <a:rPr lang="id-ID" sz="2400" b="1" i="1" smtClean="0">
                            <a:solidFill>
                              <a:schemeClr val="tx1"/>
                            </a:solidFill>
                            <a:effectLst>
                              <a:outerShdw blurRad="38100" dist="38100" dir="2700000" algn="tl">
                                <a:srgbClr val="000000">
                                  <a:alpha val="43137"/>
                                </a:srgbClr>
                              </a:outerShdw>
                            </a:effectLst>
                            <a:latin typeface="Cambria Math"/>
                          </a:rPr>
                          <m:t>𝟔𝟓𝟓</m:t>
                        </m:r>
                        <m:r>
                          <a:rPr lang="id-ID" sz="2400" b="1" i="1" smtClean="0">
                            <a:solidFill>
                              <a:schemeClr val="tx1"/>
                            </a:solidFill>
                            <a:effectLst>
                              <a:outerShdw blurRad="38100" dist="38100" dir="2700000" algn="tl">
                                <a:srgbClr val="000000">
                                  <a:alpha val="43137"/>
                                </a:srgbClr>
                              </a:outerShdw>
                            </a:effectLst>
                            <a:latin typeface="Cambria Math"/>
                          </a:rPr>
                          <m:t>.</m:t>
                        </m:r>
                        <m:r>
                          <a:rPr lang="id-ID" sz="2400" b="1" i="1" smtClean="0">
                            <a:solidFill>
                              <a:schemeClr val="tx1"/>
                            </a:solidFill>
                            <a:effectLst>
                              <a:outerShdw blurRad="38100" dist="38100" dir="2700000" algn="tl">
                                <a:srgbClr val="000000">
                                  <a:alpha val="43137"/>
                                </a:srgbClr>
                              </a:outerShdw>
                            </a:effectLst>
                            <a:latin typeface="Cambria Math"/>
                          </a:rPr>
                          <m:t>𝟔𝟒𝟑</m:t>
                        </m:r>
                      </m:num>
                      <m:den>
                        <m:sSup>
                          <m:sSupPr>
                            <m:ctrlPr>
                              <a:rPr lang="id-ID" sz="2400" b="1" i="1">
                                <a:solidFill>
                                  <a:schemeClr val="tx1"/>
                                </a:solidFill>
                                <a:effectLst>
                                  <a:outerShdw blurRad="38100" dist="38100" dir="2700000" algn="tl">
                                    <a:srgbClr val="000000">
                                      <a:alpha val="43137"/>
                                    </a:srgbClr>
                                  </a:outerShdw>
                                </a:effectLst>
                                <a:latin typeface="Cambria Math"/>
                              </a:rPr>
                            </m:ctrlPr>
                          </m:sSupPr>
                          <m:e>
                            <m:d>
                              <m:dPr>
                                <m:ctrlPr>
                                  <a:rPr lang="id-ID" sz="2400" b="1" i="1">
                                    <a:solidFill>
                                      <a:schemeClr val="tx1"/>
                                    </a:solidFill>
                                    <a:effectLst>
                                      <a:outerShdw blurRad="38100" dist="38100" dir="2700000" algn="tl">
                                        <a:srgbClr val="000000">
                                          <a:alpha val="43137"/>
                                        </a:srgbClr>
                                      </a:outerShdw>
                                    </a:effectLst>
                                    <a:latin typeface="Cambria Math"/>
                                  </a:rPr>
                                </m:ctrlPr>
                              </m:dPr>
                              <m:e>
                                <m:r>
                                  <a:rPr lang="id-ID" sz="2400" b="1" i="1">
                                    <a:solidFill>
                                      <a:schemeClr val="tx1"/>
                                    </a:solidFill>
                                    <a:effectLst>
                                      <a:outerShdw blurRad="38100" dist="38100" dir="2700000" algn="tl">
                                        <a:srgbClr val="000000">
                                          <a:alpha val="43137"/>
                                        </a:srgbClr>
                                      </a:outerShdw>
                                    </a:effectLst>
                                    <a:latin typeface="Cambria Math"/>
                                  </a:rPr>
                                  <m:t>𝟏</m:t>
                                </m:r>
                                <m:r>
                                  <a:rPr lang="id-ID" sz="2400" b="1" i="1">
                                    <a:solidFill>
                                      <a:schemeClr val="tx1"/>
                                    </a:solidFill>
                                    <a:effectLst>
                                      <a:outerShdw blurRad="38100" dist="38100" dir="2700000" algn="tl">
                                        <a:srgbClr val="000000">
                                          <a:alpha val="43137"/>
                                        </a:srgbClr>
                                      </a:outerShdw>
                                    </a:effectLst>
                                    <a:latin typeface="Cambria Math"/>
                                  </a:rPr>
                                  <m:t>+</m:t>
                                </m:r>
                                <m:r>
                                  <a:rPr lang="id-ID" sz="2400" b="1" i="1">
                                    <a:solidFill>
                                      <a:schemeClr val="tx1"/>
                                    </a:solidFill>
                                    <a:effectLst>
                                      <a:outerShdw blurRad="38100" dist="38100" dir="2700000" algn="tl">
                                        <a:srgbClr val="000000">
                                          <a:alpha val="43137"/>
                                        </a:srgbClr>
                                      </a:outerShdw>
                                    </a:effectLst>
                                    <a:latin typeface="Cambria Math"/>
                                  </a:rPr>
                                  <m:t>𝟎</m:t>
                                </m:r>
                                <m:r>
                                  <a:rPr lang="id-ID" sz="2400" b="1" i="1">
                                    <a:solidFill>
                                      <a:schemeClr val="tx1"/>
                                    </a:solidFill>
                                    <a:effectLst>
                                      <a:outerShdw blurRad="38100" dist="38100" dir="2700000" algn="tl">
                                        <a:srgbClr val="000000">
                                          <a:alpha val="43137"/>
                                        </a:srgbClr>
                                      </a:outerShdw>
                                    </a:effectLst>
                                    <a:latin typeface="Cambria Math"/>
                                  </a:rPr>
                                  <m:t>,</m:t>
                                </m:r>
                                <m:r>
                                  <a:rPr lang="id-ID" sz="2400" b="1" i="1">
                                    <a:solidFill>
                                      <a:schemeClr val="tx1"/>
                                    </a:solidFill>
                                    <a:effectLst>
                                      <a:outerShdw blurRad="38100" dist="38100" dir="2700000" algn="tl">
                                        <a:srgbClr val="000000">
                                          <a:alpha val="43137"/>
                                        </a:srgbClr>
                                      </a:outerShdw>
                                    </a:effectLst>
                                    <a:latin typeface="Cambria Math"/>
                                  </a:rPr>
                                  <m:t>𝟐𝟏</m:t>
                                </m:r>
                              </m:e>
                            </m:d>
                          </m:e>
                          <m:sup>
                            <m:r>
                              <a:rPr lang="id-ID" sz="2400" b="1" i="1" smtClean="0">
                                <a:solidFill>
                                  <a:schemeClr val="tx1"/>
                                </a:solidFill>
                                <a:effectLst>
                                  <a:outerShdw blurRad="38100" dist="38100" dir="2700000" algn="tl">
                                    <a:srgbClr val="000000">
                                      <a:alpha val="43137"/>
                                    </a:srgbClr>
                                  </a:outerShdw>
                                </a:effectLst>
                                <a:latin typeface="Cambria Math"/>
                              </a:rPr>
                              <m:t>𝟒</m:t>
                            </m:r>
                          </m:sup>
                        </m:sSup>
                        <m:r>
                          <a:rPr lang="id-ID" sz="2400" b="1" i="1">
                            <a:solidFill>
                              <a:schemeClr val="tx1"/>
                            </a:solidFill>
                            <a:effectLst>
                              <a:outerShdw blurRad="38100" dist="38100" dir="2700000" algn="tl">
                                <a:srgbClr val="000000">
                                  <a:alpha val="43137"/>
                                </a:srgbClr>
                              </a:outerShdw>
                            </a:effectLst>
                            <a:latin typeface="Cambria Math"/>
                          </a:rPr>
                          <m:t> </m:t>
                        </m:r>
                      </m:den>
                    </m:f>
                  </m:oMath>
                </a14:m>
                <a:r>
                  <a:rPr lang="id-ID" sz="2400" b="1" i="1" dirty="0">
                    <a:solidFill>
                      <a:schemeClr val="tx1"/>
                    </a:solidFill>
                    <a:effectLst>
                      <a:outerShdw blurRad="38100" dist="38100" dir="2700000" algn="tl">
                        <a:srgbClr val="000000">
                          <a:alpha val="43137"/>
                        </a:srgbClr>
                      </a:outerShdw>
                    </a:effectLst>
                  </a:rPr>
                  <a:t> </a:t>
                </a:r>
                <a:r>
                  <a:rPr lang="id-ID" sz="2400" b="1" i="1" dirty="0" smtClean="0">
                    <a:solidFill>
                      <a:schemeClr val="tx1"/>
                    </a:solidFill>
                    <a:effectLst>
                      <a:outerShdw blurRad="38100" dist="38100" dir="2700000" algn="tl">
                        <a:srgbClr val="000000">
                          <a:alpha val="43137"/>
                        </a:srgbClr>
                      </a:outerShdw>
                    </a:effectLst>
                  </a:rPr>
                  <a:t> + </a:t>
                </a:r>
                <a14:m>
                  <m:oMath xmlns:m="http://schemas.openxmlformats.org/officeDocument/2006/math">
                    <m:f>
                      <m:fPr>
                        <m:ctrlPr>
                          <a:rPr lang="id-ID" sz="2400" b="1" i="1">
                            <a:solidFill>
                              <a:schemeClr val="tx1"/>
                            </a:solidFill>
                            <a:effectLst>
                              <a:outerShdw blurRad="38100" dist="38100" dir="2700000" algn="tl">
                                <a:srgbClr val="000000">
                                  <a:alpha val="43137"/>
                                </a:srgbClr>
                              </a:outerShdw>
                            </a:effectLst>
                            <a:latin typeface="Cambria Math"/>
                          </a:rPr>
                        </m:ctrlPr>
                      </m:fPr>
                      <m:num>
                        <m:r>
                          <a:rPr lang="id-ID" sz="2400" b="1" i="1" smtClean="0">
                            <a:solidFill>
                              <a:schemeClr val="tx1"/>
                            </a:solidFill>
                            <a:effectLst>
                              <a:outerShdw blurRad="38100" dist="38100" dir="2700000" algn="tl">
                                <a:srgbClr val="000000">
                                  <a:alpha val="43137"/>
                                </a:srgbClr>
                              </a:outerShdw>
                            </a:effectLst>
                            <a:latin typeface="Cambria Math"/>
                          </a:rPr>
                          <m:t>𝟖𝟏</m:t>
                        </m:r>
                        <m:r>
                          <a:rPr lang="id-ID" sz="2400" b="1" i="1" smtClean="0">
                            <a:solidFill>
                              <a:schemeClr val="tx1"/>
                            </a:solidFill>
                            <a:effectLst>
                              <a:outerShdw blurRad="38100" dist="38100" dir="2700000" algn="tl">
                                <a:srgbClr val="000000">
                                  <a:alpha val="43137"/>
                                </a:srgbClr>
                              </a:outerShdw>
                            </a:effectLst>
                            <a:latin typeface="Cambria Math"/>
                          </a:rPr>
                          <m:t>.</m:t>
                        </m:r>
                        <m:r>
                          <a:rPr lang="id-ID" sz="2400" b="1" i="1" smtClean="0">
                            <a:solidFill>
                              <a:schemeClr val="tx1"/>
                            </a:solidFill>
                            <a:effectLst>
                              <a:outerShdw blurRad="38100" dist="38100" dir="2700000" algn="tl">
                                <a:srgbClr val="000000">
                                  <a:alpha val="43137"/>
                                </a:srgbClr>
                              </a:outerShdw>
                            </a:effectLst>
                            <a:latin typeface="Cambria Math"/>
                          </a:rPr>
                          <m:t>𝟒𝟑𝟕</m:t>
                        </m:r>
                        <m:r>
                          <a:rPr lang="id-ID" sz="2400" b="1" i="1" smtClean="0">
                            <a:solidFill>
                              <a:schemeClr val="tx1"/>
                            </a:solidFill>
                            <a:effectLst>
                              <a:outerShdw blurRad="38100" dist="38100" dir="2700000" algn="tl">
                                <a:srgbClr val="000000">
                                  <a:alpha val="43137"/>
                                </a:srgbClr>
                              </a:outerShdw>
                            </a:effectLst>
                            <a:latin typeface="Cambria Math"/>
                          </a:rPr>
                          <m:t>.</m:t>
                        </m:r>
                        <m:r>
                          <a:rPr lang="id-ID" sz="2400" b="1" i="1" smtClean="0">
                            <a:solidFill>
                              <a:schemeClr val="tx1"/>
                            </a:solidFill>
                            <a:effectLst>
                              <a:outerShdw blurRad="38100" dist="38100" dir="2700000" algn="tl">
                                <a:srgbClr val="000000">
                                  <a:alpha val="43137"/>
                                </a:srgbClr>
                              </a:outerShdw>
                            </a:effectLst>
                            <a:latin typeface="Cambria Math"/>
                          </a:rPr>
                          <m:t>𝟑𝟎𝟖</m:t>
                        </m:r>
                      </m:num>
                      <m:den>
                        <m:sSup>
                          <m:sSupPr>
                            <m:ctrlPr>
                              <a:rPr lang="id-ID" sz="2400" b="1" i="1">
                                <a:solidFill>
                                  <a:schemeClr val="tx1"/>
                                </a:solidFill>
                                <a:effectLst>
                                  <a:outerShdw blurRad="38100" dist="38100" dir="2700000" algn="tl">
                                    <a:srgbClr val="000000">
                                      <a:alpha val="43137"/>
                                    </a:srgbClr>
                                  </a:outerShdw>
                                </a:effectLst>
                                <a:latin typeface="Cambria Math"/>
                              </a:rPr>
                            </m:ctrlPr>
                          </m:sSupPr>
                          <m:e>
                            <m:d>
                              <m:dPr>
                                <m:ctrlPr>
                                  <a:rPr lang="id-ID" sz="2400" b="1" i="1">
                                    <a:solidFill>
                                      <a:schemeClr val="tx1"/>
                                    </a:solidFill>
                                    <a:effectLst>
                                      <a:outerShdw blurRad="38100" dist="38100" dir="2700000" algn="tl">
                                        <a:srgbClr val="000000">
                                          <a:alpha val="43137"/>
                                        </a:srgbClr>
                                      </a:outerShdw>
                                    </a:effectLst>
                                    <a:latin typeface="Cambria Math"/>
                                  </a:rPr>
                                </m:ctrlPr>
                              </m:dPr>
                              <m:e>
                                <m:r>
                                  <a:rPr lang="id-ID" sz="2400" b="1" i="1">
                                    <a:solidFill>
                                      <a:schemeClr val="tx1"/>
                                    </a:solidFill>
                                    <a:effectLst>
                                      <a:outerShdw blurRad="38100" dist="38100" dir="2700000" algn="tl">
                                        <a:srgbClr val="000000">
                                          <a:alpha val="43137"/>
                                        </a:srgbClr>
                                      </a:outerShdw>
                                    </a:effectLst>
                                    <a:latin typeface="Cambria Math"/>
                                  </a:rPr>
                                  <m:t>𝟏</m:t>
                                </m:r>
                                <m:r>
                                  <a:rPr lang="id-ID" sz="2400" b="1" i="1">
                                    <a:solidFill>
                                      <a:schemeClr val="tx1"/>
                                    </a:solidFill>
                                    <a:effectLst>
                                      <a:outerShdw blurRad="38100" dist="38100" dir="2700000" algn="tl">
                                        <a:srgbClr val="000000">
                                          <a:alpha val="43137"/>
                                        </a:srgbClr>
                                      </a:outerShdw>
                                    </a:effectLst>
                                    <a:latin typeface="Cambria Math"/>
                                  </a:rPr>
                                  <m:t>+</m:t>
                                </m:r>
                                <m:r>
                                  <a:rPr lang="id-ID" sz="2400" b="1" i="1">
                                    <a:solidFill>
                                      <a:schemeClr val="tx1"/>
                                    </a:solidFill>
                                    <a:effectLst>
                                      <a:outerShdw blurRad="38100" dist="38100" dir="2700000" algn="tl">
                                        <a:srgbClr val="000000">
                                          <a:alpha val="43137"/>
                                        </a:srgbClr>
                                      </a:outerShdw>
                                    </a:effectLst>
                                    <a:latin typeface="Cambria Math"/>
                                  </a:rPr>
                                  <m:t>𝟎</m:t>
                                </m:r>
                                <m:r>
                                  <a:rPr lang="id-ID" sz="2400" b="1" i="1">
                                    <a:solidFill>
                                      <a:schemeClr val="tx1"/>
                                    </a:solidFill>
                                    <a:effectLst>
                                      <a:outerShdw blurRad="38100" dist="38100" dir="2700000" algn="tl">
                                        <a:srgbClr val="000000">
                                          <a:alpha val="43137"/>
                                        </a:srgbClr>
                                      </a:outerShdw>
                                    </a:effectLst>
                                    <a:latin typeface="Cambria Math"/>
                                  </a:rPr>
                                  <m:t>,</m:t>
                                </m:r>
                                <m:r>
                                  <a:rPr lang="id-ID" sz="2400" b="1" i="1">
                                    <a:solidFill>
                                      <a:schemeClr val="tx1"/>
                                    </a:solidFill>
                                    <a:effectLst>
                                      <a:outerShdw blurRad="38100" dist="38100" dir="2700000" algn="tl">
                                        <a:srgbClr val="000000">
                                          <a:alpha val="43137"/>
                                        </a:srgbClr>
                                      </a:outerShdw>
                                    </a:effectLst>
                                    <a:latin typeface="Cambria Math"/>
                                  </a:rPr>
                                  <m:t>𝟐𝟏</m:t>
                                </m:r>
                              </m:e>
                            </m:d>
                          </m:e>
                          <m:sup>
                            <m:r>
                              <a:rPr lang="id-ID" sz="2400" b="1" i="1" smtClean="0">
                                <a:solidFill>
                                  <a:schemeClr val="tx1"/>
                                </a:solidFill>
                                <a:effectLst>
                                  <a:outerShdw blurRad="38100" dist="38100" dir="2700000" algn="tl">
                                    <a:srgbClr val="000000">
                                      <a:alpha val="43137"/>
                                    </a:srgbClr>
                                  </a:outerShdw>
                                </a:effectLst>
                                <a:latin typeface="Cambria Math"/>
                              </a:rPr>
                              <m:t>𝟓</m:t>
                            </m:r>
                          </m:sup>
                        </m:sSup>
                        <m:r>
                          <a:rPr lang="id-ID" sz="2400" b="1" i="1">
                            <a:solidFill>
                              <a:schemeClr val="tx1"/>
                            </a:solidFill>
                            <a:effectLst>
                              <a:outerShdw blurRad="38100" dist="38100" dir="2700000" algn="tl">
                                <a:srgbClr val="000000">
                                  <a:alpha val="43137"/>
                                </a:srgbClr>
                              </a:outerShdw>
                            </a:effectLst>
                            <a:latin typeface="Cambria Math"/>
                          </a:rPr>
                          <m:t> </m:t>
                        </m:r>
                      </m:den>
                    </m:f>
                  </m:oMath>
                </a14:m>
                <a:r>
                  <a:rPr lang="id-ID" sz="2400" b="1" i="1" dirty="0">
                    <a:solidFill>
                      <a:schemeClr val="tx1"/>
                    </a:solidFill>
                    <a:effectLst>
                      <a:outerShdw blurRad="38100" dist="38100" dir="2700000" algn="tl">
                        <a:srgbClr val="000000">
                          <a:alpha val="43137"/>
                        </a:srgbClr>
                      </a:outerShdw>
                    </a:effectLst>
                  </a:rPr>
                  <a:t> </a:t>
                </a:r>
                <a:endParaRPr lang="id-ID" sz="2400" b="1" i="1" dirty="0" smtClean="0">
                  <a:solidFill>
                    <a:schemeClr val="tx1"/>
                  </a:solidFill>
                  <a:effectLst>
                    <a:outerShdw blurRad="38100" dist="38100" dir="2700000" algn="tl">
                      <a:srgbClr val="000000">
                        <a:alpha val="43137"/>
                      </a:srgbClr>
                    </a:outerShdw>
                  </a:effectLst>
                </a:endParaRPr>
              </a:p>
              <a:p>
                <a:r>
                  <a:rPr lang="id-ID" sz="2400" b="1" i="1" dirty="0">
                    <a:effectLst>
                      <a:outerShdw blurRad="38100" dist="38100" dir="2700000" algn="tl">
                        <a:srgbClr val="000000">
                          <a:alpha val="43137"/>
                        </a:srgbClr>
                      </a:outerShdw>
                    </a:effectLst>
                  </a:rPr>
                  <a:t> </a:t>
                </a:r>
                <a:r>
                  <a:rPr lang="id-ID" sz="2400" b="1" i="1" dirty="0" smtClean="0">
                    <a:effectLst>
                      <a:outerShdw blurRad="38100" dist="38100" dir="2700000" algn="tl">
                        <a:srgbClr val="000000">
                          <a:alpha val="43137"/>
                        </a:srgbClr>
                      </a:outerShdw>
                    </a:effectLst>
                  </a:rPr>
                  <a:t>         	</a:t>
                </a:r>
                <a:r>
                  <a:rPr lang="id-ID" sz="2400" b="1" dirty="0" smtClean="0">
                    <a:solidFill>
                      <a:schemeClr val="tx1"/>
                    </a:solidFill>
                    <a:effectLst>
                      <a:outerShdw blurRad="38100" dist="38100" dir="2700000" algn="tl">
                        <a:srgbClr val="000000">
                          <a:alpha val="43137"/>
                        </a:srgbClr>
                      </a:outerShdw>
                    </a:effectLst>
                  </a:rPr>
                  <a:t>=  </a:t>
                </a:r>
                <a:r>
                  <a:rPr lang="id-ID" sz="2400" b="1" dirty="0" smtClean="0">
                    <a:solidFill>
                      <a:srgbClr val="FF0000"/>
                    </a:solidFill>
                    <a:effectLst>
                      <a:outerShdw blurRad="38100" dist="38100" dir="2700000" algn="tl">
                        <a:srgbClr val="000000">
                          <a:alpha val="43137"/>
                        </a:srgbClr>
                      </a:outerShdw>
                    </a:effectLst>
                  </a:rPr>
                  <a:t>- </a:t>
                </a:r>
                <a:r>
                  <a:rPr lang="id-ID" sz="2400" b="1" i="1" dirty="0" smtClean="0">
                    <a:solidFill>
                      <a:srgbClr val="FF0000"/>
                    </a:solidFill>
                    <a:effectLst>
                      <a:outerShdw blurRad="38100" dist="38100" dir="2700000" algn="tl">
                        <a:srgbClr val="000000">
                          <a:alpha val="43137"/>
                        </a:srgbClr>
                      </a:outerShdw>
                    </a:effectLst>
                  </a:rPr>
                  <a:t>58.032.973</a:t>
                </a:r>
                <a:endParaRPr lang="id-ID" sz="2400" b="1" i="1" dirty="0">
                  <a:solidFill>
                    <a:srgbClr val="FF0000"/>
                  </a:solidFill>
                  <a:effectLst>
                    <a:outerShdw blurRad="38100" dist="38100" dir="2700000" algn="tl">
                      <a:srgbClr val="000000">
                        <a:alpha val="43137"/>
                      </a:srgbClr>
                    </a:outerShdw>
                  </a:effectLst>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683568" y="3140968"/>
                <a:ext cx="8249763" cy="1615955"/>
              </a:xfrm>
              <a:prstGeom prst="rect">
                <a:avLst/>
              </a:prstGeom>
              <a:blipFill rotWithShape="1">
                <a:blip r:embed="rId2"/>
                <a:stretch>
                  <a:fillRect l="-1183" b="-9434"/>
                </a:stretch>
              </a:blipFill>
            </p:spPr>
            <p:txBody>
              <a:bodyPr/>
              <a:lstStyle/>
              <a:p>
                <a:r>
                  <a:rPr lang="id-ID">
                    <a:noFill/>
                  </a:rPr>
                  <a:t> </a:t>
                </a:r>
              </a:p>
            </p:txBody>
          </p:sp>
        </mc:Fallback>
      </mc:AlternateContent>
      <p:sp>
        <p:nvSpPr>
          <p:cNvPr id="6" name="Rectangle 3"/>
          <p:cNvSpPr txBox="1">
            <a:spLocks noChangeArrowheads="1"/>
          </p:cNvSpPr>
          <p:nvPr/>
        </p:nvSpPr>
        <p:spPr>
          <a:xfrm>
            <a:off x="670376" y="4869160"/>
            <a:ext cx="8150095" cy="1512168"/>
          </a:xfrm>
          <a:prstGeom prst="rect">
            <a:avLst/>
          </a:prstGeom>
          <a:solidFill>
            <a:schemeClr val="accent5">
              <a:lumMod val="20000"/>
              <a:lumOff val="80000"/>
            </a:schemeClr>
          </a:solidFill>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altLang="id-ID" sz="2800" b="1" dirty="0" smtClean="0">
                <a:solidFill>
                  <a:srgbClr val="FF0000"/>
                </a:solidFill>
                <a:effectLst>
                  <a:outerShdw blurRad="38100" dist="38100" dir="2700000" algn="tl">
                    <a:srgbClr val="000000">
                      <a:alpha val="43137"/>
                    </a:srgbClr>
                  </a:outerShdw>
                </a:effectLst>
              </a:rPr>
              <a:t>NPV </a:t>
            </a:r>
            <a:r>
              <a:rPr lang="id-ID" altLang="id-ID" sz="2800" b="1" dirty="0" smtClean="0">
                <a:solidFill>
                  <a:srgbClr val="FF0000"/>
                </a:solidFill>
                <a:effectLst>
                  <a:outerShdw blurRad="38100" dist="38100" dir="2700000" algn="tl">
                    <a:srgbClr val="000000">
                      <a:alpha val="43137"/>
                    </a:srgbClr>
                  </a:outerShdw>
                </a:effectLst>
              </a:rPr>
              <a:t>negatif</a:t>
            </a:r>
            <a:r>
              <a:rPr lang="en-US" altLang="id-ID" sz="2800" b="1" dirty="0" smtClean="0">
                <a:solidFill>
                  <a:srgbClr val="FF0000"/>
                </a:solidFill>
                <a:effectLst>
                  <a:outerShdw blurRad="38100" dist="38100" dir="2700000" algn="tl">
                    <a:srgbClr val="000000">
                      <a:alpha val="43137"/>
                    </a:srgbClr>
                  </a:outerShdw>
                </a:effectLst>
              </a:rPr>
              <a:t> </a:t>
            </a:r>
            <a:r>
              <a:rPr lang="id-ID" altLang="id-ID" sz="2800" dirty="0" smtClean="0"/>
              <a:t>dengan demikian apabila terjadi </a:t>
            </a:r>
            <a:r>
              <a:rPr lang="id-ID" altLang="id-ID" sz="2800" dirty="0" smtClean="0">
                <a:solidFill>
                  <a:srgbClr val="FF0000"/>
                </a:solidFill>
                <a:effectLst>
                  <a:outerShdw blurRad="38100" dist="38100" dir="2700000" algn="tl">
                    <a:srgbClr val="000000">
                      <a:alpha val="43137"/>
                    </a:srgbClr>
                  </a:outerShdw>
                </a:effectLst>
              </a:rPr>
              <a:t>kenaikan investasi sebesar 40%, </a:t>
            </a:r>
            <a:r>
              <a:rPr lang="id-ID" altLang="id-ID" sz="2800" dirty="0" smtClean="0"/>
              <a:t>investasi </a:t>
            </a:r>
            <a:r>
              <a:rPr lang="en-US" altLang="id-ID" sz="2800" dirty="0" smtClean="0"/>
              <a:t>pengembangan </a:t>
            </a:r>
            <a:r>
              <a:rPr lang="id-ID" altLang="id-ID" sz="2800" dirty="0" smtClean="0"/>
              <a:t> </a:t>
            </a:r>
            <a:r>
              <a:rPr lang="en-US" altLang="id-ID" sz="2800" i="1" dirty="0" smtClean="0"/>
              <a:t>Meeting Hall</a:t>
            </a:r>
            <a:r>
              <a:rPr lang="en-US" altLang="id-ID" sz="2800" dirty="0" smtClean="0"/>
              <a:t> </a:t>
            </a:r>
            <a:r>
              <a:rPr lang="id-ID" altLang="id-ID" sz="2800" dirty="0" smtClean="0"/>
              <a:t> dinilai  </a:t>
            </a:r>
            <a:r>
              <a:rPr lang="id-ID" altLang="id-ID" sz="2800" b="1" dirty="0" smtClean="0">
                <a:solidFill>
                  <a:srgbClr val="FF0000"/>
                </a:solidFill>
                <a:effectLst>
                  <a:outerShdw blurRad="38100" dist="38100" dir="2700000" algn="tl">
                    <a:srgbClr val="000000">
                      <a:alpha val="43137"/>
                    </a:srgbClr>
                  </a:outerShdw>
                </a:effectLst>
              </a:rPr>
              <a:t>tidak </a:t>
            </a:r>
            <a:r>
              <a:rPr lang="en-US" altLang="id-ID" sz="2800" b="1" dirty="0" smtClean="0">
                <a:solidFill>
                  <a:srgbClr val="FF0000"/>
                </a:solidFill>
                <a:effectLst>
                  <a:outerShdw blurRad="38100" dist="38100" dir="2700000" algn="tl">
                    <a:srgbClr val="000000">
                      <a:alpha val="43137"/>
                    </a:srgbClr>
                  </a:outerShdw>
                </a:effectLst>
              </a:rPr>
              <a:t>layak</a:t>
            </a:r>
            <a:r>
              <a:rPr lang="en-US" altLang="id-ID" sz="2800" b="1" dirty="0" smtClean="0">
                <a:effectLst>
                  <a:outerShdw blurRad="38100" dist="38100" dir="2700000" algn="tl">
                    <a:srgbClr val="000000">
                      <a:alpha val="43137"/>
                    </a:srgbClr>
                  </a:outerShdw>
                </a:effectLst>
              </a:rPr>
              <a:t>.</a:t>
            </a:r>
            <a:endParaRPr lang="id-ID" altLang="id-ID" sz="2800" b="1" dirty="0" smtClean="0">
              <a:effectLst>
                <a:outerShdw blurRad="38100" dist="38100" dir="2700000" algn="tl">
                  <a:srgbClr val="000000">
                    <a:alpha val="43137"/>
                  </a:srgbClr>
                </a:outerShdw>
              </a:effectLst>
            </a:endParaRPr>
          </a:p>
        </p:txBody>
      </p:sp>
      <p:sp>
        <p:nvSpPr>
          <p:cNvPr id="7" name="TextBox 6"/>
          <p:cNvSpPr txBox="1"/>
          <p:nvPr/>
        </p:nvSpPr>
        <p:spPr>
          <a:xfrm>
            <a:off x="-7015" y="1268760"/>
            <a:ext cx="4218976" cy="646331"/>
          </a:xfrm>
          <a:prstGeom prst="rect">
            <a:avLst/>
          </a:prstGeom>
          <a:solidFill>
            <a:schemeClr val="tx2">
              <a:lumMod val="60000"/>
              <a:lumOff val="40000"/>
            </a:schemeClr>
          </a:solidFill>
        </p:spPr>
        <p:txBody>
          <a:bodyPr wrap="square" rtlCol="0">
            <a:spAutoFit/>
          </a:bodyPr>
          <a:lstStyle/>
          <a:p>
            <a:pPr algn="ctr"/>
            <a:r>
              <a:rPr lang="id-ID" sz="36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Investasi</a:t>
            </a:r>
            <a:r>
              <a:rPr lang="id-ID" sz="3600" i="1" dirty="0" smtClean="0">
                <a:effectLst>
                  <a:outerShdw blurRad="38100" dist="38100" dir="2700000" algn="tl">
                    <a:srgbClr val="000000">
                      <a:alpha val="43137"/>
                    </a:srgbClr>
                  </a:outerShdw>
                </a:effectLst>
                <a:latin typeface="Bernard MT Condensed" panose="02050806060905020404" pitchFamily="18" charset="0"/>
              </a:rPr>
              <a:t> </a:t>
            </a:r>
            <a:r>
              <a:rPr lang="id-ID" sz="3600" i="1" dirty="0">
                <a:solidFill>
                  <a:srgbClr val="FF0000"/>
                </a:solidFill>
                <a:effectLst>
                  <a:outerShdw blurRad="38100" dist="38100" dir="2700000" algn="tl">
                    <a:srgbClr val="000000">
                      <a:alpha val="43137"/>
                    </a:srgbClr>
                  </a:outerShdw>
                </a:effectLst>
                <a:latin typeface="Bernard MT Condensed" panose="02050806060905020404" pitchFamily="18" charset="0"/>
              </a:rPr>
              <a:t> </a:t>
            </a:r>
            <a:r>
              <a:rPr lang="id-ID" sz="36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Naik  40%</a:t>
            </a:r>
            <a:endParaRPr lang="id-ID" sz="36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Tree>
    <p:extLst>
      <p:ext uri="{BB962C8B-B14F-4D97-AF65-F5344CB8AC3E}">
        <p14:creationId xmlns:p14="http://schemas.microsoft.com/office/powerpoint/2010/main" val="3210998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645824" y="1556792"/>
            <a:ext cx="7924800" cy="6096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altLang="id-ID" sz="2400" dirty="0" smtClean="0">
                <a:solidFill>
                  <a:srgbClr val="0070C0"/>
                </a:solidFill>
              </a:rPr>
              <a:t>B</a:t>
            </a:r>
            <a:r>
              <a:rPr lang="id-ID" altLang="id-ID" sz="2400" dirty="0" smtClean="0">
                <a:solidFill>
                  <a:srgbClr val="0070C0"/>
                </a:solidFill>
              </a:rPr>
              <a:t>erdasarkan asumsi adanya kenaikan suku bunga sebesar 20%, </a:t>
            </a:r>
            <a:r>
              <a:rPr lang="id-ID" altLang="id-ID" sz="2400" i="1" dirty="0" smtClean="0">
                <a:solidFill>
                  <a:srgbClr val="0070C0"/>
                </a:solidFill>
              </a:rPr>
              <a:t>MARR </a:t>
            </a:r>
            <a:r>
              <a:rPr lang="id-ID" altLang="id-ID" sz="2400" dirty="0" smtClean="0">
                <a:solidFill>
                  <a:srgbClr val="0070C0"/>
                </a:solidFill>
              </a:rPr>
              <a:t>naik maka pendapatan proyek dihitung  sebagai berikut:</a:t>
            </a:r>
          </a:p>
        </p:txBody>
      </p:sp>
      <p:sp>
        <p:nvSpPr>
          <p:cNvPr id="4" name="Rectangle 3"/>
          <p:cNvSpPr txBox="1">
            <a:spLocks noChangeArrowheads="1"/>
          </p:cNvSpPr>
          <p:nvPr/>
        </p:nvSpPr>
        <p:spPr>
          <a:xfrm>
            <a:off x="683568" y="5229200"/>
            <a:ext cx="8150095" cy="1224136"/>
          </a:xfrm>
          <a:prstGeom prst="rect">
            <a:avLst/>
          </a:prstGeom>
          <a:solidFill>
            <a:schemeClr val="accent5">
              <a:lumMod val="20000"/>
              <a:lumOff val="80000"/>
            </a:schemeClr>
          </a:solidFill>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altLang="id-ID" sz="2400" b="1" dirty="0" smtClean="0">
                <a:solidFill>
                  <a:srgbClr val="FF0000"/>
                </a:solidFill>
                <a:effectLst>
                  <a:outerShdw blurRad="38100" dist="38100" dir="2700000" algn="tl">
                    <a:srgbClr val="000000">
                      <a:alpha val="43137"/>
                    </a:srgbClr>
                  </a:outerShdw>
                </a:effectLst>
              </a:rPr>
              <a:t>NPV </a:t>
            </a:r>
            <a:r>
              <a:rPr lang="id-ID" altLang="id-ID" sz="2400" b="1" dirty="0" smtClean="0">
                <a:solidFill>
                  <a:srgbClr val="FF0000"/>
                </a:solidFill>
                <a:effectLst>
                  <a:outerShdw blurRad="38100" dist="38100" dir="2700000" algn="tl">
                    <a:srgbClr val="000000">
                      <a:alpha val="43137"/>
                    </a:srgbClr>
                  </a:outerShdw>
                </a:effectLst>
              </a:rPr>
              <a:t>negatif</a:t>
            </a:r>
            <a:r>
              <a:rPr lang="en-US" altLang="id-ID" sz="2400" b="1" dirty="0" smtClean="0">
                <a:solidFill>
                  <a:srgbClr val="FF0000"/>
                </a:solidFill>
                <a:effectLst>
                  <a:outerShdw blurRad="38100" dist="38100" dir="2700000" algn="tl">
                    <a:srgbClr val="000000">
                      <a:alpha val="43137"/>
                    </a:srgbClr>
                  </a:outerShdw>
                </a:effectLst>
              </a:rPr>
              <a:t> </a:t>
            </a:r>
            <a:r>
              <a:rPr lang="id-ID" altLang="id-ID" sz="2400" dirty="0" smtClean="0"/>
              <a:t>dengan demikian apabila terjadi </a:t>
            </a:r>
            <a:r>
              <a:rPr lang="id-ID" altLang="id-ID" sz="2400" b="1" dirty="0" smtClean="0">
                <a:solidFill>
                  <a:srgbClr val="FF0000"/>
                </a:solidFill>
                <a:effectLst>
                  <a:outerShdw blurRad="38100" dist="38100" dir="2700000" algn="tl">
                    <a:srgbClr val="000000">
                      <a:alpha val="43137"/>
                    </a:srgbClr>
                  </a:outerShdw>
                </a:effectLst>
              </a:rPr>
              <a:t>kenaikan tingkat suku bunga 20%</a:t>
            </a:r>
            <a:r>
              <a:rPr lang="id-ID" altLang="id-ID" sz="2400" dirty="0" smtClean="0">
                <a:solidFill>
                  <a:srgbClr val="FF0000"/>
                </a:solidFill>
                <a:effectLst>
                  <a:outerShdw blurRad="38100" dist="38100" dir="2700000" algn="tl">
                    <a:srgbClr val="000000">
                      <a:alpha val="43137"/>
                    </a:srgbClr>
                  </a:outerShdw>
                </a:effectLst>
              </a:rPr>
              <a:t>, </a:t>
            </a:r>
            <a:r>
              <a:rPr lang="id-ID" altLang="id-ID" sz="2400" dirty="0" smtClean="0"/>
              <a:t>investasi </a:t>
            </a:r>
            <a:r>
              <a:rPr lang="en-US" altLang="id-ID" sz="2400" dirty="0" smtClean="0"/>
              <a:t>pengembangan </a:t>
            </a:r>
            <a:r>
              <a:rPr lang="id-ID" altLang="id-ID" sz="2400" dirty="0" smtClean="0"/>
              <a:t> </a:t>
            </a:r>
            <a:r>
              <a:rPr lang="en-US" altLang="id-ID" sz="2400" i="1" dirty="0" smtClean="0">
                <a:effectLst>
                  <a:outerShdw blurRad="38100" dist="38100" dir="2700000" algn="tl">
                    <a:srgbClr val="000000">
                      <a:alpha val="43137"/>
                    </a:srgbClr>
                  </a:outerShdw>
                </a:effectLst>
              </a:rPr>
              <a:t>Meeting Hall</a:t>
            </a:r>
            <a:r>
              <a:rPr lang="en-US" altLang="id-ID" sz="2400" dirty="0" smtClean="0">
                <a:effectLst>
                  <a:outerShdw blurRad="38100" dist="38100" dir="2700000" algn="tl">
                    <a:srgbClr val="000000">
                      <a:alpha val="43137"/>
                    </a:srgbClr>
                  </a:outerShdw>
                </a:effectLst>
              </a:rPr>
              <a:t> </a:t>
            </a:r>
            <a:r>
              <a:rPr lang="id-ID" altLang="id-ID" sz="2400" dirty="0" smtClean="0"/>
              <a:t> dinilai </a:t>
            </a:r>
            <a:r>
              <a:rPr lang="id-ID" altLang="id-ID" sz="2400" b="1" dirty="0" smtClean="0">
                <a:solidFill>
                  <a:srgbClr val="FF0000"/>
                </a:solidFill>
                <a:effectLst>
                  <a:outerShdw blurRad="38100" dist="38100" dir="2700000" algn="tl">
                    <a:srgbClr val="000000">
                      <a:alpha val="43137"/>
                    </a:srgbClr>
                  </a:outerShdw>
                </a:effectLst>
              </a:rPr>
              <a:t>tidak </a:t>
            </a:r>
            <a:r>
              <a:rPr lang="en-US" altLang="id-ID" sz="2400" b="1" dirty="0" smtClean="0">
                <a:solidFill>
                  <a:srgbClr val="FF0000"/>
                </a:solidFill>
                <a:effectLst>
                  <a:outerShdw blurRad="38100" dist="38100" dir="2700000" algn="tl">
                    <a:srgbClr val="000000">
                      <a:alpha val="43137"/>
                    </a:srgbClr>
                  </a:outerShdw>
                </a:effectLst>
              </a:rPr>
              <a:t>layak</a:t>
            </a:r>
            <a:r>
              <a:rPr lang="en-US" altLang="id-ID" sz="2400" b="1" dirty="0" smtClean="0">
                <a:effectLst>
                  <a:outerShdw blurRad="38100" dist="38100" dir="2700000" algn="tl">
                    <a:srgbClr val="000000">
                      <a:alpha val="43137"/>
                    </a:srgbClr>
                  </a:outerShdw>
                </a:effectLst>
              </a:rPr>
              <a:t>.</a:t>
            </a:r>
            <a:endParaRPr lang="id-ID" altLang="id-ID" sz="2400" b="1" dirty="0" smtClean="0">
              <a:effectLst>
                <a:outerShdw blurRad="38100" dist="38100" dir="2700000" algn="tl">
                  <a:srgbClr val="000000">
                    <a:alpha val="43137"/>
                  </a:srgbClr>
                </a:outerShdw>
              </a:effectLst>
            </a:endParaRPr>
          </a:p>
        </p:txBody>
      </p:sp>
      <p:sp>
        <p:nvSpPr>
          <p:cNvPr id="5" name="Content Placeholder 2"/>
          <p:cNvSpPr txBox="1">
            <a:spLocks/>
          </p:cNvSpPr>
          <p:nvPr/>
        </p:nvSpPr>
        <p:spPr>
          <a:xfrm>
            <a:off x="780349" y="908720"/>
            <a:ext cx="7814828" cy="685800"/>
          </a:xfrm>
          <a:prstGeom prst="rect">
            <a:avLst/>
          </a:prstGeom>
          <a:solidFill>
            <a:srgbClr val="002060"/>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id-ID" altLang="id-ID" b="1" i="1" dirty="0" smtClean="0">
                <a:solidFill>
                  <a:schemeClr val="bg1"/>
                </a:solidFill>
                <a:effectLst>
                  <a:outerShdw blurRad="38100" dist="38100" dir="2700000" algn="tl">
                    <a:srgbClr val="000000">
                      <a:alpha val="43137"/>
                    </a:srgbClr>
                  </a:outerShdw>
                </a:effectLst>
              </a:rPr>
              <a:t>2. </a:t>
            </a:r>
            <a:r>
              <a:rPr lang="en-US" altLang="id-ID" b="1" i="1" dirty="0" smtClean="0">
                <a:solidFill>
                  <a:schemeClr val="bg1"/>
                </a:solidFill>
                <a:effectLst>
                  <a:outerShdw blurRad="38100" dist="38100" dir="2700000" algn="tl">
                    <a:srgbClr val="000000">
                      <a:alpha val="43137"/>
                    </a:srgbClr>
                  </a:outerShdw>
                </a:effectLst>
              </a:rPr>
              <a:t>Tingkat </a:t>
            </a:r>
            <a:r>
              <a:rPr lang="id-ID" altLang="id-ID" b="1" i="1" dirty="0" smtClean="0">
                <a:solidFill>
                  <a:schemeClr val="bg1"/>
                </a:solidFill>
                <a:effectLst>
                  <a:outerShdw blurRad="38100" dist="38100" dir="2700000" algn="tl">
                    <a:srgbClr val="000000">
                      <a:alpha val="43137"/>
                    </a:srgbClr>
                  </a:outerShdw>
                </a:effectLst>
              </a:rPr>
              <a:t>suku </a:t>
            </a:r>
            <a:r>
              <a:rPr lang="en-US" altLang="id-ID" b="1" i="1" dirty="0" smtClean="0">
                <a:solidFill>
                  <a:schemeClr val="bg1"/>
                </a:solidFill>
                <a:effectLst>
                  <a:outerShdw blurRad="38100" dist="38100" dir="2700000" algn="tl">
                    <a:srgbClr val="000000">
                      <a:alpha val="43137"/>
                    </a:srgbClr>
                  </a:outerShdw>
                </a:effectLst>
              </a:rPr>
              <a:t>bunga naik 20 %</a:t>
            </a:r>
          </a:p>
        </p:txBody>
      </p:sp>
      <p:sp>
        <p:nvSpPr>
          <p:cNvPr id="7" name="TextBox 6"/>
          <p:cNvSpPr txBox="1"/>
          <p:nvPr/>
        </p:nvSpPr>
        <p:spPr>
          <a:xfrm>
            <a:off x="780349" y="2708920"/>
            <a:ext cx="4746812" cy="461665"/>
          </a:xfrm>
          <a:prstGeom prst="rect">
            <a:avLst/>
          </a:prstGeom>
          <a:solidFill>
            <a:schemeClr val="tx1"/>
          </a:solidFill>
        </p:spPr>
        <p:txBody>
          <a:bodyPr wrap="none" rtlCol="0">
            <a:spAutoFit/>
          </a:bodyPr>
          <a:lstStyle/>
          <a:p>
            <a:r>
              <a:rPr lang="id-ID" sz="2400" b="1" dirty="0" smtClean="0">
                <a:solidFill>
                  <a:srgbClr val="FFFF00"/>
                </a:solidFill>
              </a:rPr>
              <a:t>MARR = 21% x 1,2 =  0,252  =  25.2%</a:t>
            </a:r>
            <a:endParaRPr lang="id-ID" sz="2400" b="1" dirty="0">
              <a:solidFill>
                <a:srgbClr val="FFFF00"/>
              </a:solidFill>
            </a:endParaRPr>
          </a:p>
        </p:txBody>
      </p:sp>
      <p:sp>
        <p:nvSpPr>
          <p:cNvPr id="8" name="TextBox 7"/>
          <p:cNvSpPr txBox="1"/>
          <p:nvPr/>
        </p:nvSpPr>
        <p:spPr>
          <a:xfrm>
            <a:off x="780349" y="3192460"/>
            <a:ext cx="7655750" cy="1938992"/>
          </a:xfrm>
          <a:prstGeom prst="rect">
            <a:avLst/>
          </a:prstGeom>
          <a:noFill/>
        </p:spPr>
        <p:txBody>
          <a:bodyPr wrap="none" rtlCol="0">
            <a:spAutoFit/>
          </a:bodyPr>
          <a:lstStyle/>
          <a:p>
            <a:r>
              <a:rPr lang="id-ID" sz="2400" b="1" i="1" dirty="0" smtClean="0"/>
              <a:t>NPV  	=  - 187.645.000 + 61.768.011 (P/F, 25.2%, 1) + ........</a:t>
            </a:r>
          </a:p>
          <a:p>
            <a:r>
              <a:rPr lang="id-ID" sz="2400" b="1" i="1" dirty="0"/>
              <a:t>	</a:t>
            </a:r>
            <a:r>
              <a:rPr lang="id-ID" sz="2400" b="1" i="1" dirty="0" smtClean="0"/>
              <a:t>    + 81.437.308 (P/F, 25.2%, 5)</a:t>
            </a:r>
          </a:p>
          <a:p>
            <a:r>
              <a:rPr lang="id-ID" sz="2400" b="1" i="1" dirty="0" smtClean="0"/>
              <a:t> 	=  </a:t>
            </a:r>
            <a:r>
              <a:rPr lang="id-ID" sz="2400" b="1" i="1" dirty="0"/>
              <a:t>- 187.645.000 + 61.768.011 </a:t>
            </a:r>
            <a:r>
              <a:rPr lang="id-ID" sz="2400" b="1" i="1" dirty="0" smtClean="0"/>
              <a:t>(0,81)  + </a:t>
            </a:r>
            <a:r>
              <a:rPr lang="id-ID" sz="2400" b="1" i="1" dirty="0"/>
              <a:t>........</a:t>
            </a:r>
          </a:p>
          <a:p>
            <a:r>
              <a:rPr lang="id-ID" sz="2400" b="1" i="1" dirty="0"/>
              <a:t>	</a:t>
            </a:r>
            <a:r>
              <a:rPr lang="id-ID" sz="2400" b="1" i="1" dirty="0" smtClean="0"/>
              <a:t>    + </a:t>
            </a:r>
            <a:r>
              <a:rPr lang="id-ID" sz="2400" b="1" i="1" dirty="0"/>
              <a:t>81.437.308 </a:t>
            </a:r>
            <a:r>
              <a:rPr lang="id-ID" sz="2400" b="1" i="1" dirty="0" smtClean="0"/>
              <a:t>(0,328) </a:t>
            </a:r>
          </a:p>
          <a:p>
            <a:r>
              <a:rPr lang="id-ID" sz="2400" b="1" i="1" dirty="0"/>
              <a:t>	</a:t>
            </a:r>
            <a:r>
              <a:rPr lang="id-ID" sz="2400" b="1" i="1" dirty="0" smtClean="0"/>
              <a:t>=  - 4.098.469</a:t>
            </a:r>
            <a:endParaRPr lang="id-ID" sz="2400" b="1" i="1" dirty="0"/>
          </a:p>
        </p:txBody>
      </p:sp>
    </p:spTree>
    <p:extLst>
      <p:ext uri="{BB962C8B-B14F-4D97-AF65-F5344CB8AC3E}">
        <p14:creationId xmlns:p14="http://schemas.microsoft.com/office/powerpoint/2010/main" val="94086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755576" y="947192"/>
            <a:ext cx="7776864" cy="609600"/>
          </a:xfrm>
          <a:prstGeom prst="rect">
            <a:avLst/>
          </a:prstGeom>
          <a:solidFill>
            <a:srgbClr val="002060"/>
          </a:solid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id-ID" altLang="id-ID" b="1" i="1" dirty="0" smtClean="0">
                <a:solidFill>
                  <a:schemeClr val="bg1"/>
                </a:solidFill>
                <a:effectLst>
                  <a:outerShdw blurRad="38100" dist="38100" dir="2700000" algn="tl">
                    <a:srgbClr val="000000">
                      <a:alpha val="43137"/>
                    </a:srgbClr>
                  </a:outerShdw>
                </a:effectLst>
              </a:rPr>
              <a:t>3. </a:t>
            </a:r>
            <a:r>
              <a:rPr lang="en-US" altLang="id-ID" b="1" i="1" dirty="0" smtClean="0">
                <a:solidFill>
                  <a:schemeClr val="bg1"/>
                </a:solidFill>
                <a:effectLst>
                  <a:outerShdw blurRad="38100" dist="38100" dir="2700000" algn="tl">
                    <a:srgbClr val="000000">
                      <a:alpha val="43137"/>
                    </a:srgbClr>
                  </a:outerShdw>
                </a:effectLst>
              </a:rPr>
              <a:t>Arus kas turun 30 %</a:t>
            </a:r>
          </a:p>
        </p:txBody>
      </p:sp>
      <p:sp>
        <p:nvSpPr>
          <p:cNvPr id="4" name="Rectangle 3"/>
          <p:cNvSpPr txBox="1">
            <a:spLocks noChangeArrowheads="1"/>
          </p:cNvSpPr>
          <p:nvPr/>
        </p:nvSpPr>
        <p:spPr>
          <a:xfrm>
            <a:off x="683568" y="1667272"/>
            <a:ext cx="7780784" cy="6096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altLang="id-ID" sz="2400" dirty="0" smtClean="0">
                <a:solidFill>
                  <a:srgbClr val="0070C0"/>
                </a:solidFill>
              </a:rPr>
              <a:t>J</a:t>
            </a:r>
            <a:r>
              <a:rPr lang="id-ID" altLang="id-ID" sz="2400" dirty="0" smtClean="0">
                <a:solidFill>
                  <a:srgbClr val="0070C0"/>
                </a:solidFill>
              </a:rPr>
              <a:t>ika diasumsi adanya penurunan arus kas masuk sebesar 30%, maka rencana pendapatan proyek yang diperoleh adalah :</a:t>
            </a:r>
          </a:p>
        </p:txBody>
      </p:sp>
      <p:sp>
        <p:nvSpPr>
          <p:cNvPr id="5" name="TextBox 4"/>
          <p:cNvSpPr txBox="1"/>
          <p:nvPr/>
        </p:nvSpPr>
        <p:spPr>
          <a:xfrm>
            <a:off x="755576" y="3064892"/>
            <a:ext cx="7414209" cy="2308324"/>
          </a:xfrm>
          <a:prstGeom prst="rect">
            <a:avLst/>
          </a:prstGeom>
          <a:noFill/>
        </p:spPr>
        <p:txBody>
          <a:bodyPr wrap="none" rtlCol="0">
            <a:spAutoFit/>
          </a:bodyPr>
          <a:lstStyle/>
          <a:p>
            <a:r>
              <a:rPr lang="id-ID" sz="2400" dirty="0" smtClean="0">
                <a:solidFill>
                  <a:srgbClr val="C00000"/>
                </a:solidFill>
                <a:effectLst>
                  <a:outerShdw blurRad="38100" dist="38100" dir="2700000" algn="tl">
                    <a:srgbClr val="000000">
                      <a:alpha val="43137"/>
                    </a:srgbClr>
                  </a:outerShdw>
                </a:effectLst>
              </a:rPr>
              <a:t>Arus kas tahun ke-1	=  61.768.011 (1-0,3) 	=  43.237.608</a:t>
            </a:r>
          </a:p>
          <a:p>
            <a:r>
              <a:rPr lang="id-ID" sz="2400" dirty="0">
                <a:solidFill>
                  <a:srgbClr val="C00000"/>
                </a:solidFill>
                <a:effectLst>
                  <a:outerShdw blurRad="38100" dist="38100" dir="2700000" algn="tl">
                    <a:srgbClr val="000000">
                      <a:alpha val="43137"/>
                    </a:srgbClr>
                  </a:outerShdw>
                </a:effectLst>
              </a:rPr>
              <a:t>Arus kas tahun </a:t>
            </a:r>
            <a:r>
              <a:rPr lang="id-ID" sz="2400" dirty="0" smtClean="0">
                <a:solidFill>
                  <a:srgbClr val="C00000"/>
                </a:solidFill>
                <a:effectLst>
                  <a:outerShdw blurRad="38100" dist="38100" dir="2700000" algn="tl">
                    <a:srgbClr val="000000">
                      <a:alpha val="43137"/>
                    </a:srgbClr>
                  </a:outerShdw>
                </a:effectLst>
              </a:rPr>
              <a:t>ke-2</a:t>
            </a:r>
            <a:r>
              <a:rPr lang="id-ID" sz="2400" dirty="0">
                <a:solidFill>
                  <a:srgbClr val="C00000"/>
                </a:solidFill>
                <a:effectLst>
                  <a:outerShdw blurRad="38100" dist="38100" dir="2700000" algn="tl">
                    <a:srgbClr val="000000">
                      <a:alpha val="43137"/>
                    </a:srgbClr>
                  </a:outerShdw>
                </a:effectLst>
              </a:rPr>
              <a:t>	=  </a:t>
            </a:r>
            <a:r>
              <a:rPr lang="id-ID" sz="2400" dirty="0" smtClean="0">
                <a:solidFill>
                  <a:srgbClr val="C00000"/>
                </a:solidFill>
                <a:effectLst>
                  <a:outerShdw blurRad="38100" dist="38100" dir="2700000" algn="tl">
                    <a:srgbClr val="000000">
                      <a:alpha val="43137"/>
                    </a:srgbClr>
                  </a:outerShdw>
                </a:effectLst>
              </a:rPr>
              <a:t>61.934.601 </a:t>
            </a:r>
            <a:r>
              <a:rPr lang="id-ID" sz="2400" dirty="0">
                <a:solidFill>
                  <a:srgbClr val="C00000"/>
                </a:solidFill>
                <a:effectLst>
                  <a:outerShdw blurRad="38100" dist="38100" dir="2700000" algn="tl">
                    <a:srgbClr val="000000">
                      <a:alpha val="43137"/>
                    </a:srgbClr>
                  </a:outerShdw>
                </a:effectLst>
              </a:rPr>
              <a:t>(1-0,3) 	=  </a:t>
            </a:r>
            <a:r>
              <a:rPr lang="id-ID" sz="2400" dirty="0" smtClean="0">
                <a:solidFill>
                  <a:srgbClr val="C00000"/>
                </a:solidFill>
                <a:effectLst>
                  <a:outerShdw blurRad="38100" dist="38100" dir="2700000" algn="tl">
                    <a:srgbClr val="000000">
                      <a:alpha val="43137"/>
                    </a:srgbClr>
                  </a:outerShdw>
                </a:effectLst>
              </a:rPr>
              <a:t>43.354.221</a:t>
            </a:r>
            <a:endParaRPr lang="id-ID" sz="2400" dirty="0">
              <a:solidFill>
                <a:srgbClr val="C00000"/>
              </a:solidFill>
              <a:effectLst>
                <a:outerShdw blurRad="38100" dist="38100" dir="2700000" algn="tl">
                  <a:srgbClr val="000000">
                    <a:alpha val="43137"/>
                  </a:srgbClr>
                </a:outerShdw>
              </a:effectLst>
            </a:endParaRPr>
          </a:p>
          <a:p>
            <a:r>
              <a:rPr lang="id-ID" sz="2400" dirty="0">
                <a:solidFill>
                  <a:srgbClr val="C00000"/>
                </a:solidFill>
                <a:effectLst>
                  <a:outerShdw blurRad="38100" dist="38100" dir="2700000" algn="tl">
                    <a:srgbClr val="000000">
                      <a:alpha val="43137"/>
                    </a:srgbClr>
                  </a:outerShdw>
                </a:effectLst>
              </a:rPr>
              <a:t>Arus kas tahun </a:t>
            </a:r>
            <a:r>
              <a:rPr lang="id-ID" sz="2400" dirty="0" smtClean="0">
                <a:solidFill>
                  <a:srgbClr val="C00000"/>
                </a:solidFill>
                <a:effectLst>
                  <a:outerShdw blurRad="38100" dist="38100" dir="2700000" algn="tl">
                    <a:srgbClr val="000000">
                      <a:alpha val="43137"/>
                    </a:srgbClr>
                  </a:outerShdw>
                </a:effectLst>
              </a:rPr>
              <a:t>ke-3</a:t>
            </a:r>
            <a:r>
              <a:rPr lang="id-ID" sz="2400" dirty="0">
                <a:solidFill>
                  <a:srgbClr val="C00000"/>
                </a:solidFill>
                <a:effectLst>
                  <a:outerShdw blurRad="38100" dist="38100" dir="2700000" algn="tl">
                    <a:srgbClr val="000000">
                      <a:alpha val="43137"/>
                    </a:srgbClr>
                  </a:outerShdw>
                </a:effectLst>
              </a:rPr>
              <a:t>	=  </a:t>
            </a:r>
            <a:r>
              <a:rPr lang="id-ID" sz="2400" dirty="0" smtClean="0">
                <a:solidFill>
                  <a:srgbClr val="C00000"/>
                </a:solidFill>
                <a:effectLst>
                  <a:outerShdw blurRad="38100" dist="38100" dir="2700000" algn="tl">
                    <a:srgbClr val="000000">
                      <a:alpha val="43137"/>
                    </a:srgbClr>
                  </a:outerShdw>
                </a:effectLst>
              </a:rPr>
              <a:t>70.492.567 </a:t>
            </a:r>
            <a:r>
              <a:rPr lang="id-ID" sz="2400" dirty="0">
                <a:solidFill>
                  <a:srgbClr val="C00000"/>
                </a:solidFill>
                <a:effectLst>
                  <a:outerShdw blurRad="38100" dist="38100" dir="2700000" algn="tl">
                    <a:srgbClr val="000000">
                      <a:alpha val="43137"/>
                    </a:srgbClr>
                  </a:outerShdw>
                </a:effectLst>
              </a:rPr>
              <a:t>(1-0,3) 	=  </a:t>
            </a:r>
            <a:r>
              <a:rPr lang="id-ID" sz="2400" dirty="0" smtClean="0">
                <a:solidFill>
                  <a:srgbClr val="C00000"/>
                </a:solidFill>
                <a:effectLst>
                  <a:outerShdw blurRad="38100" dist="38100" dir="2700000" algn="tl">
                    <a:srgbClr val="000000">
                      <a:alpha val="43137"/>
                    </a:srgbClr>
                  </a:outerShdw>
                </a:effectLst>
              </a:rPr>
              <a:t>49.334.797</a:t>
            </a:r>
            <a:endParaRPr lang="id-ID" sz="2400" dirty="0">
              <a:solidFill>
                <a:srgbClr val="C00000"/>
              </a:solidFill>
              <a:effectLst>
                <a:outerShdw blurRad="38100" dist="38100" dir="2700000" algn="tl">
                  <a:srgbClr val="000000">
                    <a:alpha val="43137"/>
                  </a:srgbClr>
                </a:outerShdw>
              </a:effectLst>
            </a:endParaRPr>
          </a:p>
          <a:p>
            <a:r>
              <a:rPr lang="id-ID" sz="2400" dirty="0">
                <a:solidFill>
                  <a:srgbClr val="C00000"/>
                </a:solidFill>
                <a:effectLst>
                  <a:outerShdw blurRad="38100" dist="38100" dir="2700000" algn="tl">
                    <a:srgbClr val="000000">
                      <a:alpha val="43137"/>
                    </a:srgbClr>
                  </a:outerShdw>
                </a:effectLst>
              </a:rPr>
              <a:t>Arus kas tahun </a:t>
            </a:r>
            <a:r>
              <a:rPr lang="id-ID" sz="2400" dirty="0" smtClean="0">
                <a:solidFill>
                  <a:srgbClr val="C00000"/>
                </a:solidFill>
                <a:effectLst>
                  <a:outerShdw blurRad="38100" dist="38100" dir="2700000" algn="tl">
                    <a:srgbClr val="000000">
                      <a:alpha val="43137"/>
                    </a:srgbClr>
                  </a:outerShdw>
                </a:effectLst>
              </a:rPr>
              <a:t>ke-4</a:t>
            </a:r>
            <a:r>
              <a:rPr lang="id-ID" sz="2400" dirty="0">
                <a:solidFill>
                  <a:srgbClr val="C00000"/>
                </a:solidFill>
                <a:effectLst>
                  <a:outerShdw blurRad="38100" dist="38100" dir="2700000" algn="tl">
                    <a:srgbClr val="000000">
                      <a:alpha val="43137"/>
                    </a:srgbClr>
                  </a:outerShdw>
                </a:effectLst>
              </a:rPr>
              <a:t>	=  </a:t>
            </a:r>
            <a:r>
              <a:rPr lang="id-ID" sz="2400" dirty="0" smtClean="0">
                <a:solidFill>
                  <a:srgbClr val="C00000"/>
                </a:solidFill>
                <a:effectLst>
                  <a:outerShdw blurRad="38100" dist="38100" dir="2700000" algn="tl">
                    <a:srgbClr val="000000">
                      <a:alpha val="43137"/>
                    </a:srgbClr>
                  </a:outerShdw>
                </a:effectLst>
              </a:rPr>
              <a:t>75.655.643 </a:t>
            </a:r>
            <a:r>
              <a:rPr lang="id-ID" sz="2400" dirty="0">
                <a:solidFill>
                  <a:srgbClr val="C00000"/>
                </a:solidFill>
                <a:effectLst>
                  <a:outerShdw blurRad="38100" dist="38100" dir="2700000" algn="tl">
                    <a:srgbClr val="000000">
                      <a:alpha val="43137"/>
                    </a:srgbClr>
                  </a:outerShdw>
                </a:effectLst>
              </a:rPr>
              <a:t>(1-0,3) 	=  </a:t>
            </a:r>
            <a:r>
              <a:rPr lang="id-ID" sz="2400" dirty="0" smtClean="0">
                <a:solidFill>
                  <a:srgbClr val="C00000"/>
                </a:solidFill>
                <a:effectLst>
                  <a:outerShdw blurRad="38100" dist="38100" dir="2700000" algn="tl">
                    <a:srgbClr val="000000">
                      <a:alpha val="43137"/>
                    </a:srgbClr>
                  </a:outerShdw>
                </a:effectLst>
              </a:rPr>
              <a:t>53.958.950</a:t>
            </a:r>
            <a:endParaRPr lang="id-ID" sz="2400" dirty="0">
              <a:solidFill>
                <a:srgbClr val="C00000"/>
              </a:solidFill>
              <a:effectLst>
                <a:outerShdw blurRad="38100" dist="38100" dir="2700000" algn="tl">
                  <a:srgbClr val="000000">
                    <a:alpha val="43137"/>
                  </a:srgbClr>
                </a:outerShdw>
              </a:effectLst>
            </a:endParaRPr>
          </a:p>
          <a:p>
            <a:r>
              <a:rPr lang="id-ID" sz="2400" dirty="0">
                <a:solidFill>
                  <a:srgbClr val="C00000"/>
                </a:solidFill>
                <a:effectLst>
                  <a:outerShdw blurRad="38100" dist="38100" dir="2700000" algn="tl">
                    <a:srgbClr val="000000">
                      <a:alpha val="43137"/>
                    </a:srgbClr>
                  </a:outerShdw>
                </a:effectLst>
              </a:rPr>
              <a:t>Arus kas tahun </a:t>
            </a:r>
            <a:r>
              <a:rPr lang="id-ID" sz="2400" dirty="0" smtClean="0">
                <a:solidFill>
                  <a:srgbClr val="C00000"/>
                </a:solidFill>
                <a:effectLst>
                  <a:outerShdw blurRad="38100" dist="38100" dir="2700000" algn="tl">
                    <a:srgbClr val="000000">
                      <a:alpha val="43137"/>
                    </a:srgbClr>
                  </a:outerShdw>
                </a:effectLst>
              </a:rPr>
              <a:t>ke-5</a:t>
            </a:r>
            <a:r>
              <a:rPr lang="id-ID" sz="2400" dirty="0">
                <a:solidFill>
                  <a:srgbClr val="C00000"/>
                </a:solidFill>
                <a:effectLst>
                  <a:outerShdw blurRad="38100" dist="38100" dir="2700000" algn="tl">
                    <a:srgbClr val="000000">
                      <a:alpha val="43137"/>
                    </a:srgbClr>
                  </a:outerShdw>
                </a:effectLst>
              </a:rPr>
              <a:t>	=  </a:t>
            </a:r>
            <a:r>
              <a:rPr lang="id-ID" sz="2400" dirty="0" smtClean="0">
                <a:solidFill>
                  <a:srgbClr val="C00000"/>
                </a:solidFill>
                <a:effectLst>
                  <a:outerShdw blurRad="38100" dist="38100" dir="2700000" algn="tl">
                    <a:srgbClr val="000000">
                      <a:alpha val="43137"/>
                    </a:srgbClr>
                  </a:outerShdw>
                </a:effectLst>
              </a:rPr>
              <a:t>81.437.308 </a:t>
            </a:r>
            <a:r>
              <a:rPr lang="id-ID" sz="2400" dirty="0">
                <a:solidFill>
                  <a:srgbClr val="C00000"/>
                </a:solidFill>
                <a:effectLst>
                  <a:outerShdw blurRad="38100" dist="38100" dir="2700000" algn="tl">
                    <a:srgbClr val="000000">
                      <a:alpha val="43137"/>
                    </a:srgbClr>
                  </a:outerShdw>
                </a:effectLst>
              </a:rPr>
              <a:t>(1-0,3) 	=  </a:t>
            </a:r>
            <a:r>
              <a:rPr lang="id-ID" sz="2400" dirty="0" smtClean="0">
                <a:solidFill>
                  <a:srgbClr val="C00000"/>
                </a:solidFill>
                <a:effectLst>
                  <a:outerShdw blurRad="38100" dist="38100" dir="2700000" algn="tl">
                    <a:srgbClr val="000000">
                      <a:alpha val="43137"/>
                    </a:srgbClr>
                  </a:outerShdw>
                </a:effectLst>
              </a:rPr>
              <a:t>57.006.116</a:t>
            </a:r>
          </a:p>
          <a:p>
            <a:endParaRPr lang="id-ID" sz="2400" dirty="0" smtClean="0">
              <a:solidFill>
                <a:srgbClr val="C00000"/>
              </a:solidFill>
              <a:effectLst>
                <a:outerShdw blurRad="38100" dist="38100" dir="2700000" algn="tl">
                  <a:srgbClr val="000000">
                    <a:alpha val="43137"/>
                  </a:srgbClr>
                </a:outerShdw>
              </a:effectLst>
            </a:endParaRPr>
          </a:p>
        </p:txBody>
      </p:sp>
      <p:sp>
        <p:nvSpPr>
          <p:cNvPr id="6" name="Rectangle 3"/>
          <p:cNvSpPr txBox="1">
            <a:spLocks noChangeArrowheads="1"/>
          </p:cNvSpPr>
          <p:nvPr/>
        </p:nvSpPr>
        <p:spPr>
          <a:xfrm>
            <a:off x="683568" y="5267672"/>
            <a:ext cx="7780784" cy="6096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altLang="id-ID" sz="2400" dirty="0" smtClean="0">
                <a:solidFill>
                  <a:srgbClr val="0070C0"/>
                </a:solidFill>
              </a:rPr>
              <a:t>P</a:t>
            </a:r>
            <a:r>
              <a:rPr lang="id-ID" altLang="id-ID" sz="2400" dirty="0" smtClean="0">
                <a:solidFill>
                  <a:srgbClr val="0070C0"/>
                </a:solidFill>
              </a:rPr>
              <a:t>erhitungan NPV adalah sebagai berikut:</a:t>
            </a:r>
          </a:p>
        </p:txBody>
      </p:sp>
    </p:spTree>
    <p:extLst>
      <p:ext uri="{BB962C8B-B14F-4D97-AF65-F5344CB8AC3E}">
        <p14:creationId xmlns:p14="http://schemas.microsoft.com/office/powerpoint/2010/main" val="27128132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9004" y="2192665"/>
            <a:ext cx="7617406" cy="3046988"/>
          </a:xfrm>
          <a:prstGeom prst="rect">
            <a:avLst/>
          </a:prstGeom>
          <a:noFill/>
        </p:spPr>
        <p:txBody>
          <a:bodyPr wrap="none" rtlCol="0">
            <a:spAutoFit/>
          </a:bodyPr>
          <a:lstStyle/>
          <a:p>
            <a:r>
              <a:rPr lang="id-ID" sz="2400" dirty="0" smtClean="0">
                <a:solidFill>
                  <a:srgbClr val="C00000"/>
                </a:solidFill>
                <a:effectLst>
                  <a:outerShdw blurRad="38100" dist="38100" dir="2700000" algn="tl">
                    <a:srgbClr val="000000">
                      <a:alpha val="43137"/>
                    </a:srgbClr>
                  </a:outerShdw>
                </a:effectLst>
              </a:rPr>
              <a:t>NPV	= - 187.645.000  +  43.237.608 (P/F, 21%, 1) + ...........</a:t>
            </a:r>
          </a:p>
          <a:p>
            <a:r>
              <a:rPr lang="id-ID" sz="2400" dirty="0">
                <a:solidFill>
                  <a:srgbClr val="C00000"/>
                </a:solidFill>
                <a:effectLst>
                  <a:outerShdw blurRad="38100" dist="38100" dir="2700000" algn="tl">
                    <a:srgbClr val="000000">
                      <a:alpha val="43137"/>
                    </a:srgbClr>
                  </a:outerShdw>
                </a:effectLst>
              </a:rPr>
              <a:t>	</a:t>
            </a:r>
            <a:r>
              <a:rPr lang="id-ID" sz="2400" dirty="0" smtClean="0">
                <a:solidFill>
                  <a:srgbClr val="C00000"/>
                </a:solidFill>
                <a:effectLst>
                  <a:outerShdw blurRad="38100" dist="38100" dir="2700000" algn="tl">
                    <a:srgbClr val="000000">
                      <a:alpha val="43137"/>
                    </a:srgbClr>
                  </a:outerShdw>
                </a:effectLst>
              </a:rPr>
              <a:t>   +  57.006.116 (P/F, 21%, 5)</a:t>
            </a:r>
          </a:p>
          <a:p>
            <a:r>
              <a:rPr lang="id-ID" sz="2400" dirty="0">
                <a:solidFill>
                  <a:srgbClr val="C00000"/>
                </a:solidFill>
                <a:effectLst>
                  <a:outerShdw blurRad="38100" dist="38100" dir="2700000" algn="tl">
                    <a:srgbClr val="000000">
                      <a:alpha val="43137"/>
                    </a:srgbClr>
                  </a:outerShdw>
                </a:effectLst>
              </a:rPr>
              <a:t>	</a:t>
            </a:r>
            <a:r>
              <a:rPr lang="id-ID" sz="2400" dirty="0" smtClean="0">
                <a:solidFill>
                  <a:srgbClr val="C00000"/>
                </a:solidFill>
                <a:effectLst>
                  <a:outerShdw blurRad="38100" dist="38100" dir="2700000" algn="tl">
                    <a:srgbClr val="000000">
                      <a:alpha val="43137"/>
                    </a:srgbClr>
                  </a:outerShdw>
                </a:effectLst>
              </a:rPr>
              <a:t>= - 187.645.000  +  </a:t>
            </a:r>
            <a:r>
              <a:rPr lang="id-ID" sz="2400" dirty="0">
                <a:solidFill>
                  <a:srgbClr val="C00000"/>
                </a:solidFill>
                <a:effectLst>
                  <a:outerShdw blurRad="38100" dist="38100" dir="2700000" algn="tl">
                    <a:srgbClr val="000000">
                      <a:alpha val="43137"/>
                    </a:srgbClr>
                  </a:outerShdw>
                </a:effectLst>
              </a:rPr>
              <a:t>43.237.608 (</a:t>
            </a:r>
            <a:r>
              <a:rPr lang="id-ID" sz="2400" dirty="0" smtClean="0">
                <a:solidFill>
                  <a:srgbClr val="C00000"/>
                </a:solidFill>
                <a:effectLst>
                  <a:outerShdw blurRad="38100" dist="38100" dir="2700000" algn="tl">
                    <a:srgbClr val="000000">
                      <a:alpha val="43137"/>
                    </a:srgbClr>
                  </a:outerShdw>
                </a:effectLst>
              </a:rPr>
              <a:t>0,826446) </a:t>
            </a:r>
            <a:r>
              <a:rPr lang="id-ID" sz="2400" dirty="0">
                <a:solidFill>
                  <a:srgbClr val="C00000"/>
                </a:solidFill>
                <a:effectLst>
                  <a:outerShdw blurRad="38100" dist="38100" dir="2700000" algn="tl">
                    <a:srgbClr val="000000">
                      <a:alpha val="43137"/>
                    </a:srgbClr>
                  </a:outerShdw>
                </a:effectLst>
              </a:rPr>
              <a:t>+ ...........</a:t>
            </a:r>
          </a:p>
          <a:p>
            <a:r>
              <a:rPr lang="id-ID" sz="2400" dirty="0">
                <a:solidFill>
                  <a:srgbClr val="C00000"/>
                </a:solidFill>
                <a:effectLst>
                  <a:outerShdw blurRad="38100" dist="38100" dir="2700000" algn="tl">
                    <a:srgbClr val="000000">
                      <a:alpha val="43137"/>
                    </a:srgbClr>
                  </a:outerShdw>
                </a:effectLst>
              </a:rPr>
              <a:t>	   +  57.006.116 (0.385543</a:t>
            </a:r>
            <a:r>
              <a:rPr lang="id-ID" sz="2400" dirty="0" smtClean="0">
                <a:solidFill>
                  <a:srgbClr val="C00000"/>
                </a:solidFill>
                <a:effectLst>
                  <a:outerShdw blurRad="38100" dist="38100" dir="2700000" algn="tl">
                    <a:srgbClr val="000000">
                      <a:alpha val="43137"/>
                    </a:srgbClr>
                  </a:outerShdw>
                </a:effectLst>
              </a:rPr>
              <a:t>)</a:t>
            </a:r>
          </a:p>
          <a:p>
            <a:r>
              <a:rPr lang="id-ID" sz="2400" dirty="0">
                <a:solidFill>
                  <a:srgbClr val="C00000"/>
                </a:solidFill>
                <a:effectLst>
                  <a:outerShdw blurRad="38100" dist="38100" dir="2700000" algn="tl">
                    <a:srgbClr val="000000">
                      <a:alpha val="43137"/>
                    </a:srgbClr>
                  </a:outerShdw>
                </a:effectLst>
              </a:rPr>
              <a:t>	</a:t>
            </a:r>
            <a:r>
              <a:rPr lang="id-ID" sz="2400" dirty="0" smtClean="0">
                <a:solidFill>
                  <a:srgbClr val="C00000"/>
                </a:solidFill>
                <a:effectLst>
                  <a:outerShdw blurRad="38100" dist="38100" dir="2700000" algn="tl">
                    <a:srgbClr val="000000">
                      <a:alpha val="43137"/>
                    </a:srgbClr>
                  </a:outerShdw>
                </a:effectLst>
              </a:rPr>
              <a:t>=  - 44.375.982</a:t>
            </a:r>
            <a:endParaRPr lang="id-ID" sz="2400" dirty="0">
              <a:solidFill>
                <a:srgbClr val="C00000"/>
              </a:solidFill>
              <a:effectLst>
                <a:outerShdw blurRad="38100" dist="38100" dir="2700000" algn="tl">
                  <a:srgbClr val="000000">
                    <a:alpha val="43137"/>
                  </a:srgbClr>
                </a:outerShdw>
              </a:effectLst>
            </a:endParaRPr>
          </a:p>
          <a:p>
            <a:endParaRPr lang="id-ID" sz="2400" dirty="0">
              <a:solidFill>
                <a:srgbClr val="C00000"/>
              </a:solidFill>
              <a:effectLst>
                <a:outerShdw blurRad="38100" dist="38100" dir="2700000" algn="tl">
                  <a:srgbClr val="000000">
                    <a:alpha val="43137"/>
                  </a:srgbClr>
                </a:outerShdw>
              </a:effectLst>
            </a:endParaRPr>
          </a:p>
          <a:p>
            <a:endParaRPr lang="id-ID" sz="2400" dirty="0">
              <a:solidFill>
                <a:srgbClr val="C00000"/>
              </a:solidFill>
              <a:effectLst>
                <a:outerShdw blurRad="38100" dist="38100" dir="2700000" algn="tl">
                  <a:srgbClr val="000000">
                    <a:alpha val="43137"/>
                  </a:srgbClr>
                </a:outerShdw>
              </a:effectLst>
            </a:endParaRPr>
          </a:p>
          <a:p>
            <a:endParaRPr lang="id-ID" sz="2400" dirty="0">
              <a:solidFill>
                <a:srgbClr val="C00000"/>
              </a:solidFill>
              <a:effectLst>
                <a:outerShdw blurRad="38100" dist="38100" dir="2700000" algn="tl">
                  <a:srgbClr val="000000">
                    <a:alpha val="43137"/>
                  </a:srgbClr>
                </a:outerShdw>
              </a:effectLst>
            </a:endParaRPr>
          </a:p>
        </p:txBody>
      </p:sp>
      <p:sp>
        <p:nvSpPr>
          <p:cNvPr id="3" name="TextBox 2"/>
          <p:cNvSpPr txBox="1"/>
          <p:nvPr/>
        </p:nvSpPr>
        <p:spPr>
          <a:xfrm>
            <a:off x="-7015" y="1268760"/>
            <a:ext cx="4218976" cy="646331"/>
          </a:xfrm>
          <a:prstGeom prst="rect">
            <a:avLst/>
          </a:prstGeom>
          <a:solidFill>
            <a:schemeClr val="tx2">
              <a:lumMod val="60000"/>
              <a:lumOff val="40000"/>
            </a:schemeClr>
          </a:solidFill>
        </p:spPr>
        <p:txBody>
          <a:bodyPr wrap="square" rtlCol="0">
            <a:spAutoFit/>
          </a:bodyPr>
          <a:lstStyle/>
          <a:p>
            <a:pPr algn="ctr"/>
            <a:r>
              <a:rPr lang="id-ID" sz="36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Arus Kas</a:t>
            </a:r>
            <a:r>
              <a:rPr lang="id-ID" sz="3600" i="1" dirty="0" smtClean="0">
                <a:effectLst>
                  <a:outerShdw blurRad="38100" dist="38100" dir="2700000" algn="tl">
                    <a:srgbClr val="000000">
                      <a:alpha val="43137"/>
                    </a:srgbClr>
                  </a:outerShdw>
                </a:effectLst>
                <a:latin typeface="Bernard MT Condensed" panose="02050806060905020404" pitchFamily="18" charset="0"/>
              </a:rPr>
              <a:t> </a:t>
            </a:r>
            <a:r>
              <a:rPr lang="id-ID" sz="36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 Turun 30%</a:t>
            </a:r>
            <a:endParaRPr lang="id-ID" sz="36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
        <p:nvSpPr>
          <p:cNvPr id="5" name="Rectangle 3"/>
          <p:cNvSpPr txBox="1">
            <a:spLocks noChangeArrowheads="1"/>
          </p:cNvSpPr>
          <p:nvPr/>
        </p:nvSpPr>
        <p:spPr>
          <a:xfrm>
            <a:off x="683567" y="4437112"/>
            <a:ext cx="8150095" cy="1224136"/>
          </a:xfrm>
          <a:prstGeom prst="rect">
            <a:avLst/>
          </a:prstGeom>
          <a:solidFill>
            <a:schemeClr val="accent5">
              <a:lumMod val="20000"/>
              <a:lumOff val="80000"/>
            </a:schemeClr>
          </a:solidFill>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altLang="id-ID" sz="2400" b="1" dirty="0" smtClean="0">
                <a:solidFill>
                  <a:srgbClr val="FF0000"/>
                </a:solidFill>
                <a:effectLst>
                  <a:outerShdw blurRad="38100" dist="38100" dir="2700000" algn="tl">
                    <a:srgbClr val="000000">
                      <a:alpha val="43137"/>
                    </a:srgbClr>
                  </a:outerShdw>
                </a:effectLst>
              </a:rPr>
              <a:t>NPV </a:t>
            </a:r>
            <a:r>
              <a:rPr lang="id-ID" altLang="id-ID" sz="2400" b="1" dirty="0" smtClean="0">
                <a:solidFill>
                  <a:srgbClr val="FF0000"/>
                </a:solidFill>
                <a:effectLst>
                  <a:outerShdw blurRad="38100" dist="38100" dir="2700000" algn="tl">
                    <a:srgbClr val="000000">
                      <a:alpha val="43137"/>
                    </a:srgbClr>
                  </a:outerShdw>
                </a:effectLst>
              </a:rPr>
              <a:t>negatif</a:t>
            </a:r>
            <a:r>
              <a:rPr lang="en-US" altLang="id-ID" sz="2400" b="1" dirty="0" smtClean="0">
                <a:solidFill>
                  <a:srgbClr val="FF0000"/>
                </a:solidFill>
                <a:effectLst>
                  <a:outerShdw blurRad="38100" dist="38100" dir="2700000" algn="tl">
                    <a:srgbClr val="000000">
                      <a:alpha val="43137"/>
                    </a:srgbClr>
                  </a:outerShdw>
                </a:effectLst>
              </a:rPr>
              <a:t> </a:t>
            </a:r>
            <a:r>
              <a:rPr lang="id-ID" altLang="id-ID" sz="2400" dirty="0" smtClean="0"/>
              <a:t>dengan demikian apabila terjadi </a:t>
            </a:r>
            <a:r>
              <a:rPr lang="id-ID" altLang="id-ID" sz="2400" b="1" dirty="0" smtClean="0">
                <a:solidFill>
                  <a:srgbClr val="FF0000"/>
                </a:solidFill>
                <a:effectLst>
                  <a:outerShdw blurRad="38100" dist="38100" dir="2700000" algn="tl">
                    <a:srgbClr val="000000">
                      <a:alpha val="43137"/>
                    </a:srgbClr>
                  </a:outerShdw>
                </a:effectLst>
              </a:rPr>
              <a:t>penurunan aliran kas masuk sebesar 30%</a:t>
            </a:r>
            <a:r>
              <a:rPr lang="id-ID" altLang="id-ID" sz="2400" dirty="0" smtClean="0">
                <a:solidFill>
                  <a:srgbClr val="FF0000"/>
                </a:solidFill>
                <a:effectLst>
                  <a:outerShdw blurRad="38100" dist="38100" dir="2700000" algn="tl">
                    <a:srgbClr val="000000">
                      <a:alpha val="43137"/>
                    </a:srgbClr>
                  </a:outerShdw>
                </a:effectLst>
              </a:rPr>
              <a:t>, </a:t>
            </a:r>
            <a:r>
              <a:rPr lang="id-ID" altLang="id-ID" sz="2400" dirty="0" smtClean="0"/>
              <a:t>maka investasi </a:t>
            </a:r>
            <a:r>
              <a:rPr lang="en-US" altLang="id-ID" sz="2400" dirty="0" smtClean="0"/>
              <a:t>pengembangan </a:t>
            </a:r>
            <a:r>
              <a:rPr lang="id-ID" altLang="id-ID" sz="2400" dirty="0" smtClean="0"/>
              <a:t> </a:t>
            </a:r>
            <a:r>
              <a:rPr lang="en-US" altLang="id-ID" sz="2400" i="1" dirty="0" smtClean="0">
                <a:effectLst>
                  <a:outerShdw blurRad="38100" dist="38100" dir="2700000" algn="tl">
                    <a:srgbClr val="000000">
                      <a:alpha val="43137"/>
                    </a:srgbClr>
                  </a:outerShdw>
                </a:effectLst>
              </a:rPr>
              <a:t>Meeting Hall</a:t>
            </a:r>
            <a:r>
              <a:rPr lang="en-US" altLang="id-ID" sz="2400" dirty="0" smtClean="0">
                <a:effectLst>
                  <a:outerShdw blurRad="38100" dist="38100" dir="2700000" algn="tl">
                    <a:srgbClr val="000000">
                      <a:alpha val="43137"/>
                    </a:srgbClr>
                  </a:outerShdw>
                </a:effectLst>
              </a:rPr>
              <a:t> </a:t>
            </a:r>
            <a:r>
              <a:rPr lang="id-ID" altLang="id-ID" sz="2400" dirty="0" smtClean="0"/>
              <a:t> dinilai  </a:t>
            </a:r>
            <a:r>
              <a:rPr lang="id-ID" altLang="id-ID" sz="2400" b="1" dirty="0" smtClean="0">
                <a:solidFill>
                  <a:srgbClr val="FF0000"/>
                </a:solidFill>
                <a:effectLst>
                  <a:outerShdw blurRad="38100" dist="38100" dir="2700000" algn="tl">
                    <a:srgbClr val="000000">
                      <a:alpha val="43137"/>
                    </a:srgbClr>
                  </a:outerShdw>
                </a:effectLst>
              </a:rPr>
              <a:t>tidak </a:t>
            </a:r>
            <a:r>
              <a:rPr lang="en-US" altLang="id-ID" sz="2400" b="1" dirty="0" smtClean="0">
                <a:solidFill>
                  <a:srgbClr val="FF0000"/>
                </a:solidFill>
                <a:effectLst>
                  <a:outerShdw blurRad="38100" dist="38100" dir="2700000" algn="tl">
                    <a:srgbClr val="000000">
                      <a:alpha val="43137"/>
                    </a:srgbClr>
                  </a:outerShdw>
                </a:effectLst>
              </a:rPr>
              <a:t>layak</a:t>
            </a:r>
            <a:r>
              <a:rPr lang="en-US" altLang="id-ID" sz="2400" b="1" dirty="0" smtClean="0">
                <a:effectLst>
                  <a:outerShdw blurRad="38100" dist="38100" dir="2700000" algn="tl">
                    <a:srgbClr val="000000">
                      <a:alpha val="43137"/>
                    </a:srgbClr>
                  </a:outerShdw>
                </a:effectLst>
              </a:rPr>
              <a:t>.</a:t>
            </a:r>
            <a:endParaRPr lang="id-ID" altLang="id-ID" sz="2400" b="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387051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914400" y="1196752"/>
            <a:ext cx="7546032" cy="367240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buFontTx/>
              <a:buNone/>
            </a:pPr>
            <a:r>
              <a:rPr lang="en-US" altLang="id-ID" sz="4800" b="1" i="1" dirty="0" smtClean="0">
                <a:effectLst>
                  <a:outerShdw blurRad="38100" dist="38100" dir="2700000" algn="tl">
                    <a:srgbClr val="000000">
                      <a:alpha val="43137"/>
                    </a:srgbClr>
                  </a:outerShdw>
                </a:effectLst>
                <a:latin typeface="ArTarumianGovazd" panose="03060802040406070304" pitchFamily="66" charset="0"/>
              </a:rPr>
              <a:t>Kesimpulan</a:t>
            </a:r>
          </a:p>
          <a:p>
            <a:pPr algn="just">
              <a:buFontTx/>
              <a:buNone/>
            </a:pPr>
            <a:r>
              <a:rPr lang="en-US" altLang="id-ID" sz="2800" dirty="0" smtClean="0">
                <a:solidFill>
                  <a:srgbClr val="0070C0"/>
                </a:solidFill>
              </a:rPr>
              <a:t>1.</a:t>
            </a:r>
            <a:r>
              <a:rPr lang="en-US" altLang="id-ID" sz="2800" dirty="0" smtClean="0"/>
              <a:t> </a:t>
            </a:r>
            <a:r>
              <a:rPr lang="id-ID" altLang="id-ID" sz="2800" dirty="0" smtClean="0">
                <a:solidFill>
                  <a:srgbClr val="0070C0"/>
                </a:solidFill>
              </a:rPr>
              <a:t>Dari hasil analisa sensitivitas, dengan mengubah nilai faktor yang berpengaruh seperti investasi awal, suku bunga maupun nilai arus kas, alternatif pembangunan meeting hall tidak layak untuk dilaksanakan, hal ini bisa dikarenakan modal awal yang dibutuhkan sangat besar.</a:t>
            </a:r>
          </a:p>
        </p:txBody>
      </p:sp>
    </p:spTree>
    <p:extLst>
      <p:ext uri="{BB962C8B-B14F-4D97-AF65-F5344CB8AC3E}">
        <p14:creationId xmlns:p14="http://schemas.microsoft.com/office/powerpoint/2010/main" val="23115038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914400" y="980728"/>
            <a:ext cx="7546032" cy="48006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buFontTx/>
              <a:buNone/>
            </a:pPr>
            <a:r>
              <a:rPr lang="en-US" altLang="id-ID" sz="4800" b="1" dirty="0" smtClean="0">
                <a:latin typeface="ArTarumianGovazd" panose="03060802040406070304" pitchFamily="66" charset="0"/>
              </a:rPr>
              <a:t>Kesimpulan</a:t>
            </a:r>
            <a:endParaRPr lang="en-US" altLang="id-ID" sz="4800" dirty="0" smtClean="0">
              <a:latin typeface="ArTarumianGovazd" panose="03060802040406070304" pitchFamily="66" charset="0"/>
            </a:endParaRPr>
          </a:p>
          <a:p>
            <a:pPr algn="just">
              <a:buFontTx/>
              <a:buNone/>
            </a:pPr>
            <a:r>
              <a:rPr lang="en-US" altLang="id-ID" sz="2600" dirty="0" smtClean="0">
                <a:solidFill>
                  <a:srgbClr val="0070C0"/>
                </a:solidFill>
              </a:rPr>
              <a:t>2. Perubahan yang dilakukan pada analisa sensitivitas merupakan interpretasi matematis jika kondisi ekonomi tidak menguntungkan akibat inflasi sehingga </a:t>
            </a:r>
            <a:r>
              <a:rPr lang="en-US" altLang="id-ID" sz="2600" dirty="0" err="1" smtClean="0">
                <a:solidFill>
                  <a:srgbClr val="0070C0"/>
                </a:solidFill>
              </a:rPr>
              <a:t>investasi</a:t>
            </a:r>
            <a:r>
              <a:rPr lang="en-US" altLang="id-ID" sz="2600" dirty="0" smtClean="0">
                <a:solidFill>
                  <a:srgbClr val="0070C0"/>
                </a:solidFill>
              </a:rPr>
              <a:t> awal naik karena mahalnya material bangunan, tenaga kerja, sumber daya dan naiknya harga barang. Begitu juga suku bunga naik akibat menurunnya nilai real atau nilai tukar uang sehingga nilai arus kas menurun jika diproyeksikan </a:t>
            </a:r>
            <a:r>
              <a:rPr lang="fi-FI" altLang="id-ID" sz="2600" dirty="0" smtClean="0">
                <a:solidFill>
                  <a:srgbClr val="0070C0"/>
                </a:solidFill>
              </a:rPr>
              <a:t>pada nilai saat ini. Nilai arus kas turun 30% diasumsikan terjadi jika pendapatan </a:t>
            </a:r>
            <a:r>
              <a:rPr lang="sv-SE" altLang="id-ID" sz="2600" dirty="0" smtClean="0">
                <a:solidFill>
                  <a:srgbClr val="0070C0"/>
                </a:solidFill>
              </a:rPr>
              <a:t>hotel menurun karena lesunya ekonomi.</a:t>
            </a:r>
          </a:p>
        </p:txBody>
      </p:sp>
    </p:spTree>
    <p:extLst>
      <p:ext uri="{BB962C8B-B14F-4D97-AF65-F5344CB8AC3E}">
        <p14:creationId xmlns:p14="http://schemas.microsoft.com/office/powerpoint/2010/main" val="7039987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79512" y="1844824"/>
            <a:ext cx="7896944" cy="1815882"/>
          </a:xfrm>
          <a:prstGeom prst="rect">
            <a:avLst/>
          </a:prstGeom>
          <a:solidFill>
            <a:schemeClr val="bg2"/>
          </a:solidFill>
        </p:spPr>
        <p:txBody>
          <a:bodyPr wrap="square">
            <a:spAutoFit/>
          </a:bodyPr>
          <a:lstStyle/>
          <a:p>
            <a:pPr algn="just"/>
            <a:r>
              <a:rPr lang="id-ID" altLang="id-ID" sz="2800" b="1" i="1" dirty="0" smtClean="0">
                <a:solidFill>
                  <a:srgbClr val="FF0000"/>
                </a:solidFill>
                <a:latin typeface="+mj-lt"/>
                <a:ea typeface="Tahoma" panose="020B0604030504040204" pitchFamily="34" charset="0"/>
                <a:cs typeface="Tahoma" panose="020B0604030504040204" pitchFamily="34" charset="0"/>
              </a:rPr>
              <a:t>Analisis Sensitivitas </a:t>
            </a:r>
            <a:r>
              <a:rPr lang="id-ID" altLang="id-ID" sz="2800" dirty="0">
                <a:latin typeface="+mj-lt"/>
                <a:ea typeface="Tahoma" panose="020B0604030504040204" pitchFamily="34" charset="0"/>
                <a:cs typeface="Tahoma" panose="020B0604030504040204" pitchFamily="34" charset="0"/>
              </a:rPr>
              <a:t>adalah alat analisa untuk </a:t>
            </a:r>
            <a:r>
              <a:rPr lang="id-ID" altLang="id-ID" sz="2800" dirty="0">
                <a:solidFill>
                  <a:srgbClr val="0070C0"/>
                </a:solidFill>
                <a:latin typeface="+mj-lt"/>
                <a:ea typeface="Tahoma" panose="020B0604030504040204" pitchFamily="34" charset="0"/>
                <a:cs typeface="Tahoma" panose="020B0604030504040204" pitchFamily="34" charset="0"/>
              </a:rPr>
              <a:t>melihat status kelayakan keputusan investasi </a:t>
            </a:r>
            <a:r>
              <a:rPr lang="id-ID" altLang="id-ID" sz="2800" dirty="0">
                <a:latin typeface="+mj-lt"/>
                <a:ea typeface="Tahoma" panose="020B0604030504040204" pitchFamily="34" charset="0"/>
                <a:cs typeface="Tahoma" panose="020B0604030504040204" pitchFamily="34" charset="0"/>
              </a:rPr>
              <a:t>apabila faktor-faktor atau parameter-parameter perhitungan </a:t>
            </a:r>
            <a:r>
              <a:rPr lang="id-ID" altLang="id-ID" sz="2800" dirty="0">
                <a:solidFill>
                  <a:srgbClr val="0070C0"/>
                </a:solidFill>
                <a:latin typeface="+mj-lt"/>
                <a:ea typeface="Tahoma" panose="020B0604030504040204" pitchFamily="34" charset="0"/>
                <a:cs typeface="Tahoma" panose="020B0604030504040204" pitchFamily="34" charset="0"/>
              </a:rPr>
              <a:t>dirubah</a:t>
            </a:r>
            <a:r>
              <a:rPr lang="id-ID" altLang="id-ID" sz="2800" dirty="0">
                <a:latin typeface="+mj-lt"/>
                <a:ea typeface="Tahoma" panose="020B0604030504040204" pitchFamily="34" charset="0"/>
                <a:cs typeface="Tahoma" panose="020B0604030504040204" pitchFamily="34" charset="0"/>
              </a:rPr>
              <a:t>. </a:t>
            </a:r>
            <a:endParaRPr lang="id-ID" altLang="id-ID" sz="2800" dirty="0" smtClean="0">
              <a:latin typeface="+mj-lt"/>
              <a:ea typeface="Tahoma" panose="020B0604030504040204" pitchFamily="34" charset="0"/>
              <a:cs typeface="Tahoma" panose="020B0604030504040204" pitchFamily="34" charset="0"/>
            </a:endParaRPr>
          </a:p>
        </p:txBody>
      </p:sp>
      <p:sp>
        <p:nvSpPr>
          <p:cNvPr id="7" name="Rectangle 1"/>
          <p:cNvSpPr txBox="1">
            <a:spLocks noChangeArrowheads="1"/>
          </p:cNvSpPr>
          <p:nvPr/>
        </p:nvSpPr>
        <p:spPr>
          <a:xfrm>
            <a:off x="736344" y="908720"/>
            <a:ext cx="7896944" cy="838200"/>
          </a:xfrm>
          <a:prstGeom prst="rect">
            <a:avLst/>
          </a:prstGeom>
          <a:solidFill>
            <a:schemeClr val="tx2">
              <a:lumMod val="40000"/>
              <a:lumOff val="60000"/>
            </a:schemeClr>
          </a:solidFill>
          <a:ln w="9360" cap="sq">
            <a:noFill/>
            <a:miter lim="800000"/>
            <a:headEnd/>
            <a:tailEnd/>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d-ID" b="1" i="1" dirty="0" smtClean="0">
                <a:solidFill>
                  <a:srgbClr val="FFC000"/>
                </a:solidFill>
                <a:effectLst>
                  <a:outerShdw blurRad="38100" dist="38100" dir="2700000" algn="tl">
                    <a:srgbClr val="000000">
                      <a:alpha val="43137"/>
                    </a:srgbClr>
                  </a:outerShdw>
                </a:effectLst>
                <a:latin typeface="Bernard MT Condensed" pitchFamily="18" charset="0"/>
              </a:rPr>
              <a:t>Analisis  Sensititvias</a:t>
            </a:r>
            <a:endParaRPr lang="id-ID" b="1" i="1" dirty="0">
              <a:solidFill>
                <a:srgbClr val="FFC000"/>
              </a:solidFill>
              <a:effectLst>
                <a:outerShdw blurRad="38100" dist="38100" dir="2700000" algn="tl">
                  <a:srgbClr val="000000">
                    <a:alpha val="43137"/>
                  </a:srgbClr>
                </a:outerShdw>
              </a:effectLst>
              <a:latin typeface="Bernard MT Condensed" pitchFamily="18" charset="0"/>
            </a:endParaRPr>
          </a:p>
        </p:txBody>
      </p:sp>
      <p:sp>
        <p:nvSpPr>
          <p:cNvPr id="2" name="Rectangle 1"/>
          <p:cNvSpPr/>
          <p:nvPr/>
        </p:nvSpPr>
        <p:spPr>
          <a:xfrm>
            <a:off x="801969" y="3917374"/>
            <a:ext cx="7874487" cy="1384995"/>
          </a:xfrm>
          <a:prstGeom prst="rect">
            <a:avLst/>
          </a:prstGeom>
          <a:solidFill>
            <a:schemeClr val="bg2"/>
          </a:solidFill>
        </p:spPr>
        <p:txBody>
          <a:bodyPr wrap="square">
            <a:spAutoFit/>
          </a:bodyPr>
          <a:lstStyle/>
          <a:p>
            <a:pPr algn="just"/>
            <a:r>
              <a:rPr lang="id-ID" altLang="id-ID" sz="2800" b="1" dirty="0">
                <a:solidFill>
                  <a:srgbClr val="0070C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Keputusan dikatakan sensitif </a:t>
            </a:r>
            <a:r>
              <a:rPr lang="id-ID" altLang="id-ID" sz="2800" dirty="0">
                <a:latin typeface="+mj-lt"/>
                <a:ea typeface="Tahoma" panose="020B0604030504040204" pitchFamily="34" charset="0"/>
                <a:cs typeface="Tahoma" panose="020B0604030504040204" pitchFamily="34" charset="0"/>
              </a:rPr>
              <a:t>apabila setiap perubahan nilai parameter atau faktor perhitungan akan merubah keputusan investasi</a:t>
            </a:r>
            <a:endParaRPr lang="id-ID" altLang="id-ID" sz="2800" b="1" dirty="0" smtClean="0">
              <a:solidFill>
                <a:srgbClr val="002060"/>
              </a:solidFill>
              <a:latin typeface="+mj-lt"/>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77508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899592" y="1196752"/>
            <a:ext cx="7941568" cy="452596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buFontTx/>
              <a:buNone/>
            </a:pPr>
            <a:r>
              <a:rPr lang="en-US" altLang="id-ID" sz="4400" dirty="0" smtClean="0">
                <a:effectLst>
                  <a:outerShdw blurRad="38100" dist="38100" dir="2700000" algn="tl">
                    <a:srgbClr val="000000">
                      <a:alpha val="43137"/>
                    </a:srgbClr>
                  </a:outerShdw>
                </a:effectLst>
                <a:latin typeface="ArTarumianGovazd" panose="03060802040406070304" pitchFamily="66" charset="0"/>
              </a:rPr>
              <a:t>Kesimpulan</a:t>
            </a:r>
          </a:p>
          <a:p>
            <a:pPr algn="just">
              <a:buFontTx/>
              <a:buNone/>
            </a:pPr>
            <a:r>
              <a:rPr lang="en-US" altLang="id-ID" sz="2800" dirty="0" smtClean="0">
                <a:solidFill>
                  <a:srgbClr val="0070C0"/>
                </a:solidFill>
              </a:rPr>
              <a:t>3.</a:t>
            </a:r>
            <a:r>
              <a:rPr lang="id-ID" altLang="id-ID" sz="2800" dirty="0" smtClean="0">
                <a:solidFill>
                  <a:srgbClr val="0070C0"/>
                </a:solidFill>
              </a:rPr>
              <a:t> </a:t>
            </a:r>
            <a:r>
              <a:rPr lang="en-US" altLang="id-ID" sz="2800" dirty="0" smtClean="0">
                <a:solidFill>
                  <a:srgbClr val="0070C0"/>
                </a:solidFill>
              </a:rPr>
              <a:t>Jika pemilik hotel tetap akan melaksanakan alternatif pembangunan </a:t>
            </a:r>
            <a:r>
              <a:rPr lang="en-US" altLang="id-ID" sz="2800" i="1" dirty="0" smtClean="0">
                <a:solidFill>
                  <a:srgbClr val="FF0000"/>
                </a:solidFill>
              </a:rPr>
              <a:t>meeting hall</a:t>
            </a:r>
            <a:r>
              <a:rPr lang="en-US" altLang="id-ID" sz="2800" dirty="0" smtClean="0">
                <a:solidFill>
                  <a:srgbClr val="0070C0"/>
                </a:solidFill>
              </a:rPr>
              <a:t>, </a:t>
            </a:r>
            <a:r>
              <a:rPr lang="sv-SE" altLang="id-ID" sz="2800" dirty="0" smtClean="0">
                <a:solidFill>
                  <a:srgbClr val="0070C0"/>
                </a:solidFill>
              </a:rPr>
              <a:t>disarankan untuk </a:t>
            </a:r>
            <a:r>
              <a:rPr lang="sv-SE" altLang="id-ID" sz="2800" dirty="0" smtClean="0">
                <a:solidFill>
                  <a:srgbClr val="C00000"/>
                </a:solidFill>
              </a:rPr>
              <a:t>menurunkan nilai investasi awal dengan cara mengurangi </a:t>
            </a:r>
            <a:r>
              <a:rPr lang="en-US" altLang="id-ID" sz="2800" dirty="0" smtClean="0">
                <a:solidFill>
                  <a:srgbClr val="C00000"/>
                </a:solidFill>
              </a:rPr>
              <a:t>komponen-komponen biaya </a:t>
            </a:r>
            <a:r>
              <a:rPr lang="en-US" altLang="id-ID" sz="2800" dirty="0" err="1" smtClean="0">
                <a:solidFill>
                  <a:srgbClr val="C00000"/>
                </a:solidFill>
              </a:rPr>
              <a:t>investasi</a:t>
            </a:r>
            <a:r>
              <a:rPr lang="en-US" altLang="id-ID" sz="2800" dirty="0" smtClean="0">
                <a:solidFill>
                  <a:srgbClr val="C00000"/>
                </a:solidFill>
              </a:rPr>
              <a:t>. Cara lain adalah </a:t>
            </a:r>
            <a:r>
              <a:rPr lang="en-US" altLang="id-ID" sz="2800" b="1" i="1" dirty="0" smtClean="0">
                <a:solidFill>
                  <a:schemeClr val="accent1"/>
                </a:solidFill>
              </a:rPr>
              <a:t>menggiatkan pemasaran meeting hall </a:t>
            </a:r>
            <a:r>
              <a:rPr lang="en-US" altLang="id-ID" sz="2800" dirty="0" smtClean="0">
                <a:solidFill>
                  <a:srgbClr val="C00000"/>
                </a:solidFill>
              </a:rPr>
              <a:t>dengan memberikan diskon khusus atau pemberian hadiah tertentu.</a:t>
            </a:r>
          </a:p>
          <a:p>
            <a:pPr algn="just">
              <a:buFontTx/>
              <a:buNone/>
            </a:pPr>
            <a:endParaRPr lang="en-US" altLang="id-ID" sz="2800" dirty="0" smtClean="0"/>
          </a:p>
        </p:txBody>
      </p:sp>
    </p:spTree>
    <p:extLst>
      <p:ext uri="{BB962C8B-B14F-4D97-AF65-F5344CB8AC3E}">
        <p14:creationId xmlns:p14="http://schemas.microsoft.com/office/powerpoint/2010/main" val="41920082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9144000" cy="6864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6433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3723" y="1052736"/>
            <a:ext cx="7848872" cy="1815882"/>
          </a:xfrm>
          <a:prstGeom prst="rect">
            <a:avLst/>
          </a:prstGeom>
          <a:solidFill>
            <a:schemeClr val="accent3">
              <a:lumMod val="20000"/>
              <a:lumOff val="80000"/>
            </a:schemeClr>
          </a:solidFill>
        </p:spPr>
        <p:txBody>
          <a:bodyPr wrap="square">
            <a:spAutoFit/>
          </a:bodyPr>
          <a:lstStyle/>
          <a:p>
            <a:pPr algn="just"/>
            <a:r>
              <a:rPr lang="id-ID" altLang="id-ID" sz="2800" dirty="0">
                <a:latin typeface="+mj-lt"/>
                <a:ea typeface="Tahoma" panose="020B0604030504040204" pitchFamily="34" charset="0"/>
                <a:cs typeface="Tahoma" panose="020B0604030504040204" pitchFamily="34" charset="0"/>
              </a:rPr>
              <a:t>Parameter-parameter yang biasanya berubah dan perubahannya bisa mempengaruhi keputusan investasi adalah </a:t>
            </a:r>
            <a:r>
              <a:rPr lang="id-ID" altLang="id-ID" sz="2800" dirty="0">
                <a:solidFill>
                  <a:srgbClr val="00B0F0"/>
                </a:solidFill>
                <a:latin typeface="+mj-lt"/>
                <a:ea typeface="Tahoma" panose="020B0604030504040204" pitchFamily="34" charset="0"/>
                <a:cs typeface="Tahoma" panose="020B0604030504040204" pitchFamily="34" charset="0"/>
              </a:rPr>
              <a:t>ongkos investasi, aliran kas, nilai sisa, tingkat bunga, tingkat pajak </a:t>
            </a:r>
            <a:r>
              <a:rPr lang="id-ID" altLang="id-ID" sz="2800" dirty="0">
                <a:latin typeface="+mj-lt"/>
                <a:ea typeface="Tahoma" panose="020B0604030504040204" pitchFamily="34" charset="0"/>
                <a:cs typeface="Tahoma" panose="020B0604030504040204" pitchFamily="34" charset="0"/>
              </a:rPr>
              <a:t>dan sebagainya</a:t>
            </a:r>
            <a:endParaRPr lang="id-ID" sz="2800" dirty="0">
              <a:latin typeface="+mj-lt"/>
            </a:endParaRPr>
          </a:p>
        </p:txBody>
      </p:sp>
      <p:sp>
        <p:nvSpPr>
          <p:cNvPr id="5" name="Rectangle 4"/>
          <p:cNvSpPr/>
          <p:nvPr/>
        </p:nvSpPr>
        <p:spPr>
          <a:xfrm>
            <a:off x="818855" y="3356992"/>
            <a:ext cx="7848872" cy="2246769"/>
          </a:xfrm>
          <a:prstGeom prst="rect">
            <a:avLst/>
          </a:prstGeom>
          <a:solidFill>
            <a:schemeClr val="bg2"/>
          </a:solidFill>
        </p:spPr>
        <p:txBody>
          <a:bodyPr wrap="square">
            <a:spAutoFit/>
          </a:bodyPr>
          <a:lstStyle/>
          <a:p>
            <a:pPr algn="just"/>
            <a:r>
              <a:rPr lang="id-ID" altLang="id-ID" sz="2800" b="1" i="1" dirty="0" smtClean="0">
                <a:solidFill>
                  <a:srgbClr val="FF000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Analisis Sensitivitas</a:t>
            </a:r>
            <a:r>
              <a:rPr lang="id-ID" altLang="id-ID" sz="2800" dirty="0" smtClean="0">
                <a:latin typeface="+mj-lt"/>
                <a:ea typeface="Tahoma" panose="020B0604030504040204" pitchFamily="34" charset="0"/>
                <a:cs typeface="Tahoma" panose="020B0604030504040204" pitchFamily="34" charset="0"/>
              </a:rPr>
              <a:t> bertujuan untuk </a:t>
            </a:r>
            <a:r>
              <a:rPr lang="id-ID" altLang="id-ID" sz="2800" dirty="0">
                <a:latin typeface="+mj-lt"/>
                <a:ea typeface="Tahoma" panose="020B0604030504040204" pitchFamily="34" charset="0"/>
                <a:cs typeface="Tahoma" panose="020B0604030504040204" pitchFamily="34" charset="0"/>
              </a:rPr>
              <a:t>melihat apa yang akan terjadi dengan hasil analisa  proyek, jika ada sesuatu kesalahan atau perubahan dalam dasar perhitungan biaya atau benefit</a:t>
            </a:r>
          </a:p>
          <a:p>
            <a:pPr algn="just"/>
            <a:r>
              <a:rPr lang="id-ID" altLang="id-ID" sz="2800" dirty="0">
                <a:latin typeface="+mj-lt"/>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4286648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8855" y="1164134"/>
            <a:ext cx="7848872" cy="3970318"/>
          </a:xfrm>
          <a:prstGeom prst="rect">
            <a:avLst/>
          </a:prstGeom>
          <a:solidFill>
            <a:schemeClr val="bg2"/>
          </a:solidFill>
        </p:spPr>
        <p:txBody>
          <a:bodyPr wrap="square">
            <a:spAutoFit/>
          </a:bodyPr>
          <a:lstStyle/>
          <a:p>
            <a:pPr algn="just"/>
            <a:r>
              <a:rPr lang="id-ID" altLang="id-ID" sz="2800" dirty="0" smtClean="0">
                <a:solidFill>
                  <a:srgbClr val="FF000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Dengan </a:t>
            </a:r>
            <a:r>
              <a:rPr lang="id-ID" altLang="id-ID" sz="2800" dirty="0">
                <a:solidFill>
                  <a:srgbClr val="FF000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demikian tujuan utama </a:t>
            </a:r>
            <a:r>
              <a:rPr lang="id-ID" altLang="id-ID" sz="2800" dirty="0" smtClean="0">
                <a:solidFill>
                  <a:srgbClr val="FF000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dari </a:t>
            </a:r>
            <a:r>
              <a:rPr lang="id-ID" altLang="id-ID" sz="2800" dirty="0">
                <a:solidFill>
                  <a:srgbClr val="FF000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analisa sensitivitas :</a:t>
            </a:r>
          </a:p>
          <a:p>
            <a:pPr marL="633413" indent="-633413" algn="just">
              <a:tabLst>
                <a:tab pos="633413" algn="l"/>
              </a:tabLst>
            </a:pPr>
            <a:r>
              <a:rPr lang="id-ID" altLang="id-ID" sz="2800" dirty="0" smtClean="0">
                <a:latin typeface="+mj-lt"/>
                <a:ea typeface="Tahoma" panose="020B0604030504040204" pitchFamily="34" charset="0"/>
                <a:cs typeface="Tahoma" panose="020B0604030504040204" pitchFamily="34" charset="0"/>
              </a:rPr>
              <a:t>1</a:t>
            </a:r>
            <a:r>
              <a:rPr lang="id-ID" altLang="id-ID" sz="2800" dirty="0">
                <a:latin typeface="+mj-lt"/>
                <a:ea typeface="Tahoma" panose="020B0604030504040204" pitchFamily="34" charset="0"/>
                <a:cs typeface="Tahoma" panose="020B0604030504040204" pitchFamily="34" charset="0"/>
              </a:rPr>
              <a:t>. 	</a:t>
            </a:r>
            <a:r>
              <a:rPr lang="id-ID" altLang="id-ID" sz="2800" dirty="0" smtClean="0">
                <a:latin typeface="+mj-lt"/>
                <a:ea typeface="Tahoma" panose="020B0604030504040204" pitchFamily="34" charset="0"/>
                <a:cs typeface="Tahoma" panose="020B0604030504040204" pitchFamily="34" charset="0"/>
              </a:rPr>
              <a:t>Memperbaiki </a:t>
            </a:r>
            <a:r>
              <a:rPr lang="id-ID" altLang="id-ID" sz="2800" dirty="0">
                <a:solidFill>
                  <a:srgbClr val="0070C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cara pelaksanaan proyek</a:t>
            </a:r>
            <a:r>
              <a:rPr lang="id-ID" altLang="id-ID" sz="2800" dirty="0">
                <a:solidFill>
                  <a:srgbClr val="0070C0"/>
                </a:solidFill>
                <a:latin typeface="+mj-lt"/>
                <a:ea typeface="Tahoma" panose="020B0604030504040204" pitchFamily="34" charset="0"/>
                <a:cs typeface="Tahoma" panose="020B0604030504040204" pitchFamily="34" charset="0"/>
              </a:rPr>
              <a:t> </a:t>
            </a:r>
            <a:r>
              <a:rPr lang="id-ID" altLang="id-ID" sz="2800" dirty="0">
                <a:latin typeface="+mj-lt"/>
                <a:ea typeface="Tahoma" panose="020B0604030504040204" pitchFamily="34" charset="0"/>
                <a:cs typeface="Tahoma" panose="020B0604030504040204" pitchFamily="34" charset="0"/>
              </a:rPr>
              <a:t>yang sedang dilaksanakan</a:t>
            </a:r>
          </a:p>
          <a:p>
            <a:pPr marL="633413" indent="-633413" algn="just">
              <a:tabLst>
                <a:tab pos="633413" algn="l"/>
              </a:tabLst>
            </a:pPr>
            <a:r>
              <a:rPr lang="id-ID" altLang="id-ID" sz="2800" dirty="0" smtClean="0">
                <a:latin typeface="+mj-lt"/>
                <a:ea typeface="Tahoma" panose="020B0604030504040204" pitchFamily="34" charset="0"/>
                <a:cs typeface="Tahoma" panose="020B0604030504040204" pitchFamily="34" charset="0"/>
              </a:rPr>
              <a:t>2</a:t>
            </a:r>
            <a:r>
              <a:rPr lang="id-ID" altLang="id-ID" sz="2800" dirty="0">
                <a:latin typeface="+mj-lt"/>
                <a:ea typeface="Tahoma" panose="020B0604030504040204" pitchFamily="34" charset="0"/>
                <a:cs typeface="Tahoma" panose="020B0604030504040204" pitchFamily="34" charset="0"/>
              </a:rPr>
              <a:t>. 	</a:t>
            </a:r>
            <a:r>
              <a:rPr lang="id-ID" altLang="id-ID" sz="2800" dirty="0" smtClean="0">
                <a:latin typeface="+mj-lt"/>
                <a:ea typeface="Tahoma" panose="020B0604030504040204" pitchFamily="34" charset="0"/>
                <a:cs typeface="Tahoma" panose="020B0604030504040204" pitchFamily="34" charset="0"/>
              </a:rPr>
              <a:t>Memperbaiki </a:t>
            </a:r>
            <a:r>
              <a:rPr lang="id-ID" altLang="id-ID" sz="2800" dirty="0">
                <a:latin typeface="+mj-lt"/>
                <a:ea typeface="Tahoma" panose="020B0604030504040204" pitchFamily="34" charset="0"/>
                <a:cs typeface="Tahoma" panose="020B0604030504040204" pitchFamily="34" charset="0"/>
              </a:rPr>
              <a:t>design </a:t>
            </a:r>
            <a:r>
              <a:rPr lang="id-ID" altLang="id-ID" sz="2800" dirty="0" smtClean="0">
                <a:latin typeface="+mj-lt"/>
                <a:ea typeface="Tahoma" panose="020B0604030504040204" pitchFamily="34" charset="0"/>
                <a:cs typeface="Tahoma" panose="020B0604030504040204" pitchFamily="34" charset="0"/>
              </a:rPr>
              <a:t>dari </a:t>
            </a:r>
            <a:r>
              <a:rPr lang="id-ID" altLang="id-ID" sz="2800" dirty="0">
                <a:latin typeface="+mj-lt"/>
                <a:ea typeface="Tahoma" panose="020B0604030504040204" pitchFamily="34" charset="0"/>
                <a:cs typeface="Tahoma" panose="020B0604030504040204" pitchFamily="34" charset="0"/>
              </a:rPr>
              <a:t>proyek, sehingga dapat </a:t>
            </a:r>
            <a:r>
              <a:rPr lang="id-ID" altLang="id-ID" sz="2800" dirty="0">
                <a:solidFill>
                  <a:srgbClr val="0070C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meningkatkan </a:t>
            </a:r>
            <a:r>
              <a:rPr lang="id-ID" altLang="id-ID" sz="2800" i="1" dirty="0">
                <a:solidFill>
                  <a:srgbClr val="0070C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NPV</a:t>
            </a:r>
          </a:p>
          <a:p>
            <a:pPr marL="633413" indent="-633413" algn="just">
              <a:tabLst>
                <a:tab pos="633413" algn="l"/>
              </a:tabLst>
            </a:pPr>
            <a:r>
              <a:rPr lang="id-ID" altLang="id-ID" sz="2800" dirty="0" smtClean="0">
                <a:latin typeface="+mj-lt"/>
                <a:ea typeface="Tahoma" panose="020B0604030504040204" pitchFamily="34" charset="0"/>
                <a:cs typeface="Tahoma" panose="020B0604030504040204" pitchFamily="34" charset="0"/>
              </a:rPr>
              <a:t>3</a:t>
            </a:r>
            <a:r>
              <a:rPr lang="id-ID" altLang="id-ID" sz="2800" dirty="0">
                <a:latin typeface="+mj-lt"/>
                <a:ea typeface="Tahoma" panose="020B0604030504040204" pitchFamily="34" charset="0"/>
                <a:cs typeface="Tahoma" panose="020B0604030504040204" pitchFamily="34" charset="0"/>
              </a:rPr>
              <a:t>. 	</a:t>
            </a:r>
            <a:r>
              <a:rPr lang="id-ID" altLang="id-ID" sz="2800" dirty="0" smtClean="0">
                <a:solidFill>
                  <a:srgbClr val="0070C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Mengurangi </a:t>
            </a:r>
            <a:r>
              <a:rPr lang="id-ID" altLang="id-ID" sz="2800" dirty="0">
                <a:solidFill>
                  <a:srgbClr val="0070C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resiko  </a:t>
            </a:r>
            <a:r>
              <a:rPr lang="id-ID" altLang="id-ID" sz="2800" dirty="0" smtClean="0">
                <a:solidFill>
                  <a:srgbClr val="0070C0"/>
                </a:solidFill>
                <a:effectLst>
                  <a:outerShdw blurRad="38100" dist="38100" dir="2700000" algn="tl">
                    <a:srgbClr val="000000">
                      <a:alpha val="43137"/>
                    </a:srgbClr>
                  </a:outerShdw>
                </a:effectLst>
                <a:latin typeface="+mj-lt"/>
                <a:ea typeface="Tahoma" panose="020B0604030504040204" pitchFamily="34" charset="0"/>
                <a:cs typeface="Tahoma" panose="020B0604030504040204" pitchFamily="34" charset="0"/>
              </a:rPr>
              <a:t>kerugian </a:t>
            </a:r>
            <a:r>
              <a:rPr lang="id-ID" altLang="id-ID" sz="2800" dirty="0">
                <a:latin typeface="+mj-lt"/>
                <a:ea typeface="Tahoma" panose="020B0604030504040204" pitchFamily="34" charset="0"/>
                <a:cs typeface="Tahoma" panose="020B0604030504040204" pitchFamily="34" charset="0"/>
              </a:rPr>
              <a:t>dengan  </a:t>
            </a:r>
            <a:r>
              <a:rPr lang="id-ID" altLang="id-ID" sz="2800" dirty="0" smtClean="0">
                <a:latin typeface="+mj-lt"/>
                <a:ea typeface="Tahoma" panose="020B0604030504040204" pitchFamily="34" charset="0"/>
                <a:cs typeface="Tahoma" panose="020B0604030504040204" pitchFamily="34" charset="0"/>
              </a:rPr>
              <a:t>melihat </a:t>
            </a:r>
            <a:r>
              <a:rPr lang="id-ID" altLang="id-ID" sz="2800" dirty="0">
                <a:latin typeface="+mj-lt"/>
                <a:ea typeface="Tahoma" panose="020B0604030504040204" pitchFamily="34" charset="0"/>
                <a:cs typeface="Tahoma" panose="020B0604030504040204" pitchFamily="34" charset="0"/>
              </a:rPr>
              <a:t>beberapa  tindakan pencegahan  yang 	harus   diambil</a:t>
            </a:r>
          </a:p>
        </p:txBody>
      </p:sp>
    </p:spTree>
    <p:extLst>
      <p:ext uri="{BB962C8B-B14F-4D97-AF65-F5344CB8AC3E}">
        <p14:creationId xmlns:p14="http://schemas.microsoft.com/office/powerpoint/2010/main" val="62829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014493"/>
            <a:ext cx="7560840" cy="5646161"/>
          </a:xfrm>
          <a:prstGeom prst="rect">
            <a:avLst/>
          </a:prstGeom>
        </p:spPr>
        <p:txBody>
          <a:bodyPr wrap="square">
            <a:spAutoFit/>
          </a:bodyPr>
          <a:lstStyle/>
          <a:p>
            <a:pPr algn="just">
              <a:lnSpc>
                <a:spcPct val="90000"/>
              </a:lnSpc>
              <a:buFont typeface="Wingdings" pitchFamily="2" charset="2"/>
              <a:buNone/>
            </a:pPr>
            <a:r>
              <a:rPr lang="id-ID" sz="2800" dirty="0"/>
              <a:t>Dalam  </a:t>
            </a:r>
            <a:r>
              <a:rPr lang="id-ID" sz="2800" i="1" dirty="0">
                <a:solidFill>
                  <a:srgbClr val="0070C0"/>
                </a:solidFill>
                <a:effectLst>
                  <a:outerShdw blurRad="38100" dist="38100" dir="2700000" algn="tl">
                    <a:srgbClr val="000000">
                      <a:alpha val="43137"/>
                    </a:srgbClr>
                  </a:outerShdw>
                </a:effectLst>
              </a:rPr>
              <a:t>sensitivity  analysis</a:t>
            </a:r>
            <a:r>
              <a:rPr lang="id-ID" sz="2800" dirty="0">
                <a:solidFill>
                  <a:srgbClr val="0070C0"/>
                </a:solidFill>
              </a:rPr>
              <a:t> </a:t>
            </a:r>
            <a:r>
              <a:rPr lang="id-ID" sz="2800" dirty="0"/>
              <a:t>setiap kemungkinan  itu  harus dicoba, yang  berarti  bahwa  tiap  kali  harus diadakan analisa kembali.  </a:t>
            </a:r>
            <a:endParaRPr lang="id-ID" sz="2800" dirty="0" smtClean="0"/>
          </a:p>
          <a:p>
            <a:pPr algn="just">
              <a:lnSpc>
                <a:spcPct val="90000"/>
              </a:lnSpc>
              <a:buFont typeface="Wingdings" pitchFamily="2" charset="2"/>
              <a:buNone/>
            </a:pPr>
            <a:r>
              <a:rPr lang="id-ID" sz="2800" dirty="0" smtClean="0"/>
              <a:t>Hal ini </a:t>
            </a:r>
            <a:r>
              <a:rPr lang="id-ID" sz="2800" dirty="0"/>
              <a:t>perlu sekali, karena </a:t>
            </a:r>
            <a:r>
              <a:rPr lang="id-ID" sz="2800" dirty="0">
                <a:solidFill>
                  <a:srgbClr val="0070C0"/>
                </a:solidFill>
                <a:effectLst>
                  <a:outerShdw blurRad="38100" dist="38100" dir="2700000" algn="tl">
                    <a:srgbClr val="000000">
                      <a:alpha val="43137"/>
                    </a:srgbClr>
                  </a:outerShdw>
                </a:effectLst>
              </a:rPr>
              <a:t>analisa proyek  didasarkan pada proyeksi-proyeksi  yang mengandung banyak ketidak-pastian</a:t>
            </a:r>
            <a:r>
              <a:rPr lang="id-ID" sz="2800" dirty="0"/>
              <a:t> tentang apa yang akan terjadi di waktu yang akan </a:t>
            </a:r>
            <a:r>
              <a:rPr lang="id-ID" sz="2800" dirty="0" smtClean="0"/>
              <a:t>datang</a:t>
            </a:r>
          </a:p>
          <a:p>
            <a:pPr algn="just">
              <a:lnSpc>
                <a:spcPct val="90000"/>
              </a:lnSpc>
              <a:buFont typeface="Wingdings" pitchFamily="2" charset="2"/>
              <a:buNone/>
            </a:pPr>
            <a:endParaRPr lang="id-ID" sz="900" dirty="0"/>
          </a:p>
          <a:p>
            <a:pPr algn="just">
              <a:lnSpc>
                <a:spcPct val="90000"/>
              </a:lnSpc>
              <a:buFont typeface="Wingdings" pitchFamily="2" charset="2"/>
              <a:buNone/>
              <a:tabLst>
                <a:tab pos="442913" algn="l"/>
              </a:tabLst>
            </a:pPr>
            <a:r>
              <a:rPr lang="id-ID" sz="2800" dirty="0" smtClean="0">
                <a:solidFill>
                  <a:srgbClr val="FF0000"/>
                </a:solidFill>
              </a:rPr>
              <a:t>Ada </a:t>
            </a:r>
            <a:r>
              <a:rPr lang="id-ID" sz="2800" dirty="0">
                <a:solidFill>
                  <a:srgbClr val="FF0000"/>
                </a:solidFill>
              </a:rPr>
              <a:t>3 hal yang perlu diperhatikan, antara lain :</a:t>
            </a:r>
          </a:p>
          <a:p>
            <a:pPr marL="530225" indent="-530225" algn="just">
              <a:lnSpc>
                <a:spcPct val="90000"/>
              </a:lnSpc>
              <a:buFont typeface="Wingdings" pitchFamily="2" charset="2"/>
              <a:buAutoNum type="alphaLcPeriod"/>
              <a:tabLst>
                <a:tab pos="633413" algn="l"/>
              </a:tabLst>
            </a:pPr>
            <a:r>
              <a:rPr lang="id-ID" sz="2800" dirty="0"/>
              <a:t>Terdapatnya</a:t>
            </a:r>
            <a:r>
              <a:rPr lang="id-ID" sz="2800" b="1" i="1" dirty="0"/>
              <a:t> </a:t>
            </a:r>
            <a:r>
              <a:rPr lang="id-ID" sz="2800" b="1" i="1" dirty="0" smtClean="0"/>
              <a:t>“cost overrun“</a:t>
            </a:r>
            <a:r>
              <a:rPr lang="id-ID" sz="2800" dirty="0" smtClean="0"/>
              <a:t>, </a:t>
            </a:r>
            <a:r>
              <a:rPr lang="id-ID" sz="2800" dirty="0"/>
              <a:t>misalnya kenaikan dalam biaya konstruksi</a:t>
            </a:r>
          </a:p>
          <a:p>
            <a:pPr marL="530225" indent="-530225" algn="just">
              <a:lnSpc>
                <a:spcPct val="90000"/>
              </a:lnSpc>
              <a:buFont typeface="Wingdings" pitchFamily="2" charset="2"/>
              <a:buAutoNum type="alphaLcPeriod"/>
              <a:tabLst>
                <a:tab pos="633413" algn="l"/>
              </a:tabLst>
            </a:pPr>
            <a:r>
              <a:rPr lang="id-ID" sz="2800" dirty="0"/>
              <a:t>Perubahan dalam perbandingan harga terhadap tingkat harga umum, misalnya  penurunan  harga 	hasil produksi</a:t>
            </a:r>
          </a:p>
          <a:p>
            <a:pPr marL="530225" indent="-530225" algn="just">
              <a:lnSpc>
                <a:spcPct val="90000"/>
              </a:lnSpc>
              <a:buFont typeface="Wingdings" pitchFamily="2" charset="2"/>
              <a:buNone/>
              <a:tabLst>
                <a:tab pos="633413" algn="l"/>
              </a:tabLst>
            </a:pPr>
            <a:r>
              <a:rPr lang="id-ID" sz="2800" dirty="0"/>
              <a:t>c. 	Mundurnya waktu / jadwal implementasi</a:t>
            </a:r>
          </a:p>
        </p:txBody>
      </p:sp>
    </p:spTree>
    <p:extLst>
      <p:ext uri="{BB962C8B-B14F-4D97-AF65-F5344CB8AC3E}">
        <p14:creationId xmlns:p14="http://schemas.microsoft.com/office/powerpoint/2010/main" val="35412593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62542" y="2204864"/>
            <a:ext cx="7969898" cy="2376264"/>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defRPr/>
            </a:pPr>
            <a:r>
              <a:rPr lang="en-US" sz="2800" dirty="0" smtClean="0"/>
              <a:t>Kita memilih sejumlah nilai yang dengan nilai tersebut kita melakukan perubahan terhadap masalah y</a:t>
            </a:r>
            <a:r>
              <a:rPr lang="id-ID" sz="2800" dirty="0" smtClean="0"/>
              <a:t>an</a:t>
            </a:r>
            <a:r>
              <a:rPr lang="en-US" sz="2800" dirty="0" smtClean="0"/>
              <a:t>g dianggap penting pada analisis proyek &amp; kemudian menentukan pengaruh perubahan </a:t>
            </a:r>
            <a:r>
              <a:rPr lang="id-ID" sz="2800" dirty="0" smtClean="0"/>
              <a:t>tersebut</a:t>
            </a:r>
            <a:r>
              <a:rPr lang="en-US" sz="2800" dirty="0" smtClean="0"/>
              <a:t> terhadap daya tarik proyek</a:t>
            </a:r>
            <a:endParaRPr lang="en-US" sz="2800" dirty="0"/>
          </a:p>
        </p:txBody>
      </p:sp>
      <p:sp>
        <p:nvSpPr>
          <p:cNvPr id="3" name="Rectangle 2"/>
          <p:cNvSpPr/>
          <p:nvPr/>
        </p:nvSpPr>
        <p:spPr>
          <a:xfrm>
            <a:off x="611560" y="1340767"/>
            <a:ext cx="7920880" cy="707886"/>
          </a:xfrm>
          <a:prstGeom prst="rect">
            <a:avLst/>
          </a:prstGeom>
          <a:solidFill>
            <a:schemeClr val="bg2">
              <a:lumMod val="25000"/>
            </a:schemeClr>
          </a:solidFill>
        </p:spPr>
        <p:txBody>
          <a:bodyPr wrap="square">
            <a:spAutoFit/>
          </a:bodyPr>
          <a:lstStyle/>
          <a:p>
            <a:pPr algn="ctr"/>
            <a:r>
              <a:rPr lang="en-US" sz="4000" dirty="0">
                <a:solidFill>
                  <a:schemeClr val="bg1"/>
                </a:solidFill>
                <a:latin typeface="Bernard MT Condensed" panose="02050806060905020404" pitchFamily="18" charset="0"/>
              </a:rPr>
              <a:t>Cara </a:t>
            </a:r>
            <a:r>
              <a:rPr lang="en-US" sz="4000" dirty="0">
                <a:solidFill>
                  <a:srgbClr val="FF0000"/>
                </a:solidFill>
                <a:latin typeface="Bernard MT Condensed" panose="02050806060905020404" pitchFamily="18" charset="0"/>
              </a:rPr>
              <a:t>melakukan</a:t>
            </a:r>
            <a:r>
              <a:rPr lang="en-US" sz="4000" dirty="0">
                <a:latin typeface="Bernard MT Condensed" panose="02050806060905020404" pitchFamily="18" charset="0"/>
              </a:rPr>
              <a:t> </a:t>
            </a:r>
            <a:r>
              <a:rPr lang="en-US" sz="4000" dirty="0">
                <a:solidFill>
                  <a:srgbClr val="00B0F0"/>
                </a:solidFill>
                <a:latin typeface="Bernard MT Condensed" panose="02050806060905020404" pitchFamily="18" charset="0"/>
              </a:rPr>
              <a:t>Analisis </a:t>
            </a:r>
            <a:r>
              <a:rPr lang="en-US" sz="4000" dirty="0" smtClean="0">
                <a:solidFill>
                  <a:srgbClr val="00B0F0"/>
                </a:solidFill>
                <a:latin typeface="Bernard MT Condensed" panose="02050806060905020404" pitchFamily="18" charset="0"/>
              </a:rPr>
              <a:t>Sensitivitas</a:t>
            </a:r>
            <a:endParaRPr lang="id-ID" sz="4000" dirty="0">
              <a:latin typeface="Bernard MT Condensed" panose="02050806060905020404" pitchFamily="18" charset="0"/>
            </a:endParaRPr>
          </a:p>
        </p:txBody>
      </p:sp>
    </p:spTree>
    <p:extLst>
      <p:ext uri="{BB962C8B-B14F-4D97-AF65-F5344CB8AC3E}">
        <p14:creationId xmlns:p14="http://schemas.microsoft.com/office/powerpoint/2010/main" val="13144199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99592" y="1268760"/>
            <a:ext cx="7560840" cy="4896544"/>
          </a:xfrm>
          <a:prstGeom prst="rect">
            <a:avLst/>
          </a:prstGeom>
        </p:spPr>
        <p:txBody>
          <a:bodyP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defRPr/>
            </a:pPr>
            <a:r>
              <a:rPr lang="en-US" sz="4000" dirty="0" smtClean="0">
                <a:solidFill>
                  <a:srgbClr val="FF0000"/>
                </a:solidFill>
                <a:effectLst>
                  <a:outerShdw blurRad="38100" dist="38100" dir="2700000" algn="tl">
                    <a:srgbClr val="000000">
                      <a:alpha val="43137"/>
                    </a:srgbClr>
                  </a:outerShdw>
                </a:effectLst>
                <a:latin typeface="Arial" charset="0"/>
              </a:rPr>
              <a:t>Sejumlah nilai </a:t>
            </a:r>
            <a:r>
              <a:rPr lang="en-US" sz="4000" dirty="0" smtClean="0">
                <a:solidFill>
                  <a:srgbClr val="00B050"/>
                </a:solidFill>
                <a:latin typeface="Arial" charset="0"/>
              </a:rPr>
              <a:t>tersebut berdasarkan data-data yang tersedia (ada dasarnya)</a:t>
            </a:r>
            <a:r>
              <a:rPr lang="id-ID" sz="4000" dirty="0" smtClean="0">
                <a:solidFill>
                  <a:srgbClr val="00B050"/>
                </a:solidFill>
                <a:latin typeface="Arial" charset="0"/>
              </a:rPr>
              <a:t>.</a:t>
            </a:r>
            <a:r>
              <a:rPr lang="id-ID" sz="4000" dirty="0" smtClean="0">
                <a:latin typeface="Arial" charset="0"/>
              </a:rPr>
              <a:t> </a:t>
            </a:r>
          </a:p>
          <a:p>
            <a:pPr algn="just">
              <a:defRPr/>
            </a:pPr>
            <a:endParaRPr lang="id-ID" sz="4000" dirty="0" smtClean="0">
              <a:solidFill>
                <a:srgbClr val="FF0000"/>
              </a:solidFill>
              <a:latin typeface="ArTarumianGovazd" panose="03060802040406070304" pitchFamily="66" charset="0"/>
            </a:endParaRPr>
          </a:p>
          <a:p>
            <a:pPr algn="just">
              <a:defRPr/>
            </a:pPr>
            <a:r>
              <a:rPr lang="en-US" sz="4000" dirty="0" smtClean="0">
                <a:solidFill>
                  <a:srgbClr val="FF0000"/>
                </a:solidFill>
                <a:latin typeface="ArTarumianGovazd" panose="03060802040406070304" pitchFamily="66" charset="0"/>
              </a:rPr>
              <a:t>Misalnya,</a:t>
            </a:r>
            <a:endParaRPr lang="id-ID" sz="4000" dirty="0" smtClean="0">
              <a:solidFill>
                <a:srgbClr val="FF0000"/>
              </a:solidFill>
              <a:latin typeface="ArTarumianGovazd" panose="03060802040406070304" pitchFamily="66" charset="0"/>
            </a:endParaRPr>
          </a:p>
          <a:p>
            <a:pPr marL="742950" indent="-742950" algn="just">
              <a:buAutoNum type="arabicPeriod"/>
              <a:defRPr/>
            </a:pPr>
            <a:r>
              <a:rPr lang="id-ID" sz="4000" dirty="0" smtClean="0">
                <a:latin typeface="Arial" charset="0"/>
              </a:rPr>
              <a:t>P</a:t>
            </a:r>
            <a:r>
              <a:rPr lang="en-US" sz="4000" dirty="0" smtClean="0">
                <a:latin typeface="Arial" charset="0"/>
              </a:rPr>
              <a:t>erubahan kenaikan biaya 10 persen karena ……</a:t>
            </a:r>
            <a:endParaRPr lang="id-ID" sz="4000" dirty="0" smtClean="0">
              <a:latin typeface="Arial" charset="0"/>
            </a:endParaRPr>
          </a:p>
          <a:p>
            <a:pPr marL="742950" indent="-742950" algn="just">
              <a:buAutoNum type="arabicPeriod"/>
              <a:defRPr/>
            </a:pPr>
            <a:r>
              <a:rPr lang="id-ID" sz="4000" dirty="0" smtClean="0">
                <a:latin typeface="Arial" charset="0"/>
              </a:rPr>
              <a:t>P</a:t>
            </a:r>
            <a:r>
              <a:rPr lang="en-US" sz="4000" dirty="0" smtClean="0">
                <a:latin typeface="Arial" charset="0"/>
              </a:rPr>
              <a:t>erubahan penurunan produksi sebesar 30 % karena </a:t>
            </a:r>
            <a:r>
              <a:rPr lang="id-ID" sz="4000" dirty="0" smtClean="0">
                <a:latin typeface="Arial" charset="0"/>
              </a:rPr>
              <a:t>import bahan baku ada perubahan aturan.</a:t>
            </a:r>
          </a:p>
          <a:p>
            <a:pPr marL="742950" indent="-742950" algn="just">
              <a:buAutoNum type="arabicPeriod"/>
              <a:defRPr/>
            </a:pPr>
            <a:r>
              <a:rPr lang="id-ID" sz="4000" dirty="0" smtClean="0">
                <a:latin typeface="Arial" charset="0"/>
              </a:rPr>
              <a:t>dll</a:t>
            </a:r>
          </a:p>
          <a:p>
            <a:pPr algn="just">
              <a:defRPr/>
            </a:pPr>
            <a:endParaRPr lang="en-US" sz="4000" dirty="0">
              <a:latin typeface="Arial" charset="0"/>
            </a:endParaRPr>
          </a:p>
        </p:txBody>
      </p:sp>
    </p:spTree>
    <p:extLst>
      <p:ext uri="{BB962C8B-B14F-4D97-AF65-F5344CB8AC3E}">
        <p14:creationId xmlns:p14="http://schemas.microsoft.com/office/powerpoint/2010/main" val="21328690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611560" y="836712"/>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lnSpc>
                <a:spcPct val="90000"/>
              </a:lnSpc>
              <a:buFont typeface="Wingdings" pitchFamily="2" charset="2"/>
              <a:buNone/>
            </a:pPr>
            <a:r>
              <a:rPr lang="id-ID" sz="4000" dirty="0" smtClean="0">
                <a:solidFill>
                  <a:srgbClr val="C00000"/>
                </a:solidFill>
                <a:effectLst>
                  <a:outerShdw blurRad="38100" dist="38100" dir="2700000" algn="tl">
                    <a:srgbClr val="000000">
                      <a:alpha val="43137"/>
                    </a:srgbClr>
                  </a:outerShdw>
                </a:effectLst>
                <a:latin typeface="ArTarumianGovazd" panose="03060802040406070304" pitchFamily="66" charset="0"/>
              </a:rPr>
              <a:t>Contoh :</a:t>
            </a:r>
          </a:p>
          <a:p>
            <a:pPr marL="0" indent="0" algn="just">
              <a:lnSpc>
                <a:spcPct val="90000"/>
              </a:lnSpc>
              <a:buFont typeface="Wingdings" pitchFamily="2" charset="2"/>
              <a:buNone/>
            </a:pPr>
            <a:r>
              <a:rPr lang="id-ID" sz="2800" dirty="0" smtClean="0"/>
              <a:t>Investasi awal suatu proyek adalah sebesar Rp. 600 juta. Adanya perubahan assumsi mengenai tingkat inflasi, mengakibatkan </a:t>
            </a:r>
            <a:r>
              <a:rPr lang="id-ID" sz="2800" i="1" dirty="0" smtClean="0"/>
              <a:t>Expected  Net Proceeds</a:t>
            </a:r>
            <a:r>
              <a:rPr lang="id-ID" sz="2800" dirty="0" smtClean="0"/>
              <a:t> yang dihasilkan oleh proyek tersebut berubah dari :</a:t>
            </a:r>
          </a:p>
          <a:p>
            <a:pPr marL="0" indent="0" algn="just">
              <a:lnSpc>
                <a:spcPct val="90000"/>
              </a:lnSpc>
              <a:buFont typeface="Wingdings" pitchFamily="2" charset="2"/>
              <a:buNone/>
            </a:pPr>
            <a:r>
              <a:rPr lang="id-ID" sz="2800" dirty="0" smtClean="0"/>
              <a:t>	</a:t>
            </a:r>
            <a:r>
              <a:rPr lang="id-ID" sz="2800" u="sng" dirty="0" smtClean="0"/>
              <a:t>Tahun ke</a:t>
            </a:r>
            <a:r>
              <a:rPr lang="id-ID" sz="2800" dirty="0" smtClean="0"/>
              <a:t>	  </a:t>
            </a:r>
            <a:r>
              <a:rPr lang="id-ID" sz="2800" u="sng" dirty="0" smtClean="0"/>
              <a:t>Semula</a:t>
            </a:r>
            <a:r>
              <a:rPr lang="id-ID" sz="2800" dirty="0" smtClean="0"/>
              <a:t>		</a:t>
            </a:r>
            <a:r>
              <a:rPr lang="id-ID" sz="2800" u="sng" dirty="0" smtClean="0"/>
              <a:t>Menjadi</a:t>
            </a:r>
          </a:p>
          <a:p>
            <a:pPr marL="0" indent="0" algn="just">
              <a:lnSpc>
                <a:spcPct val="90000"/>
              </a:lnSpc>
              <a:buFont typeface="Wingdings" pitchFamily="2" charset="2"/>
              <a:buNone/>
            </a:pPr>
            <a:r>
              <a:rPr lang="id-ID" sz="2800" dirty="0" smtClean="0"/>
              <a:t>	      0		  ( 600 )</a:t>
            </a:r>
          </a:p>
          <a:p>
            <a:pPr marL="0" indent="0" algn="just">
              <a:lnSpc>
                <a:spcPct val="90000"/>
              </a:lnSpc>
              <a:buFont typeface="Wingdings" pitchFamily="2" charset="2"/>
              <a:buNone/>
            </a:pPr>
            <a:r>
              <a:rPr lang="id-ID" sz="2800" dirty="0" smtClean="0"/>
              <a:t>	      1		    200	   		100</a:t>
            </a:r>
          </a:p>
          <a:p>
            <a:pPr marL="0" indent="0" algn="just">
              <a:lnSpc>
                <a:spcPct val="90000"/>
              </a:lnSpc>
              <a:buFont typeface="Wingdings" pitchFamily="2" charset="2"/>
              <a:buNone/>
            </a:pPr>
            <a:r>
              <a:rPr lang="id-ID" sz="2800" dirty="0" smtClean="0"/>
              <a:t>	      2		    300	   		250</a:t>
            </a:r>
          </a:p>
          <a:p>
            <a:pPr marL="0" indent="0" algn="just">
              <a:lnSpc>
                <a:spcPct val="90000"/>
              </a:lnSpc>
              <a:buFont typeface="Wingdings" pitchFamily="2" charset="2"/>
              <a:buNone/>
            </a:pPr>
            <a:r>
              <a:rPr lang="id-ID" sz="2800" dirty="0" smtClean="0"/>
              <a:t>	      3 		    450	   		400</a:t>
            </a:r>
          </a:p>
          <a:p>
            <a:pPr marL="0" indent="0" algn="just">
              <a:lnSpc>
                <a:spcPct val="90000"/>
              </a:lnSpc>
              <a:buFont typeface="Wingdings" pitchFamily="2" charset="2"/>
              <a:buNone/>
            </a:pPr>
            <a:r>
              <a:rPr lang="id-ID" sz="2800" dirty="0" smtClean="0">
                <a:solidFill>
                  <a:srgbClr val="0070C0"/>
                </a:solidFill>
              </a:rPr>
              <a:t>Dengan adanya perubahan tersebut, jika MARR = 18% apakah proyek masih dinilai layak ? </a:t>
            </a:r>
          </a:p>
          <a:p>
            <a:pPr algn="just">
              <a:lnSpc>
                <a:spcPct val="90000"/>
              </a:lnSpc>
              <a:buFont typeface="Wingdings" pitchFamily="2" charset="2"/>
              <a:buNone/>
            </a:pPr>
            <a:endParaRPr lang="id-ID" sz="2800" dirty="0" smtClean="0"/>
          </a:p>
          <a:p>
            <a:pPr algn="just">
              <a:lnSpc>
                <a:spcPct val="90000"/>
              </a:lnSpc>
            </a:pPr>
            <a:endParaRPr lang="en-US" sz="2800" dirty="0"/>
          </a:p>
        </p:txBody>
      </p:sp>
    </p:spTree>
    <p:extLst>
      <p:ext uri="{BB962C8B-B14F-4D97-AF65-F5344CB8AC3E}">
        <p14:creationId xmlns:p14="http://schemas.microsoft.com/office/powerpoint/2010/main" val="2588873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457200" y="1196752"/>
            <a:ext cx="8229600" cy="45259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buFont typeface="Wingdings" pitchFamily="2" charset="2"/>
              <a:buNone/>
            </a:pPr>
            <a:r>
              <a:rPr lang="id-ID" sz="2000" dirty="0" smtClean="0">
                <a:latin typeface="+mj-lt"/>
              </a:rPr>
              <a:t>	</a:t>
            </a:r>
          </a:p>
          <a:p>
            <a:pPr>
              <a:lnSpc>
                <a:spcPct val="90000"/>
              </a:lnSpc>
              <a:buFont typeface="Wingdings" pitchFamily="2" charset="2"/>
              <a:buNone/>
            </a:pPr>
            <a:r>
              <a:rPr lang="id-ID" sz="2000" dirty="0" smtClean="0">
                <a:latin typeface="+mj-lt"/>
              </a:rPr>
              <a:t>	                    		    C1	         	   C2	              C3</a:t>
            </a:r>
          </a:p>
          <a:p>
            <a:pPr>
              <a:lnSpc>
                <a:spcPct val="90000"/>
              </a:lnSpc>
              <a:buFont typeface="Wingdings" pitchFamily="2" charset="2"/>
              <a:buNone/>
            </a:pPr>
            <a:r>
              <a:rPr lang="id-ID" sz="2000" dirty="0" smtClean="0">
                <a:latin typeface="+mj-lt"/>
              </a:rPr>
              <a:t>	</a:t>
            </a:r>
            <a:r>
              <a:rPr lang="id-ID" sz="2000" b="1" i="1" dirty="0" smtClean="0">
                <a:latin typeface="+mj-lt"/>
              </a:rPr>
              <a:t>NPV	</a:t>
            </a:r>
            <a:r>
              <a:rPr lang="id-ID" sz="2000" dirty="0" smtClean="0">
                <a:latin typeface="+mj-lt"/>
              </a:rPr>
              <a:t>	=  - I</a:t>
            </a:r>
            <a:r>
              <a:rPr lang="id-ID" sz="2000" baseline="-25000" dirty="0" smtClean="0">
                <a:latin typeface="+mj-lt"/>
              </a:rPr>
              <a:t>0</a:t>
            </a:r>
            <a:r>
              <a:rPr lang="id-ID" sz="2000" dirty="0" smtClean="0">
                <a:latin typeface="+mj-lt"/>
              </a:rPr>
              <a:t> +  ---------------   +   ----------------  +  ----------------</a:t>
            </a:r>
          </a:p>
          <a:p>
            <a:pPr>
              <a:lnSpc>
                <a:spcPct val="90000"/>
              </a:lnSpc>
              <a:buFont typeface="Wingdings" pitchFamily="2" charset="2"/>
              <a:buNone/>
            </a:pPr>
            <a:r>
              <a:rPr lang="id-ID" sz="2000" dirty="0" smtClean="0">
                <a:latin typeface="+mj-lt"/>
              </a:rPr>
              <a:t>	                                          ( 1 + 0.18 )         ( 1 + 0.18 )²       ( 1 + 0.18 )³</a:t>
            </a:r>
          </a:p>
          <a:p>
            <a:pPr>
              <a:lnSpc>
                <a:spcPct val="90000"/>
              </a:lnSpc>
              <a:buFont typeface="Wingdings" pitchFamily="2" charset="2"/>
              <a:buNone/>
            </a:pPr>
            <a:endParaRPr lang="id-ID" sz="2000" dirty="0" smtClean="0">
              <a:latin typeface="+mj-lt"/>
            </a:endParaRPr>
          </a:p>
          <a:p>
            <a:pPr>
              <a:lnSpc>
                <a:spcPct val="90000"/>
              </a:lnSpc>
              <a:buFont typeface="Wingdings" pitchFamily="2" charset="2"/>
              <a:buNone/>
            </a:pPr>
            <a:r>
              <a:rPr lang="id-ID" sz="2000" dirty="0" smtClean="0">
                <a:latin typeface="+mj-lt"/>
              </a:rPr>
              <a:t>	                                         	           200	   300               450</a:t>
            </a:r>
          </a:p>
          <a:p>
            <a:pPr>
              <a:lnSpc>
                <a:spcPct val="90000"/>
              </a:lnSpc>
              <a:buFont typeface="Wingdings" pitchFamily="2" charset="2"/>
              <a:buNone/>
            </a:pPr>
            <a:r>
              <a:rPr lang="id-ID" sz="2000" dirty="0" smtClean="0">
                <a:latin typeface="+mj-lt"/>
              </a:rPr>
              <a:t>	              	=  ( 600 )   +   -------------  +  ------------  +  ------------</a:t>
            </a:r>
          </a:p>
          <a:p>
            <a:pPr>
              <a:lnSpc>
                <a:spcPct val="90000"/>
              </a:lnSpc>
              <a:buFont typeface="Wingdings" pitchFamily="2" charset="2"/>
              <a:buNone/>
            </a:pPr>
            <a:r>
              <a:rPr lang="id-ID" sz="2000" dirty="0" smtClean="0">
                <a:latin typeface="+mj-lt"/>
              </a:rPr>
              <a:t>	                                      	          1,1800           1,3924           1,6430</a:t>
            </a:r>
          </a:p>
          <a:p>
            <a:pPr>
              <a:lnSpc>
                <a:spcPct val="90000"/>
              </a:lnSpc>
              <a:buFont typeface="Wingdings" pitchFamily="2" charset="2"/>
              <a:buNone/>
            </a:pPr>
            <a:endParaRPr lang="id-ID" sz="2000" dirty="0" smtClean="0">
              <a:latin typeface="+mj-lt"/>
            </a:endParaRPr>
          </a:p>
          <a:p>
            <a:pPr>
              <a:lnSpc>
                <a:spcPct val="90000"/>
              </a:lnSpc>
              <a:buFont typeface="Wingdings" pitchFamily="2" charset="2"/>
              <a:buNone/>
            </a:pPr>
            <a:r>
              <a:rPr lang="id-ID" sz="2000" dirty="0" smtClean="0">
                <a:latin typeface="+mj-lt"/>
              </a:rPr>
              <a:t>	             	 =  ( 600 )  +  169,492  +  215,455  +  273,889</a:t>
            </a:r>
          </a:p>
          <a:p>
            <a:pPr>
              <a:lnSpc>
                <a:spcPct val="90000"/>
              </a:lnSpc>
              <a:buFont typeface="Wingdings" pitchFamily="2" charset="2"/>
              <a:buNone/>
            </a:pPr>
            <a:endParaRPr lang="id-ID" sz="2000" dirty="0" smtClean="0">
              <a:latin typeface="+mj-lt"/>
            </a:endParaRPr>
          </a:p>
          <a:p>
            <a:pPr>
              <a:lnSpc>
                <a:spcPct val="90000"/>
              </a:lnSpc>
              <a:buFont typeface="Wingdings" pitchFamily="2" charset="2"/>
              <a:buNone/>
            </a:pPr>
            <a:r>
              <a:rPr lang="id-ID" sz="2000" dirty="0" smtClean="0">
                <a:latin typeface="+mj-lt"/>
              </a:rPr>
              <a:t>	             </a:t>
            </a:r>
            <a:r>
              <a:rPr lang="id-ID" sz="2000" i="1" dirty="0" smtClean="0">
                <a:latin typeface="+mj-lt"/>
              </a:rPr>
              <a:t>	 </a:t>
            </a:r>
            <a:r>
              <a:rPr lang="id-ID" sz="2000" b="1" i="1" dirty="0" smtClean="0">
                <a:effectLst>
                  <a:outerShdw blurRad="38100" dist="38100" dir="2700000" algn="tl">
                    <a:srgbClr val="000000">
                      <a:alpha val="43137"/>
                    </a:srgbClr>
                  </a:outerShdw>
                </a:effectLst>
                <a:latin typeface="+mj-lt"/>
              </a:rPr>
              <a:t>=   </a:t>
            </a:r>
            <a:r>
              <a:rPr lang="id-ID" sz="2000" b="1" i="1" dirty="0" smtClean="0">
                <a:solidFill>
                  <a:srgbClr val="00B0F0"/>
                </a:solidFill>
                <a:effectLst>
                  <a:outerShdw blurRad="38100" dist="38100" dir="2700000" algn="tl">
                    <a:srgbClr val="000000">
                      <a:alpha val="43137"/>
                    </a:srgbClr>
                  </a:outerShdw>
                </a:effectLst>
                <a:latin typeface="+mj-lt"/>
              </a:rPr>
              <a:t>58,836</a:t>
            </a:r>
          </a:p>
          <a:p>
            <a:pPr>
              <a:lnSpc>
                <a:spcPct val="90000"/>
              </a:lnSpc>
              <a:buFont typeface="Wingdings" pitchFamily="2" charset="2"/>
              <a:buNone/>
            </a:pPr>
            <a:r>
              <a:rPr lang="id-ID" sz="2000" dirty="0" smtClean="0">
                <a:latin typeface="+mj-lt"/>
              </a:rPr>
              <a:t>	</a:t>
            </a:r>
          </a:p>
          <a:p>
            <a:pPr>
              <a:lnSpc>
                <a:spcPct val="90000"/>
              </a:lnSpc>
              <a:buFont typeface="Wingdings" pitchFamily="2" charset="2"/>
              <a:buNone/>
            </a:pPr>
            <a:r>
              <a:rPr lang="id-ID" sz="2000" dirty="0">
                <a:latin typeface="+mj-lt"/>
              </a:rPr>
              <a:t>	</a:t>
            </a:r>
            <a:r>
              <a:rPr lang="id-ID" b="1" dirty="0" smtClean="0">
                <a:solidFill>
                  <a:srgbClr val="0070C0"/>
                </a:solidFill>
                <a:effectLst>
                  <a:outerShdw blurRad="38100" dist="38100" dir="2700000" algn="tl">
                    <a:srgbClr val="000000">
                      <a:alpha val="43137"/>
                    </a:srgbClr>
                  </a:outerShdw>
                </a:effectLst>
                <a:latin typeface="ArTarumianGovazd" panose="03060802040406070304" pitchFamily="66" charset="0"/>
              </a:rPr>
              <a:t>Kesimpulan :</a:t>
            </a:r>
            <a:r>
              <a:rPr lang="id-ID" b="1" dirty="0" smtClean="0">
                <a:effectLst>
                  <a:outerShdw blurRad="38100" dist="38100" dir="2700000" algn="tl">
                    <a:srgbClr val="000000">
                      <a:alpha val="43137"/>
                    </a:srgbClr>
                  </a:outerShdw>
                </a:effectLst>
                <a:latin typeface="ArTarumianGovazd" panose="03060802040406070304" pitchFamily="66" charset="0"/>
              </a:rPr>
              <a:t> </a:t>
            </a:r>
          </a:p>
          <a:p>
            <a:pPr>
              <a:lnSpc>
                <a:spcPct val="90000"/>
              </a:lnSpc>
              <a:buFont typeface="Wingdings" pitchFamily="2" charset="2"/>
              <a:buNone/>
            </a:pPr>
            <a:r>
              <a:rPr lang="id-ID" dirty="0">
                <a:latin typeface="+mj-lt"/>
              </a:rPr>
              <a:t>	</a:t>
            </a:r>
            <a:r>
              <a:rPr lang="id-ID" b="1" dirty="0" smtClean="0">
                <a:effectLst>
                  <a:outerShdw blurRad="38100" dist="38100" dir="2700000" algn="tl">
                    <a:srgbClr val="000000">
                      <a:alpha val="43137"/>
                    </a:srgbClr>
                  </a:outerShdw>
                </a:effectLst>
                <a:latin typeface="+mj-lt"/>
              </a:rPr>
              <a:t>Proyek </a:t>
            </a:r>
            <a:r>
              <a:rPr lang="id-ID" b="1" i="1" dirty="0" smtClean="0">
                <a:solidFill>
                  <a:srgbClr val="FF0000"/>
                </a:solidFill>
                <a:effectLst>
                  <a:outerShdw blurRad="38100" dist="38100" dir="2700000" algn="tl">
                    <a:srgbClr val="000000">
                      <a:alpha val="43137"/>
                    </a:srgbClr>
                  </a:outerShdw>
                </a:effectLst>
                <a:latin typeface="+mj-lt"/>
              </a:rPr>
              <a:t>Layak</a:t>
            </a:r>
            <a:r>
              <a:rPr lang="id-ID" b="1" dirty="0" smtClean="0">
                <a:effectLst>
                  <a:outerShdw blurRad="38100" dist="38100" dir="2700000" algn="tl">
                    <a:srgbClr val="000000">
                      <a:alpha val="43137"/>
                    </a:srgbClr>
                  </a:outerShdw>
                </a:effectLst>
                <a:latin typeface="+mj-lt"/>
              </a:rPr>
              <a:t> sebelum  ada inflasi NPV &gt;  0</a:t>
            </a:r>
          </a:p>
          <a:p>
            <a:pPr>
              <a:lnSpc>
                <a:spcPct val="90000"/>
              </a:lnSpc>
              <a:buFont typeface="Wingdings" pitchFamily="2" charset="2"/>
              <a:buNone/>
            </a:pPr>
            <a:endParaRPr lang="id-ID" sz="2000" dirty="0" smtClean="0">
              <a:latin typeface="+mj-lt"/>
            </a:endParaRPr>
          </a:p>
          <a:p>
            <a:pPr>
              <a:lnSpc>
                <a:spcPct val="90000"/>
              </a:lnSpc>
            </a:pPr>
            <a:endParaRPr lang="en-US" sz="2000" dirty="0">
              <a:latin typeface="+mj-lt"/>
            </a:endParaRPr>
          </a:p>
        </p:txBody>
      </p:sp>
      <p:sp>
        <p:nvSpPr>
          <p:cNvPr id="3" name="Rectangle 2"/>
          <p:cNvSpPr/>
          <p:nvPr/>
        </p:nvSpPr>
        <p:spPr>
          <a:xfrm>
            <a:off x="827584" y="902796"/>
            <a:ext cx="3446841" cy="646331"/>
          </a:xfrm>
          <a:prstGeom prst="rect">
            <a:avLst/>
          </a:prstGeom>
        </p:spPr>
        <p:txBody>
          <a:bodyPr wrap="none">
            <a:spAutoFit/>
          </a:bodyPr>
          <a:lstStyle/>
          <a:p>
            <a:pPr algn="just">
              <a:lnSpc>
                <a:spcPct val="90000"/>
              </a:lnSpc>
              <a:buFont typeface="Wingdings" pitchFamily="2" charset="2"/>
              <a:buNone/>
            </a:pPr>
            <a:r>
              <a:rPr lang="id-ID" sz="4000" dirty="0" smtClean="0">
                <a:solidFill>
                  <a:srgbClr val="C00000"/>
                </a:solidFill>
                <a:effectLst>
                  <a:outerShdw blurRad="38100" dist="38100" dir="2700000" algn="tl">
                    <a:srgbClr val="000000">
                      <a:alpha val="43137"/>
                    </a:srgbClr>
                  </a:outerShdw>
                </a:effectLst>
                <a:latin typeface="ArTarumianGovazd" panose="03060802040406070304" pitchFamily="66" charset="0"/>
              </a:rPr>
              <a:t>Perhitungan awal </a:t>
            </a:r>
            <a:r>
              <a:rPr lang="id-ID" sz="4000" dirty="0">
                <a:solidFill>
                  <a:srgbClr val="C00000"/>
                </a:solidFill>
                <a:effectLst>
                  <a:outerShdw blurRad="38100" dist="38100" dir="2700000" algn="tl">
                    <a:srgbClr val="000000">
                      <a:alpha val="43137"/>
                    </a:srgbClr>
                  </a:outerShdw>
                </a:effectLst>
                <a:latin typeface="ArTarumianGovazd" panose="03060802040406070304" pitchFamily="66" charset="0"/>
              </a:rPr>
              <a:t>:</a:t>
            </a:r>
          </a:p>
        </p:txBody>
      </p:sp>
    </p:spTree>
    <p:extLst>
      <p:ext uri="{BB962C8B-B14F-4D97-AF65-F5344CB8AC3E}">
        <p14:creationId xmlns:p14="http://schemas.microsoft.com/office/powerpoint/2010/main" val="26125755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2175</TotalTime>
  <Words>782</Words>
  <Application>Microsoft Office PowerPoint</Application>
  <PresentationFormat>On-screen Show (4:3)</PresentationFormat>
  <Paragraphs>123</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ismail - [2010]</cp:lastModifiedBy>
  <cp:revision>83</cp:revision>
  <dcterms:created xsi:type="dcterms:W3CDTF">2017-02-12T21:27:59Z</dcterms:created>
  <dcterms:modified xsi:type="dcterms:W3CDTF">2018-04-05T04:38:00Z</dcterms:modified>
</cp:coreProperties>
</file>