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7" r:id="rId11"/>
    <p:sldId id="269" r:id="rId12"/>
    <p:sldId id="270" r:id="rId13"/>
    <p:sldId id="271" r:id="rId14"/>
    <p:sldId id="272" r:id="rId15"/>
    <p:sldId id="273" r:id="rId16"/>
    <p:sldId id="274" r:id="rId17"/>
    <p:sldId id="277" r:id="rId18"/>
    <p:sldId id="278" r:id="rId19"/>
    <p:sldId id="279" r:id="rId20"/>
    <p:sldId id="282" r:id="rId21"/>
    <p:sldId id="280" r:id="rId22"/>
    <p:sldId id="281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24E38-6A3A-40A7-9844-AC14ED83ADE9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9FECE-3175-4CD8-B78C-5621FB5212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273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24E38-6A3A-40A7-9844-AC14ED83ADE9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9FECE-3175-4CD8-B78C-5621FB5212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775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24E38-6A3A-40A7-9844-AC14ED83ADE9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9FECE-3175-4CD8-B78C-5621FB5212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262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24E38-6A3A-40A7-9844-AC14ED83ADE9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9FECE-3175-4CD8-B78C-5621FB5212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101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24E38-6A3A-40A7-9844-AC14ED83ADE9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9FECE-3175-4CD8-B78C-5621FB5212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515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24E38-6A3A-40A7-9844-AC14ED83ADE9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9FECE-3175-4CD8-B78C-5621FB5212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03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24E38-6A3A-40A7-9844-AC14ED83ADE9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9FECE-3175-4CD8-B78C-5621FB5212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28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24E38-6A3A-40A7-9844-AC14ED83ADE9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9FECE-3175-4CD8-B78C-5621FB5212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846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24E38-6A3A-40A7-9844-AC14ED83ADE9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9FECE-3175-4CD8-B78C-5621FB5212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885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24E38-6A3A-40A7-9844-AC14ED83ADE9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9FECE-3175-4CD8-B78C-5621FB5212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863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24E38-6A3A-40A7-9844-AC14ED83ADE9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9FECE-3175-4CD8-B78C-5621FB5212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101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F24E38-6A3A-40A7-9844-AC14ED83ADE9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99FECE-3175-4CD8-B78C-5621FB5212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868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/>
              <a:t>IX. </a:t>
            </a:r>
            <a:r>
              <a:rPr lang="en-US" dirty="0" smtClean="0"/>
              <a:t>PRODUKSI KERJA DARI PANAS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371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</a:t>
            </a:r>
            <a:r>
              <a:rPr lang="en-US" sz="4000" dirty="0" err="1"/>
              <a:t>S</a:t>
            </a:r>
            <a:r>
              <a:rPr lang="en-US" sz="4000" dirty="0" err="1" smtClean="0"/>
              <a:t>iklus</a:t>
            </a:r>
            <a:r>
              <a:rPr lang="en-US" sz="4000" dirty="0" smtClean="0"/>
              <a:t> </a:t>
            </a:r>
            <a:r>
              <a:rPr lang="en-US" sz="4000" dirty="0" err="1" smtClean="0"/>
              <a:t>Rankine</a:t>
            </a:r>
            <a:r>
              <a:rPr lang="en-US" sz="4000" dirty="0" smtClean="0"/>
              <a:t> </a:t>
            </a:r>
            <a:r>
              <a:rPr lang="en-US" sz="4000" dirty="0" err="1" smtClean="0"/>
              <a:t>sederhana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                                                                              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               </a:t>
            </a:r>
            <a:r>
              <a:rPr lang="en-US" sz="2000" dirty="0" err="1" smtClean="0"/>
              <a:t>cair</a:t>
            </a:r>
            <a:r>
              <a:rPr lang="en-US" sz="2000" dirty="0" smtClean="0"/>
              <a:t> </a:t>
            </a:r>
            <a:r>
              <a:rPr lang="en-US" sz="2000" dirty="0" err="1" smtClean="0"/>
              <a:t>jenuh</a:t>
            </a: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                                                                   2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                     1         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     T                                                                            </a:t>
            </a:r>
            <a:r>
              <a:rPr lang="en-US" sz="2000" dirty="0" err="1" smtClean="0"/>
              <a:t>uap</a:t>
            </a:r>
            <a:r>
              <a:rPr lang="en-US" sz="2000" dirty="0" smtClean="0"/>
              <a:t> </a:t>
            </a:r>
            <a:r>
              <a:rPr lang="en-US" sz="2000" dirty="0" err="1" smtClean="0"/>
              <a:t>jenuh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                               4                                  3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                                                                           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                        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                                             S</a:t>
            </a:r>
            <a:endParaRPr lang="en-US" sz="20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691680" y="2060848"/>
            <a:ext cx="0" cy="33843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1691680" y="5431809"/>
            <a:ext cx="4320480" cy="134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reeform 8"/>
          <p:cNvSpPr/>
          <p:nvPr/>
        </p:nvSpPr>
        <p:spPr>
          <a:xfrm>
            <a:off x="1883391" y="2565778"/>
            <a:ext cx="3630305" cy="2866031"/>
          </a:xfrm>
          <a:custGeom>
            <a:avLst/>
            <a:gdLst>
              <a:gd name="connsiteX0" fmla="*/ 0 w 3630305"/>
              <a:gd name="connsiteY0" fmla="*/ 2866031 h 2866031"/>
              <a:gd name="connsiteX1" fmla="*/ 1883391 w 3630305"/>
              <a:gd name="connsiteY1" fmla="*/ 1 h 2866031"/>
              <a:gd name="connsiteX2" fmla="*/ 3630305 w 3630305"/>
              <a:gd name="connsiteY2" fmla="*/ 2852383 h 2866031"/>
              <a:gd name="connsiteX3" fmla="*/ 3630305 w 3630305"/>
              <a:gd name="connsiteY3" fmla="*/ 2852383 h 2866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30305" h="2866031">
                <a:moveTo>
                  <a:pt x="0" y="2866031"/>
                </a:moveTo>
                <a:cubicBezTo>
                  <a:pt x="639170" y="1434153"/>
                  <a:pt x="1278340" y="2276"/>
                  <a:pt x="1883391" y="1"/>
                </a:cubicBezTo>
                <a:cubicBezTo>
                  <a:pt x="2488442" y="-2274"/>
                  <a:pt x="3630305" y="2852383"/>
                  <a:pt x="3630305" y="2852383"/>
                </a:cubicBezTo>
                <a:lnTo>
                  <a:pt x="3630305" y="2852383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2483768" y="2996952"/>
            <a:ext cx="72008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3203848" y="2996952"/>
            <a:ext cx="108012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Freeform 29"/>
          <p:cNvSpPr/>
          <p:nvPr/>
        </p:nvSpPr>
        <p:spPr>
          <a:xfrm>
            <a:off x="2156346" y="2292824"/>
            <a:ext cx="518615" cy="1323833"/>
          </a:xfrm>
          <a:custGeom>
            <a:avLst/>
            <a:gdLst>
              <a:gd name="connsiteX0" fmla="*/ 0 w 518615"/>
              <a:gd name="connsiteY0" fmla="*/ 0 h 1323833"/>
              <a:gd name="connsiteX1" fmla="*/ 191069 w 518615"/>
              <a:gd name="connsiteY1" fmla="*/ 723331 h 1323833"/>
              <a:gd name="connsiteX2" fmla="*/ 286603 w 518615"/>
              <a:gd name="connsiteY2" fmla="*/ 573206 h 1323833"/>
              <a:gd name="connsiteX3" fmla="*/ 518615 w 518615"/>
              <a:gd name="connsiteY3" fmla="*/ 1323833 h 13238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8615" h="1323833">
                <a:moveTo>
                  <a:pt x="0" y="0"/>
                </a:moveTo>
                <a:cubicBezTo>
                  <a:pt x="71651" y="313898"/>
                  <a:pt x="143302" y="627797"/>
                  <a:pt x="191069" y="723331"/>
                </a:cubicBezTo>
                <a:cubicBezTo>
                  <a:pt x="238836" y="818865"/>
                  <a:pt x="232012" y="473122"/>
                  <a:pt x="286603" y="573206"/>
                </a:cubicBezTo>
                <a:cubicBezTo>
                  <a:pt x="341194" y="673290"/>
                  <a:pt x="429904" y="998561"/>
                  <a:pt x="518615" y="1323833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1" name="Freeform 30"/>
          <p:cNvSpPr/>
          <p:nvPr/>
        </p:nvSpPr>
        <p:spPr>
          <a:xfrm>
            <a:off x="4558352" y="3370997"/>
            <a:ext cx="1337481" cy="436728"/>
          </a:xfrm>
          <a:custGeom>
            <a:avLst/>
            <a:gdLst>
              <a:gd name="connsiteX0" fmla="*/ 0 w 1337481"/>
              <a:gd name="connsiteY0" fmla="*/ 0 h 436728"/>
              <a:gd name="connsiteX1" fmla="*/ 709684 w 1337481"/>
              <a:gd name="connsiteY1" fmla="*/ 163773 h 436728"/>
              <a:gd name="connsiteX2" fmla="*/ 600502 w 1337481"/>
              <a:gd name="connsiteY2" fmla="*/ 259307 h 436728"/>
              <a:gd name="connsiteX3" fmla="*/ 1337481 w 1337481"/>
              <a:gd name="connsiteY3" fmla="*/ 436728 h 436728"/>
              <a:gd name="connsiteX4" fmla="*/ 1337481 w 1337481"/>
              <a:gd name="connsiteY4" fmla="*/ 436728 h 4367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7481" h="436728">
                <a:moveTo>
                  <a:pt x="0" y="0"/>
                </a:moveTo>
                <a:cubicBezTo>
                  <a:pt x="304800" y="60277"/>
                  <a:pt x="609600" y="120555"/>
                  <a:pt x="709684" y="163773"/>
                </a:cubicBezTo>
                <a:cubicBezTo>
                  <a:pt x="809768" y="206991"/>
                  <a:pt x="495869" y="213814"/>
                  <a:pt x="600502" y="259307"/>
                </a:cubicBezTo>
                <a:cubicBezTo>
                  <a:pt x="705135" y="304800"/>
                  <a:pt x="1337481" y="436728"/>
                  <a:pt x="1337481" y="436728"/>
                </a:cubicBezTo>
                <a:lnTo>
                  <a:pt x="1337481" y="436728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2483768" y="3212976"/>
            <a:ext cx="0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2483768" y="4149080"/>
            <a:ext cx="1800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4283968" y="2996952"/>
            <a:ext cx="0" cy="11521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7553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r>
              <a:rPr lang="en-US" sz="4000" dirty="0" err="1"/>
              <a:t>S</a:t>
            </a:r>
            <a:r>
              <a:rPr lang="en-US" sz="4000" dirty="0" err="1" smtClean="0"/>
              <a:t>iklus</a:t>
            </a:r>
            <a:r>
              <a:rPr lang="en-US" sz="4000" dirty="0" smtClean="0"/>
              <a:t> Carnot</a:t>
            </a:r>
            <a:br>
              <a:rPr lang="en-US" sz="4000" dirty="0" smtClean="0"/>
            </a:br>
            <a:r>
              <a:rPr lang="en-US" sz="4000" dirty="0" smtClean="0"/>
              <a:t>(2 proses </a:t>
            </a:r>
            <a:r>
              <a:rPr lang="en-US" sz="4000" dirty="0" err="1" smtClean="0"/>
              <a:t>adiabatis</a:t>
            </a:r>
            <a:r>
              <a:rPr lang="en-US" sz="4000" dirty="0" smtClean="0"/>
              <a:t> </a:t>
            </a:r>
            <a:r>
              <a:rPr lang="en-US" sz="4000" dirty="0" err="1" smtClean="0"/>
              <a:t>dan</a:t>
            </a:r>
            <a:r>
              <a:rPr lang="en-US" sz="4000" dirty="0" smtClean="0"/>
              <a:t> 2 proses </a:t>
            </a:r>
            <a:r>
              <a:rPr lang="en-US" sz="4000" dirty="0" err="1" smtClean="0"/>
              <a:t>isotermis</a:t>
            </a:r>
            <a:r>
              <a:rPr lang="en-US" sz="4000" dirty="0" smtClean="0"/>
              <a:t>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                                                                              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               </a:t>
            </a:r>
            <a:r>
              <a:rPr lang="en-US" sz="2000" dirty="0" err="1" smtClean="0"/>
              <a:t>cair</a:t>
            </a:r>
            <a:r>
              <a:rPr lang="en-US" sz="2000" dirty="0" smtClean="0"/>
              <a:t> </a:t>
            </a:r>
            <a:r>
              <a:rPr lang="en-US" sz="2000" dirty="0" err="1" smtClean="0"/>
              <a:t>jenuh</a:t>
            </a: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                                                                   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                              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     T                                      </a:t>
            </a:r>
            <a:r>
              <a:rPr lang="en-US" sz="2000" dirty="0" err="1" smtClean="0"/>
              <a:t>T</a:t>
            </a:r>
            <a:r>
              <a:rPr lang="en-US" sz="2000" dirty="0" smtClean="0"/>
              <a:t>                                     </a:t>
            </a:r>
            <a:r>
              <a:rPr lang="en-US" sz="2000" dirty="0" err="1" smtClean="0"/>
              <a:t>uap</a:t>
            </a:r>
            <a:r>
              <a:rPr lang="en-US" sz="2000" dirty="0" smtClean="0"/>
              <a:t> </a:t>
            </a:r>
            <a:r>
              <a:rPr lang="en-US" sz="2000" dirty="0" err="1" smtClean="0"/>
              <a:t>jenuh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                                                                 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                                   S                                       </a:t>
            </a:r>
            <a:r>
              <a:rPr lang="en-US" sz="2000" dirty="0" err="1" smtClean="0"/>
              <a:t>S</a:t>
            </a:r>
            <a:r>
              <a:rPr lang="en-US" sz="2000" dirty="0" smtClean="0"/>
              <a:t>                                          </a:t>
            </a:r>
          </a:p>
          <a:p>
            <a:pPr marL="0" indent="0">
              <a:buNone/>
            </a:pPr>
            <a:r>
              <a:rPr lang="en-US" sz="2000" dirty="0" smtClean="0"/>
              <a:t>                                                       T</a:t>
            </a: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                        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                                             S</a:t>
            </a:r>
            <a:endParaRPr lang="en-US" sz="20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691680" y="2060848"/>
            <a:ext cx="0" cy="33843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1691680" y="5431809"/>
            <a:ext cx="4320480" cy="134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reeform 8"/>
          <p:cNvSpPr/>
          <p:nvPr/>
        </p:nvSpPr>
        <p:spPr>
          <a:xfrm>
            <a:off x="1883391" y="2565778"/>
            <a:ext cx="3630305" cy="2866031"/>
          </a:xfrm>
          <a:custGeom>
            <a:avLst/>
            <a:gdLst>
              <a:gd name="connsiteX0" fmla="*/ 0 w 3630305"/>
              <a:gd name="connsiteY0" fmla="*/ 2866031 h 2866031"/>
              <a:gd name="connsiteX1" fmla="*/ 1883391 w 3630305"/>
              <a:gd name="connsiteY1" fmla="*/ 1 h 2866031"/>
              <a:gd name="connsiteX2" fmla="*/ 3630305 w 3630305"/>
              <a:gd name="connsiteY2" fmla="*/ 2852383 h 2866031"/>
              <a:gd name="connsiteX3" fmla="*/ 3630305 w 3630305"/>
              <a:gd name="connsiteY3" fmla="*/ 2852383 h 2866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30305" h="2866031">
                <a:moveTo>
                  <a:pt x="0" y="2866031"/>
                </a:moveTo>
                <a:cubicBezTo>
                  <a:pt x="639170" y="1434153"/>
                  <a:pt x="1278340" y="2276"/>
                  <a:pt x="1883391" y="1"/>
                </a:cubicBezTo>
                <a:cubicBezTo>
                  <a:pt x="2488442" y="-2274"/>
                  <a:pt x="3630305" y="2852383"/>
                  <a:pt x="3630305" y="2852383"/>
                </a:cubicBezTo>
                <a:lnTo>
                  <a:pt x="3630305" y="2852383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0" name="Freeform 29"/>
          <p:cNvSpPr/>
          <p:nvPr/>
        </p:nvSpPr>
        <p:spPr>
          <a:xfrm>
            <a:off x="2156346" y="2292824"/>
            <a:ext cx="518615" cy="1323833"/>
          </a:xfrm>
          <a:custGeom>
            <a:avLst/>
            <a:gdLst>
              <a:gd name="connsiteX0" fmla="*/ 0 w 518615"/>
              <a:gd name="connsiteY0" fmla="*/ 0 h 1323833"/>
              <a:gd name="connsiteX1" fmla="*/ 191069 w 518615"/>
              <a:gd name="connsiteY1" fmla="*/ 723331 h 1323833"/>
              <a:gd name="connsiteX2" fmla="*/ 286603 w 518615"/>
              <a:gd name="connsiteY2" fmla="*/ 573206 h 1323833"/>
              <a:gd name="connsiteX3" fmla="*/ 518615 w 518615"/>
              <a:gd name="connsiteY3" fmla="*/ 1323833 h 13238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8615" h="1323833">
                <a:moveTo>
                  <a:pt x="0" y="0"/>
                </a:moveTo>
                <a:cubicBezTo>
                  <a:pt x="71651" y="313898"/>
                  <a:pt x="143302" y="627797"/>
                  <a:pt x="191069" y="723331"/>
                </a:cubicBezTo>
                <a:cubicBezTo>
                  <a:pt x="238836" y="818865"/>
                  <a:pt x="232012" y="473122"/>
                  <a:pt x="286603" y="573206"/>
                </a:cubicBezTo>
                <a:cubicBezTo>
                  <a:pt x="341194" y="673290"/>
                  <a:pt x="429904" y="998561"/>
                  <a:pt x="518615" y="1323833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1" name="Freeform 30"/>
          <p:cNvSpPr/>
          <p:nvPr/>
        </p:nvSpPr>
        <p:spPr>
          <a:xfrm>
            <a:off x="4558352" y="3370997"/>
            <a:ext cx="1337481" cy="436728"/>
          </a:xfrm>
          <a:custGeom>
            <a:avLst/>
            <a:gdLst>
              <a:gd name="connsiteX0" fmla="*/ 0 w 1337481"/>
              <a:gd name="connsiteY0" fmla="*/ 0 h 436728"/>
              <a:gd name="connsiteX1" fmla="*/ 709684 w 1337481"/>
              <a:gd name="connsiteY1" fmla="*/ 163773 h 436728"/>
              <a:gd name="connsiteX2" fmla="*/ 600502 w 1337481"/>
              <a:gd name="connsiteY2" fmla="*/ 259307 h 436728"/>
              <a:gd name="connsiteX3" fmla="*/ 1337481 w 1337481"/>
              <a:gd name="connsiteY3" fmla="*/ 436728 h 436728"/>
              <a:gd name="connsiteX4" fmla="*/ 1337481 w 1337481"/>
              <a:gd name="connsiteY4" fmla="*/ 436728 h 4367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7481" h="436728">
                <a:moveTo>
                  <a:pt x="0" y="0"/>
                </a:moveTo>
                <a:cubicBezTo>
                  <a:pt x="304800" y="60277"/>
                  <a:pt x="609600" y="120555"/>
                  <a:pt x="709684" y="163773"/>
                </a:cubicBezTo>
                <a:cubicBezTo>
                  <a:pt x="809768" y="206991"/>
                  <a:pt x="495869" y="213814"/>
                  <a:pt x="600502" y="259307"/>
                </a:cubicBezTo>
                <a:cubicBezTo>
                  <a:pt x="705135" y="304800"/>
                  <a:pt x="1337481" y="436728"/>
                  <a:pt x="1337481" y="436728"/>
                </a:cubicBezTo>
                <a:lnTo>
                  <a:pt x="1337481" y="436728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2674961" y="3875963"/>
            <a:ext cx="219748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2674961" y="4797152"/>
            <a:ext cx="219748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2674961" y="3875963"/>
            <a:ext cx="0" cy="92118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4788024" y="3875963"/>
            <a:ext cx="42211" cy="92118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557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Menghitung</a:t>
            </a:r>
            <a:r>
              <a:rPr lang="en-US" dirty="0" smtClean="0"/>
              <a:t> </a:t>
            </a:r>
            <a:r>
              <a:rPr lang="el-GR" dirty="0" smtClean="0"/>
              <a:t>η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1      2 :  Boiler</a:t>
                </a:r>
              </a:p>
              <a:p>
                <a:pPr marL="0" indent="0">
                  <a:buNone/>
                </a:pPr>
                <a:r>
                  <a:rPr lang="en-US" i="1" dirty="0" smtClean="0">
                    <a:latin typeface="Cambria Math"/>
                    <a:ea typeface="Cambria Math"/>
                  </a:rPr>
                  <a:t>                            </a:t>
                </a:r>
                <a:r>
                  <a:rPr lang="en-US" sz="2400" i="1" dirty="0" smtClean="0">
                    <a:latin typeface="Cambria Math"/>
                    <a:ea typeface="Cambria Math"/>
                  </a:rPr>
                  <a:t>        =0           =0         =0                   =0</a:t>
                </a:r>
                <a:endParaRPr lang="en-US" i="1" dirty="0" smtClean="0">
                  <a:latin typeface="Cambria Math"/>
                  <a:ea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  <a:ea typeface="Cambria Math"/>
                        </a:rPr>
                        <m:t>∆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𝐻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∆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𝑔𝑐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𝑔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𝑔𝑐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∆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𝑍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𝐹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𝑄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𝑊𝑠</m:t>
                      </m:r>
                    </m:oMath>
                  </m:oMathPara>
                </a14:m>
                <a:endParaRPr lang="en-US" b="0" dirty="0" smtClean="0">
                  <a:ea typeface="Cambria Math"/>
                </a:endParaRPr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  <a:ea typeface="Cambria Math"/>
                        </a:rPr>
                        <m:t>∆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𝐻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𝑄</m:t>
                      </m:r>
                    </m:oMath>
                  </m:oMathPara>
                </a14:m>
                <a:endParaRPr lang="en-US" b="0" dirty="0" smtClean="0">
                  <a:ea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𝑄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𝐻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𝐻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Connector 4"/>
          <p:cNvCxnSpPr/>
          <p:nvPr/>
        </p:nvCxnSpPr>
        <p:spPr>
          <a:xfrm>
            <a:off x="1259632" y="1916832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2699792" y="2647022"/>
            <a:ext cx="1008112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4283968" y="2639484"/>
            <a:ext cx="648072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5148064" y="2639484"/>
            <a:ext cx="600480" cy="10156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6804248" y="2639484"/>
            <a:ext cx="635833" cy="10156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7091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en-US" dirty="0" smtClean="0"/>
                  <a:t>3     4 : CONDENSOR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𝑄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𝐻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4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𝐻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:endParaRPr lang="en-US" dirty="0"/>
              </a:p>
              <a:p>
                <a:r>
                  <a:rPr lang="en-US" dirty="0" smtClean="0"/>
                  <a:t>2      3 : TURBINE</a:t>
                </a:r>
              </a:p>
              <a:p>
                <a:pPr marL="0" lvl="0" indent="0">
                  <a:buNone/>
                </a:pPr>
                <a:r>
                  <a:rPr lang="en-US" i="1" dirty="0" smtClean="0">
                    <a:solidFill>
                      <a:prstClr val="black"/>
                    </a:solidFill>
                    <a:latin typeface="Cambria Math"/>
                    <a:ea typeface="Cambria Math"/>
                  </a:rPr>
                  <a:t>                               </a:t>
                </a:r>
                <a:r>
                  <a:rPr lang="en-US" sz="2400" i="1" dirty="0" smtClean="0">
                    <a:solidFill>
                      <a:prstClr val="black"/>
                    </a:solidFill>
                    <a:latin typeface="Cambria Math"/>
                    <a:ea typeface="Cambria Math"/>
                  </a:rPr>
                  <a:t>=0              =0        =0        =0</a:t>
                </a:r>
                <a:endParaRPr lang="en-US" i="1" dirty="0" smtClean="0">
                  <a:solidFill>
                    <a:prstClr val="black"/>
                  </a:solidFill>
                  <a:latin typeface="Cambria Math"/>
                  <a:ea typeface="Cambria Math"/>
                </a:endParaRPr>
              </a:p>
              <a:p>
                <a:pPr marL="0" lv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∆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𝐻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f>
                        <m:f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∆</m:t>
                          </m:r>
                          <m:sSup>
                            <m:sSupPr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𝑔𝑐</m:t>
                          </m:r>
                        </m:den>
                      </m:f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f>
                        <m:f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𝑔</m:t>
                          </m:r>
                        </m:num>
                        <m:den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𝑔𝑐</m:t>
                          </m:r>
                        </m:den>
                      </m:f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∆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𝑍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𝐹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𝑄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𝑊𝑠</m:t>
                      </m:r>
                    </m:oMath>
                  </m:oMathPara>
                </a14:m>
                <a:endParaRPr lang="en-US" dirty="0">
                  <a:solidFill>
                    <a:prstClr val="black"/>
                  </a:solidFill>
                  <a:ea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  <a:ea typeface="Cambria Math"/>
                        </a:rPr>
                        <m:t>∆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𝐻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=−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𝑊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𝑆</m:t>
                          </m:r>
                        </m:sub>
                      </m:sSub>
                    </m:oMath>
                  </m:oMathPara>
                </a14:m>
                <a:endParaRPr lang="en-US" b="0" dirty="0" smtClean="0">
                  <a:ea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𝑊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𝑡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𝐻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𝐻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481" t="-26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Connector 4"/>
          <p:cNvCxnSpPr/>
          <p:nvPr/>
        </p:nvCxnSpPr>
        <p:spPr>
          <a:xfrm>
            <a:off x="1187624" y="1907973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168136" y="3284984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2483768" y="4077072"/>
            <a:ext cx="864096" cy="12961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4061656" y="4005064"/>
            <a:ext cx="648072" cy="12961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5045184" y="4005064"/>
            <a:ext cx="432048" cy="12241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5957272" y="4077072"/>
            <a:ext cx="360040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6935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10000"/>
              </a:bodyPr>
              <a:lstStyle/>
              <a:p>
                <a:r>
                  <a:rPr lang="en-US" dirty="0" smtClean="0"/>
                  <a:t>4       1 : PUMP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𝑊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𝑝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𝐻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4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𝐻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i="1" smtClean="0">
                          <a:latin typeface="Cambria Math"/>
                        </a:rPr>
                        <m:t>η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i="1" smtClean="0">
                          <a:latin typeface="Cambria Math"/>
                        </a:rPr>
                        <m:t>η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+(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4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)</m:t>
                          </m:r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i="1" smtClean="0">
                          <a:latin typeface="Cambria Math"/>
                        </a:rPr>
                        <m:t>η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+(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4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)</m:t>
                          </m:r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i="1" smtClean="0">
                          <a:latin typeface="Cambria Math"/>
                        </a:rPr>
                        <m:t>η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𝑊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𝑡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𝑊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𝑝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185" t="-20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Connector 4"/>
          <p:cNvCxnSpPr/>
          <p:nvPr/>
        </p:nvCxnSpPr>
        <p:spPr>
          <a:xfrm>
            <a:off x="1079612" y="1772816"/>
            <a:ext cx="3600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40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Wp &lt;&lt;&lt; </a:t>
                </a:r>
                <a:r>
                  <a:rPr lang="en-US" dirty="0" err="1" smtClean="0"/>
                  <a:t>Wt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sering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diabaikan</a:t>
                </a:r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        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 smtClean="0">
                        <a:latin typeface="Cambria Math"/>
                      </a:rPr>
                      <m:t>η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𝑊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𝑡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𝑄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H</a:t>
                </a:r>
                <a:r>
                  <a:rPr lang="en-US" baseline="-25000" dirty="0" smtClean="0"/>
                  <a:t>1</a:t>
                </a:r>
                <a:r>
                  <a:rPr lang="en-US" dirty="0" smtClean="0"/>
                  <a:t>, H</a:t>
                </a:r>
                <a:r>
                  <a:rPr lang="en-US" baseline="-25000" dirty="0" smtClean="0"/>
                  <a:t>2</a:t>
                </a:r>
                <a:r>
                  <a:rPr lang="en-US" dirty="0" smtClean="0"/>
                  <a:t>, H</a:t>
                </a:r>
                <a:r>
                  <a:rPr lang="en-US" baseline="-25000" dirty="0" smtClean="0"/>
                  <a:t>3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dan</a:t>
                </a:r>
                <a:r>
                  <a:rPr lang="en-US" dirty="0" smtClean="0"/>
                  <a:t> H</a:t>
                </a:r>
                <a:r>
                  <a:rPr lang="en-US" baseline="-25000" dirty="0" smtClean="0"/>
                  <a:t>4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dicari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dengan</a:t>
                </a:r>
                <a:r>
                  <a:rPr lang="en-US" dirty="0" smtClean="0"/>
                  <a:t> steam table.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Arrow Connector 4"/>
          <p:cNvCxnSpPr/>
          <p:nvPr/>
        </p:nvCxnSpPr>
        <p:spPr>
          <a:xfrm>
            <a:off x="683568" y="2564904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890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Autofit/>
          </a:bodyPr>
          <a:lstStyle/>
          <a:p>
            <a:r>
              <a:rPr lang="en-US" sz="2400" dirty="0" smtClean="0"/>
              <a:t>Cara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menaikkan</a:t>
            </a:r>
            <a:r>
              <a:rPr lang="en-US" sz="2400" dirty="0" smtClean="0"/>
              <a:t> efficiency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Rankine</a:t>
            </a:r>
            <a:r>
              <a:rPr lang="en-US" sz="2400" dirty="0" smtClean="0"/>
              <a:t> cycle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juga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memperbesar</a:t>
            </a:r>
            <a:r>
              <a:rPr lang="en-US" sz="2400" dirty="0" smtClean="0"/>
              <a:t> overall efficiency </a:t>
            </a:r>
            <a:r>
              <a:rPr lang="en-US" sz="2400" dirty="0" err="1" smtClean="0"/>
              <a:t>thermodinamika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steam power plant :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Menurunkan</a:t>
            </a:r>
            <a:r>
              <a:rPr lang="en-US" dirty="0" smtClean="0"/>
              <a:t> </a:t>
            </a:r>
            <a:r>
              <a:rPr lang="en-US" dirty="0" err="1" smtClean="0"/>
              <a:t>tekanan</a:t>
            </a:r>
            <a:r>
              <a:rPr lang="en-US" dirty="0" smtClean="0"/>
              <a:t> </a:t>
            </a:r>
            <a:r>
              <a:rPr lang="en-US" dirty="0" err="1" smtClean="0"/>
              <a:t>keluar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turbin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Memperbesar</a:t>
            </a:r>
            <a:r>
              <a:rPr lang="en-US" dirty="0" smtClean="0"/>
              <a:t> </a:t>
            </a:r>
            <a:r>
              <a:rPr lang="en-US" dirty="0" err="1" smtClean="0"/>
              <a:t>tekanan</a:t>
            </a:r>
            <a:r>
              <a:rPr lang="en-US" dirty="0" smtClean="0"/>
              <a:t> boiler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Reheating (</a:t>
            </a:r>
            <a:r>
              <a:rPr lang="en-US" dirty="0" err="1" smtClean="0"/>
              <a:t>pemanasan</a:t>
            </a:r>
            <a:r>
              <a:rPr lang="en-US" dirty="0" smtClean="0"/>
              <a:t> </a:t>
            </a:r>
            <a:r>
              <a:rPr lang="en-US" dirty="0" err="1" smtClean="0"/>
              <a:t>kembali</a:t>
            </a:r>
            <a:r>
              <a:rPr lang="en-US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Mempertinggi</a:t>
            </a:r>
            <a:r>
              <a:rPr lang="en-US" dirty="0" smtClean="0"/>
              <a:t> </a:t>
            </a:r>
            <a:r>
              <a:rPr lang="en-US" dirty="0" err="1" smtClean="0"/>
              <a:t>suhu</a:t>
            </a:r>
            <a:r>
              <a:rPr lang="en-US" dirty="0" smtClean="0"/>
              <a:t> superheated steam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Regenerative heating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umpan</a:t>
            </a:r>
            <a:r>
              <a:rPr lang="en-US" dirty="0" smtClean="0"/>
              <a:t> boiler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Multi </a:t>
            </a:r>
            <a:r>
              <a:rPr lang="en-US" dirty="0" err="1" smtClean="0"/>
              <a:t>fluida</a:t>
            </a:r>
            <a:r>
              <a:rPr lang="en-US" dirty="0" smtClean="0"/>
              <a:t>, </a:t>
            </a:r>
            <a:r>
              <a:rPr lang="en-US" dirty="0" err="1" smtClean="0"/>
              <a:t>peredaran</a:t>
            </a:r>
            <a:r>
              <a:rPr lang="en-US" dirty="0" smtClean="0"/>
              <a:t> </a:t>
            </a:r>
            <a:r>
              <a:rPr lang="en-US" dirty="0" err="1" smtClean="0"/>
              <a:t>fluida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macam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858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>
                <a:solidFill>
                  <a:prstClr val="black"/>
                </a:solidFill>
              </a:rPr>
              <a:t>Siklus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Rankine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dengan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pemanasan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</a:rPr>
              <a:t>ulang</a:t>
            </a:r>
            <a:r>
              <a:rPr lang="en-US" sz="3200" dirty="0" smtClean="0">
                <a:solidFill>
                  <a:prstClr val="black"/>
                </a:solidFill>
              </a:rPr>
              <a:t/>
            </a:r>
            <a:br>
              <a:rPr lang="en-US" sz="3200" dirty="0" smtClean="0">
                <a:solidFill>
                  <a:prstClr val="black"/>
                </a:solidFill>
              </a:rPr>
            </a:b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smtClean="0">
                <a:solidFill>
                  <a:prstClr val="black"/>
                </a:solidFill>
              </a:rPr>
              <a:t>            </a:t>
            </a:r>
            <a:r>
              <a:rPr lang="en-US" sz="2000" dirty="0" smtClean="0">
                <a:solidFill>
                  <a:prstClr val="black"/>
                </a:solidFill>
              </a:rPr>
              <a:t>2’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                                                                              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                                                                2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                                                                   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                              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     T       1                                                                     </a:t>
            </a:r>
          </a:p>
          <a:p>
            <a:pPr marL="0" indent="0">
              <a:buNone/>
            </a:pPr>
            <a:r>
              <a:rPr lang="en-US" sz="2000" dirty="0" smtClean="0"/>
              <a:t>                                                                        3</a:t>
            </a:r>
            <a:r>
              <a:rPr lang="id-ID" sz="2000" dirty="0" smtClean="0"/>
              <a:t>’</a:t>
            </a:r>
            <a:r>
              <a:rPr lang="en-US" sz="2000" dirty="0" smtClean="0"/>
              <a:t>             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                                                                                                                  </a:t>
            </a:r>
          </a:p>
          <a:p>
            <a:pPr marL="0" indent="0">
              <a:buNone/>
            </a:pPr>
            <a:r>
              <a:rPr lang="en-US" sz="2000" dirty="0" smtClean="0"/>
              <a:t>                                                       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                       4                                                             3</a:t>
            </a:r>
          </a:p>
          <a:p>
            <a:pPr marL="0" indent="0">
              <a:buNone/>
            </a:pPr>
            <a:r>
              <a:rPr lang="en-US" sz="2000" dirty="0" smtClean="0"/>
              <a:t>                        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                                             S</a:t>
            </a:r>
            <a:endParaRPr lang="en-US" sz="20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691680" y="2060848"/>
            <a:ext cx="0" cy="33843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1691680" y="5431809"/>
            <a:ext cx="4320480" cy="134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reeform 8"/>
          <p:cNvSpPr/>
          <p:nvPr/>
        </p:nvSpPr>
        <p:spPr>
          <a:xfrm>
            <a:off x="1883391" y="2565778"/>
            <a:ext cx="3630305" cy="2866031"/>
          </a:xfrm>
          <a:custGeom>
            <a:avLst/>
            <a:gdLst>
              <a:gd name="connsiteX0" fmla="*/ 0 w 3630305"/>
              <a:gd name="connsiteY0" fmla="*/ 2866031 h 2866031"/>
              <a:gd name="connsiteX1" fmla="*/ 1883391 w 3630305"/>
              <a:gd name="connsiteY1" fmla="*/ 1 h 2866031"/>
              <a:gd name="connsiteX2" fmla="*/ 3630305 w 3630305"/>
              <a:gd name="connsiteY2" fmla="*/ 2852383 h 2866031"/>
              <a:gd name="connsiteX3" fmla="*/ 3630305 w 3630305"/>
              <a:gd name="connsiteY3" fmla="*/ 2852383 h 2866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30305" h="2866031">
                <a:moveTo>
                  <a:pt x="0" y="2866031"/>
                </a:moveTo>
                <a:cubicBezTo>
                  <a:pt x="639170" y="1434153"/>
                  <a:pt x="1278340" y="2276"/>
                  <a:pt x="1883391" y="1"/>
                </a:cubicBezTo>
                <a:cubicBezTo>
                  <a:pt x="2488442" y="-2274"/>
                  <a:pt x="3630305" y="2852383"/>
                  <a:pt x="3630305" y="2852383"/>
                </a:cubicBezTo>
                <a:lnTo>
                  <a:pt x="3630305" y="2852383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4932040" y="2060848"/>
            <a:ext cx="0" cy="20882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5292080" y="1268760"/>
            <a:ext cx="72008" cy="38164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reeform 13"/>
          <p:cNvSpPr/>
          <p:nvPr/>
        </p:nvSpPr>
        <p:spPr>
          <a:xfrm>
            <a:off x="4926842" y="1162071"/>
            <a:ext cx="368489" cy="2904962"/>
          </a:xfrm>
          <a:custGeom>
            <a:avLst/>
            <a:gdLst>
              <a:gd name="connsiteX0" fmla="*/ 0 w 368489"/>
              <a:gd name="connsiteY0" fmla="*/ 2904962 h 2904962"/>
              <a:gd name="connsiteX1" fmla="*/ 300251 w 368489"/>
              <a:gd name="connsiteY1" fmla="*/ 1376413 h 2904962"/>
              <a:gd name="connsiteX2" fmla="*/ 354842 w 368489"/>
              <a:gd name="connsiteY2" fmla="*/ 120819 h 2904962"/>
              <a:gd name="connsiteX3" fmla="*/ 368489 w 368489"/>
              <a:gd name="connsiteY3" fmla="*/ 120819 h 2904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8489" h="2904962">
                <a:moveTo>
                  <a:pt x="0" y="2904962"/>
                </a:moveTo>
                <a:cubicBezTo>
                  <a:pt x="120555" y="2372699"/>
                  <a:pt x="241111" y="1840437"/>
                  <a:pt x="300251" y="1376413"/>
                </a:cubicBezTo>
                <a:cubicBezTo>
                  <a:pt x="359391" y="912389"/>
                  <a:pt x="343469" y="330085"/>
                  <a:pt x="354842" y="120819"/>
                </a:cubicBezTo>
                <a:cubicBezTo>
                  <a:pt x="366215" y="-88447"/>
                  <a:pt x="367352" y="16186"/>
                  <a:pt x="368489" y="120819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4462818" y="1954827"/>
            <a:ext cx="460881" cy="1279692"/>
          </a:xfrm>
          <a:custGeom>
            <a:avLst/>
            <a:gdLst>
              <a:gd name="connsiteX0" fmla="*/ 0 w 460881"/>
              <a:gd name="connsiteY0" fmla="*/ 1279692 h 1279692"/>
              <a:gd name="connsiteX1" fmla="*/ 341194 w 460881"/>
              <a:gd name="connsiteY1" fmla="*/ 692839 h 1279692"/>
              <a:gd name="connsiteX2" fmla="*/ 450376 w 460881"/>
              <a:gd name="connsiteY2" fmla="*/ 65042 h 1279692"/>
              <a:gd name="connsiteX3" fmla="*/ 450376 w 460881"/>
              <a:gd name="connsiteY3" fmla="*/ 51394 h 1279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0881" h="1279692">
                <a:moveTo>
                  <a:pt x="0" y="1279692"/>
                </a:moveTo>
                <a:cubicBezTo>
                  <a:pt x="133065" y="1087486"/>
                  <a:pt x="266131" y="895281"/>
                  <a:pt x="341194" y="692839"/>
                </a:cubicBezTo>
                <a:cubicBezTo>
                  <a:pt x="416257" y="490397"/>
                  <a:pt x="432179" y="171949"/>
                  <a:pt x="450376" y="65042"/>
                </a:cubicBezTo>
                <a:cubicBezTo>
                  <a:pt x="468573" y="-41865"/>
                  <a:pt x="459474" y="4764"/>
                  <a:pt x="450376" y="51394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Arrow Connector 21"/>
          <p:cNvCxnSpPr>
            <a:endCxn id="15" idx="0"/>
          </p:cNvCxnSpPr>
          <p:nvPr/>
        </p:nvCxnSpPr>
        <p:spPr>
          <a:xfrm>
            <a:off x="2987824" y="3234519"/>
            <a:ext cx="147499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>
            <a:off x="2051720" y="5085184"/>
            <a:ext cx="331236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2051720" y="3753036"/>
            <a:ext cx="0" cy="13321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V="1">
            <a:off x="2051720" y="3234519"/>
            <a:ext cx="936104" cy="5185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3164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menaikkan</a:t>
            </a:r>
            <a:r>
              <a:rPr lang="en-US" dirty="0" smtClean="0"/>
              <a:t> </a:t>
            </a:r>
            <a:r>
              <a:rPr lang="en-US" dirty="0" err="1" smtClean="0"/>
              <a:t>effisiensi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Usaha lain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memperkecil</a:t>
            </a:r>
            <a:r>
              <a:rPr lang="en-US" dirty="0" smtClean="0"/>
              <a:t> Q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2700" i="1">
                          <a:solidFill>
                            <a:prstClr val="black"/>
                          </a:solidFill>
                          <a:latin typeface="Cambria Math"/>
                        </a:rPr>
                        <m:t>η</m:t>
                      </m:r>
                      <m:r>
                        <a:rPr lang="en-US" sz="2700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7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7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7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n-US" sz="27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7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7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7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n-US" sz="27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7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7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n-US" sz="27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Q</a:t>
                </a:r>
                <a:r>
                  <a:rPr lang="en-US" baseline="-25000" dirty="0" smtClean="0"/>
                  <a:t>2 </a:t>
                </a:r>
                <a:r>
                  <a:rPr lang="en-US" dirty="0" smtClean="0"/>
                  <a:t>= - </a:t>
                </a:r>
              </a:p>
              <a:p>
                <a:pPr marL="0" indent="0">
                  <a:buNone/>
                </a:pPr>
                <a:r>
                  <a:rPr lang="en-US" dirty="0" smtClean="0">
                    <a:solidFill>
                      <a:prstClr val="black"/>
                    </a:solidFill>
                  </a:rPr>
                  <a:t>Q</a:t>
                </a:r>
                <a:r>
                  <a:rPr lang="en-US" baseline="-25000" dirty="0" smtClean="0">
                    <a:solidFill>
                      <a:prstClr val="black"/>
                    </a:solidFill>
                  </a:rPr>
                  <a:t>2 </a:t>
                </a:r>
                <a:r>
                  <a:rPr lang="en-US" dirty="0" err="1" smtClean="0">
                    <a:solidFill>
                      <a:prstClr val="black"/>
                    </a:solidFill>
                  </a:rPr>
                  <a:t>hilang</a:t>
                </a:r>
                <a:r>
                  <a:rPr lang="en-US" dirty="0" smtClean="0">
                    <a:solidFill>
                      <a:prstClr val="black"/>
                    </a:solidFill>
                  </a:rPr>
                  <a:t> </a:t>
                </a:r>
                <a:r>
                  <a:rPr lang="en-US" dirty="0" err="1" smtClean="0">
                    <a:solidFill>
                      <a:prstClr val="black"/>
                    </a:solidFill>
                  </a:rPr>
                  <a:t>bermanfaat</a:t>
                </a:r>
                <a:r>
                  <a:rPr lang="en-US" dirty="0" smtClean="0">
                    <a:solidFill>
                      <a:prstClr val="black"/>
                    </a:solidFill>
                  </a:rPr>
                  <a:t>, </a:t>
                </a:r>
                <a:r>
                  <a:rPr lang="en-US" dirty="0" err="1" smtClean="0">
                    <a:solidFill>
                      <a:prstClr val="black"/>
                    </a:solidFill>
                  </a:rPr>
                  <a:t>dipakai</a:t>
                </a:r>
                <a:r>
                  <a:rPr lang="en-US" dirty="0" smtClean="0">
                    <a:solidFill>
                      <a:prstClr val="black"/>
                    </a:solidFill>
                  </a:rPr>
                  <a:t> </a:t>
                </a:r>
                <a:r>
                  <a:rPr lang="en-US" dirty="0" err="1" smtClean="0">
                    <a:solidFill>
                      <a:prstClr val="black"/>
                    </a:solidFill>
                  </a:rPr>
                  <a:t>untuk</a:t>
                </a:r>
                <a:r>
                  <a:rPr lang="en-US" dirty="0" smtClean="0">
                    <a:solidFill>
                      <a:prstClr val="black"/>
                    </a:solidFill>
                  </a:rPr>
                  <a:t> </a:t>
                </a:r>
                <a:r>
                  <a:rPr lang="en-US" dirty="0" err="1" smtClean="0">
                    <a:solidFill>
                      <a:prstClr val="black"/>
                    </a:solidFill>
                  </a:rPr>
                  <a:t>memanaskan</a:t>
                </a:r>
                <a:r>
                  <a:rPr lang="en-US" dirty="0" smtClean="0">
                    <a:solidFill>
                      <a:prstClr val="black"/>
                    </a:solidFill>
                  </a:rPr>
                  <a:t> </a:t>
                </a:r>
                <a:r>
                  <a:rPr lang="en-US" smtClean="0">
                    <a:solidFill>
                      <a:prstClr val="black"/>
                    </a:solidFill>
                  </a:rPr>
                  <a:t>yang lain.</a:t>
                </a:r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58434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 smtClean="0"/>
              <a:t>Suatu</a:t>
            </a:r>
            <a:r>
              <a:rPr lang="en-US" dirty="0" smtClean="0"/>
              <a:t> steam power plant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uap</a:t>
            </a:r>
            <a:r>
              <a:rPr lang="en-US" dirty="0" smtClean="0"/>
              <a:t> air </a:t>
            </a:r>
            <a:r>
              <a:rPr lang="en-US" dirty="0" err="1" smtClean="0"/>
              <a:t>pada</a:t>
            </a:r>
            <a:r>
              <a:rPr lang="en-US" dirty="0" smtClean="0"/>
              <a:t> 1500 </a:t>
            </a:r>
            <a:r>
              <a:rPr lang="en-US" dirty="0" err="1" smtClean="0"/>
              <a:t>psia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1200 </a:t>
            </a:r>
            <a:r>
              <a:rPr lang="en-US" baseline="30000" dirty="0" smtClean="0"/>
              <a:t>0</a:t>
            </a:r>
            <a:r>
              <a:rPr lang="en-US" dirty="0" smtClean="0"/>
              <a:t>F. </a:t>
            </a:r>
            <a:r>
              <a:rPr lang="en-US" dirty="0" err="1" smtClean="0"/>
              <a:t>Tekanan</a:t>
            </a:r>
            <a:r>
              <a:rPr lang="en-US" dirty="0" smtClean="0"/>
              <a:t> </a:t>
            </a:r>
            <a:r>
              <a:rPr lang="en-US" dirty="0" err="1" smtClean="0"/>
              <a:t>didalam</a:t>
            </a:r>
            <a:r>
              <a:rPr lang="en-US" dirty="0" smtClean="0"/>
              <a:t> </a:t>
            </a:r>
            <a:r>
              <a:rPr lang="en-US" dirty="0" err="1" smtClean="0"/>
              <a:t>Condensor</a:t>
            </a:r>
            <a:r>
              <a:rPr lang="en-US" dirty="0" smtClean="0"/>
              <a:t> 10 </a:t>
            </a:r>
            <a:r>
              <a:rPr lang="en-US" dirty="0" err="1" smtClean="0"/>
              <a:t>psia</a:t>
            </a:r>
            <a:r>
              <a:rPr lang="en-US" dirty="0" smtClean="0"/>
              <a:t>.</a:t>
            </a:r>
          </a:p>
          <a:p>
            <a:pPr marL="514350" indent="-514350">
              <a:buAutoNum type="alphaLcPeriod"/>
            </a:pPr>
            <a:r>
              <a:rPr lang="en-US" dirty="0" err="1" smtClean="0"/>
              <a:t>Hitung</a:t>
            </a:r>
            <a:r>
              <a:rPr lang="en-US" dirty="0" smtClean="0"/>
              <a:t> thermal </a:t>
            </a:r>
            <a:r>
              <a:rPr lang="en-US" dirty="0" err="1" smtClean="0"/>
              <a:t>effisiensinya</a:t>
            </a:r>
            <a:endParaRPr lang="en-US" dirty="0" smtClean="0"/>
          </a:p>
          <a:p>
            <a:pPr marL="514350" indent="-514350">
              <a:buAutoNum type="alphaLcPeriod"/>
            </a:pP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tenaga</a:t>
            </a:r>
            <a:r>
              <a:rPr lang="en-US" dirty="0" smtClean="0"/>
              <a:t> </a:t>
            </a:r>
            <a:r>
              <a:rPr lang="en-US" dirty="0" err="1" smtClean="0"/>
              <a:t>listrik</a:t>
            </a:r>
            <a:r>
              <a:rPr lang="en-US" dirty="0" smtClean="0"/>
              <a:t> yang </a:t>
            </a:r>
            <a:r>
              <a:rPr lang="en-US" dirty="0" err="1" smtClean="0"/>
              <a:t>dihasilkan</a:t>
            </a:r>
            <a:r>
              <a:rPr lang="en-US" dirty="0" smtClean="0"/>
              <a:t> 10 MW </a:t>
            </a:r>
            <a:r>
              <a:rPr lang="en-US" dirty="0" err="1" smtClean="0"/>
              <a:t>berapa</a:t>
            </a:r>
            <a:r>
              <a:rPr lang="en-US" dirty="0" smtClean="0"/>
              <a:t> </a:t>
            </a:r>
            <a:r>
              <a:rPr lang="en-US" dirty="0" err="1" smtClean="0"/>
              <a:t>lbm</a:t>
            </a:r>
            <a:r>
              <a:rPr lang="en-US" dirty="0" smtClean="0"/>
              <a:t>/s </a:t>
            </a:r>
            <a:r>
              <a:rPr lang="en-US" dirty="0" err="1" smtClean="0"/>
              <a:t>uap</a:t>
            </a:r>
            <a:r>
              <a:rPr lang="en-US" dirty="0" smtClean="0"/>
              <a:t> air yang </a:t>
            </a:r>
            <a:r>
              <a:rPr lang="en-US" dirty="0" err="1" smtClean="0"/>
              <a:t>masuk</a:t>
            </a:r>
            <a:r>
              <a:rPr lang="en-US" dirty="0" smtClean="0"/>
              <a:t> </a:t>
            </a:r>
            <a:r>
              <a:rPr lang="en-US" dirty="0" err="1" smtClean="0"/>
              <a:t>turbin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1 KW= 737,56 </a:t>
            </a:r>
            <a:r>
              <a:rPr lang="en-US" dirty="0" err="1" smtClean="0"/>
              <a:t>ft.lbf</a:t>
            </a:r>
            <a:r>
              <a:rPr lang="en-US" dirty="0" smtClean="0"/>
              <a:t>/s</a:t>
            </a:r>
          </a:p>
          <a:p>
            <a:pPr marL="0" indent="0">
              <a:buNone/>
            </a:pPr>
            <a:r>
              <a:rPr lang="en-US" dirty="0" smtClean="0"/>
              <a:t>1 BTU=778 </a:t>
            </a:r>
            <a:r>
              <a:rPr lang="en-US" dirty="0" err="1" smtClean="0"/>
              <a:t>ft</a:t>
            </a:r>
            <a:r>
              <a:rPr lang="en-US" dirty="0" smtClean="0"/>
              <a:t> </a:t>
            </a:r>
            <a:r>
              <a:rPr lang="en-US" dirty="0" err="1" smtClean="0"/>
              <a:t>lbf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656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Panas</a:t>
            </a:r>
            <a:r>
              <a:rPr lang="en-US" dirty="0" smtClean="0"/>
              <a:t>               </a:t>
            </a:r>
            <a:r>
              <a:rPr lang="en-US" dirty="0" err="1" smtClean="0"/>
              <a:t>kerja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      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            </a:t>
            </a:r>
            <a:r>
              <a:rPr lang="en-US" sz="2000" dirty="0" err="1" smtClean="0"/>
              <a:t>Sumber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            </a:t>
            </a:r>
            <a:r>
              <a:rPr lang="en-US" sz="2000" dirty="0" err="1" smtClean="0"/>
              <a:t>panas</a:t>
            </a:r>
            <a:r>
              <a:rPr lang="en-US" sz="2000" dirty="0" smtClean="0"/>
              <a:t>                                                  Q1 = </a:t>
            </a:r>
            <a:r>
              <a:rPr lang="en-US" sz="2000" dirty="0" err="1" smtClean="0"/>
              <a:t>panas</a:t>
            </a:r>
            <a:r>
              <a:rPr lang="en-US" sz="2000" dirty="0" smtClean="0"/>
              <a:t> yang </a:t>
            </a:r>
            <a:r>
              <a:rPr lang="en-US" sz="2000" dirty="0" err="1" smtClean="0"/>
              <a:t>diberikan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                                                                                  Q2 =  </a:t>
            </a:r>
            <a:r>
              <a:rPr lang="en-US" sz="2000" dirty="0" err="1" smtClean="0"/>
              <a:t>panas</a:t>
            </a:r>
            <a:r>
              <a:rPr lang="en-US" sz="2000" dirty="0" smtClean="0"/>
              <a:t> yang </a:t>
            </a:r>
            <a:r>
              <a:rPr lang="en-US" sz="2000" dirty="0" err="1" smtClean="0"/>
              <a:t>dibuang</a:t>
            </a:r>
            <a:r>
              <a:rPr lang="en-US" sz="2000" dirty="0" smtClean="0"/>
              <a:t>  (    )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                     Q1                                                  </a:t>
            </a:r>
          </a:p>
          <a:p>
            <a:pPr marL="0" indent="0">
              <a:buNone/>
            </a:pPr>
            <a:r>
              <a:rPr lang="en-US" sz="2000" dirty="0" smtClean="0"/>
              <a:t>                                             W </a:t>
            </a:r>
            <a:r>
              <a:rPr lang="en-US" sz="2000" dirty="0" err="1" smtClean="0"/>
              <a:t>netto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                     Q2  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                      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      </a:t>
            </a:r>
            <a:r>
              <a:rPr lang="en-US" sz="2000" dirty="0" err="1" smtClean="0"/>
              <a:t>Pembuangan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            </a:t>
            </a:r>
            <a:r>
              <a:rPr lang="en-US" sz="2000" dirty="0" err="1" smtClean="0"/>
              <a:t>panas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             </a:t>
            </a:r>
          </a:p>
          <a:p>
            <a:pPr marL="0" indent="0">
              <a:buNone/>
            </a:pPr>
            <a:r>
              <a:rPr lang="en-US" sz="2000" dirty="0" smtClean="0"/>
              <a:t>                   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995936" y="908720"/>
            <a:ext cx="129614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331640" y="2204864"/>
            <a:ext cx="216024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547664" y="2996952"/>
            <a:ext cx="10801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2627784" y="2204864"/>
            <a:ext cx="144016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2087724" y="2996952"/>
            <a:ext cx="0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1979712" y="3645024"/>
            <a:ext cx="216024" cy="21602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2087724" y="3861048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1547664" y="4581128"/>
            <a:ext cx="10801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1331640" y="4581128"/>
            <a:ext cx="216024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627784" y="4581128"/>
            <a:ext cx="144016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4" idx="6"/>
          </p:cNvCxnSpPr>
          <p:nvPr/>
        </p:nvCxnSpPr>
        <p:spPr>
          <a:xfrm>
            <a:off x="2195736" y="3753036"/>
            <a:ext cx="86409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7711359" y="3068960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8064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r>
              <a:rPr lang="id-ID" dirty="0" smtClean="0"/>
              <a:t>Sebagai pilot plant akan dibuat sebuah power plant dengan kapassitas 2 MW. Efisiensi turbin 85 % dibanding proses isentropis dan efisiensi pompa 90 %. </a:t>
            </a:r>
            <a:r>
              <a:rPr lang="id-ID" dirty="0"/>
              <a:t>M</a:t>
            </a:r>
            <a:r>
              <a:rPr lang="en-US" dirty="0" err="1" smtClean="0">
                <a:solidFill>
                  <a:prstClr val="black"/>
                </a:solidFill>
              </a:rPr>
              <a:t>enggunaka</a:t>
            </a:r>
            <a:r>
              <a:rPr lang="id-ID" dirty="0" smtClean="0">
                <a:solidFill>
                  <a:prstClr val="black"/>
                </a:solidFill>
              </a:rPr>
              <a:t>n steam </a:t>
            </a:r>
            <a:r>
              <a:rPr lang="en-US" dirty="0" err="1" smtClean="0">
                <a:solidFill>
                  <a:prstClr val="black"/>
                </a:solidFill>
              </a:rPr>
              <a:t>pada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id-ID" dirty="0" smtClean="0">
                <a:solidFill>
                  <a:prstClr val="black"/>
                </a:solidFill>
              </a:rPr>
              <a:t>4</a:t>
            </a:r>
            <a:r>
              <a:rPr lang="en-US" dirty="0" smtClean="0">
                <a:solidFill>
                  <a:prstClr val="black"/>
                </a:solidFill>
              </a:rPr>
              <a:t>00 </a:t>
            </a:r>
            <a:r>
              <a:rPr lang="en-US" dirty="0" err="1">
                <a:solidFill>
                  <a:prstClr val="black"/>
                </a:solidFill>
              </a:rPr>
              <a:t>psia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dan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id-ID" dirty="0" smtClean="0">
                <a:solidFill>
                  <a:prstClr val="black"/>
                </a:solidFill>
              </a:rPr>
              <a:t>360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baseline="30000" dirty="0">
                <a:solidFill>
                  <a:prstClr val="black"/>
                </a:solidFill>
              </a:rPr>
              <a:t>0</a:t>
            </a:r>
            <a:r>
              <a:rPr lang="en-US" dirty="0">
                <a:solidFill>
                  <a:prstClr val="black"/>
                </a:solidFill>
              </a:rPr>
              <a:t>F. </a:t>
            </a:r>
            <a:r>
              <a:rPr lang="en-US" dirty="0" err="1">
                <a:solidFill>
                  <a:prstClr val="black"/>
                </a:solidFill>
              </a:rPr>
              <a:t>Tekanan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didalam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Condensor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id-ID" dirty="0" smtClean="0">
                <a:solidFill>
                  <a:prstClr val="black"/>
                </a:solidFill>
              </a:rPr>
              <a:t>9</a:t>
            </a:r>
            <a:r>
              <a:rPr lang="en-US" dirty="0" smtClean="0">
                <a:solidFill>
                  <a:prstClr val="black"/>
                </a:solidFill>
              </a:rPr>
              <a:t>0 </a:t>
            </a:r>
            <a:r>
              <a:rPr lang="en-US" dirty="0" err="1">
                <a:solidFill>
                  <a:prstClr val="black"/>
                </a:solidFill>
              </a:rPr>
              <a:t>psia</a:t>
            </a:r>
            <a:r>
              <a:rPr lang="en-US" dirty="0" smtClean="0">
                <a:solidFill>
                  <a:prstClr val="black"/>
                </a:solidFill>
              </a:rPr>
              <a:t>.</a:t>
            </a:r>
            <a:r>
              <a:rPr lang="id-ID" dirty="0" smtClean="0">
                <a:solidFill>
                  <a:prstClr val="black"/>
                </a:solidFill>
              </a:rPr>
              <a:t> Tentukan :</a:t>
            </a:r>
          </a:p>
          <a:p>
            <a:pPr marL="514350" lvl="0" indent="-514350">
              <a:buAutoNum type="alphaLcPeriod"/>
            </a:pPr>
            <a:r>
              <a:rPr lang="id-ID" smtClean="0">
                <a:solidFill>
                  <a:prstClr val="black"/>
                </a:solidFill>
              </a:rPr>
              <a:t>Effisiensi  thermal</a:t>
            </a:r>
          </a:p>
          <a:p>
            <a:pPr marL="514350" lvl="0" indent="-514350">
              <a:buAutoNum type="alphaLcPeriod"/>
            </a:pPr>
            <a:r>
              <a:rPr lang="id-ID" smtClean="0">
                <a:solidFill>
                  <a:prstClr val="black"/>
                </a:solidFill>
              </a:rPr>
              <a:t>Jumlah </a:t>
            </a:r>
            <a:r>
              <a:rPr lang="id-ID" dirty="0" smtClean="0">
                <a:solidFill>
                  <a:prstClr val="black"/>
                </a:solidFill>
              </a:rPr>
              <a:t>working fluid yang disirkulasi per jam.</a:t>
            </a:r>
          </a:p>
          <a:p>
            <a:pPr marL="514350" lvl="0" indent="-514350">
              <a:buAutoNum type="alphaLcPeriod"/>
            </a:pPr>
            <a:r>
              <a:rPr lang="id-ID" dirty="0" smtClean="0">
                <a:solidFill>
                  <a:prstClr val="black"/>
                </a:solidFill>
              </a:rPr>
              <a:t>Kebutuhan daya untuk pemompaan</a:t>
            </a:r>
          </a:p>
          <a:p>
            <a:pPr marL="514350" lvl="0" indent="-514350">
              <a:buAutoNum type="alphaLcPeriod"/>
            </a:pPr>
            <a:r>
              <a:rPr lang="id-ID" dirty="0" smtClean="0">
                <a:solidFill>
                  <a:prstClr val="black"/>
                </a:solidFill>
              </a:rPr>
              <a:t>Kebutuhan air pendingin jika air suhunya naik dari 30 </a:t>
            </a:r>
            <a:r>
              <a:rPr lang="id-ID" baseline="30000" dirty="0" smtClean="0">
                <a:solidFill>
                  <a:prstClr val="black"/>
                </a:solidFill>
              </a:rPr>
              <a:t>0</a:t>
            </a:r>
            <a:r>
              <a:rPr lang="id-ID" dirty="0" smtClean="0">
                <a:solidFill>
                  <a:prstClr val="black"/>
                </a:solidFill>
              </a:rPr>
              <a:t>Cmenjadi 35 </a:t>
            </a:r>
            <a:r>
              <a:rPr lang="id-ID" baseline="30000" dirty="0" smtClean="0">
                <a:solidFill>
                  <a:prstClr val="black"/>
                </a:solidFill>
              </a:rPr>
              <a:t>0</a:t>
            </a:r>
            <a:r>
              <a:rPr lang="id-ID" dirty="0" smtClean="0">
                <a:solidFill>
                  <a:prstClr val="black"/>
                </a:solidFill>
              </a:rPr>
              <a:t>C.</a:t>
            </a:r>
            <a:endParaRPr lang="en-US" dirty="0">
              <a:solidFill>
                <a:prstClr val="black"/>
              </a:solidFill>
            </a:endParaRP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768528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PR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d-ID" dirty="0" smtClean="0"/>
              <a:t>Steam power plant diharapkan menghasilkan 125 Hp tenaga yang diperoleh dari turbin uap. Entalpi uap masuk turbin 1200 BTU/lbm. Entalpi uap keluar turbin 900 BTU/lbm. Air masuk Boiler pada suhu 60 oF dengan entalpi 125 BTU/lbm. Panas Boiler diperoleh dari bahan bakar solar dengan nilai pembakaran 18.000 BTU/gall . Hitunglah a. Kebutuhan air masuk Boiler (lbm/j)</a:t>
            </a:r>
          </a:p>
          <a:p>
            <a:pPr marL="0" indent="0">
              <a:buNone/>
            </a:pPr>
            <a:r>
              <a:rPr lang="id-ID" dirty="0" smtClean="0"/>
              <a:t>b. Kebutuhan bahan bakar solar (lbm/j) jika densitas solar = 0,85 g/cc.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268652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d-ID" dirty="0" smtClean="0"/>
              <a:t>Diketahui : 1 Hp= 550 ft.lbf/s</a:t>
            </a:r>
          </a:p>
          <a:p>
            <a:pPr marL="0" indent="0">
              <a:buNone/>
            </a:pPr>
            <a:r>
              <a:rPr lang="id-ID" dirty="0" smtClean="0"/>
              <a:t>1 BTU = 778 ft.lbf</a:t>
            </a:r>
          </a:p>
          <a:p>
            <a:pPr marL="0" indent="0">
              <a:buNone/>
            </a:pPr>
            <a:r>
              <a:rPr lang="id-ID" dirty="0" smtClean="0"/>
              <a:t>1 gall = 3,875 liter</a:t>
            </a:r>
          </a:p>
          <a:p>
            <a:pPr marL="0" indent="0">
              <a:buNone/>
            </a:pPr>
            <a:r>
              <a:rPr lang="id-ID" dirty="0" smtClean="0"/>
              <a:t>1 kg </a:t>
            </a:r>
            <a:r>
              <a:rPr lang="id-ID" smtClean="0"/>
              <a:t>= </a:t>
            </a:r>
            <a:r>
              <a:rPr lang="id-ID" smtClean="0"/>
              <a:t>2,205 lbm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517194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Thermal </a:t>
            </a:r>
            <a:r>
              <a:rPr lang="en-US" dirty="0" err="1" smtClean="0"/>
              <a:t>effisiency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i="1" smtClean="0">
                          <a:latin typeface="Cambria Math"/>
                        </a:rPr>
                        <m:t>η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𝑊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𝑛𝑒𝑡𝑡𝑜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n-US" b="0" i="0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b="0" dirty="0" smtClean="0"/>
              </a:p>
              <a:p>
                <a:r>
                  <a:rPr lang="en-US" dirty="0" smtClean="0"/>
                  <a:t>Ada 3 </a:t>
                </a:r>
                <a:r>
                  <a:rPr lang="en-US" dirty="0" err="1" smtClean="0"/>
                  <a:t>macam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cara</a:t>
                </a:r>
                <a:r>
                  <a:rPr lang="en-US" dirty="0" smtClean="0"/>
                  <a:t> yang </a:t>
                </a:r>
                <a:r>
                  <a:rPr lang="en-US" dirty="0" err="1" smtClean="0"/>
                  <a:t>dipakai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untuk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mengubah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panas</a:t>
                </a:r>
                <a:r>
                  <a:rPr lang="en-US" dirty="0" smtClean="0"/>
                  <a:t>            </a:t>
                </a:r>
                <a:r>
                  <a:rPr lang="en-US" dirty="0" err="1" smtClean="0"/>
                  <a:t>kerja</a:t>
                </a:r>
                <a:r>
                  <a:rPr lang="en-US" dirty="0" smtClean="0"/>
                  <a:t>.</a:t>
                </a:r>
              </a:p>
              <a:p>
                <a:pPr marL="514350" indent="-514350">
                  <a:buAutoNum type="arabicPeriod"/>
                </a:pPr>
                <a:r>
                  <a:rPr lang="en-US" i="1" dirty="0" smtClean="0"/>
                  <a:t>Vapor expansion engine.</a:t>
                </a:r>
              </a:p>
              <a:p>
                <a:pPr marL="355600" lvl="0" indent="-355600">
                  <a:buNone/>
                </a:pPr>
                <a:r>
                  <a:rPr lang="en-US" dirty="0">
                    <a:solidFill>
                      <a:prstClr val="black"/>
                    </a:solidFill>
                  </a:rPr>
                  <a:t> </a:t>
                </a:r>
                <a:r>
                  <a:rPr lang="en-US" dirty="0" smtClean="0">
                    <a:solidFill>
                      <a:prstClr val="black"/>
                    </a:solidFill>
                  </a:rPr>
                  <a:t>   </a:t>
                </a:r>
                <a:r>
                  <a:rPr lang="en-US" dirty="0" err="1" smtClean="0">
                    <a:solidFill>
                      <a:prstClr val="black"/>
                    </a:solidFill>
                  </a:rPr>
                  <a:t>Fluida</a:t>
                </a:r>
                <a:r>
                  <a:rPr lang="en-US" dirty="0" smtClean="0">
                    <a:solidFill>
                      <a:prstClr val="black"/>
                    </a:solidFill>
                  </a:rPr>
                  <a:t> </a:t>
                </a:r>
                <a:r>
                  <a:rPr lang="en-US" dirty="0" err="1">
                    <a:solidFill>
                      <a:prstClr val="black"/>
                    </a:solidFill>
                  </a:rPr>
                  <a:t>kerja</a:t>
                </a:r>
                <a:r>
                  <a:rPr lang="en-US" dirty="0">
                    <a:solidFill>
                      <a:prstClr val="black"/>
                    </a:solidFill>
                  </a:rPr>
                  <a:t> (</a:t>
                </a:r>
                <a:r>
                  <a:rPr lang="en-US" dirty="0" err="1">
                    <a:solidFill>
                      <a:prstClr val="black"/>
                    </a:solidFill>
                  </a:rPr>
                  <a:t>pembawa</a:t>
                </a:r>
                <a:r>
                  <a:rPr lang="en-US" dirty="0">
                    <a:solidFill>
                      <a:prstClr val="black"/>
                    </a:solidFill>
                  </a:rPr>
                  <a:t> </a:t>
                </a:r>
                <a:r>
                  <a:rPr lang="en-US" dirty="0" err="1">
                    <a:solidFill>
                      <a:prstClr val="black"/>
                    </a:solidFill>
                  </a:rPr>
                  <a:t>panas</a:t>
                </a:r>
                <a:r>
                  <a:rPr lang="en-US" dirty="0">
                    <a:solidFill>
                      <a:prstClr val="black"/>
                    </a:solidFill>
                  </a:rPr>
                  <a:t>) </a:t>
                </a:r>
                <a:r>
                  <a:rPr lang="en-US" dirty="0" err="1">
                    <a:solidFill>
                      <a:prstClr val="black"/>
                    </a:solidFill>
                  </a:rPr>
                  <a:t>uap</a:t>
                </a:r>
                <a:r>
                  <a:rPr lang="en-US" dirty="0">
                    <a:solidFill>
                      <a:prstClr val="black"/>
                    </a:solidFill>
                  </a:rPr>
                  <a:t> air, </a:t>
                </a:r>
                <a:r>
                  <a:rPr lang="en-US" dirty="0" smtClean="0">
                    <a:solidFill>
                      <a:prstClr val="black"/>
                    </a:solidFill>
                  </a:rPr>
                  <a:t> </a:t>
                </a:r>
                <a:r>
                  <a:rPr lang="en-US" dirty="0" err="1" smtClean="0">
                    <a:solidFill>
                      <a:prstClr val="black"/>
                    </a:solidFill>
                  </a:rPr>
                  <a:t>dikenal</a:t>
                </a:r>
                <a:r>
                  <a:rPr lang="en-US" dirty="0" smtClean="0">
                    <a:solidFill>
                      <a:prstClr val="black"/>
                    </a:solidFill>
                  </a:rPr>
                  <a:t> </a:t>
                </a:r>
                <a:r>
                  <a:rPr lang="en-US" i="1" dirty="0">
                    <a:solidFill>
                      <a:prstClr val="black"/>
                    </a:solidFill>
                  </a:rPr>
                  <a:t>The steam power plant</a:t>
                </a:r>
              </a:p>
              <a:p>
                <a:pPr marL="0" indent="0">
                  <a:buNone/>
                </a:pPr>
                <a:endParaRPr lang="en-US" i="1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926" r="-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Arrow Connector 4"/>
          <p:cNvCxnSpPr/>
          <p:nvPr/>
        </p:nvCxnSpPr>
        <p:spPr>
          <a:xfrm>
            <a:off x="3923928" y="3501008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9891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lvl="0" indent="-514350" algn="l">
              <a:spcBef>
                <a:spcPct val="20000"/>
              </a:spcBef>
            </a:pPr>
            <a:r>
              <a:rPr lang="en-US" sz="3200" i="1" dirty="0" smtClean="0">
                <a:solidFill>
                  <a:prstClr val="black"/>
                </a:solidFill>
                <a:ea typeface="+mn-ea"/>
                <a:cs typeface="+mn-cs"/>
              </a:rPr>
              <a:t>2. Internal </a:t>
            </a:r>
            <a:r>
              <a:rPr lang="en-US" sz="3200" i="1" dirty="0">
                <a:solidFill>
                  <a:prstClr val="black"/>
                </a:solidFill>
                <a:ea typeface="+mn-ea"/>
                <a:cs typeface="+mn-cs"/>
              </a:rPr>
              <a:t>combustion engines</a:t>
            </a:r>
            <a:r>
              <a:rPr lang="en-US" sz="3200" i="1" dirty="0" smtClean="0">
                <a:solidFill>
                  <a:prstClr val="black"/>
                </a:solidFill>
                <a:ea typeface="+mn-ea"/>
                <a:cs typeface="+mn-cs"/>
              </a:rPr>
              <a:t>.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dirty="0" err="1" smtClean="0">
                <a:solidFill>
                  <a:prstClr val="black"/>
                </a:solidFill>
              </a:rPr>
              <a:t>Fluida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kerja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adalah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bahan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bakar</a:t>
            </a:r>
            <a:r>
              <a:rPr lang="en-US" dirty="0" smtClean="0">
                <a:solidFill>
                  <a:prstClr val="black"/>
                </a:solidFill>
              </a:rPr>
              <a:t>, </a:t>
            </a:r>
            <a:r>
              <a:rPr lang="en-US" dirty="0" err="1" smtClean="0">
                <a:solidFill>
                  <a:prstClr val="black"/>
                </a:solidFill>
              </a:rPr>
              <a:t>dikenal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</a:p>
          <a:p>
            <a:pPr marL="0" lvl="0" indent="0">
              <a:buNone/>
            </a:pPr>
            <a:r>
              <a:rPr lang="en-US" dirty="0" smtClean="0">
                <a:solidFill>
                  <a:prstClr val="black"/>
                </a:solidFill>
              </a:rPr>
              <a:t>motor </a:t>
            </a:r>
            <a:r>
              <a:rPr lang="en-US" dirty="0" err="1" smtClean="0">
                <a:solidFill>
                  <a:prstClr val="black"/>
                </a:solidFill>
              </a:rPr>
              <a:t>bakar</a:t>
            </a:r>
            <a:r>
              <a:rPr lang="en-US" dirty="0" smtClean="0">
                <a:solidFill>
                  <a:prstClr val="black"/>
                </a:solidFill>
              </a:rPr>
              <a:t> : diesel  (solar)</a:t>
            </a:r>
          </a:p>
          <a:p>
            <a:pPr marL="0" lvl="0" indent="0">
              <a:buNone/>
            </a:pP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smtClean="0">
                <a:solidFill>
                  <a:prstClr val="black"/>
                </a:solidFill>
              </a:rPr>
              <a:t>                         </a:t>
            </a:r>
            <a:r>
              <a:rPr lang="en-US" dirty="0" err="1" smtClean="0">
                <a:solidFill>
                  <a:prstClr val="black"/>
                </a:solidFill>
              </a:rPr>
              <a:t>otto</a:t>
            </a:r>
            <a:r>
              <a:rPr lang="en-US" dirty="0" smtClean="0">
                <a:solidFill>
                  <a:prstClr val="black"/>
                </a:solidFill>
              </a:rPr>
              <a:t>    (</a:t>
            </a:r>
            <a:r>
              <a:rPr lang="en-US" dirty="0" err="1" smtClean="0">
                <a:solidFill>
                  <a:prstClr val="black"/>
                </a:solidFill>
              </a:rPr>
              <a:t>bensin</a:t>
            </a:r>
            <a:r>
              <a:rPr lang="en-US" dirty="0" smtClean="0">
                <a:solidFill>
                  <a:prstClr val="black"/>
                </a:solidFill>
              </a:rPr>
              <a:t>)</a:t>
            </a:r>
          </a:p>
          <a:p>
            <a:pPr marL="0" lvl="0" indent="0">
              <a:buNone/>
            </a:pPr>
            <a:endParaRPr lang="en-US" dirty="0" smtClean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en-US" dirty="0" smtClean="0">
                <a:solidFill>
                  <a:prstClr val="black"/>
                </a:solidFill>
              </a:rPr>
              <a:t>3. </a:t>
            </a:r>
            <a:r>
              <a:rPr lang="en-US" i="1" dirty="0" smtClean="0">
                <a:solidFill>
                  <a:prstClr val="black"/>
                </a:solidFill>
              </a:rPr>
              <a:t>The </a:t>
            </a:r>
            <a:r>
              <a:rPr lang="en-US" i="1" dirty="0">
                <a:solidFill>
                  <a:prstClr val="black"/>
                </a:solidFill>
              </a:rPr>
              <a:t>combustion gas turbine</a:t>
            </a:r>
            <a:r>
              <a:rPr lang="en-US" dirty="0" smtClean="0">
                <a:solidFill>
                  <a:prstClr val="black"/>
                </a:solidFill>
              </a:rPr>
              <a:t>.</a:t>
            </a:r>
          </a:p>
          <a:p>
            <a:pPr marL="0" lvl="0" indent="0">
              <a:buNone/>
            </a:pPr>
            <a:r>
              <a:rPr lang="en-US" dirty="0" err="1" smtClean="0">
                <a:solidFill>
                  <a:prstClr val="black"/>
                </a:solidFill>
              </a:rPr>
              <a:t>Fluida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kerja</a:t>
            </a:r>
            <a:r>
              <a:rPr lang="en-US" dirty="0" smtClean="0">
                <a:solidFill>
                  <a:prstClr val="black"/>
                </a:solidFill>
              </a:rPr>
              <a:t> (</a:t>
            </a:r>
            <a:r>
              <a:rPr lang="en-US" dirty="0" err="1" smtClean="0">
                <a:solidFill>
                  <a:prstClr val="black"/>
                </a:solidFill>
              </a:rPr>
              <a:t>pembawa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panas</a:t>
            </a:r>
            <a:r>
              <a:rPr lang="en-US" dirty="0" smtClean="0">
                <a:solidFill>
                  <a:prstClr val="black"/>
                </a:solidFill>
              </a:rPr>
              <a:t>) </a:t>
            </a:r>
            <a:r>
              <a:rPr lang="en-US" dirty="0" err="1" smtClean="0">
                <a:solidFill>
                  <a:prstClr val="black"/>
                </a:solidFill>
              </a:rPr>
              <a:t>adalah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udara</a:t>
            </a:r>
            <a:r>
              <a:rPr lang="en-US" dirty="0" smtClean="0">
                <a:solidFill>
                  <a:prstClr val="black"/>
                </a:solidFill>
              </a:rPr>
              <a:t>, </a:t>
            </a:r>
            <a:r>
              <a:rPr lang="en-US" dirty="0" err="1" smtClean="0">
                <a:solidFill>
                  <a:prstClr val="black"/>
                </a:solidFill>
              </a:rPr>
              <a:t>dikenal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i="1" dirty="0" smtClean="0">
                <a:solidFill>
                  <a:prstClr val="black"/>
                </a:solidFill>
              </a:rPr>
              <a:t>turbine gas</a:t>
            </a:r>
            <a:endParaRPr lang="en-US" i="1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6683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Steam power plant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i="1" dirty="0" smtClean="0"/>
              <a:t>steam power plant </a:t>
            </a:r>
            <a:r>
              <a:rPr lang="en-US" dirty="0" err="1" smtClean="0"/>
              <a:t>sebagian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kalor</a:t>
            </a:r>
            <a:r>
              <a:rPr lang="en-US" dirty="0" smtClean="0"/>
              <a:t> </a:t>
            </a:r>
            <a:r>
              <a:rPr lang="en-US" dirty="0" err="1" smtClean="0"/>
              <a:t>bahan</a:t>
            </a:r>
            <a:r>
              <a:rPr lang="en-US" dirty="0" smtClean="0"/>
              <a:t> </a:t>
            </a:r>
            <a:r>
              <a:rPr lang="en-US" dirty="0" err="1" smtClean="0"/>
              <a:t>bakar</a:t>
            </a:r>
            <a:r>
              <a:rPr lang="en-US" dirty="0" smtClean="0"/>
              <a:t> </a:t>
            </a:r>
            <a:r>
              <a:rPr lang="en-US" dirty="0" err="1" smtClean="0"/>
              <a:t>dipindahkan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fluida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didalam</a:t>
            </a:r>
            <a:r>
              <a:rPr lang="en-US" dirty="0" smtClean="0"/>
              <a:t> boiler. </a:t>
            </a:r>
            <a:r>
              <a:rPr lang="en-US" dirty="0" err="1" smtClean="0"/>
              <a:t>Uap</a:t>
            </a:r>
            <a:r>
              <a:rPr lang="en-US" dirty="0" smtClean="0"/>
              <a:t> yang </a:t>
            </a:r>
            <a:r>
              <a:rPr lang="en-US" dirty="0" err="1" smtClean="0"/>
              <a:t>dihasilkan</a:t>
            </a:r>
            <a:r>
              <a:rPr lang="en-US" dirty="0" smtClean="0"/>
              <a:t> </a:t>
            </a:r>
            <a:r>
              <a:rPr lang="en-US" dirty="0" err="1" smtClean="0"/>
              <a:t>diekspansikan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piston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mesin</a:t>
            </a:r>
            <a:r>
              <a:rPr lang="en-US" dirty="0" smtClean="0"/>
              <a:t> (</a:t>
            </a:r>
            <a:r>
              <a:rPr lang="en-US" dirty="0" err="1" smtClean="0"/>
              <a:t>turbin</a:t>
            </a:r>
            <a:r>
              <a:rPr lang="en-US" dirty="0" smtClean="0"/>
              <a:t>).</a:t>
            </a:r>
          </a:p>
          <a:p>
            <a:r>
              <a:rPr lang="en-US" dirty="0" err="1" smtClean="0"/>
              <a:t>Prinsip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digambarkan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 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1130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                                                        Q1               </a:t>
            </a:r>
            <a:r>
              <a:rPr lang="en-US" sz="2000" dirty="0" err="1" smtClean="0"/>
              <a:t>Tekanan</a:t>
            </a:r>
            <a:r>
              <a:rPr lang="en-US" sz="2000" dirty="0" smtClean="0"/>
              <a:t> </a:t>
            </a:r>
            <a:r>
              <a:rPr lang="en-US" sz="2000" dirty="0" err="1" smtClean="0"/>
              <a:t>tetap</a:t>
            </a: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                  1   Air                   BOILER          Steam      2                  </a:t>
            </a:r>
            <a:r>
              <a:rPr lang="en-US" sz="2000" dirty="0" err="1" smtClean="0"/>
              <a:t>adiabatis</a:t>
            </a: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W1                 </a:t>
            </a:r>
            <a:r>
              <a:rPr lang="en-US" sz="2000" dirty="0" err="1" smtClean="0"/>
              <a:t>Pompa</a:t>
            </a:r>
            <a:r>
              <a:rPr lang="en-US" sz="2000" dirty="0" smtClean="0"/>
              <a:t>                                  </a:t>
            </a:r>
            <a:r>
              <a:rPr lang="en-US" sz="2000" dirty="0" err="1" smtClean="0"/>
              <a:t>Turbin</a:t>
            </a:r>
            <a:r>
              <a:rPr lang="en-US" sz="2000" dirty="0" smtClean="0"/>
              <a:t>                                W2    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err="1" smtClean="0"/>
              <a:t>adiabatis</a:t>
            </a: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                 4                             </a:t>
            </a:r>
            <a:r>
              <a:rPr lang="en-US" sz="2000" dirty="0" err="1" smtClean="0"/>
              <a:t>Condensor</a:t>
            </a:r>
            <a:r>
              <a:rPr lang="en-US" sz="2000" dirty="0" smtClean="0"/>
              <a:t>                              3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                      </a:t>
            </a:r>
            <a:r>
              <a:rPr lang="en-US" sz="2000" dirty="0" err="1" smtClean="0"/>
              <a:t>tekanan</a:t>
            </a:r>
            <a:r>
              <a:rPr lang="en-US" sz="2000" dirty="0" smtClean="0"/>
              <a:t> </a:t>
            </a:r>
            <a:r>
              <a:rPr lang="en-US" sz="2000" dirty="0" err="1" smtClean="0"/>
              <a:t>tetap</a:t>
            </a:r>
            <a:r>
              <a:rPr lang="en-US" sz="2000" dirty="0" smtClean="0"/>
              <a:t>              Q2 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3131840" y="2276872"/>
            <a:ext cx="1224136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5364088" y="328498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5364088" y="3068960"/>
            <a:ext cx="936104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364088" y="3645024"/>
            <a:ext cx="936104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6300192" y="3068960"/>
            <a:ext cx="0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364088" y="3465004"/>
            <a:ext cx="16561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354158" y="3645024"/>
            <a:ext cx="16561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3131840" y="4941168"/>
            <a:ext cx="1584176" cy="5040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1475656" y="3465004"/>
            <a:ext cx="432048" cy="39604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/>
          <p:cNvCxnSpPr/>
          <p:nvPr/>
        </p:nvCxnSpPr>
        <p:spPr>
          <a:xfrm>
            <a:off x="1475656" y="4005064"/>
            <a:ext cx="432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endCxn id="20" idx="3"/>
          </p:cNvCxnSpPr>
          <p:nvPr/>
        </p:nvCxnSpPr>
        <p:spPr>
          <a:xfrm flipV="1">
            <a:off x="1475656" y="3803049"/>
            <a:ext cx="63272" cy="2020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endCxn id="20" idx="5"/>
          </p:cNvCxnSpPr>
          <p:nvPr/>
        </p:nvCxnSpPr>
        <p:spPr>
          <a:xfrm flipH="1" flipV="1">
            <a:off x="1844432" y="3803049"/>
            <a:ext cx="63272" cy="2020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7164288" y="3465004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1043608" y="3645024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4" idx="1"/>
          </p:cNvCxnSpPr>
          <p:nvPr/>
        </p:nvCxnSpPr>
        <p:spPr>
          <a:xfrm>
            <a:off x="1691680" y="2564904"/>
            <a:ext cx="144016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1691680" y="2564904"/>
            <a:ext cx="0" cy="9001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V="1">
            <a:off x="1691680" y="4005064"/>
            <a:ext cx="0" cy="11881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19" idx="1"/>
          </p:cNvCxnSpPr>
          <p:nvPr/>
        </p:nvCxnSpPr>
        <p:spPr>
          <a:xfrm flipH="1">
            <a:off x="1691680" y="5193196"/>
            <a:ext cx="14401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4355976" y="2564904"/>
            <a:ext cx="18163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H="1">
            <a:off x="6172320" y="2564904"/>
            <a:ext cx="19860" cy="56043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5508104" y="3705722"/>
            <a:ext cx="0" cy="14874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endCxn id="19" idx="3"/>
          </p:cNvCxnSpPr>
          <p:nvPr/>
        </p:nvCxnSpPr>
        <p:spPr>
          <a:xfrm flipH="1">
            <a:off x="4716016" y="5193196"/>
            <a:ext cx="7920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3743908" y="1844824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19" idx="2"/>
          </p:cNvCxnSpPr>
          <p:nvPr/>
        </p:nvCxnSpPr>
        <p:spPr>
          <a:xfrm>
            <a:off x="3923928" y="5445224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Freeform 55"/>
          <p:cNvSpPr/>
          <p:nvPr/>
        </p:nvSpPr>
        <p:spPr>
          <a:xfrm>
            <a:off x="3917627" y="1848918"/>
            <a:ext cx="886385" cy="430840"/>
          </a:xfrm>
          <a:custGeom>
            <a:avLst/>
            <a:gdLst>
              <a:gd name="connsiteX0" fmla="*/ 886385 w 886385"/>
              <a:gd name="connsiteY0" fmla="*/ 7178 h 430840"/>
              <a:gd name="connsiteX1" fmla="*/ 422361 w 886385"/>
              <a:gd name="connsiteY1" fmla="*/ 130007 h 430840"/>
              <a:gd name="connsiteX2" fmla="*/ 408713 w 886385"/>
              <a:gd name="connsiteY2" fmla="*/ 7178 h 430840"/>
              <a:gd name="connsiteX3" fmla="*/ 40224 w 886385"/>
              <a:gd name="connsiteY3" fmla="*/ 389315 h 430840"/>
              <a:gd name="connsiteX4" fmla="*/ 26576 w 886385"/>
              <a:gd name="connsiteY4" fmla="*/ 402963 h 430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86385" h="430840">
                <a:moveTo>
                  <a:pt x="886385" y="7178"/>
                </a:moveTo>
                <a:cubicBezTo>
                  <a:pt x="694179" y="68592"/>
                  <a:pt x="501973" y="130007"/>
                  <a:pt x="422361" y="130007"/>
                </a:cubicBezTo>
                <a:cubicBezTo>
                  <a:pt x="342749" y="130007"/>
                  <a:pt x="472403" y="-36040"/>
                  <a:pt x="408713" y="7178"/>
                </a:cubicBezTo>
                <a:cubicBezTo>
                  <a:pt x="345023" y="50396"/>
                  <a:pt x="103913" y="323351"/>
                  <a:pt x="40224" y="389315"/>
                </a:cubicBezTo>
                <a:cubicBezTo>
                  <a:pt x="-23465" y="455279"/>
                  <a:pt x="1555" y="429121"/>
                  <a:pt x="26576" y="402963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Freeform 56"/>
          <p:cNvSpPr/>
          <p:nvPr/>
        </p:nvSpPr>
        <p:spPr>
          <a:xfrm>
            <a:off x="2852382" y="5472752"/>
            <a:ext cx="736979" cy="450376"/>
          </a:xfrm>
          <a:custGeom>
            <a:avLst/>
            <a:gdLst>
              <a:gd name="connsiteX0" fmla="*/ 736979 w 736979"/>
              <a:gd name="connsiteY0" fmla="*/ 0 h 450376"/>
              <a:gd name="connsiteX1" fmla="*/ 382137 w 736979"/>
              <a:gd name="connsiteY1" fmla="*/ 259308 h 450376"/>
              <a:gd name="connsiteX2" fmla="*/ 313899 w 736979"/>
              <a:gd name="connsiteY2" fmla="*/ 177421 h 450376"/>
              <a:gd name="connsiteX3" fmla="*/ 0 w 736979"/>
              <a:gd name="connsiteY3" fmla="*/ 450376 h 4503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6979" h="450376">
                <a:moveTo>
                  <a:pt x="736979" y="0"/>
                </a:moveTo>
                <a:cubicBezTo>
                  <a:pt x="594814" y="114869"/>
                  <a:pt x="452650" y="229738"/>
                  <a:pt x="382137" y="259308"/>
                </a:cubicBezTo>
                <a:cubicBezTo>
                  <a:pt x="311624" y="288878"/>
                  <a:pt x="377588" y="145576"/>
                  <a:pt x="313899" y="177421"/>
                </a:cubicBezTo>
                <a:cubicBezTo>
                  <a:pt x="250210" y="209266"/>
                  <a:pt x="125105" y="329821"/>
                  <a:pt x="0" y="450376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Freeform 57"/>
          <p:cNvSpPr/>
          <p:nvPr/>
        </p:nvSpPr>
        <p:spPr>
          <a:xfrm>
            <a:off x="805218" y="3725839"/>
            <a:ext cx="682388" cy="518615"/>
          </a:xfrm>
          <a:custGeom>
            <a:avLst/>
            <a:gdLst>
              <a:gd name="connsiteX0" fmla="*/ 682388 w 682388"/>
              <a:gd name="connsiteY0" fmla="*/ 0 h 518615"/>
              <a:gd name="connsiteX1" fmla="*/ 327546 w 682388"/>
              <a:gd name="connsiteY1" fmla="*/ 300251 h 518615"/>
              <a:gd name="connsiteX2" fmla="*/ 286603 w 682388"/>
              <a:gd name="connsiteY2" fmla="*/ 150125 h 518615"/>
              <a:gd name="connsiteX3" fmla="*/ 0 w 682388"/>
              <a:gd name="connsiteY3" fmla="*/ 518615 h 518615"/>
              <a:gd name="connsiteX4" fmla="*/ 0 w 682388"/>
              <a:gd name="connsiteY4" fmla="*/ 518615 h 5186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388" h="518615">
                <a:moveTo>
                  <a:pt x="682388" y="0"/>
                </a:moveTo>
                <a:cubicBezTo>
                  <a:pt x="537949" y="137615"/>
                  <a:pt x="393510" y="275230"/>
                  <a:pt x="327546" y="300251"/>
                </a:cubicBezTo>
                <a:cubicBezTo>
                  <a:pt x="261582" y="325272"/>
                  <a:pt x="341194" y="113731"/>
                  <a:pt x="286603" y="150125"/>
                </a:cubicBezTo>
                <a:cubicBezTo>
                  <a:pt x="232012" y="186519"/>
                  <a:pt x="0" y="518615"/>
                  <a:pt x="0" y="518615"/>
                </a:cubicBezTo>
                <a:lnTo>
                  <a:pt x="0" y="518615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Freeform 58"/>
          <p:cNvSpPr/>
          <p:nvPr/>
        </p:nvSpPr>
        <p:spPr>
          <a:xfrm>
            <a:off x="5991367" y="2361063"/>
            <a:ext cx="736979" cy="764274"/>
          </a:xfrm>
          <a:custGeom>
            <a:avLst/>
            <a:gdLst>
              <a:gd name="connsiteX0" fmla="*/ 0 w 736979"/>
              <a:gd name="connsiteY0" fmla="*/ 764274 h 764274"/>
              <a:gd name="connsiteX1" fmla="*/ 327546 w 736979"/>
              <a:gd name="connsiteY1" fmla="*/ 245659 h 764274"/>
              <a:gd name="connsiteX2" fmla="*/ 382137 w 736979"/>
              <a:gd name="connsiteY2" fmla="*/ 423080 h 764274"/>
              <a:gd name="connsiteX3" fmla="*/ 382137 w 736979"/>
              <a:gd name="connsiteY3" fmla="*/ 423080 h 764274"/>
              <a:gd name="connsiteX4" fmla="*/ 736979 w 736979"/>
              <a:gd name="connsiteY4" fmla="*/ 0 h 7642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36979" h="764274">
                <a:moveTo>
                  <a:pt x="0" y="764274"/>
                </a:moveTo>
                <a:cubicBezTo>
                  <a:pt x="131928" y="533399"/>
                  <a:pt x="263857" y="302525"/>
                  <a:pt x="327546" y="245659"/>
                </a:cubicBezTo>
                <a:cubicBezTo>
                  <a:pt x="391235" y="188793"/>
                  <a:pt x="382137" y="423080"/>
                  <a:pt x="382137" y="423080"/>
                </a:cubicBezTo>
                <a:lnTo>
                  <a:pt x="382137" y="423080"/>
                </a:lnTo>
                <a:lnTo>
                  <a:pt x="736979" y="0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409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Skema</a:t>
            </a:r>
            <a:r>
              <a:rPr lang="en-US" dirty="0" smtClean="0"/>
              <a:t> </a:t>
            </a:r>
            <a:r>
              <a:rPr lang="en-US" dirty="0" err="1" smtClean="0"/>
              <a:t>diatas</a:t>
            </a:r>
            <a:r>
              <a:rPr lang="en-US" dirty="0" smtClean="0"/>
              <a:t> </a:t>
            </a:r>
            <a:r>
              <a:rPr lang="en-US" dirty="0" err="1" smtClean="0"/>
              <a:t>digambarkan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siklus</a:t>
            </a:r>
            <a:r>
              <a:rPr lang="en-US" dirty="0" smtClean="0"/>
              <a:t> </a:t>
            </a:r>
            <a:r>
              <a:rPr lang="en-US" dirty="0" err="1" smtClean="0"/>
              <a:t>Rankine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                                                                              2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               </a:t>
            </a:r>
            <a:r>
              <a:rPr lang="en-US" sz="2000" dirty="0" err="1" smtClean="0"/>
              <a:t>cair</a:t>
            </a:r>
            <a:r>
              <a:rPr lang="en-US" sz="2000" dirty="0" smtClean="0"/>
              <a:t> </a:t>
            </a:r>
            <a:r>
              <a:rPr lang="en-US" sz="2000" dirty="0" err="1" smtClean="0"/>
              <a:t>jenuh</a:t>
            </a: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             1         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     T                                                                            </a:t>
            </a:r>
            <a:r>
              <a:rPr lang="en-US" sz="2000" dirty="0" err="1" smtClean="0"/>
              <a:t>uap</a:t>
            </a:r>
            <a:r>
              <a:rPr lang="en-US" sz="2000" dirty="0" smtClean="0"/>
              <a:t> </a:t>
            </a:r>
            <a:r>
              <a:rPr lang="en-US" sz="2000" dirty="0" err="1" smtClean="0"/>
              <a:t>jenuh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                                                                              3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                     4                                                       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                        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                                             S</a:t>
            </a:r>
            <a:endParaRPr lang="en-US" sz="20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691680" y="2060848"/>
            <a:ext cx="0" cy="33843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1691680" y="5431809"/>
            <a:ext cx="4320480" cy="134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reeform 8"/>
          <p:cNvSpPr/>
          <p:nvPr/>
        </p:nvSpPr>
        <p:spPr>
          <a:xfrm>
            <a:off x="1883391" y="2565778"/>
            <a:ext cx="3630305" cy="2866031"/>
          </a:xfrm>
          <a:custGeom>
            <a:avLst/>
            <a:gdLst>
              <a:gd name="connsiteX0" fmla="*/ 0 w 3630305"/>
              <a:gd name="connsiteY0" fmla="*/ 2866031 h 2866031"/>
              <a:gd name="connsiteX1" fmla="*/ 1883391 w 3630305"/>
              <a:gd name="connsiteY1" fmla="*/ 1 h 2866031"/>
              <a:gd name="connsiteX2" fmla="*/ 3630305 w 3630305"/>
              <a:gd name="connsiteY2" fmla="*/ 2852383 h 2866031"/>
              <a:gd name="connsiteX3" fmla="*/ 3630305 w 3630305"/>
              <a:gd name="connsiteY3" fmla="*/ 2852383 h 2866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30305" h="2866031">
                <a:moveTo>
                  <a:pt x="0" y="2866031"/>
                </a:moveTo>
                <a:cubicBezTo>
                  <a:pt x="639170" y="1434153"/>
                  <a:pt x="1278340" y="2276"/>
                  <a:pt x="1883391" y="1"/>
                </a:cubicBezTo>
                <a:cubicBezTo>
                  <a:pt x="2488442" y="-2274"/>
                  <a:pt x="3630305" y="2852383"/>
                  <a:pt x="3630305" y="2852383"/>
                </a:cubicBezTo>
                <a:lnTo>
                  <a:pt x="3630305" y="2852383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2483768" y="4149080"/>
            <a:ext cx="24482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1883391" y="4149080"/>
            <a:ext cx="600377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1883391" y="2996952"/>
            <a:ext cx="1320457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1883391" y="3429000"/>
            <a:ext cx="0" cy="9089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3203848" y="2996952"/>
            <a:ext cx="108012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4932040" y="1916832"/>
            <a:ext cx="0" cy="22322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Freeform 26"/>
          <p:cNvSpPr/>
          <p:nvPr/>
        </p:nvSpPr>
        <p:spPr>
          <a:xfrm>
            <a:off x="4271749" y="1869743"/>
            <a:ext cx="641445" cy="1132764"/>
          </a:xfrm>
          <a:custGeom>
            <a:avLst/>
            <a:gdLst>
              <a:gd name="connsiteX0" fmla="*/ 0 w 641445"/>
              <a:gd name="connsiteY0" fmla="*/ 1132764 h 1132764"/>
              <a:gd name="connsiteX1" fmla="*/ 450376 w 641445"/>
              <a:gd name="connsiteY1" fmla="*/ 668741 h 1132764"/>
              <a:gd name="connsiteX2" fmla="*/ 641445 w 641445"/>
              <a:gd name="connsiteY2" fmla="*/ 0 h 11327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41445" h="1132764">
                <a:moveTo>
                  <a:pt x="0" y="1132764"/>
                </a:moveTo>
                <a:cubicBezTo>
                  <a:pt x="171734" y="995149"/>
                  <a:pt x="343469" y="857535"/>
                  <a:pt x="450376" y="668741"/>
                </a:cubicBezTo>
                <a:cubicBezTo>
                  <a:pt x="557283" y="479947"/>
                  <a:pt x="599364" y="239973"/>
                  <a:pt x="641445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2156346" y="2292824"/>
            <a:ext cx="518615" cy="1323833"/>
          </a:xfrm>
          <a:custGeom>
            <a:avLst/>
            <a:gdLst>
              <a:gd name="connsiteX0" fmla="*/ 0 w 518615"/>
              <a:gd name="connsiteY0" fmla="*/ 0 h 1323833"/>
              <a:gd name="connsiteX1" fmla="*/ 191069 w 518615"/>
              <a:gd name="connsiteY1" fmla="*/ 723331 h 1323833"/>
              <a:gd name="connsiteX2" fmla="*/ 286603 w 518615"/>
              <a:gd name="connsiteY2" fmla="*/ 573206 h 1323833"/>
              <a:gd name="connsiteX3" fmla="*/ 518615 w 518615"/>
              <a:gd name="connsiteY3" fmla="*/ 1323833 h 13238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8615" h="1323833">
                <a:moveTo>
                  <a:pt x="0" y="0"/>
                </a:moveTo>
                <a:cubicBezTo>
                  <a:pt x="71651" y="313898"/>
                  <a:pt x="143302" y="627797"/>
                  <a:pt x="191069" y="723331"/>
                </a:cubicBezTo>
                <a:cubicBezTo>
                  <a:pt x="238836" y="818865"/>
                  <a:pt x="232012" y="473122"/>
                  <a:pt x="286603" y="573206"/>
                </a:cubicBezTo>
                <a:cubicBezTo>
                  <a:pt x="341194" y="673290"/>
                  <a:pt x="429904" y="998561"/>
                  <a:pt x="518615" y="1323833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4558352" y="3370997"/>
            <a:ext cx="1337481" cy="436728"/>
          </a:xfrm>
          <a:custGeom>
            <a:avLst/>
            <a:gdLst>
              <a:gd name="connsiteX0" fmla="*/ 0 w 1337481"/>
              <a:gd name="connsiteY0" fmla="*/ 0 h 436728"/>
              <a:gd name="connsiteX1" fmla="*/ 709684 w 1337481"/>
              <a:gd name="connsiteY1" fmla="*/ 163773 h 436728"/>
              <a:gd name="connsiteX2" fmla="*/ 600502 w 1337481"/>
              <a:gd name="connsiteY2" fmla="*/ 259307 h 436728"/>
              <a:gd name="connsiteX3" fmla="*/ 1337481 w 1337481"/>
              <a:gd name="connsiteY3" fmla="*/ 436728 h 436728"/>
              <a:gd name="connsiteX4" fmla="*/ 1337481 w 1337481"/>
              <a:gd name="connsiteY4" fmla="*/ 436728 h 4367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7481" h="436728">
                <a:moveTo>
                  <a:pt x="0" y="0"/>
                </a:moveTo>
                <a:cubicBezTo>
                  <a:pt x="304800" y="60277"/>
                  <a:pt x="609600" y="120555"/>
                  <a:pt x="709684" y="163773"/>
                </a:cubicBezTo>
                <a:cubicBezTo>
                  <a:pt x="809768" y="206991"/>
                  <a:pt x="495869" y="213814"/>
                  <a:pt x="600502" y="259307"/>
                </a:cubicBezTo>
                <a:cubicBezTo>
                  <a:pt x="705135" y="304800"/>
                  <a:pt x="1337481" y="436728"/>
                  <a:pt x="1337481" y="436728"/>
                </a:cubicBezTo>
                <a:lnTo>
                  <a:pt x="1337481" y="436728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852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Air </a:t>
            </a:r>
            <a:r>
              <a:rPr lang="en-US" dirty="0" err="1" smtClean="0"/>
              <a:t>masuk</a:t>
            </a:r>
            <a:r>
              <a:rPr lang="en-US" dirty="0" smtClean="0"/>
              <a:t> boiler </a:t>
            </a:r>
            <a:r>
              <a:rPr lang="en-US" dirty="0" err="1" smtClean="0"/>
              <a:t>dipanaskan</a:t>
            </a:r>
            <a:r>
              <a:rPr lang="en-US" dirty="0" smtClean="0"/>
              <a:t> </a:t>
            </a:r>
            <a:r>
              <a:rPr lang="en-US" dirty="0" err="1" smtClean="0"/>
              <a:t>sampai</a:t>
            </a:r>
            <a:r>
              <a:rPr lang="en-US" dirty="0" smtClean="0"/>
              <a:t> </a:t>
            </a:r>
            <a:r>
              <a:rPr lang="en-US" dirty="0" err="1" smtClean="0"/>
              <a:t>diperoleh</a:t>
            </a:r>
            <a:r>
              <a:rPr lang="en-US" dirty="0" smtClean="0"/>
              <a:t> </a:t>
            </a:r>
            <a:r>
              <a:rPr lang="en-US" dirty="0" err="1" smtClean="0"/>
              <a:t>keadaan</a:t>
            </a:r>
            <a:r>
              <a:rPr lang="en-US" dirty="0" smtClean="0"/>
              <a:t> </a:t>
            </a:r>
            <a:r>
              <a:rPr lang="en-US" dirty="0" err="1" smtClean="0"/>
              <a:t>jenuh</a:t>
            </a:r>
            <a:r>
              <a:rPr lang="en-US" dirty="0" smtClean="0"/>
              <a:t>, </a:t>
            </a:r>
            <a:r>
              <a:rPr lang="en-US" dirty="0" err="1" smtClean="0"/>
              <a:t>lalu</a:t>
            </a:r>
            <a:r>
              <a:rPr lang="en-US" dirty="0" smtClean="0"/>
              <a:t> </a:t>
            </a:r>
            <a:r>
              <a:rPr lang="en-US" dirty="0" err="1" smtClean="0"/>
              <a:t>pemanas</a:t>
            </a:r>
            <a:r>
              <a:rPr lang="en-US" dirty="0" smtClean="0"/>
              <a:t> </a:t>
            </a:r>
            <a:r>
              <a:rPr lang="en-US" dirty="0" err="1" smtClean="0"/>
              <a:t>diteruskan</a:t>
            </a:r>
            <a:r>
              <a:rPr lang="en-US" dirty="0" smtClean="0"/>
              <a:t> </a:t>
            </a:r>
            <a:r>
              <a:rPr lang="en-US" dirty="0" err="1" smtClean="0"/>
              <a:t>sampai</a:t>
            </a:r>
            <a:r>
              <a:rPr lang="en-US" dirty="0" smtClean="0"/>
              <a:t> air </a:t>
            </a:r>
            <a:r>
              <a:rPr lang="en-US" dirty="0" err="1" smtClean="0"/>
              <a:t>menguap</a:t>
            </a:r>
            <a:r>
              <a:rPr lang="en-US" dirty="0" smtClean="0"/>
              <a:t>             </a:t>
            </a:r>
            <a:r>
              <a:rPr lang="en-US" dirty="0" err="1" smtClean="0"/>
              <a:t>uap</a:t>
            </a:r>
            <a:r>
              <a:rPr lang="en-US" dirty="0" smtClean="0"/>
              <a:t> </a:t>
            </a:r>
            <a:r>
              <a:rPr lang="en-US" dirty="0" err="1" smtClean="0"/>
              <a:t>jenuh</a:t>
            </a:r>
            <a:r>
              <a:rPr lang="id-ID" dirty="0" smtClean="0"/>
              <a:t>, dipanaskan</a:t>
            </a:r>
            <a:r>
              <a:rPr lang="en-US" dirty="0" smtClean="0"/>
              <a:t>            </a:t>
            </a:r>
            <a:r>
              <a:rPr lang="en-US" dirty="0" err="1" smtClean="0"/>
              <a:t>uap</a:t>
            </a:r>
            <a:r>
              <a:rPr lang="en-US" dirty="0" smtClean="0"/>
              <a:t> </a:t>
            </a:r>
            <a:r>
              <a:rPr lang="en-US" dirty="0" err="1" smtClean="0"/>
              <a:t>lewat</a:t>
            </a:r>
            <a:r>
              <a:rPr lang="en-US" dirty="0" smtClean="0"/>
              <a:t> </a:t>
            </a:r>
            <a:r>
              <a:rPr lang="en-US" dirty="0" err="1" smtClean="0"/>
              <a:t>panas</a:t>
            </a:r>
            <a:r>
              <a:rPr lang="en-US" dirty="0" smtClean="0"/>
              <a:t> (2).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Uap</a:t>
            </a:r>
            <a:r>
              <a:rPr lang="en-US" dirty="0" smtClean="0"/>
              <a:t> </a:t>
            </a:r>
            <a:r>
              <a:rPr lang="en-US" dirty="0" err="1" smtClean="0"/>
              <a:t>lewat</a:t>
            </a:r>
            <a:r>
              <a:rPr lang="en-US" dirty="0" smtClean="0"/>
              <a:t> </a:t>
            </a:r>
            <a:r>
              <a:rPr lang="en-US" dirty="0" err="1" smtClean="0"/>
              <a:t>panas</a:t>
            </a:r>
            <a:r>
              <a:rPr lang="en-US" dirty="0" smtClean="0"/>
              <a:t> </a:t>
            </a:r>
            <a:r>
              <a:rPr lang="en-US" dirty="0" err="1" smtClean="0"/>
              <a:t>diekspansikan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isentropik</a:t>
            </a:r>
            <a:r>
              <a:rPr lang="en-US" dirty="0" smtClean="0"/>
              <a:t> </a:t>
            </a:r>
            <a:r>
              <a:rPr lang="en-US" dirty="0" err="1" smtClean="0"/>
              <a:t>sampai</a:t>
            </a:r>
            <a:r>
              <a:rPr lang="en-US" dirty="0" smtClean="0"/>
              <a:t> </a:t>
            </a:r>
            <a:r>
              <a:rPr lang="en-US" dirty="0" err="1" smtClean="0"/>
              <a:t>uap</a:t>
            </a:r>
            <a:r>
              <a:rPr lang="en-US" dirty="0" smtClean="0"/>
              <a:t> </a:t>
            </a:r>
            <a:r>
              <a:rPr lang="en-US" dirty="0" err="1" smtClean="0"/>
              <a:t>jenuh</a:t>
            </a:r>
            <a:r>
              <a:rPr lang="en-US" dirty="0" smtClean="0"/>
              <a:t> (3).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Uap</a:t>
            </a:r>
            <a:r>
              <a:rPr lang="en-US" dirty="0" smtClean="0"/>
              <a:t> </a:t>
            </a:r>
            <a:r>
              <a:rPr lang="en-US" dirty="0" err="1" smtClean="0"/>
              <a:t>jenuh</a:t>
            </a:r>
            <a:r>
              <a:rPr lang="en-US" dirty="0" smtClean="0"/>
              <a:t> </a:t>
            </a:r>
            <a:r>
              <a:rPr lang="en-US" dirty="0" err="1" smtClean="0"/>
              <a:t>masuk</a:t>
            </a:r>
            <a:r>
              <a:rPr lang="en-US" dirty="0" smtClean="0"/>
              <a:t> </a:t>
            </a:r>
            <a:r>
              <a:rPr lang="en-US" dirty="0" err="1" smtClean="0"/>
              <a:t>Condensor</a:t>
            </a:r>
            <a:r>
              <a:rPr lang="en-US" dirty="0" smtClean="0"/>
              <a:t> </a:t>
            </a:r>
            <a:r>
              <a:rPr lang="en-US" dirty="0" err="1" smtClean="0"/>
              <a:t>sampai</a:t>
            </a:r>
            <a:r>
              <a:rPr lang="en-US" dirty="0" smtClean="0"/>
              <a:t> </a:t>
            </a:r>
            <a:r>
              <a:rPr lang="en-US" dirty="0" err="1" smtClean="0"/>
              <a:t>cair</a:t>
            </a:r>
            <a:r>
              <a:rPr lang="en-US" dirty="0" smtClean="0"/>
              <a:t> </a:t>
            </a:r>
            <a:r>
              <a:rPr lang="en-US" dirty="0" err="1" smtClean="0"/>
              <a:t>jenuh</a:t>
            </a:r>
            <a:r>
              <a:rPr lang="en-US" dirty="0" smtClean="0"/>
              <a:t> </a:t>
            </a:r>
            <a:r>
              <a:rPr lang="en-US" dirty="0" err="1" smtClean="0"/>
              <a:t>lalu</a:t>
            </a:r>
            <a:r>
              <a:rPr lang="en-US" dirty="0" smtClean="0"/>
              <a:t> </a:t>
            </a:r>
            <a:r>
              <a:rPr lang="en-US" dirty="0" err="1" smtClean="0"/>
              <a:t>berubah</a:t>
            </a:r>
            <a:r>
              <a:rPr lang="en-US" dirty="0" smtClean="0"/>
              <a:t> </a:t>
            </a:r>
            <a:r>
              <a:rPr lang="en-US" dirty="0" err="1" smtClean="0"/>
              <a:t>fase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cair</a:t>
            </a:r>
            <a:r>
              <a:rPr lang="en-US" dirty="0" smtClean="0"/>
              <a:t> (</a:t>
            </a:r>
            <a:r>
              <a:rPr lang="en-US" dirty="0" err="1" smtClean="0"/>
              <a:t>diembunkan</a:t>
            </a:r>
            <a:r>
              <a:rPr lang="en-US" dirty="0" smtClean="0"/>
              <a:t>)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menurunkan</a:t>
            </a:r>
            <a:r>
              <a:rPr lang="en-US" dirty="0" smtClean="0"/>
              <a:t> </a:t>
            </a:r>
            <a:r>
              <a:rPr lang="en-US" dirty="0" err="1" smtClean="0"/>
              <a:t>suhu</a:t>
            </a:r>
            <a:r>
              <a:rPr lang="en-US" dirty="0" smtClean="0"/>
              <a:t> (4).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Air </a:t>
            </a:r>
            <a:r>
              <a:rPr lang="en-US" dirty="0" err="1" smtClean="0"/>
              <a:t>masuk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pompa</a:t>
            </a:r>
            <a:r>
              <a:rPr lang="en-US" dirty="0" smtClean="0"/>
              <a:t> (</a:t>
            </a:r>
            <a:r>
              <a:rPr lang="en-US" dirty="0" err="1" smtClean="0"/>
              <a:t>ditekan</a:t>
            </a:r>
            <a:r>
              <a:rPr lang="en-US" dirty="0" smtClean="0"/>
              <a:t>) </a:t>
            </a:r>
            <a:r>
              <a:rPr lang="en-US" dirty="0" err="1" smtClean="0"/>
              <a:t>sampai</a:t>
            </a:r>
            <a:r>
              <a:rPr lang="en-US" dirty="0" smtClean="0"/>
              <a:t> (1).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7740352" y="2708920"/>
            <a:ext cx="86409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3131840" y="2708920"/>
            <a:ext cx="86409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9165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r>
              <a:rPr lang="en-US" sz="4000" dirty="0" err="1"/>
              <a:t>S</a:t>
            </a:r>
            <a:r>
              <a:rPr lang="en-US" sz="4000" dirty="0" err="1" smtClean="0"/>
              <a:t>iklus</a:t>
            </a:r>
            <a:r>
              <a:rPr lang="en-US" sz="4000" dirty="0" smtClean="0"/>
              <a:t> </a:t>
            </a:r>
            <a:r>
              <a:rPr lang="en-US" sz="4000" dirty="0" err="1" smtClean="0"/>
              <a:t>Rankine</a:t>
            </a:r>
            <a:r>
              <a:rPr lang="en-US" sz="4000" dirty="0" smtClean="0"/>
              <a:t> </a:t>
            </a:r>
            <a:r>
              <a:rPr lang="en-US" sz="4000" dirty="0" err="1" smtClean="0"/>
              <a:t>dengan</a:t>
            </a:r>
            <a:r>
              <a:rPr lang="en-US" sz="4000" dirty="0" smtClean="0"/>
              <a:t> superheated steam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                                                                              2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               </a:t>
            </a:r>
            <a:r>
              <a:rPr lang="en-US" sz="2000" dirty="0" err="1" smtClean="0"/>
              <a:t>cair</a:t>
            </a:r>
            <a:r>
              <a:rPr lang="en-US" sz="2000" dirty="0" smtClean="0"/>
              <a:t> </a:t>
            </a:r>
            <a:r>
              <a:rPr lang="en-US" sz="2000" dirty="0" err="1" smtClean="0"/>
              <a:t>jenuh</a:t>
            </a: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                     1         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     T                                                                            </a:t>
            </a:r>
            <a:r>
              <a:rPr lang="en-US" sz="2000" dirty="0" err="1" smtClean="0"/>
              <a:t>uap</a:t>
            </a:r>
            <a:r>
              <a:rPr lang="en-US" sz="2000" dirty="0" smtClean="0"/>
              <a:t> </a:t>
            </a:r>
            <a:r>
              <a:rPr lang="en-US" sz="2000" dirty="0" err="1" smtClean="0"/>
              <a:t>jenuh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                               4                                            3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                                                                           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                        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                                             S</a:t>
            </a:r>
            <a:endParaRPr lang="en-US" sz="20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691680" y="2060848"/>
            <a:ext cx="0" cy="33843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1691680" y="5431809"/>
            <a:ext cx="4320480" cy="134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reeform 8"/>
          <p:cNvSpPr/>
          <p:nvPr/>
        </p:nvSpPr>
        <p:spPr>
          <a:xfrm>
            <a:off x="1883391" y="2565778"/>
            <a:ext cx="3630305" cy="2866031"/>
          </a:xfrm>
          <a:custGeom>
            <a:avLst/>
            <a:gdLst>
              <a:gd name="connsiteX0" fmla="*/ 0 w 3630305"/>
              <a:gd name="connsiteY0" fmla="*/ 2866031 h 2866031"/>
              <a:gd name="connsiteX1" fmla="*/ 1883391 w 3630305"/>
              <a:gd name="connsiteY1" fmla="*/ 1 h 2866031"/>
              <a:gd name="connsiteX2" fmla="*/ 3630305 w 3630305"/>
              <a:gd name="connsiteY2" fmla="*/ 2852383 h 2866031"/>
              <a:gd name="connsiteX3" fmla="*/ 3630305 w 3630305"/>
              <a:gd name="connsiteY3" fmla="*/ 2852383 h 2866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30305" h="2866031">
                <a:moveTo>
                  <a:pt x="0" y="2866031"/>
                </a:moveTo>
                <a:cubicBezTo>
                  <a:pt x="639170" y="1434153"/>
                  <a:pt x="1278340" y="2276"/>
                  <a:pt x="1883391" y="1"/>
                </a:cubicBezTo>
                <a:cubicBezTo>
                  <a:pt x="2488442" y="-2274"/>
                  <a:pt x="3630305" y="2852383"/>
                  <a:pt x="3630305" y="2852383"/>
                </a:cubicBezTo>
                <a:lnTo>
                  <a:pt x="3630305" y="2852383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2483768" y="2996952"/>
            <a:ext cx="72008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3203848" y="2996952"/>
            <a:ext cx="108012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4932040" y="1916832"/>
            <a:ext cx="0" cy="22322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Freeform 26"/>
          <p:cNvSpPr/>
          <p:nvPr/>
        </p:nvSpPr>
        <p:spPr>
          <a:xfrm>
            <a:off x="4271749" y="1869743"/>
            <a:ext cx="641445" cy="1132764"/>
          </a:xfrm>
          <a:custGeom>
            <a:avLst/>
            <a:gdLst>
              <a:gd name="connsiteX0" fmla="*/ 0 w 641445"/>
              <a:gd name="connsiteY0" fmla="*/ 1132764 h 1132764"/>
              <a:gd name="connsiteX1" fmla="*/ 450376 w 641445"/>
              <a:gd name="connsiteY1" fmla="*/ 668741 h 1132764"/>
              <a:gd name="connsiteX2" fmla="*/ 641445 w 641445"/>
              <a:gd name="connsiteY2" fmla="*/ 0 h 11327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41445" h="1132764">
                <a:moveTo>
                  <a:pt x="0" y="1132764"/>
                </a:moveTo>
                <a:cubicBezTo>
                  <a:pt x="171734" y="995149"/>
                  <a:pt x="343469" y="857535"/>
                  <a:pt x="450376" y="668741"/>
                </a:cubicBezTo>
                <a:cubicBezTo>
                  <a:pt x="557283" y="479947"/>
                  <a:pt x="599364" y="239973"/>
                  <a:pt x="641445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0" name="Freeform 29"/>
          <p:cNvSpPr/>
          <p:nvPr/>
        </p:nvSpPr>
        <p:spPr>
          <a:xfrm>
            <a:off x="2156346" y="2292824"/>
            <a:ext cx="518615" cy="1323833"/>
          </a:xfrm>
          <a:custGeom>
            <a:avLst/>
            <a:gdLst>
              <a:gd name="connsiteX0" fmla="*/ 0 w 518615"/>
              <a:gd name="connsiteY0" fmla="*/ 0 h 1323833"/>
              <a:gd name="connsiteX1" fmla="*/ 191069 w 518615"/>
              <a:gd name="connsiteY1" fmla="*/ 723331 h 1323833"/>
              <a:gd name="connsiteX2" fmla="*/ 286603 w 518615"/>
              <a:gd name="connsiteY2" fmla="*/ 573206 h 1323833"/>
              <a:gd name="connsiteX3" fmla="*/ 518615 w 518615"/>
              <a:gd name="connsiteY3" fmla="*/ 1323833 h 13238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8615" h="1323833">
                <a:moveTo>
                  <a:pt x="0" y="0"/>
                </a:moveTo>
                <a:cubicBezTo>
                  <a:pt x="71651" y="313898"/>
                  <a:pt x="143302" y="627797"/>
                  <a:pt x="191069" y="723331"/>
                </a:cubicBezTo>
                <a:cubicBezTo>
                  <a:pt x="238836" y="818865"/>
                  <a:pt x="232012" y="473122"/>
                  <a:pt x="286603" y="573206"/>
                </a:cubicBezTo>
                <a:cubicBezTo>
                  <a:pt x="341194" y="673290"/>
                  <a:pt x="429904" y="998561"/>
                  <a:pt x="518615" y="1323833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1" name="Freeform 30"/>
          <p:cNvSpPr/>
          <p:nvPr/>
        </p:nvSpPr>
        <p:spPr>
          <a:xfrm>
            <a:off x="4558352" y="3370997"/>
            <a:ext cx="1337481" cy="436728"/>
          </a:xfrm>
          <a:custGeom>
            <a:avLst/>
            <a:gdLst>
              <a:gd name="connsiteX0" fmla="*/ 0 w 1337481"/>
              <a:gd name="connsiteY0" fmla="*/ 0 h 436728"/>
              <a:gd name="connsiteX1" fmla="*/ 709684 w 1337481"/>
              <a:gd name="connsiteY1" fmla="*/ 163773 h 436728"/>
              <a:gd name="connsiteX2" fmla="*/ 600502 w 1337481"/>
              <a:gd name="connsiteY2" fmla="*/ 259307 h 436728"/>
              <a:gd name="connsiteX3" fmla="*/ 1337481 w 1337481"/>
              <a:gd name="connsiteY3" fmla="*/ 436728 h 436728"/>
              <a:gd name="connsiteX4" fmla="*/ 1337481 w 1337481"/>
              <a:gd name="connsiteY4" fmla="*/ 436728 h 4367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7481" h="436728">
                <a:moveTo>
                  <a:pt x="0" y="0"/>
                </a:moveTo>
                <a:cubicBezTo>
                  <a:pt x="304800" y="60277"/>
                  <a:pt x="609600" y="120555"/>
                  <a:pt x="709684" y="163773"/>
                </a:cubicBezTo>
                <a:cubicBezTo>
                  <a:pt x="809768" y="206991"/>
                  <a:pt x="495869" y="213814"/>
                  <a:pt x="600502" y="259307"/>
                </a:cubicBezTo>
                <a:cubicBezTo>
                  <a:pt x="705135" y="304800"/>
                  <a:pt x="1337481" y="436728"/>
                  <a:pt x="1337481" y="436728"/>
                </a:cubicBezTo>
                <a:lnTo>
                  <a:pt x="1337481" y="436728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2483768" y="3212976"/>
            <a:ext cx="0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2483768" y="4149080"/>
            <a:ext cx="242942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8852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681</TotalTime>
  <Words>968</Words>
  <Application>Microsoft Office PowerPoint</Application>
  <PresentationFormat>On-screen Show (4:3)</PresentationFormat>
  <Paragraphs>166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IX. PRODUKSI KERJA DARI PANAS</vt:lpstr>
      <vt:lpstr>Panas               kerja</vt:lpstr>
      <vt:lpstr>Thermal effisiency</vt:lpstr>
      <vt:lpstr>2. Internal combustion engines.</vt:lpstr>
      <vt:lpstr>Steam power plant</vt:lpstr>
      <vt:lpstr>PowerPoint Presentation</vt:lpstr>
      <vt:lpstr>Skema diatas digambarkan dalam siklus Rankine</vt:lpstr>
      <vt:lpstr>PowerPoint Presentation</vt:lpstr>
      <vt:lpstr> Siklus Rankine dengan superheated steam</vt:lpstr>
      <vt:lpstr> Siklus Rankine sederhana</vt:lpstr>
      <vt:lpstr> Siklus Carnot (2 proses adiabatis dan 2 proses isotermis)</vt:lpstr>
      <vt:lpstr>Menghitung η</vt:lpstr>
      <vt:lpstr>PowerPoint Presentation</vt:lpstr>
      <vt:lpstr>PowerPoint Presentation</vt:lpstr>
      <vt:lpstr>PowerPoint Presentation</vt:lpstr>
      <vt:lpstr>Cara untuk menaikkan efficiency pada Rankine cycle dan juga akan memperbesar overall efficiency thermodinamika pada steam power plant :</vt:lpstr>
      <vt:lpstr>Siklus Rankine dengan pemanasan ulang              2’</vt:lpstr>
      <vt:lpstr>Untuk menaikkan effisiensi  Usaha lain dengan memperkecil Q2</vt:lpstr>
      <vt:lpstr>Contoh</vt:lpstr>
      <vt:lpstr>PowerPoint Presentation</vt:lpstr>
      <vt:lpstr>PR</vt:lpstr>
      <vt:lpstr>PowerPoint Presentation</vt:lpstr>
    </vt:vector>
  </TitlesOfParts>
  <Company>CORP.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PRODUKSI KERJA DARI PANAS</dc:title>
  <dc:creator>LENOVO</dc:creator>
  <cp:lastModifiedBy>ismail - [2010]</cp:lastModifiedBy>
  <cp:revision>40</cp:revision>
  <dcterms:created xsi:type="dcterms:W3CDTF">2015-03-25T13:06:17Z</dcterms:created>
  <dcterms:modified xsi:type="dcterms:W3CDTF">2017-04-28T02:12:38Z</dcterms:modified>
</cp:coreProperties>
</file>