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Lst>
  <p:notesMasterIdLst>
    <p:notesMasterId r:id="rId36"/>
  </p:notesMasterIdLst>
  <p:handoutMasterIdLst>
    <p:handoutMasterId r:id="rId37"/>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8" autoAdjust="0"/>
    <p:restoredTop sz="86410"/>
  </p:normalViewPr>
  <p:slideViewPr>
    <p:cSldViewPr>
      <p:cViewPr varScale="1">
        <p:scale>
          <a:sx n="58" d="100"/>
          <a:sy n="58" d="100"/>
        </p:scale>
        <p:origin x="58" y="706"/>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n-US"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n-US" smtClean="0"/>
              <a:pPr/>
              <a:t>1/16/2019</a:t>
            </a:fld>
            <a:endParaRPr lang="en-US"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n-US"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n-US" smtClean="0"/>
              <a:pPr/>
              <a:t>‹#›</a:t>
            </a:fld>
            <a:endParaRPr lang="en-US"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n-US" smtClean="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n-US" smtClean="0"/>
              <a:pPr/>
              <a:t>1/16/2019</a:t>
            </a:fld>
            <a:endParaRPr lang="en-US" smtClean="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n-US" smtClean="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lang="en-US" smtClean="0"/>
              <a:pPr/>
              <a:t>‹#›</a:t>
            </a:fld>
            <a:endParaRPr lang="en-US" smtClean="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1/16/2019</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1/16/2019</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7" name="Date Placeholder 6"/>
          <p:cNvSpPr>
            <a:spLocks noGrp="1"/>
          </p:cNvSpPr>
          <p:nvPr>
            <p:ph type="dt" sz="half" idx="10"/>
          </p:nvPr>
        </p:nvSpPr>
        <p:spPr/>
        <p:txBody>
          <a:bodyPr/>
          <a:lstStyle/>
          <a:p>
            <a:fld id="{5C14FD69-4A85-4715-A222-ABB225B63BC6}" type="datetimeFigureOut">
              <a:rPr lang="en-US" smtClean="0"/>
              <a:pPr/>
              <a:t>1/16/2019</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n-US" smtClean="0"/>
              <a:pPr/>
              <a:t>1/16/2019</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1/16/2019</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1/16/2019</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Rectangle 17"/>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9" name="Date Placeholder 8"/>
          <p:cNvSpPr>
            <a:spLocks noGrp="1"/>
          </p:cNvSpPr>
          <p:nvPr>
            <p:ph type="dt" sz="half" idx="10"/>
          </p:nvPr>
        </p:nvSpPr>
        <p:spPr/>
        <p:txBody>
          <a:bodyPr/>
          <a:lstStyle/>
          <a:p>
            <a:fld id="{5C14FD69-4A85-4715-A222-ABB225B63BC6}" type="datetimeFigureOut">
              <a:rPr lang="en-US" smtClean="0"/>
              <a:pPr/>
              <a:t>1/16/2019</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5C14FD69-4A85-4715-A222-ABB225B63BC6}" type="datetimeFigureOut">
              <a:rPr lang="en-US" smtClean="0"/>
              <a:pPr/>
              <a:t>1/16/2019</a:t>
            </a:fld>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492734" y="5094577"/>
            <a:ext cx="6194066" cy="1382423"/>
          </a:xfrm>
        </p:spPr>
        <p:txBody>
          <a:bodyPr>
            <a:normAutofit fontScale="70000" lnSpcReduction="20000"/>
          </a:bodyPr>
          <a:lstStyle/>
          <a:p>
            <a:r>
              <a:rPr lang="en-US" dirty="0" smtClean="0"/>
              <a:t>E-Commerce</a:t>
            </a:r>
          </a:p>
          <a:p>
            <a:r>
              <a:rPr lang="en-US" dirty="0" smtClean="0"/>
              <a:t>Chapter 5</a:t>
            </a:r>
          </a:p>
          <a:p>
            <a:r>
              <a:rPr lang="en-US" dirty="0"/>
              <a:t>Hari </a:t>
            </a:r>
            <a:r>
              <a:rPr lang="en-US" dirty="0" err="1"/>
              <a:t>Prapcoyo,S.Kom</a:t>
            </a:r>
            <a:r>
              <a:rPr lang="en-US" dirty="0"/>
              <a:t>., M.ICT</a:t>
            </a:r>
          </a:p>
          <a:p>
            <a:endParaRPr lang="en-US" dirty="0" smtClean="0"/>
          </a:p>
          <a:p>
            <a:r>
              <a:rPr lang="en-US" dirty="0" err="1" smtClean="0"/>
              <a:t>Sistem</a:t>
            </a:r>
            <a:r>
              <a:rPr lang="en-US" dirty="0" smtClean="0"/>
              <a:t> </a:t>
            </a:r>
            <a:r>
              <a:rPr lang="en-US" dirty="0" err="1" smtClean="0"/>
              <a:t>Informasi</a:t>
            </a:r>
            <a:endParaRPr lang="en-US" dirty="0"/>
          </a:p>
        </p:txBody>
      </p:sp>
      <p:sp>
        <p:nvSpPr>
          <p:cNvPr id="3" name="Title 2"/>
          <p:cNvSpPr>
            <a:spLocks noGrp="1"/>
          </p:cNvSpPr>
          <p:nvPr>
            <p:ph type="ctrTitle"/>
          </p:nvPr>
        </p:nvSpPr>
        <p:spPr/>
        <p:txBody>
          <a:bodyPr/>
          <a:lstStyle/>
          <a:p>
            <a:r>
              <a:rPr lang="en-US" dirty="0" smtClean="0"/>
              <a:t>UPN “VETERAN” YOGYAKARTA</a:t>
            </a:r>
            <a:endParaRPr lang="en-US" dirty="0"/>
          </a:p>
        </p:txBody>
      </p:sp>
    </p:spTree>
    <p:extLst>
      <p:ext uri="{BB962C8B-B14F-4D97-AF65-F5344CB8AC3E}">
        <p14:creationId xmlns:p14="http://schemas.microsoft.com/office/powerpoint/2010/main" val="650237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24000"/>
            <a:ext cx="8534400" cy="5105400"/>
          </a:xfrm>
        </p:spPr>
        <p:txBody>
          <a:bodyPr/>
          <a:lstStyle/>
          <a:p>
            <a:pPr algn="just"/>
            <a:r>
              <a:rPr lang="en-US" dirty="0" smtClean="0"/>
              <a:t> </a:t>
            </a:r>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304800" y="359465"/>
            <a:ext cx="8534400" cy="859735"/>
          </a:xfrm>
        </p:spPr>
        <p:txBody>
          <a:bodyPr>
            <a:normAutofit fontScale="90000"/>
          </a:bodyPr>
          <a:lstStyle/>
          <a:p>
            <a:r>
              <a:rPr lang="en-US" dirty="0" smtClean="0"/>
              <a:t>Security threats in the e-commerce environment</a:t>
            </a:r>
            <a:endParaRPr lang="en-US" dirty="0"/>
          </a:p>
        </p:txBody>
      </p:sp>
      <p:pic>
        <p:nvPicPr>
          <p:cNvPr id="4" name="Picture 3"/>
          <p:cNvPicPr>
            <a:picLocks noChangeAspect="1"/>
          </p:cNvPicPr>
          <p:nvPr/>
        </p:nvPicPr>
        <p:blipFill>
          <a:blip r:embed="rId2"/>
          <a:stretch>
            <a:fillRect/>
          </a:stretch>
        </p:blipFill>
        <p:spPr>
          <a:xfrm>
            <a:off x="152400" y="1409700"/>
            <a:ext cx="8839200" cy="5219700"/>
          </a:xfrm>
          <a:prstGeom prst="rect">
            <a:avLst/>
          </a:prstGeom>
        </p:spPr>
      </p:pic>
    </p:spTree>
    <p:extLst>
      <p:ext uri="{BB962C8B-B14F-4D97-AF65-F5344CB8AC3E}">
        <p14:creationId xmlns:p14="http://schemas.microsoft.com/office/powerpoint/2010/main" val="4216180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24000"/>
            <a:ext cx="8534400" cy="5105400"/>
          </a:xfrm>
        </p:spPr>
        <p:txBody>
          <a:bodyPr>
            <a:normAutofit lnSpcReduction="10000"/>
          </a:bodyPr>
          <a:lstStyle/>
          <a:p>
            <a:pPr algn="just"/>
            <a:r>
              <a:rPr lang="en-US" dirty="0" smtClean="0"/>
              <a:t>Malicious code / software (malware) : includes a variety of threats such as viruses, worms, Trojan horses, and bots.</a:t>
            </a:r>
          </a:p>
          <a:p>
            <a:pPr algn="just"/>
            <a:r>
              <a:rPr lang="en-US" dirty="0" smtClean="0"/>
              <a:t>Exploit kit : collection of exploits bundled together and rented or sold as a commercial product.</a:t>
            </a:r>
          </a:p>
          <a:p>
            <a:pPr algn="just"/>
            <a:r>
              <a:rPr lang="en-US" dirty="0" err="1" smtClean="0"/>
              <a:t>Maladvertising</a:t>
            </a:r>
            <a:r>
              <a:rPr lang="en-US" dirty="0" smtClean="0"/>
              <a:t> : online advertising that contains malicious code.</a:t>
            </a:r>
          </a:p>
          <a:p>
            <a:pPr algn="just"/>
            <a:r>
              <a:rPr lang="en-US" dirty="0" smtClean="0"/>
              <a:t>Drive by download : malware that comes with a downloaded file that a user requests.</a:t>
            </a:r>
          </a:p>
          <a:p>
            <a:pPr algn="just"/>
            <a:r>
              <a:rPr lang="en-US" dirty="0" smtClean="0"/>
              <a:t>Virus : a computer program that has the ability to replicate or make copies of itself, and spread to other files.</a:t>
            </a:r>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304800" y="359465"/>
            <a:ext cx="8534400" cy="859735"/>
          </a:xfrm>
        </p:spPr>
        <p:txBody>
          <a:bodyPr>
            <a:normAutofit fontScale="90000"/>
          </a:bodyPr>
          <a:lstStyle/>
          <a:p>
            <a:r>
              <a:rPr lang="en-US" dirty="0" smtClean="0"/>
              <a:t>Security threats in the e-commerce environment</a:t>
            </a:r>
            <a:endParaRPr lang="en-US" dirty="0"/>
          </a:p>
        </p:txBody>
      </p:sp>
    </p:spTree>
    <p:extLst>
      <p:ext uri="{BB962C8B-B14F-4D97-AF65-F5344CB8AC3E}">
        <p14:creationId xmlns:p14="http://schemas.microsoft.com/office/powerpoint/2010/main" val="3852080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24000"/>
            <a:ext cx="8534400" cy="5105400"/>
          </a:xfrm>
        </p:spPr>
        <p:txBody>
          <a:bodyPr>
            <a:normAutofit lnSpcReduction="10000"/>
          </a:bodyPr>
          <a:lstStyle/>
          <a:p>
            <a:pPr algn="just"/>
            <a:r>
              <a:rPr lang="en-US" dirty="0" smtClean="0"/>
              <a:t>Worm : malware that is designed to spread from computer to computer.</a:t>
            </a:r>
          </a:p>
          <a:p>
            <a:pPr algn="just"/>
            <a:r>
              <a:rPr lang="en-US" dirty="0" smtClean="0"/>
              <a:t>Ransomware (scareware) : malware that prevents you from accessing your computer or files and demands that you pay a fine.</a:t>
            </a:r>
          </a:p>
          <a:p>
            <a:pPr algn="just"/>
            <a:r>
              <a:rPr lang="en-US" dirty="0" smtClean="0"/>
              <a:t>Trojan horse : appears to be benign, but then does something other than expected. Often a way for viruses or other malicious code to be introduced into a computer system.</a:t>
            </a:r>
          </a:p>
          <a:p>
            <a:pPr algn="just"/>
            <a:r>
              <a:rPr lang="en-US" dirty="0" smtClean="0"/>
              <a:t>Backdoor : feature of viruses, worms and Trojans that allows an attacker to remotely access a compromised computer.</a:t>
            </a:r>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304800" y="359465"/>
            <a:ext cx="8534400" cy="859735"/>
          </a:xfrm>
        </p:spPr>
        <p:txBody>
          <a:bodyPr>
            <a:normAutofit fontScale="90000"/>
          </a:bodyPr>
          <a:lstStyle/>
          <a:p>
            <a:r>
              <a:rPr lang="en-US" dirty="0" smtClean="0"/>
              <a:t>Security threats in the e-commerce environment</a:t>
            </a:r>
            <a:endParaRPr lang="en-US" dirty="0"/>
          </a:p>
        </p:txBody>
      </p:sp>
    </p:spTree>
    <p:extLst>
      <p:ext uri="{BB962C8B-B14F-4D97-AF65-F5344CB8AC3E}">
        <p14:creationId xmlns:p14="http://schemas.microsoft.com/office/powerpoint/2010/main" val="3361909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24000"/>
            <a:ext cx="8534400" cy="5105400"/>
          </a:xfrm>
        </p:spPr>
        <p:txBody>
          <a:bodyPr>
            <a:normAutofit/>
          </a:bodyPr>
          <a:lstStyle/>
          <a:p>
            <a:pPr algn="just"/>
            <a:r>
              <a:rPr lang="en-US" dirty="0" smtClean="0"/>
              <a:t>Bot : type of malicious code that can be covertly installed on a computer when connected to the internet. Once installed, the bot responds to external commands sent by the attacker.</a:t>
            </a:r>
          </a:p>
          <a:p>
            <a:pPr algn="just"/>
            <a:r>
              <a:rPr lang="en-US" dirty="0" smtClean="0"/>
              <a:t>Botnet : collection of captured computers.</a:t>
            </a:r>
          </a:p>
          <a:p>
            <a:pPr algn="just"/>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304800" y="359465"/>
            <a:ext cx="8534400" cy="859735"/>
          </a:xfrm>
        </p:spPr>
        <p:txBody>
          <a:bodyPr>
            <a:normAutofit fontScale="90000"/>
          </a:bodyPr>
          <a:lstStyle/>
          <a:p>
            <a:r>
              <a:rPr lang="en-US" dirty="0" smtClean="0"/>
              <a:t>Security threats in the e-commerce environment</a:t>
            </a:r>
            <a:endParaRPr lang="en-US" dirty="0"/>
          </a:p>
        </p:txBody>
      </p:sp>
    </p:spTree>
    <p:extLst>
      <p:ext uri="{BB962C8B-B14F-4D97-AF65-F5344CB8AC3E}">
        <p14:creationId xmlns:p14="http://schemas.microsoft.com/office/powerpoint/2010/main" val="1279820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24000"/>
            <a:ext cx="8534400" cy="5105400"/>
          </a:xfrm>
        </p:spPr>
        <p:txBody>
          <a:bodyPr>
            <a:normAutofit/>
          </a:bodyPr>
          <a:lstStyle/>
          <a:p>
            <a:pPr algn="just"/>
            <a:r>
              <a:rPr lang="en-US" dirty="0" smtClean="0"/>
              <a:t> </a:t>
            </a:r>
          </a:p>
          <a:p>
            <a:pPr algn="just"/>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304800" y="359465"/>
            <a:ext cx="8534400" cy="859735"/>
          </a:xfrm>
        </p:spPr>
        <p:txBody>
          <a:bodyPr>
            <a:normAutofit fontScale="90000"/>
          </a:bodyPr>
          <a:lstStyle/>
          <a:p>
            <a:r>
              <a:rPr lang="en-US" dirty="0" smtClean="0"/>
              <a:t>Security threats in the e-commerce environment</a:t>
            </a:r>
            <a:endParaRPr lang="en-US" dirty="0"/>
          </a:p>
        </p:txBody>
      </p:sp>
      <p:pic>
        <p:nvPicPr>
          <p:cNvPr id="4" name="Picture 3"/>
          <p:cNvPicPr>
            <a:picLocks noChangeAspect="1"/>
          </p:cNvPicPr>
          <p:nvPr/>
        </p:nvPicPr>
        <p:blipFill>
          <a:blip r:embed="rId2"/>
          <a:stretch>
            <a:fillRect/>
          </a:stretch>
        </p:blipFill>
        <p:spPr>
          <a:xfrm>
            <a:off x="381000" y="228600"/>
            <a:ext cx="8305799" cy="6400800"/>
          </a:xfrm>
          <a:prstGeom prst="rect">
            <a:avLst/>
          </a:prstGeom>
        </p:spPr>
      </p:pic>
    </p:spTree>
    <p:extLst>
      <p:ext uri="{BB962C8B-B14F-4D97-AF65-F5344CB8AC3E}">
        <p14:creationId xmlns:p14="http://schemas.microsoft.com/office/powerpoint/2010/main" val="2166512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24000"/>
            <a:ext cx="8534400" cy="5105400"/>
          </a:xfrm>
        </p:spPr>
        <p:txBody>
          <a:bodyPr>
            <a:normAutofit fontScale="92500"/>
          </a:bodyPr>
          <a:lstStyle/>
          <a:p>
            <a:pPr algn="just"/>
            <a:r>
              <a:rPr lang="en-US" dirty="0" smtClean="0"/>
              <a:t>Potentially unwanted program (PUP) program that installs itself on a computer, typically without the user’s informed consent.</a:t>
            </a:r>
          </a:p>
          <a:p>
            <a:pPr algn="just"/>
            <a:r>
              <a:rPr lang="en-US" dirty="0" smtClean="0"/>
              <a:t>Adware : a PUP that serves pop-up ads to your computer</a:t>
            </a:r>
          </a:p>
          <a:p>
            <a:pPr algn="just"/>
            <a:r>
              <a:rPr lang="en-US" dirty="0" smtClean="0"/>
              <a:t>Browser parasite : a program that can monitor and change the settings of a user’s browser.</a:t>
            </a:r>
          </a:p>
          <a:p>
            <a:pPr algn="just"/>
            <a:r>
              <a:rPr lang="en-US" dirty="0" smtClean="0"/>
              <a:t>Spyware : a program used to obtain information such as a user’s keystrokes, e-mail, instant messages, and so on.</a:t>
            </a:r>
          </a:p>
          <a:p>
            <a:pPr algn="just"/>
            <a:r>
              <a:rPr lang="en-US" dirty="0" smtClean="0"/>
              <a:t>Social engineering : exploitation of human fallibility and gullibility to distribute malware.</a:t>
            </a:r>
          </a:p>
          <a:p>
            <a:pPr algn="just"/>
            <a:r>
              <a:rPr lang="en-US" dirty="0"/>
              <a:t>Phishing : any deceptive, online attempt by a third party to obtain confidential information for financial gain.</a:t>
            </a:r>
          </a:p>
          <a:p>
            <a:pPr algn="just"/>
            <a:endParaRPr lang="en-US" dirty="0" smtClean="0"/>
          </a:p>
          <a:p>
            <a:pPr algn="just"/>
            <a:endParaRPr lang="en-US" dirty="0" smtClean="0"/>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304800" y="359465"/>
            <a:ext cx="8534400" cy="859735"/>
          </a:xfrm>
        </p:spPr>
        <p:txBody>
          <a:bodyPr>
            <a:normAutofit/>
          </a:bodyPr>
          <a:lstStyle/>
          <a:p>
            <a:r>
              <a:rPr lang="en-US" dirty="0" smtClean="0"/>
              <a:t>Potentially unwanted programs(PUPS)</a:t>
            </a:r>
            <a:endParaRPr lang="en-US" dirty="0"/>
          </a:p>
        </p:txBody>
      </p:sp>
    </p:spTree>
    <p:extLst>
      <p:ext uri="{BB962C8B-B14F-4D97-AF65-F5344CB8AC3E}">
        <p14:creationId xmlns:p14="http://schemas.microsoft.com/office/powerpoint/2010/main" val="3091643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24000"/>
            <a:ext cx="8534400" cy="5105400"/>
          </a:xfrm>
        </p:spPr>
        <p:txBody>
          <a:bodyPr>
            <a:normAutofit fontScale="92500" lnSpcReduction="10000"/>
          </a:bodyPr>
          <a:lstStyle/>
          <a:p>
            <a:pPr algn="just"/>
            <a:r>
              <a:rPr lang="en-US" dirty="0" smtClean="0"/>
              <a:t>Hacker : an individual who intends to gain unauthorized access to a computer system.</a:t>
            </a:r>
          </a:p>
          <a:p>
            <a:pPr algn="just"/>
            <a:r>
              <a:rPr lang="en-US" dirty="0" smtClean="0"/>
              <a:t>Cracker : within the hacking community, a term typically used to denote a hacker with criminal intent.</a:t>
            </a:r>
          </a:p>
          <a:p>
            <a:pPr algn="just"/>
            <a:r>
              <a:rPr lang="en-US" dirty="0" err="1" smtClean="0"/>
              <a:t>Cybervandalism</a:t>
            </a:r>
            <a:r>
              <a:rPr lang="en-US" dirty="0" smtClean="0"/>
              <a:t> : intentionally disrupting, defacing, or even destroying a site.</a:t>
            </a:r>
          </a:p>
          <a:p>
            <a:pPr algn="just"/>
            <a:r>
              <a:rPr lang="en-US" dirty="0" smtClean="0"/>
              <a:t>Hacktivism : </a:t>
            </a:r>
            <a:r>
              <a:rPr lang="en-US" dirty="0" err="1" smtClean="0"/>
              <a:t>cybervandalism</a:t>
            </a:r>
            <a:r>
              <a:rPr lang="en-US" dirty="0" smtClean="0"/>
              <a:t> and data theft for political purposes.</a:t>
            </a:r>
          </a:p>
          <a:p>
            <a:pPr algn="just"/>
            <a:r>
              <a:rPr lang="en-US" dirty="0" smtClean="0"/>
              <a:t>White hats : “good” hackers who help organization locate and fix security flaws.</a:t>
            </a:r>
          </a:p>
          <a:p>
            <a:pPr algn="just"/>
            <a:r>
              <a:rPr lang="en-US" dirty="0" smtClean="0"/>
              <a:t>Black hats : hackers who act with the intention of causing harm.</a:t>
            </a:r>
          </a:p>
          <a:p>
            <a:pPr algn="just"/>
            <a:r>
              <a:rPr lang="en-US" dirty="0" smtClean="0"/>
              <a:t>Grey hats : hackers who believe they are pursuing some greater good by breaking in and revealing system flaws.</a:t>
            </a:r>
          </a:p>
          <a:p>
            <a:pPr algn="just"/>
            <a:endParaRPr lang="en-US" dirty="0" smtClean="0"/>
          </a:p>
          <a:p>
            <a:pPr algn="just"/>
            <a:endParaRPr lang="en-US" dirty="0" smtClean="0"/>
          </a:p>
          <a:p>
            <a:pPr algn="just"/>
            <a:endParaRPr lang="en-US" dirty="0"/>
          </a:p>
          <a:p>
            <a:pPr marL="0" indent="0" algn="just">
              <a:buNone/>
            </a:pPr>
            <a:endParaRPr lang="en-US" dirty="0"/>
          </a:p>
        </p:txBody>
      </p:sp>
      <p:sp>
        <p:nvSpPr>
          <p:cNvPr id="3" name="Title 2"/>
          <p:cNvSpPr>
            <a:spLocks noGrp="1"/>
          </p:cNvSpPr>
          <p:nvPr>
            <p:ph type="title"/>
          </p:nvPr>
        </p:nvSpPr>
        <p:spPr>
          <a:xfrm>
            <a:off x="304800" y="359465"/>
            <a:ext cx="8534400" cy="859735"/>
          </a:xfrm>
        </p:spPr>
        <p:txBody>
          <a:bodyPr>
            <a:normAutofit/>
          </a:bodyPr>
          <a:lstStyle/>
          <a:p>
            <a:r>
              <a:rPr lang="en-US" dirty="0" smtClean="0"/>
              <a:t>Hacking, </a:t>
            </a:r>
            <a:r>
              <a:rPr lang="en-US" dirty="0" err="1" smtClean="0"/>
              <a:t>cybervandalism</a:t>
            </a:r>
            <a:r>
              <a:rPr lang="en-US" dirty="0" smtClean="0"/>
              <a:t>, and hacktivism</a:t>
            </a:r>
            <a:endParaRPr lang="en-US" dirty="0"/>
          </a:p>
        </p:txBody>
      </p:sp>
    </p:spTree>
    <p:extLst>
      <p:ext uri="{BB962C8B-B14F-4D97-AF65-F5344CB8AC3E}">
        <p14:creationId xmlns:p14="http://schemas.microsoft.com/office/powerpoint/2010/main" val="3978030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24000"/>
            <a:ext cx="8534400" cy="5105400"/>
          </a:xfrm>
        </p:spPr>
        <p:txBody>
          <a:bodyPr>
            <a:normAutofit lnSpcReduction="10000"/>
          </a:bodyPr>
          <a:lstStyle/>
          <a:p>
            <a:pPr algn="just"/>
            <a:r>
              <a:rPr lang="en-US" dirty="0" smtClean="0"/>
              <a:t>Data breach : occurs when an organization loses control over its information to outsiders.</a:t>
            </a:r>
          </a:p>
          <a:p>
            <a:pPr algn="just"/>
            <a:r>
              <a:rPr lang="en-US" dirty="0" smtClean="0"/>
              <a:t>Identify fraud : involves the unauthorized use of another person’s personal data for illegal financial benefit.</a:t>
            </a:r>
          </a:p>
          <a:p>
            <a:pPr algn="just"/>
            <a:r>
              <a:rPr lang="en-US" dirty="0" smtClean="0"/>
              <a:t>Spoofing : involves attempting to hide a true identity by using someone else’s email or IP address.</a:t>
            </a:r>
          </a:p>
          <a:p>
            <a:pPr algn="just"/>
            <a:r>
              <a:rPr lang="en-US" dirty="0" smtClean="0"/>
              <a:t>Pharming : automatically directing a web link to an address different from the intended one, with the site masquerading as the intended destination.</a:t>
            </a:r>
          </a:p>
          <a:p>
            <a:pPr algn="just"/>
            <a:r>
              <a:rPr lang="en-US" dirty="0" smtClean="0"/>
              <a:t>Spam (junk) websites : also referred to as link farms, promise to offer products or services, but in fact are just collections of advertisements.</a:t>
            </a:r>
          </a:p>
          <a:p>
            <a:pPr algn="just"/>
            <a:endParaRPr lang="en-US" dirty="0" smtClean="0"/>
          </a:p>
          <a:p>
            <a:pPr algn="just"/>
            <a:endParaRPr lang="en-US" dirty="0" smtClean="0"/>
          </a:p>
          <a:p>
            <a:pPr algn="just"/>
            <a:endParaRPr lang="en-US" dirty="0"/>
          </a:p>
          <a:p>
            <a:pPr marL="0" indent="0" algn="just">
              <a:buNone/>
            </a:pPr>
            <a:endParaRPr lang="en-US" dirty="0"/>
          </a:p>
        </p:txBody>
      </p:sp>
      <p:sp>
        <p:nvSpPr>
          <p:cNvPr id="3" name="Title 2"/>
          <p:cNvSpPr>
            <a:spLocks noGrp="1"/>
          </p:cNvSpPr>
          <p:nvPr>
            <p:ph type="title"/>
          </p:nvPr>
        </p:nvSpPr>
        <p:spPr>
          <a:xfrm>
            <a:off x="304800" y="359465"/>
            <a:ext cx="8534400" cy="859735"/>
          </a:xfrm>
        </p:spPr>
        <p:txBody>
          <a:bodyPr>
            <a:normAutofit/>
          </a:bodyPr>
          <a:lstStyle/>
          <a:p>
            <a:r>
              <a:rPr lang="en-US" dirty="0" smtClean="0"/>
              <a:t>Data breaches</a:t>
            </a:r>
            <a:endParaRPr lang="en-US" dirty="0"/>
          </a:p>
        </p:txBody>
      </p:sp>
    </p:spTree>
    <p:extLst>
      <p:ext uri="{BB962C8B-B14F-4D97-AF65-F5344CB8AC3E}">
        <p14:creationId xmlns:p14="http://schemas.microsoft.com/office/powerpoint/2010/main" val="925136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24000"/>
            <a:ext cx="8534400" cy="5105400"/>
          </a:xfrm>
        </p:spPr>
        <p:txBody>
          <a:bodyPr>
            <a:normAutofit/>
          </a:bodyPr>
          <a:lstStyle/>
          <a:p>
            <a:pPr algn="just"/>
            <a:r>
              <a:rPr lang="en-US" dirty="0" smtClean="0"/>
              <a:t>DOS : flooding a website with useless traffic to inundate and overwhelm the network.</a:t>
            </a:r>
          </a:p>
          <a:p>
            <a:pPr algn="just"/>
            <a:r>
              <a:rPr lang="en-US" dirty="0" smtClean="0"/>
              <a:t>DDOS : using numerous computer to attack the target network from numerous launch points.</a:t>
            </a:r>
          </a:p>
          <a:p>
            <a:pPr algn="just"/>
            <a:endParaRPr lang="en-US" dirty="0" smtClean="0"/>
          </a:p>
          <a:p>
            <a:pPr algn="just"/>
            <a:endParaRPr lang="en-US" dirty="0" smtClean="0"/>
          </a:p>
          <a:p>
            <a:pPr algn="just"/>
            <a:endParaRPr lang="en-US" dirty="0" smtClean="0"/>
          </a:p>
          <a:p>
            <a:pPr algn="just"/>
            <a:endParaRPr lang="en-US" dirty="0"/>
          </a:p>
          <a:p>
            <a:pPr marL="0" indent="0" algn="just">
              <a:buNone/>
            </a:pPr>
            <a:endParaRPr lang="en-US" dirty="0"/>
          </a:p>
        </p:txBody>
      </p:sp>
      <p:sp>
        <p:nvSpPr>
          <p:cNvPr id="3" name="Title 2"/>
          <p:cNvSpPr>
            <a:spLocks noGrp="1"/>
          </p:cNvSpPr>
          <p:nvPr>
            <p:ph type="title"/>
          </p:nvPr>
        </p:nvSpPr>
        <p:spPr>
          <a:xfrm>
            <a:off x="304800" y="359465"/>
            <a:ext cx="8534400" cy="859735"/>
          </a:xfrm>
        </p:spPr>
        <p:txBody>
          <a:bodyPr>
            <a:normAutofit fontScale="90000"/>
          </a:bodyPr>
          <a:lstStyle/>
          <a:p>
            <a:r>
              <a:rPr lang="en-US" dirty="0" smtClean="0"/>
              <a:t>Denial Of </a:t>
            </a:r>
            <a:r>
              <a:rPr lang="en-US" dirty="0"/>
              <a:t>S</a:t>
            </a:r>
            <a:r>
              <a:rPr lang="en-US" dirty="0" smtClean="0"/>
              <a:t>ervice(DOS) &amp; Distributed Denial Of </a:t>
            </a:r>
            <a:r>
              <a:rPr lang="en-US" dirty="0" smtClean="0"/>
              <a:t>S</a:t>
            </a:r>
            <a:r>
              <a:rPr lang="en-US" dirty="0" smtClean="0"/>
              <a:t>ervice (DDOS) attacks.</a:t>
            </a:r>
            <a:endParaRPr lang="en-US" dirty="0"/>
          </a:p>
        </p:txBody>
      </p:sp>
    </p:spTree>
    <p:extLst>
      <p:ext uri="{BB962C8B-B14F-4D97-AF65-F5344CB8AC3E}">
        <p14:creationId xmlns:p14="http://schemas.microsoft.com/office/powerpoint/2010/main" val="3348309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24000"/>
            <a:ext cx="8534400" cy="5105400"/>
          </a:xfrm>
        </p:spPr>
        <p:txBody>
          <a:bodyPr>
            <a:normAutofit/>
          </a:bodyPr>
          <a:lstStyle/>
          <a:p>
            <a:pPr algn="just"/>
            <a:r>
              <a:rPr lang="en-US" dirty="0" smtClean="0"/>
              <a:t>SQL injection attack : takes advantage of poorly coded web application software that fails to properly validate or filter data entered by a user on a web page.</a:t>
            </a:r>
          </a:p>
          <a:p>
            <a:pPr algn="just"/>
            <a:r>
              <a:rPr lang="en-US" dirty="0" smtClean="0"/>
              <a:t>Zero day vulnerability : software vulnerability that has been previously unreported and for which no patch yet exists.</a:t>
            </a:r>
          </a:p>
          <a:p>
            <a:pPr algn="just"/>
            <a:r>
              <a:rPr lang="en-US" dirty="0" smtClean="0"/>
              <a:t>Heartbleed bug : flaw in OpenSSL encryption system that allowed hackers to decrypt an SSL session  and discover user names, password, and other user data.</a:t>
            </a:r>
          </a:p>
          <a:p>
            <a:pPr algn="just"/>
            <a:endParaRPr lang="en-US" dirty="0" smtClean="0"/>
          </a:p>
          <a:p>
            <a:pPr algn="just"/>
            <a:endParaRPr lang="en-US" dirty="0" smtClean="0"/>
          </a:p>
          <a:p>
            <a:pPr algn="just"/>
            <a:endParaRPr lang="en-US" dirty="0" smtClean="0"/>
          </a:p>
          <a:p>
            <a:pPr algn="just"/>
            <a:endParaRPr lang="en-US" dirty="0"/>
          </a:p>
          <a:p>
            <a:pPr marL="0" indent="0" algn="just">
              <a:buNone/>
            </a:pPr>
            <a:endParaRPr lang="en-US" dirty="0"/>
          </a:p>
        </p:txBody>
      </p:sp>
      <p:sp>
        <p:nvSpPr>
          <p:cNvPr id="3" name="Title 2"/>
          <p:cNvSpPr>
            <a:spLocks noGrp="1"/>
          </p:cNvSpPr>
          <p:nvPr>
            <p:ph type="title"/>
          </p:nvPr>
        </p:nvSpPr>
        <p:spPr>
          <a:xfrm>
            <a:off x="304800" y="359465"/>
            <a:ext cx="8534400" cy="859735"/>
          </a:xfrm>
        </p:spPr>
        <p:txBody>
          <a:bodyPr>
            <a:normAutofit/>
          </a:bodyPr>
          <a:lstStyle/>
          <a:p>
            <a:r>
              <a:rPr lang="en-US" dirty="0" smtClean="0"/>
              <a:t>Poorly designed software</a:t>
            </a:r>
            <a:endParaRPr lang="en-US" dirty="0"/>
          </a:p>
        </p:txBody>
      </p:sp>
    </p:spTree>
    <p:extLst>
      <p:ext uri="{BB962C8B-B14F-4D97-AF65-F5344CB8AC3E}">
        <p14:creationId xmlns:p14="http://schemas.microsoft.com/office/powerpoint/2010/main" val="899756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Learning objective:</a:t>
            </a:r>
          </a:p>
          <a:p>
            <a:pPr lvl="1">
              <a:buFont typeface="Wingdings" panose="05000000000000000000" pitchFamily="2" charset="2"/>
              <a:buChar char="Ø"/>
            </a:pPr>
            <a:r>
              <a:rPr lang="en-US" dirty="0" smtClean="0"/>
              <a:t>Scope of e-commerce crime and security problems</a:t>
            </a:r>
          </a:p>
          <a:p>
            <a:pPr lvl="1">
              <a:buFont typeface="Wingdings" panose="05000000000000000000" pitchFamily="2" charset="2"/>
              <a:buChar char="Ø"/>
            </a:pPr>
            <a:r>
              <a:rPr lang="en-US" dirty="0" smtClean="0"/>
              <a:t>The key security threats in the e-commerce environment</a:t>
            </a:r>
          </a:p>
          <a:p>
            <a:pPr lvl="1">
              <a:buFont typeface="Wingdings" panose="05000000000000000000" pitchFamily="2" charset="2"/>
              <a:buChar char="Ø"/>
            </a:pPr>
            <a:r>
              <a:rPr lang="en-US" dirty="0" smtClean="0"/>
              <a:t>Internet communication channel, protect networks, servers and clients</a:t>
            </a:r>
          </a:p>
          <a:p>
            <a:pPr lvl="1">
              <a:buFont typeface="Wingdings" panose="05000000000000000000" pitchFamily="2" charset="2"/>
              <a:buChar char="Ø"/>
            </a:pPr>
            <a:r>
              <a:rPr lang="en-US" dirty="0" smtClean="0"/>
              <a:t>Policies, procedure and laws in creating security</a:t>
            </a:r>
          </a:p>
          <a:p>
            <a:pPr lvl="1">
              <a:buFont typeface="Wingdings" panose="05000000000000000000" pitchFamily="2" charset="2"/>
              <a:buChar char="Ø"/>
            </a:pPr>
            <a:r>
              <a:rPr lang="en-US" dirty="0" smtClean="0"/>
              <a:t>E-commerce payment systems</a:t>
            </a:r>
          </a:p>
          <a:p>
            <a:pPr marL="457200" lvl="1" indent="0">
              <a:buNone/>
            </a:pPr>
            <a:endParaRPr lang="en-US" dirty="0" smtClean="0"/>
          </a:p>
          <a:p>
            <a:pPr lvl="1">
              <a:buFont typeface="Wingdings" panose="05000000000000000000" pitchFamily="2" charset="2"/>
              <a:buChar char="Ø"/>
            </a:pPr>
            <a:endParaRPr lang="en-US" dirty="0"/>
          </a:p>
        </p:txBody>
      </p:sp>
      <p:sp>
        <p:nvSpPr>
          <p:cNvPr id="3" name="Title 2"/>
          <p:cNvSpPr>
            <a:spLocks noGrp="1"/>
          </p:cNvSpPr>
          <p:nvPr>
            <p:ph type="title"/>
          </p:nvPr>
        </p:nvSpPr>
        <p:spPr/>
        <p:txBody>
          <a:bodyPr>
            <a:normAutofit fontScale="90000"/>
          </a:bodyPr>
          <a:lstStyle/>
          <a:p>
            <a:r>
              <a:rPr lang="en-US" dirty="0" smtClean="0"/>
              <a:t>E-commerce security and payment systems</a:t>
            </a:r>
            <a:endParaRPr lang="en-US" dirty="0"/>
          </a:p>
        </p:txBody>
      </p:sp>
    </p:spTree>
    <p:extLst>
      <p:ext uri="{BB962C8B-B14F-4D97-AF65-F5344CB8AC3E}">
        <p14:creationId xmlns:p14="http://schemas.microsoft.com/office/powerpoint/2010/main" val="4081960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24000"/>
            <a:ext cx="8534400" cy="5105400"/>
          </a:xfrm>
        </p:spPr>
        <p:txBody>
          <a:bodyPr>
            <a:normAutofit/>
          </a:bodyPr>
          <a:lstStyle/>
          <a:p>
            <a:pPr algn="just"/>
            <a:r>
              <a:rPr lang="en-US" dirty="0" smtClean="0"/>
              <a:t> </a:t>
            </a:r>
          </a:p>
          <a:p>
            <a:pPr algn="just"/>
            <a:endParaRPr lang="en-US" dirty="0" smtClean="0"/>
          </a:p>
          <a:p>
            <a:pPr algn="just"/>
            <a:endParaRPr lang="en-US" dirty="0" smtClean="0"/>
          </a:p>
          <a:p>
            <a:pPr algn="just"/>
            <a:endParaRPr lang="en-US" dirty="0" smtClean="0"/>
          </a:p>
          <a:p>
            <a:pPr algn="just"/>
            <a:endParaRPr lang="en-US" dirty="0"/>
          </a:p>
          <a:p>
            <a:pPr marL="0" indent="0" algn="just">
              <a:buNone/>
            </a:pPr>
            <a:endParaRPr lang="en-US" dirty="0"/>
          </a:p>
        </p:txBody>
      </p:sp>
      <p:sp>
        <p:nvSpPr>
          <p:cNvPr id="3" name="Title 2"/>
          <p:cNvSpPr>
            <a:spLocks noGrp="1"/>
          </p:cNvSpPr>
          <p:nvPr>
            <p:ph type="title"/>
          </p:nvPr>
        </p:nvSpPr>
        <p:spPr>
          <a:xfrm>
            <a:off x="304800" y="359465"/>
            <a:ext cx="8534400" cy="859735"/>
          </a:xfrm>
        </p:spPr>
        <p:txBody>
          <a:bodyPr>
            <a:normAutofit/>
          </a:bodyPr>
          <a:lstStyle/>
          <a:p>
            <a:r>
              <a:rPr lang="en-US" dirty="0" smtClean="0"/>
              <a:t>IOT security issues</a:t>
            </a:r>
            <a:endParaRPr lang="en-US" dirty="0"/>
          </a:p>
        </p:txBody>
      </p:sp>
      <p:pic>
        <p:nvPicPr>
          <p:cNvPr id="4" name="Picture 3"/>
          <p:cNvPicPr>
            <a:picLocks noChangeAspect="1"/>
          </p:cNvPicPr>
          <p:nvPr/>
        </p:nvPicPr>
        <p:blipFill>
          <a:blip r:embed="rId2"/>
          <a:stretch>
            <a:fillRect/>
          </a:stretch>
        </p:blipFill>
        <p:spPr>
          <a:xfrm>
            <a:off x="304800" y="1371600"/>
            <a:ext cx="8534400" cy="5257800"/>
          </a:xfrm>
          <a:prstGeom prst="rect">
            <a:avLst/>
          </a:prstGeom>
        </p:spPr>
      </p:pic>
    </p:spTree>
    <p:extLst>
      <p:ext uri="{BB962C8B-B14F-4D97-AF65-F5344CB8AC3E}">
        <p14:creationId xmlns:p14="http://schemas.microsoft.com/office/powerpoint/2010/main" val="3590049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24000"/>
            <a:ext cx="8534400" cy="5105400"/>
          </a:xfrm>
        </p:spPr>
        <p:txBody>
          <a:bodyPr>
            <a:normAutofit/>
          </a:bodyPr>
          <a:lstStyle/>
          <a:p>
            <a:pPr algn="just"/>
            <a:r>
              <a:rPr lang="en-US" dirty="0" smtClean="0"/>
              <a:t> </a:t>
            </a:r>
          </a:p>
          <a:p>
            <a:pPr algn="just"/>
            <a:endParaRPr lang="en-US" dirty="0" smtClean="0"/>
          </a:p>
          <a:p>
            <a:pPr algn="just"/>
            <a:endParaRPr lang="en-US" dirty="0" smtClean="0"/>
          </a:p>
          <a:p>
            <a:pPr algn="just"/>
            <a:endParaRPr lang="en-US" dirty="0" smtClean="0"/>
          </a:p>
          <a:p>
            <a:pPr algn="just"/>
            <a:endParaRPr lang="en-US" dirty="0"/>
          </a:p>
          <a:p>
            <a:pPr marL="0" indent="0" algn="just">
              <a:buNone/>
            </a:pPr>
            <a:endParaRPr lang="en-US" dirty="0"/>
          </a:p>
        </p:txBody>
      </p:sp>
      <p:sp>
        <p:nvSpPr>
          <p:cNvPr id="3" name="Title 2"/>
          <p:cNvSpPr>
            <a:spLocks noGrp="1"/>
          </p:cNvSpPr>
          <p:nvPr>
            <p:ph type="title"/>
          </p:nvPr>
        </p:nvSpPr>
        <p:spPr>
          <a:xfrm>
            <a:off x="304800" y="359465"/>
            <a:ext cx="8534400" cy="859735"/>
          </a:xfrm>
        </p:spPr>
        <p:txBody>
          <a:bodyPr>
            <a:normAutofit/>
          </a:bodyPr>
          <a:lstStyle/>
          <a:p>
            <a:r>
              <a:rPr lang="en-US" dirty="0" smtClean="0"/>
              <a:t>IOT security issues</a:t>
            </a:r>
            <a:endParaRPr lang="en-US" dirty="0"/>
          </a:p>
        </p:txBody>
      </p:sp>
      <p:pic>
        <p:nvPicPr>
          <p:cNvPr id="5" name="Picture 4"/>
          <p:cNvPicPr>
            <a:picLocks noChangeAspect="1"/>
          </p:cNvPicPr>
          <p:nvPr/>
        </p:nvPicPr>
        <p:blipFill>
          <a:blip r:embed="rId2"/>
          <a:stretch>
            <a:fillRect/>
          </a:stretch>
        </p:blipFill>
        <p:spPr>
          <a:xfrm>
            <a:off x="304800" y="1371600"/>
            <a:ext cx="8534400" cy="5334000"/>
          </a:xfrm>
          <a:prstGeom prst="rect">
            <a:avLst/>
          </a:prstGeom>
        </p:spPr>
      </p:pic>
    </p:spTree>
    <p:extLst>
      <p:ext uri="{BB962C8B-B14F-4D97-AF65-F5344CB8AC3E}">
        <p14:creationId xmlns:p14="http://schemas.microsoft.com/office/powerpoint/2010/main" val="2488908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24000"/>
            <a:ext cx="8534400" cy="5105400"/>
          </a:xfrm>
        </p:spPr>
        <p:txBody>
          <a:bodyPr>
            <a:normAutofit lnSpcReduction="10000"/>
          </a:bodyPr>
          <a:lstStyle/>
          <a:p>
            <a:pPr algn="just"/>
            <a:r>
              <a:rPr lang="en-US" dirty="0" smtClean="0"/>
              <a:t>Encryption : the process of transforming plain text or data into chipper text that cannot be read by anyone other than the sender and the receiver. The purposes of encryption is (a)to secure stored information and (b)to secure information transmission.</a:t>
            </a:r>
          </a:p>
          <a:p>
            <a:pPr algn="just"/>
            <a:r>
              <a:rPr lang="en-US" dirty="0" smtClean="0"/>
              <a:t>Cipher text : text that has been encrypted and thus cannot be read by anyone other than the sender and the receiver.</a:t>
            </a:r>
          </a:p>
          <a:p>
            <a:pPr algn="just"/>
            <a:r>
              <a:rPr lang="en-US" dirty="0" smtClean="0"/>
              <a:t>Key (cipher) any method for transforming plain text to cipher text.</a:t>
            </a:r>
          </a:p>
          <a:p>
            <a:pPr algn="just"/>
            <a:r>
              <a:rPr lang="en-US" dirty="0" smtClean="0"/>
              <a:t>Substitution cipher : every occurrence of a given letter is replaced systematically by another letter. </a:t>
            </a:r>
          </a:p>
          <a:p>
            <a:pPr algn="just"/>
            <a:endParaRPr lang="en-US" dirty="0" smtClean="0"/>
          </a:p>
          <a:p>
            <a:pPr algn="just"/>
            <a:endParaRPr lang="en-US" dirty="0" smtClean="0"/>
          </a:p>
          <a:p>
            <a:pPr algn="just"/>
            <a:endParaRPr lang="en-US" dirty="0" smtClean="0"/>
          </a:p>
          <a:p>
            <a:pPr algn="just"/>
            <a:endParaRPr lang="en-US" dirty="0"/>
          </a:p>
          <a:p>
            <a:pPr marL="0" indent="0" algn="just">
              <a:buNone/>
            </a:pPr>
            <a:endParaRPr lang="en-US" dirty="0"/>
          </a:p>
        </p:txBody>
      </p:sp>
      <p:sp>
        <p:nvSpPr>
          <p:cNvPr id="3" name="Title 2"/>
          <p:cNvSpPr>
            <a:spLocks noGrp="1"/>
          </p:cNvSpPr>
          <p:nvPr>
            <p:ph type="title"/>
          </p:nvPr>
        </p:nvSpPr>
        <p:spPr>
          <a:xfrm>
            <a:off x="381000" y="457199"/>
            <a:ext cx="8458200" cy="762001"/>
          </a:xfrm>
        </p:spPr>
        <p:txBody>
          <a:bodyPr>
            <a:noAutofit/>
          </a:bodyPr>
          <a:lstStyle/>
          <a:p>
            <a:r>
              <a:rPr lang="en-US" sz="3000" dirty="0"/>
              <a:t>Technology </a:t>
            </a:r>
            <a:r>
              <a:rPr lang="en-US" sz="3000" dirty="0" smtClean="0"/>
              <a:t>solutions (Protecting internet communications)</a:t>
            </a:r>
            <a:endParaRPr lang="en-US" sz="3000" dirty="0"/>
          </a:p>
        </p:txBody>
      </p:sp>
    </p:spTree>
    <p:extLst>
      <p:ext uri="{BB962C8B-B14F-4D97-AF65-F5344CB8AC3E}">
        <p14:creationId xmlns:p14="http://schemas.microsoft.com/office/powerpoint/2010/main" val="2118946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24000"/>
            <a:ext cx="8534400" cy="5105400"/>
          </a:xfrm>
        </p:spPr>
        <p:txBody>
          <a:bodyPr>
            <a:normAutofit fontScale="85000" lnSpcReduction="20000"/>
          </a:bodyPr>
          <a:lstStyle/>
          <a:p>
            <a:pPr algn="just"/>
            <a:r>
              <a:rPr lang="en-US" dirty="0" smtClean="0"/>
              <a:t>Transposition cipher : the ordering of the letters in each word is changed in some systematic way.</a:t>
            </a:r>
          </a:p>
          <a:p>
            <a:pPr algn="just"/>
            <a:r>
              <a:rPr lang="en-US" dirty="0" smtClean="0"/>
              <a:t>Symmetric key cryptography(secret key cryptography) both the sender and the receiver use the same key to encrypt and decrypt the message.</a:t>
            </a:r>
          </a:p>
          <a:p>
            <a:pPr algn="just"/>
            <a:r>
              <a:rPr lang="en-US" dirty="0" smtClean="0"/>
              <a:t>Data Encryption Standard(DES) developed by the NSA and IBM. Uses a 56-bit encryption key.</a:t>
            </a:r>
          </a:p>
          <a:p>
            <a:pPr algn="just"/>
            <a:r>
              <a:rPr lang="en-US" dirty="0" smtClean="0"/>
              <a:t>Advanced </a:t>
            </a:r>
            <a:r>
              <a:rPr lang="en-US" dirty="0"/>
              <a:t>Encryption </a:t>
            </a:r>
            <a:r>
              <a:rPr lang="en-US" dirty="0" smtClean="0"/>
              <a:t>Standard(AES) the most widely used symmetric key algorithm, offering 128, 192, and 256 bit keys</a:t>
            </a:r>
          </a:p>
          <a:p>
            <a:pPr algn="just"/>
            <a:r>
              <a:rPr lang="en-US" dirty="0" smtClean="0"/>
              <a:t>Public key cryptography : two mathematically related digital keys are used : a public key and a private key. The private key is kept secret by the owner, and the public key is widely disseminated. Both keys can be used to encrypt and decrypt a message. However, once the keys are used to encrypt a message that same key cannot be used to unencrypt the message.</a:t>
            </a: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a:p>
          <a:p>
            <a:pPr marL="0" indent="0" algn="just">
              <a:buNone/>
            </a:pPr>
            <a:endParaRPr lang="en-US" dirty="0"/>
          </a:p>
        </p:txBody>
      </p:sp>
      <p:sp>
        <p:nvSpPr>
          <p:cNvPr id="3" name="Title 2"/>
          <p:cNvSpPr>
            <a:spLocks noGrp="1"/>
          </p:cNvSpPr>
          <p:nvPr>
            <p:ph type="title"/>
          </p:nvPr>
        </p:nvSpPr>
        <p:spPr>
          <a:xfrm>
            <a:off x="457200" y="457199"/>
            <a:ext cx="8382000" cy="762001"/>
          </a:xfrm>
        </p:spPr>
        <p:txBody>
          <a:bodyPr>
            <a:noAutofit/>
          </a:bodyPr>
          <a:lstStyle/>
          <a:p>
            <a:r>
              <a:rPr lang="en-US" sz="3000" dirty="0"/>
              <a:t>Technology </a:t>
            </a:r>
            <a:r>
              <a:rPr lang="en-US" sz="3000" dirty="0" smtClean="0"/>
              <a:t>solutions (Protecting internet communications)</a:t>
            </a:r>
            <a:endParaRPr lang="en-US" sz="3000" dirty="0"/>
          </a:p>
        </p:txBody>
      </p:sp>
    </p:spTree>
    <p:extLst>
      <p:ext uri="{BB962C8B-B14F-4D97-AF65-F5344CB8AC3E}">
        <p14:creationId xmlns:p14="http://schemas.microsoft.com/office/powerpoint/2010/main" val="2261126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24000"/>
            <a:ext cx="8534400" cy="5105400"/>
          </a:xfrm>
        </p:spPr>
        <p:txBody>
          <a:bodyPr>
            <a:normAutofit/>
          </a:bodyPr>
          <a:lstStyle/>
          <a:p>
            <a:pPr algn="just"/>
            <a:endParaRPr lang="en-US" dirty="0" smtClean="0"/>
          </a:p>
          <a:p>
            <a:pPr algn="just"/>
            <a:endParaRPr lang="en-US" dirty="0" smtClean="0"/>
          </a:p>
          <a:p>
            <a:pPr algn="just"/>
            <a:endParaRPr lang="en-US" dirty="0" smtClean="0"/>
          </a:p>
          <a:p>
            <a:pPr algn="just"/>
            <a:endParaRPr lang="en-US" dirty="0" smtClean="0"/>
          </a:p>
          <a:p>
            <a:pPr algn="just"/>
            <a:endParaRPr lang="en-US" dirty="0"/>
          </a:p>
          <a:p>
            <a:pPr marL="0" indent="0" algn="just">
              <a:buNone/>
            </a:pPr>
            <a:endParaRPr lang="en-US" dirty="0"/>
          </a:p>
        </p:txBody>
      </p:sp>
      <p:sp>
        <p:nvSpPr>
          <p:cNvPr id="3" name="Title 2"/>
          <p:cNvSpPr>
            <a:spLocks noGrp="1"/>
          </p:cNvSpPr>
          <p:nvPr>
            <p:ph type="title"/>
          </p:nvPr>
        </p:nvSpPr>
        <p:spPr>
          <a:xfrm>
            <a:off x="0" y="457199"/>
            <a:ext cx="9067800" cy="762001"/>
          </a:xfrm>
        </p:spPr>
        <p:txBody>
          <a:bodyPr>
            <a:noAutofit/>
          </a:bodyPr>
          <a:lstStyle/>
          <a:p>
            <a:r>
              <a:rPr lang="en-US" sz="3000" dirty="0" smtClean="0"/>
              <a:t> </a:t>
            </a:r>
            <a:endParaRPr lang="en-US" sz="3000" dirty="0"/>
          </a:p>
        </p:txBody>
      </p:sp>
      <p:pic>
        <p:nvPicPr>
          <p:cNvPr id="4" name="Picture 3"/>
          <p:cNvPicPr>
            <a:picLocks noChangeAspect="1"/>
          </p:cNvPicPr>
          <p:nvPr/>
        </p:nvPicPr>
        <p:blipFill>
          <a:blip r:embed="rId2"/>
          <a:stretch>
            <a:fillRect/>
          </a:stretch>
        </p:blipFill>
        <p:spPr>
          <a:xfrm>
            <a:off x="304800" y="152401"/>
            <a:ext cx="8610600" cy="6477000"/>
          </a:xfrm>
          <a:prstGeom prst="rect">
            <a:avLst/>
          </a:prstGeom>
        </p:spPr>
      </p:pic>
    </p:spTree>
    <p:extLst>
      <p:ext uri="{BB962C8B-B14F-4D97-AF65-F5344CB8AC3E}">
        <p14:creationId xmlns:p14="http://schemas.microsoft.com/office/powerpoint/2010/main" val="2686550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24000"/>
            <a:ext cx="8534400" cy="5105400"/>
          </a:xfrm>
        </p:spPr>
        <p:txBody>
          <a:bodyPr>
            <a:normAutofit/>
          </a:bodyPr>
          <a:lstStyle/>
          <a:p>
            <a:pPr algn="just"/>
            <a:r>
              <a:rPr lang="en-US" dirty="0" smtClean="0"/>
              <a:t>Hash function : an algorithm that produces a fixed-length number called a hash or message digest</a:t>
            </a:r>
          </a:p>
          <a:p>
            <a:pPr algn="just"/>
            <a:r>
              <a:rPr lang="en-US" dirty="0" smtClean="0"/>
              <a:t>Digital signature (e-signature) : “signed” cipher text that can be sent over the internet.</a:t>
            </a:r>
          </a:p>
          <a:p>
            <a:pPr algn="just"/>
            <a:r>
              <a:rPr lang="en-US" dirty="0" smtClean="0"/>
              <a:t>Digital envelope : a technique that uses symmetric encryption for large documents, but public key cryptography to encrypt and send the symmetric key.</a:t>
            </a: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a:p>
          <a:p>
            <a:pPr marL="0" indent="0" algn="just">
              <a:buNone/>
            </a:pPr>
            <a:endParaRPr lang="en-US" dirty="0"/>
          </a:p>
        </p:txBody>
      </p:sp>
      <p:sp>
        <p:nvSpPr>
          <p:cNvPr id="3" name="Title 2"/>
          <p:cNvSpPr>
            <a:spLocks noGrp="1"/>
          </p:cNvSpPr>
          <p:nvPr>
            <p:ph type="title"/>
          </p:nvPr>
        </p:nvSpPr>
        <p:spPr>
          <a:xfrm>
            <a:off x="304800" y="457199"/>
            <a:ext cx="8763000" cy="762001"/>
          </a:xfrm>
        </p:spPr>
        <p:txBody>
          <a:bodyPr>
            <a:noAutofit/>
          </a:bodyPr>
          <a:lstStyle/>
          <a:p>
            <a:r>
              <a:rPr lang="en-US" sz="3000" dirty="0" smtClean="0"/>
              <a:t>Public Key cryptography using digital signature &amp; hash digest</a:t>
            </a:r>
            <a:endParaRPr lang="en-US" sz="3000" dirty="0"/>
          </a:p>
        </p:txBody>
      </p:sp>
    </p:spTree>
    <p:extLst>
      <p:ext uri="{BB962C8B-B14F-4D97-AF65-F5344CB8AC3E}">
        <p14:creationId xmlns:p14="http://schemas.microsoft.com/office/powerpoint/2010/main" val="1426073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24000"/>
            <a:ext cx="8534400" cy="5105400"/>
          </a:xfrm>
        </p:spPr>
        <p:txBody>
          <a:bodyPr>
            <a:normAutofit/>
          </a:bodyPr>
          <a:lstStyle/>
          <a:p>
            <a:pPr algn="just"/>
            <a:r>
              <a:rPr lang="en-US" dirty="0" smtClean="0"/>
              <a:t>Hash function : an algorithm that produces a fixed-length number called a hash or message digest</a:t>
            </a:r>
          </a:p>
          <a:p>
            <a:pPr algn="just"/>
            <a:r>
              <a:rPr lang="en-US" dirty="0" smtClean="0"/>
              <a:t>Digital signature (e-signature) : “signed” cipher text that can be sent over the internet.</a:t>
            </a: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a:p>
          <a:p>
            <a:pPr marL="0" indent="0" algn="just">
              <a:buNone/>
            </a:pPr>
            <a:endParaRPr lang="en-US" dirty="0"/>
          </a:p>
        </p:txBody>
      </p:sp>
      <p:sp>
        <p:nvSpPr>
          <p:cNvPr id="3" name="Title 2"/>
          <p:cNvSpPr>
            <a:spLocks noGrp="1"/>
          </p:cNvSpPr>
          <p:nvPr>
            <p:ph type="title"/>
          </p:nvPr>
        </p:nvSpPr>
        <p:spPr>
          <a:xfrm>
            <a:off x="304800" y="457199"/>
            <a:ext cx="8763000" cy="762001"/>
          </a:xfrm>
        </p:spPr>
        <p:txBody>
          <a:bodyPr>
            <a:noAutofit/>
          </a:bodyPr>
          <a:lstStyle/>
          <a:p>
            <a:r>
              <a:rPr lang="en-US" sz="3000" dirty="0" smtClean="0"/>
              <a:t> Public Key cryptography using digital signature &amp; hash digest</a:t>
            </a:r>
            <a:endParaRPr lang="en-US" sz="3000" dirty="0"/>
          </a:p>
        </p:txBody>
      </p:sp>
      <p:pic>
        <p:nvPicPr>
          <p:cNvPr id="4" name="Picture 3"/>
          <p:cNvPicPr>
            <a:picLocks noChangeAspect="1"/>
          </p:cNvPicPr>
          <p:nvPr/>
        </p:nvPicPr>
        <p:blipFill>
          <a:blip r:embed="rId2"/>
          <a:stretch>
            <a:fillRect/>
          </a:stretch>
        </p:blipFill>
        <p:spPr>
          <a:xfrm>
            <a:off x="152400" y="152400"/>
            <a:ext cx="8686800" cy="6477000"/>
          </a:xfrm>
          <a:prstGeom prst="rect">
            <a:avLst/>
          </a:prstGeom>
        </p:spPr>
      </p:pic>
    </p:spTree>
    <p:extLst>
      <p:ext uri="{BB962C8B-B14F-4D97-AF65-F5344CB8AC3E}">
        <p14:creationId xmlns:p14="http://schemas.microsoft.com/office/powerpoint/2010/main" val="3665194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24000"/>
            <a:ext cx="8534400" cy="5105400"/>
          </a:xfrm>
        </p:spPr>
        <p:txBody>
          <a:bodyPr>
            <a:normAutofit/>
          </a:bodyPr>
          <a:lstStyle/>
          <a:p>
            <a:pPr algn="just"/>
            <a:r>
              <a:rPr lang="en-US" dirty="0" smtClean="0"/>
              <a:t>Hash function : an algorithm that produces a fixed-length number called a hash or message digest</a:t>
            </a:r>
          </a:p>
          <a:p>
            <a:pPr algn="just"/>
            <a:r>
              <a:rPr lang="en-US" dirty="0" smtClean="0"/>
              <a:t>Digital signature (e-signature) : “signed” cipher text that can be sent over the internet.</a:t>
            </a: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a:p>
          <a:p>
            <a:pPr marL="0" indent="0" algn="just">
              <a:buNone/>
            </a:pPr>
            <a:endParaRPr lang="en-US" dirty="0"/>
          </a:p>
        </p:txBody>
      </p:sp>
      <p:sp>
        <p:nvSpPr>
          <p:cNvPr id="3" name="Title 2"/>
          <p:cNvSpPr>
            <a:spLocks noGrp="1"/>
          </p:cNvSpPr>
          <p:nvPr>
            <p:ph type="title"/>
          </p:nvPr>
        </p:nvSpPr>
        <p:spPr>
          <a:xfrm>
            <a:off x="304800" y="457199"/>
            <a:ext cx="8763000" cy="762001"/>
          </a:xfrm>
        </p:spPr>
        <p:txBody>
          <a:bodyPr>
            <a:noAutofit/>
          </a:bodyPr>
          <a:lstStyle/>
          <a:p>
            <a:r>
              <a:rPr lang="en-US" sz="3000" dirty="0" smtClean="0"/>
              <a:t> Public Key cryptography using digital signature &amp; hash digest</a:t>
            </a:r>
            <a:endParaRPr lang="en-US" sz="3000" dirty="0"/>
          </a:p>
        </p:txBody>
      </p:sp>
      <p:pic>
        <p:nvPicPr>
          <p:cNvPr id="5" name="Picture 4"/>
          <p:cNvPicPr>
            <a:picLocks noChangeAspect="1"/>
          </p:cNvPicPr>
          <p:nvPr/>
        </p:nvPicPr>
        <p:blipFill>
          <a:blip r:embed="rId2"/>
          <a:stretch>
            <a:fillRect/>
          </a:stretch>
        </p:blipFill>
        <p:spPr>
          <a:xfrm>
            <a:off x="304800" y="228600"/>
            <a:ext cx="8534400" cy="6319837"/>
          </a:xfrm>
          <a:prstGeom prst="rect">
            <a:avLst/>
          </a:prstGeom>
        </p:spPr>
      </p:pic>
    </p:spTree>
    <p:extLst>
      <p:ext uri="{BB962C8B-B14F-4D97-AF65-F5344CB8AC3E}">
        <p14:creationId xmlns:p14="http://schemas.microsoft.com/office/powerpoint/2010/main" val="2385248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24000"/>
            <a:ext cx="8534400" cy="5105400"/>
          </a:xfrm>
        </p:spPr>
        <p:txBody>
          <a:bodyPr>
            <a:normAutofit/>
          </a:bodyPr>
          <a:lstStyle/>
          <a:p>
            <a:pPr algn="just"/>
            <a:r>
              <a:rPr lang="en-US" dirty="0" smtClean="0"/>
              <a:t>Hash function : an algorithm that produces a fixed-length number called a hash or message digest</a:t>
            </a:r>
          </a:p>
          <a:p>
            <a:pPr algn="just"/>
            <a:r>
              <a:rPr lang="en-US" dirty="0" smtClean="0"/>
              <a:t>Digital signature (e-signature) : “signed” cipher text that can be sent over the internet.</a:t>
            </a: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a:p>
          <a:p>
            <a:pPr marL="0" indent="0" algn="just">
              <a:buNone/>
            </a:pPr>
            <a:endParaRPr lang="en-US" dirty="0"/>
          </a:p>
        </p:txBody>
      </p:sp>
      <p:sp>
        <p:nvSpPr>
          <p:cNvPr id="3" name="Title 2"/>
          <p:cNvSpPr>
            <a:spLocks noGrp="1"/>
          </p:cNvSpPr>
          <p:nvPr>
            <p:ph type="title"/>
          </p:nvPr>
        </p:nvSpPr>
        <p:spPr>
          <a:xfrm>
            <a:off x="304800" y="457199"/>
            <a:ext cx="8763000" cy="762001"/>
          </a:xfrm>
        </p:spPr>
        <p:txBody>
          <a:bodyPr>
            <a:noAutofit/>
          </a:bodyPr>
          <a:lstStyle/>
          <a:p>
            <a:r>
              <a:rPr lang="en-US" sz="3000" dirty="0" smtClean="0"/>
              <a:t> Public Key cryptography using digital signature &amp; hash digest</a:t>
            </a:r>
            <a:endParaRPr lang="en-US" sz="3000" dirty="0"/>
          </a:p>
        </p:txBody>
      </p:sp>
      <p:pic>
        <p:nvPicPr>
          <p:cNvPr id="4" name="Picture 3"/>
          <p:cNvPicPr>
            <a:picLocks noChangeAspect="1"/>
          </p:cNvPicPr>
          <p:nvPr/>
        </p:nvPicPr>
        <p:blipFill>
          <a:blip r:embed="rId2"/>
          <a:stretch>
            <a:fillRect/>
          </a:stretch>
        </p:blipFill>
        <p:spPr>
          <a:xfrm>
            <a:off x="304800" y="228600"/>
            <a:ext cx="8534400" cy="6400799"/>
          </a:xfrm>
          <a:prstGeom prst="rect">
            <a:avLst/>
          </a:prstGeom>
        </p:spPr>
      </p:pic>
    </p:spTree>
    <p:extLst>
      <p:ext uri="{BB962C8B-B14F-4D97-AF65-F5344CB8AC3E}">
        <p14:creationId xmlns:p14="http://schemas.microsoft.com/office/powerpoint/2010/main" val="3526182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24000"/>
            <a:ext cx="8534400" cy="5105400"/>
          </a:xfrm>
        </p:spPr>
        <p:txBody>
          <a:bodyPr>
            <a:normAutofit/>
          </a:bodyPr>
          <a:lstStyle/>
          <a:p>
            <a:pPr algn="just"/>
            <a:r>
              <a:rPr lang="en-US" dirty="0" smtClean="0"/>
              <a:t>Digital certificate : a digital document issued by a certification authority that contains a variety of identifying information.</a:t>
            </a:r>
          </a:p>
          <a:p>
            <a:pPr algn="just"/>
            <a:r>
              <a:rPr lang="en-US" dirty="0" smtClean="0"/>
              <a:t>Certification authority (CA) : a trusted third party that issues digital certificates.</a:t>
            </a:r>
          </a:p>
          <a:p>
            <a:pPr algn="just"/>
            <a:r>
              <a:rPr lang="en-US" dirty="0" smtClean="0"/>
              <a:t>Public Key Infrastructure (PKI) : CAs and digital certificate procedures that are accepted by all parties.</a:t>
            </a: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a:p>
          <a:p>
            <a:pPr marL="0" indent="0" algn="just">
              <a:buNone/>
            </a:pPr>
            <a:endParaRPr lang="en-US" dirty="0"/>
          </a:p>
        </p:txBody>
      </p:sp>
      <p:sp>
        <p:nvSpPr>
          <p:cNvPr id="3" name="Title 2"/>
          <p:cNvSpPr>
            <a:spLocks noGrp="1"/>
          </p:cNvSpPr>
          <p:nvPr>
            <p:ph type="title"/>
          </p:nvPr>
        </p:nvSpPr>
        <p:spPr>
          <a:xfrm>
            <a:off x="304800" y="457199"/>
            <a:ext cx="8763000" cy="762001"/>
          </a:xfrm>
        </p:spPr>
        <p:txBody>
          <a:bodyPr>
            <a:noAutofit/>
          </a:bodyPr>
          <a:lstStyle/>
          <a:p>
            <a:r>
              <a:rPr lang="en-US" sz="3000" dirty="0" smtClean="0"/>
              <a:t>Digital certificates and </a:t>
            </a:r>
            <a:r>
              <a:rPr lang="en-US" sz="3000" dirty="0" err="1" smtClean="0"/>
              <a:t>publie</a:t>
            </a:r>
            <a:r>
              <a:rPr lang="en-US" sz="3000" dirty="0" smtClean="0"/>
              <a:t> key infrastructure (PKI)</a:t>
            </a:r>
            <a:endParaRPr lang="en-US" sz="3000" dirty="0"/>
          </a:p>
        </p:txBody>
      </p:sp>
    </p:spTree>
    <p:extLst>
      <p:ext uri="{BB962C8B-B14F-4D97-AF65-F5344CB8AC3E}">
        <p14:creationId xmlns:p14="http://schemas.microsoft.com/office/powerpoint/2010/main" val="2527349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What’s the idea? (the visioning process)</a:t>
            </a:r>
          </a:p>
          <a:p>
            <a:pPr algn="just"/>
            <a:r>
              <a:rPr lang="en-US" dirty="0" smtClean="0"/>
              <a:t>Where’s the money: business and revenue model.</a:t>
            </a:r>
          </a:p>
          <a:p>
            <a:pPr algn="just"/>
            <a:r>
              <a:rPr lang="en-US" dirty="0" smtClean="0"/>
              <a:t>Who and where is the target audience?</a:t>
            </a:r>
          </a:p>
          <a:p>
            <a:pPr algn="just"/>
            <a:r>
              <a:rPr lang="en-US" dirty="0" smtClean="0"/>
              <a:t>Characterize the marketplace</a:t>
            </a:r>
          </a:p>
          <a:p>
            <a:pPr algn="just"/>
            <a:r>
              <a:rPr lang="en-US" dirty="0" smtClean="0"/>
              <a:t>Where’s the content coming from?</a:t>
            </a:r>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Imagine your e-commerce presence</a:t>
            </a:r>
            <a:endParaRPr lang="en-US" dirty="0"/>
          </a:p>
        </p:txBody>
      </p:sp>
      <p:pic>
        <p:nvPicPr>
          <p:cNvPr id="4" name="Picture 3"/>
          <p:cNvPicPr>
            <a:picLocks noChangeAspect="1"/>
          </p:cNvPicPr>
          <p:nvPr/>
        </p:nvPicPr>
        <p:blipFill>
          <a:blip r:embed="rId2"/>
          <a:stretch>
            <a:fillRect/>
          </a:stretch>
        </p:blipFill>
        <p:spPr>
          <a:xfrm>
            <a:off x="233362" y="359466"/>
            <a:ext cx="8677275" cy="6193734"/>
          </a:xfrm>
          <a:prstGeom prst="rect">
            <a:avLst/>
          </a:prstGeom>
        </p:spPr>
      </p:pic>
    </p:spTree>
    <p:extLst>
      <p:ext uri="{BB962C8B-B14F-4D97-AF65-F5344CB8AC3E}">
        <p14:creationId xmlns:p14="http://schemas.microsoft.com/office/powerpoint/2010/main" val="989835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24000"/>
            <a:ext cx="8534400" cy="5105400"/>
          </a:xfrm>
        </p:spPr>
        <p:txBody>
          <a:bodyPr>
            <a:normAutofit/>
          </a:bodyPr>
          <a:lstStyle/>
          <a:p>
            <a:pPr algn="just"/>
            <a:r>
              <a:rPr lang="en-US" dirty="0" smtClean="0"/>
              <a:t>Secure negotiated session : a client-server session in which the URL of the requested document, along with the contents, contents of forms, and the cookies exchanged, are encrypted.</a:t>
            </a:r>
          </a:p>
          <a:p>
            <a:pPr algn="just"/>
            <a:r>
              <a:rPr lang="en-US" dirty="0" smtClean="0"/>
              <a:t>Session key : a unique symmetric encryption key chosen for a single secure session.</a:t>
            </a:r>
          </a:p>
          <a:p>
            <a:pPr algn="just"/>
            <a:r>
              <a:rPr lang="en-US" dirty="0" smtClean="0"/>
              <a:t>Virtual Private Networks (VPN) : allows remote users to securely access internal networks via the internet using the point to point tunneling protocol (PPTP).</a:t>
            </a: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a:p>
          <a:p>
            <a:pPr marL="0" indent="0" algn="just">
              <a:buNone/>
            </a:pPr>
            <a:endParaRPr lang="en-US" dirty="0"/>
          </a:p>
        </p:txBody>
      </p:sp>
      <p:sp>
        <p:nvSpPr>
          <p:cNvPr id="3" name="Title 2"/>
          <p:cNvSpPr>
            <a:spLocks noGrp="1"/>
          </p:cNvSpPr>
          <p:nvPr>
            <p:ph type="title"/>
          </p:nvPr>
        </p:nvSpPr>
        <p:spPr>
          <a:xfrm>
            <a:off x="304800" y="457199"/>
            <a:ext cx="8763000" cy="762001"/>
          </a:xfrm>
        </p:spPr>
        <p:txBody>
          <a:bodyPr>
            <a:noAutofit/>
          </a:bodyPr>
          <a:lstStyle/>
          <a:p>
            <a:r>
              <a:rPr lang="en-US" sz="3000" dirty="0" smtClean="0"/>
              <a:t>Securing channels of communication</a:t>
            </a:r>
            <a:endParaRPr lang="en-US" sz="3000" dirty="0"/>
          </a:p>
        </p:txBody>
      </p:sp>
    </p:spTree>
    <p:extLst>
      <p:ext uri="{BB962C8B-B14F-4D97-AF65-F5344CB8AC3E}">
        <p14:creationId xmlns:p14="http://schemas.microsoft.com/office/powerpoint/2010/main" val="1966448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24000"/>
            <a:ext cx="8534400" cy="5105400"/>
          </a:xfrm>
        </p:spPr>
        <p:txBody>
          <a:bodyPr>
            <a:normAutofit/>
          </a:bodyPr>
          <a:lstStyle/>
          <a:p>
            <a:pPr algn="just"/>
            <a:r>
              <a:rPr lang="en-US" dirty="0" smtClean="0"/>
              <a:t>Secure negotiated session : a client-server session in which the URL of the requested document, along with the contents, contents of forms, and the cookies exchanged, are encrypted.</a:t>
            </a:r>
          </a:p>
          <a:p>
            <a:pPr algn="just"/>
            <a:r>
              <a:rPr lang="en-US" dirty="0" smtClean="0"/>
              <a:t>Session key : a unique symmetric encryption key chosen for a single secure session.</a:t>
            </a:r>
          </a:p>
          <a:p>
            <a:pPr algn="just"/>
            <a:r>
              <a:rPr lang="en-US" dirty="0" smtClean="0"/>
              <a:t>Virtual Private Networks (VPN) : allows remote users to securely access internal networks via the internet using the point to point tunneling protocol (PPTP).</a:t>
            </a: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a:p>
          <a:p>
            <a:pPr marL="0" indent="0" algn="just">
              <a:buNone/>
            </a:pPr>
            <a:endParaRPr lang="en-US" dirty="0"/>
          </a:p>
        </p:txBody>
      </p:sp>
      <p:sp>
        <p:nvSpPr>
          <p:cNvPr id="3" name="Title 2"/>
          <p:cNvSpPr>
            <a:spLocks noGrp="1"/>
          </p:cNvSpPr>
          <p:nvPr>
            <p:ph type="title"/>
          </p:nvPr>
        </p:nvSpPr>
        <p:spPr>
          <a:xfrm>
            <a:off x="304800" y="457199"/>
            <a:ext cx="8763000" cy="762001"/>
          </a:xfrm>
        </p:spPr>
        <p:txBody>
          <a:bodyPr>
            <a:noAutofit/>
          </a:bodyPr>
          <a:lstStyle/>
          <a:p>
            <a:r>
              <a:rPr lang="en-US" sz="3000" dirty="0" smtClean="0"/>
              <a:t>Securing channels of communication</a:t>
            </a:r>
            <a:endParaRPr lang="en-US" sz="3000" dirty="0"/>
          </a:p>
        </p:txBody>
      </p:sp>
      <p:pic>
        <p:nvPicPr>
          <p:cNvPr id="4" name="Picture 3"/>
          <p:cNvPicPr>
            <a:picLocks noChangeAspect="1"/>
          </p:cNvPicPr>
          <p:nvPr/>
        </p:nvPicPr>
        <p:blipFill>
          <a:blip r:embed="rId2"/>
          <a:stretch>
            <a:fillRect/>
          </a:stretch>
        </p:blipFill>
        <p:spPr>
          <a:xfrm>
            <a:off x="152400" y="381000"/>
            <a:ext cx="8686800" cy="6248400"/>
          </a:xfrm>
          <a:prstGeom prst="rect">
            <a:avLst/>
          </a:prstGeom>
        </p:spPr>
      </p:pic>
    </p:spTree>
    <p:extLst>
      <p:ext uri="{BB962C8B-B14F-4D97-AF65-F5344CB8AC3E}">
        <p14:creationId xmlns:p14="http://schemas.microsoft.com/office/powerpoint/2010/main" val="1828749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What’s the idea? (the visioning process)</a:t>
            </a:r>
          </a:p>
          <a:p>
            <a:pPr algn="just"/>
            <a:r>
              <a:rPr lang="en-US" dirty="0" smtClean="0"/>
              <a:t>Where’s the money: business and revenue model.</a:t>
            </a:r>
          </a:p>
          <a:p>
            <a:pPr algn="just"/>
            <a:r>
              <a:rPr lang="en-US" dirty="0" smtClean="0"/>
              <a:t>Who and where is the target audience?</a:t>
            </a:r>
          </a:p>
          <a:p>
            <a:pPr algn="just"/>
            <a:r>
              <a:rPr lang="en-US" dirty="0" smtClean="0"/>
              <a:t>Characterize the marketplace</a:t>
            </a:r>
          </a:p>
          <a:p>
            <a:pPr algn="just"/>
            <a:r>
              <a:rPr lang="en-US" dirty="0" smtClean="0"/>
              <a:t>Where’s the content coming from?</a:t>
            </a:r>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The e-commerce security environment</a:t>
            </a:r>
            <a:endParaRPr lang="en-US" dirty="0"/>
          </a:p>
        </p:txBody>
      </p:sp>
      <p:pic>
        <p:nvPicPr>
          <p:cNvPr id="5" name="Picture 4"/>
          <p:cNvPicPr>
            <a:picLocks noChangeAspect="1"/>
          </p:cNvPicPr>
          <p:nvPr/>
        </p:nvPicPr>
        <p:blipFill>
          <a:blip r:embed="rId2"/>
          <a:stretch>
            <a:fillRect/>
          </a:stretch>
        </p:blipFill>
        <p:spPr>
          <a:xfrm>
            <a:off x="457200" y="1466022"/>
            <a:ext cx="8067675" cy="5087178"/>
          </a:xfrm>
          <a:prstGeom prst="rect">
            <a:avLst/>
          </a:prstGeom>
        </p:spPr>
      </p:pic>
    </p:spTree>
    <p:extLst>
      <p:ext uri="{BB962C8B-B14F-4D97-AF65-F5344CB8AC3E}">
        <p14:creationId xmlns:p14="http://schemas.microsoft.com/office/powerpoint/2010/main" val="3691356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What’s the idea? (the visioning process)</a:t>
            </a:r>
          </a:p>
          <a:p>
            <a:pPr algn="just"/>
            <a:r>
              <a:rPr lang="en-US" dirty="0" smtClean="0"/>
              <a:t>Where’s the money: business and revenue model.</a:t>
            </a:r>
          </a:p>
          <a:p>
            <a:pPr algn="just"/>
            <a:r>
              <a:rPr lang="en-US" dirty="0" smtClean="0"/>
              <a:t>Who and where is the target audience?</a:t>
            </a:r>
          </a:p>
          <a:p>
            <a:pPr algn="just"/>
            <a:r>
              <a:rPr lang="en-US" dirty="0" smtClean="0"/>
              <a:t>Characterize the marketplace</a:t>
            </a:r>
          </a:p>
          <a:p>
            <a:pPr algn="just"/>
            <a:r>
              <a:rPr lang="en-US" dirty="0" smtClean="0"/>
              <a:t>Where’s the content coming from?</a:t>
            </a:r>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What is good e-commerce security?</a:t>
            </a:r>
            <a:endParaRPr lang="en-US" dirty="0"/>
          </a:p>
        </p:txBody>
      </p:sp>
      <p:pic>
        <p:nvPicPr>
          <p:cNvPr id="4" name="Picture 3"/>
          <p:cNvPicPr>
            <a:picLocks noChangeAspect="1"/>
          </p:cNvPicPr>
          <p:nvPr/>
        </p:nvPicPr>
        <p:blipFill>
          <a:blip r:embed="rId2"/>
          <a:stretch>
            <a:fillRect/>
          </a:stretch>
        </p:blipFill>
        <p:spPr>
          <a:xfrm>
            <a:off x="304800" y="1371600"/>
            <a:ext cx="8534400" cy="5334000"/>
          </a:xfrm>
          <a:prstGeom prst="rect">
            <a:avLst/>
          </a:prstGeom>
        </p:spPr>
      </p:pic>
    </p:spTree>
    <p:extLst>
      <p:ext uri="{BB962C8B-B14F-4D97-AF65-F5344CB8AC3E}">
        <p14:creationId xmlns:p14="http://schemas.microsoft.com/office/powerpoint/2010/main" val="82740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Integrit</a:t>
            </a:r>
            <a:r>
              <a:rPr lang="en-US" dirty="0" smtClean="0"/>
              <a:t>y : the ability to ensure that information being displayed on a website or transmitted or received over the internet has not been altered in any way by an authorized party.</a:t>
            </a:r>
          </a:p>
          <a:p>
            <a:pPr algn="just"/>
            <a:r>
              <a:rPr lang="en-US" dirty="0" smtClean="0"/>
              <a:t>Nonrepudiation : the ability to ensure that e-commerce participants do not deny (</a:t>
            </a:r>
            <a:r>
              <a:rPr lang="en-US" dirty="0" err="1" smtClean="0"/>
              <a:t>i.e</a:t>
            </a:r>
            <a:r>
              <a:rPr lang="en-US" dirty="0" smtClean="0"/>
              <a:t> repudiate) their online actions.</a:t>
            </a:r>
          </a:p>
          <a:p>
            <a:pPr algn="just"/>
            <a:r>
              <a:rPr lang="en-US" dirty="0" smtClean="0"/>
              <a:t>Authenticity : the ability to ensure that messages and data are available only to those who are authorize to view them.</a:t>
            </a:r>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Dimension of e-commerce security?</a:t>
            </a:r>
            <a:endParaRPr lang="en-US" dirty="0"/>
          </a:p>
        </p:txBody>
      </p:sp>
    </p:spTree>
    <p:extLst>
      <p:ext uri="{BB962C8B-B14F-4D97-AF65-F5344CB8AC3E}">
        <p14:creationId xmlns:p14="http://schemas.microsoft.com/office/powerpoint/2010/main" val="14571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Privacy : the ability to control the use of information about oneself.</a:t>
            </a:r>
          </a:p>
          <a:p>
            <a:pPr algn="just"/>
            <a:r>
              <a:rPr lang="en-US" dirty="0" smtClean="0"/>
              <a:t>Availability : the ability to ensure that an e-commerce site continues to function as intended</a:t>
            </a:r>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Dimension of e-commerce security?</a:t>
            </a:r>
            <a:endParaRPr lang="en-US" dirty="0"/>
          </a:p>
        </p:txBody>
      </p:sp>
    </p:spTree>
    <p:extLst>
      <p:ext uri="{BB962C8B-B14F-4D97-AF65-F5344CB8AC3E}">
        <p14:creationId xmlns:p14="http://schemas.microsoft.com/office/powerpoint/2010/main" val="808869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r>
              <a:rPr lang="en-US" dirty="0" smtClean="0"/>
              <a:t>Privacy : the ability to control the use of information about oneself.</a:t>
            </a:r>
          </a:p>
          <a:p>
            <a:pPr algn="just"/>
            <a:r>
              <a:rPr lang="en-US" dirty="0" smtClean="0"/>
              <a:t>Availability : the ability to ensure that an e-commerce site continues to function as intended</a:t>
            </a:r>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457200" y="359465"/>
            <a:ext cx="8229600" cy="859735"/>
          </a:xfrm>
        </p:spPr>
        <p:txBody>
          <a:bodyPr>
            <a:normAutofit/>
          </a:bodyPr>
          <a:lstStyle/>
          <a:p>
            <a:r>
              <a:rPr lang="en-US" dirty="0" smtClean="0"/>
              <a:t>Dimension of e-commerce security?</a:t>
            </a:r>
            <a:endParaRPr lang="en-US" dirty="0"/>
          </a:p>
        </p:txBody>
      </p:sp>
      <p:pic>
        <p:nvPicPr>
          <p:cNvPr id="4" name="Picture 3"/>
          <p:cNvPicPr>
            <a:picLocks noChangeAspect="1"/>
          </p:cNvPicPr>
          <p:nvPr/>
        </p:nvPicPr>
        <p:blipFill>
          <a:blip r:embed="rId2"/>
          <a:stretch>
            <a:fillRect/>
          </a:stretch>
        </p:blipFill>
        <p:spPr>
          <a:xfrm>
            <a:off x="228600" y="152400"/>
            <a:ext cx="8610600" cy="6512822"/>
          </a:xfrm>
          <a:prstGeom prst="rect">
            <a:avLst/>
          </a:prstGeom>
        </p:spPr>
      </p:pic>
    </p:spTree>
    <p:extLst>
      <p:ext uri="{BB962C8B-B14F-4D97-AF65-F5344CB8AC3E}">
        <p14:creationId xmlns:p14="http://schemas.microsoft.com/office/powerpoint/2010/main" val="1488790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524000"/>
            <a:ext cx="8534400" cy="5105400"/>
          </a:xfrm>
        </p:spPr>
        <p:txBody>
          <a:bodyPr/>
          <a:lstStyle/>
          <a:p>
            <a:pPr algn="just"/>
            <a:r>
              <a:rPr lang="en-US" dirty="0" smtClean="0"/>
              <a:t> </a:t>
            </a:r>
          </a:p>
          <a:p>
            <a:pPr algn="just"/>
            <a:endParaRPr lang="en-US" dirty="0" smtClean="0"/>
          </a:p>
          <a:p>
            <a:pPr algn="just"/>
            <a:endParaRPr lang="en-US" dirty="0"/>
          </a:p>
          <a:p>
            <a:pPr algn="just"/>
            <a:endParaRPr lang="en-US" dirty="0"/>
          </a:p>
        </p:txBody>
      </p:sp>
      <p:sp>
        <p:nvSpPr>
          <p:cNvPr id="3" name="Title 2"/>
          <p:cNvSpPr>
            <a:spLocks noGrp="1"/>
          </p:cNvSpPr>
          <p:nvPr>
            <p:ph type="title"/>
          </p:nvPr>
        </p:nvSpPr>
        <p:spPr>
          <a:xfrm>
            <a:off x="304800" y="359465"/>
            <a:ext cx="8534400" cy="859735"/>
          </a:xfrm>
        </p:spPr>
        <p:txBody>
          <a:bodyPr>
            <a:normAutofit fontScale="90000"/>
          </a:bodyPr>
          <a:lstStyle/>
          <a:p>
            <a:r>
              <a:rPr lang="en-US" dirty="0" smtClean="0"/>
              <a:t>Security threats in the e-commerce environment</a:t>
            </a:r>
            <a:endParaRPr lang="en-US" dirty="0"/>
          </a:p>
        </p:txBody>
      </p:sp>
      <p:pic>
        <p:nvPicPr>
          <p:cNvPr id="5" name="Picture 4"/>
          <p:cNvPicPr>
            <a:picLocks noChangeAspect="1"/>
          </p:cNvPicPr>
          <p:nvPr/>
        </p:nvPicPr>
        <p:blipFill>
          <a:blip r:embed="rId2"/>
          <a:stretch>
            <a:fillRect/>
          </a:stretch>
        </p:blipFill>
        <p:spPr>
          <a:xfrm>
            <a:off x="304801" y="1371600"/>
            <a:ext cx="8534400" cy="5278507"/>
          </a:xfrm>
          <a:prstGeom prst="rect">
            <a:avLst/>
          </a:prstGeom>
        </p:spPr>
      </p:pic>
    </p:spTree>
    <p:extLst>
      <p:ext uri="{BB962C8B-B14F-4D97-AF65-F5344CB8AC3E}">
        <p14:creationId xmlns:p14="http://schemas.microsoft.com/office/powerpoint/2010/main" val="1821177933"/>
      </p:ext>
    </p:extLst>
  </p:cSld>
  <p:clrMapOvr>
    <a:masterClrMapping/>
  </p:clrMapOvr>
</p:sld>
</file>

<file path=ppt/theme/theme1.xml><?xml version="1.0" encoding="utf-8"?>
<a:theme xmlns:a="http://schemas.openxmlformats.org/drawingml/2006/main" name="Custom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english</DirectSourceMarket>
    <MarketSpecific xmlns="4873beb7-5857-4685-be1f-d57550cc96cc" xsi:nil="true"/>
    <ApprovalStatus xmlns="4873beb7-5857-4685-be1f-d57550cc96cc">InProgress</ApprovalStatus>
    <PrimaryImageGen xmlns="4873beb7-5857-4685-be1f-d57550cc96cc">true</PrimaryImageGen>
    <ThumbnailAssetId xmlns="4873beb7-5857-4685-be1f-d57550cc96cc" xsi:nil="true"/>
    <NumericId xmlns="4873beb7-5857-4685-be1f-d57550cc96cc">-1</NumericId>
    <TPFriendlyName xmlns="4873beb7-5857-4685-be1f-d57550cc96cc">Contemporary blue design template</TPFriendlyName>
    <BusinessGroup xmlns="4873beb7-5857-4685-be1f-d57550cc96cc" xsi:nil="true"/>
    <APEditor xmlns="4873beb7-5857-4685-be1f-d57550cc96cc">
      <UserInfo>
        <DisplayName>REDMOND\v-luannv</DisplayName>
        <AccountId>92</AccountId>
        <AccountType/>
      </UserInfo>
    </APEditor>
    <SourceTitle xmlns="4873beb7-5857-4685-be1f-d57550cc96cc">Contemporary blue design template</SourceTitle>
    <OpenTemplate xmlns="4873beb7-5857-4685-be1f-d57550cc96cc">true</OpenTemplate>
    <UALocComments xmlns="4873beb7-5857-4685-be1f-d57550cc96cc" xsi:nil="true"/>
    <ParentAssetId xmlns="4873beb7-5857-4685-be1f-d57550cc96cc" xsi:nil="true"/>
    <PublishStatusLookup xmlns="4873beb7-5857-4685-be1f-d57550cc96cc">
      <Value>71365</Value>
      <Value>1583080</Value>
    </PublishStatusLookup>
    <IntlLangReviewDate xmlns="4873beb7-5857-4685-be1f-d57550cc96cc" xsi:nil="true"/>
    <MachineTranslated xmlns="4873beb7-5857-4685-be1f-d57550cc96cc">false</MachineTranslated>
    <OriginalSourceMarket xmlns="4873beb7-5857-4685-be1f-d57550cc96cc">english</OriginalSourceMarket>
    <TPInstallLocation xmlns="4873beb7-5857-4685-be1f-d57550cc96cc">{My Templates}</TPInstallLocation>
    <APDescription xmlns="4873beb7-5857-4685-be1f-d57550cc96cc" xsi:nil="true"/>
    <IntlLangReview xmlns="4873beb7-5857-4685-be1f-d57550cc96cc" xsi:nil="true"/>
    <UAProjectedTotalWords xmlns="4873beb7-5857-4685-be1f-d57550cc96cc" xsi:nil="true"/>
    <OutputCachingOn xmlns="4873beb7-5857-4685-be1f-d57550cc96cc">false</OutputCachingOn>
    <ContentItem xmlns="4873beb7-5857-4685-be1f-d57550cc96cc" xsi:nil="true"/>
    <ClipArtFilename xmlns="4873beb7-5857-4685-be1f-d57550cc96cc" xsi:nil="true"/>
    <AverageRating xmlns="4873beb7-5857-4685-be1f-d57550cc96cc" xsi:nil="true"/>
    <APAuthor xmlns="4873beb7-5857-4685-be1f-d57550cc96cc">
      <UserInfo>
        <DisplayName>REDMOND\cynvey</DisplayName>
        <AccountId>191</AccountId>
        <AccountType/>
      </UserInfo>
    </APAuthor>
    <TPAppVersion xmlns="4873beb7-5857-4685-be1f-d57550cc96cc">12</TPAppVersion>
    <TPCommandLine xmlns="4873beb7-5857-4685-be1f-d57550cc96cc">{PP} /n {FilePath}</TPCommandLine>
    <PublishTargets xmlns="4873beb7-5857-4685-be1f-d57550cc96cc">OfficeOnline</PublishTargets>
    <TPLaunchHelpLinkType xmlns="4873beb7-5857-4685-be1f-d57550cc96cc">Template</TPLaunchHelpLinkType>
    <EditorialStatus xmlns="4873beb7-5857-4685-be1f-d57550cc96cc" xsi:nil="true"/>
    <LastModifiedDateTime xmlns="4873beb7-5857-4685-be1f-d57550cc96cc" xsi:nil="true"/>
    <TimesCloned xmlns="4873beb7-5857-4685-be1f-d57550cc96cc" xsi:nil="true"/>
    <Provider xmlns="4873beb7-5857-4685-be1f-d57550cc96cc">EY006220130</Provider>
    <AcquiredFrom xmlns="4873beb7-5857-4685-be1f-d57550cc96cc" xsi:nil="true"/>
    <AssetStart xmlns="4873beb7-5857-4685-be1f-d57550cc96cc">2009-05-30T20:29:00+00:00</AssetStart>
    <LastHandOff xmlns="4873beb7-5857-4685-be1f-d57550cc96cc" xsi:nil="true"/>
    <TPClientViewer xmlns="4873beb7-5857-4685-be1f-d57550cc96cc">Microsoft Office PowerPoint</TPClientViewer>
    <ArtSampleDocs xmlns="4873beb7-5857-4685-be1f-d57550cc96cc" xsi:nil="true"/>
    <UACurrentWords xmlns="4873beb7-5857-4685-be1f-d57550cc96cc">0</UACurrentWords>
    <UALocRecommendation xmlns="4873beb7-5857-4685-be1f-d57550cc96cc">Localize</UALocRecommendation>
    <IsDeleted xmlns="4873beb7-5857-4685-be1f-d57550cc96cc">false</IsDeleted>
    <ShowIn xmlns="4873beb7-5857-4685-be1f-d57550cc96cc">Show everywhere</ShowIn>
    <UANotes xmlns="4873beb7-5857-4685-be1f-d57550cc96cc">online only. Removed PPT 12 design template appver per bug AWS Intl Support bug 22543 as it was causing problems with download.. O14_beta1FedEx</UANotes>
    <TemplateStatus xmlns="4873beb7-5857-4685-be1f-d57550cc96cc">Complete</TemplateStatus>
    <CSXHash xmlns="4873beb7-5857-4685-be1f-d57550cc96cc" xsi:nil="true"/>
    <VoteCount xmlns="4873beb7-5857-4685-be1f-d57550cc96cc" xsi:nil="true"/>
    <AssetExpire xmlns="4873beb7-5857-4685-be1f-d57550cc96cc">2100-01-01T00:00:00+00:00</AssetExpire>
    <CSXSubmissionMarket xmlns="4873beb7-5857-4685-be1f-d57550cc96cc" xsi:nil="true"/>
    <DSATActionTaken xmlns="4873beb7-5857-4685-be1f-d57550cc96cc" xsi:nil="true"/>
    <TPExecutable xmlns="4873beb7-5857-4685-be1f-d57550cc96cc" xsi:nil="true"/>
    <SubmitterId xmlns="4873beb7-5857-4685-be1f-d57550cc96cc" xsi:nil="true"/>
    <AssetType xmlns="4873beb7-5857-4685-be1f-d57550cc96cc">TP</AssetType>
    <BugNumber xmlns="4873beb7-5857-4685-be1f-d57550cc96cc">426091. 537272</BugNumber>
    <CSXSubmissionDate xmlns="4873beb7-5857-4685-be1f-d57550cc96cc" xsi:nil="true"/>
    <CSXUpdate xmlns="4873beb7-5857-4685-be1f-d57550cc96cc">false</CSXUpdate>
    <ApprovalLog xmlns="4873beb7-5857-4685-be1f-d57550cc96cc" xsi:nil="true"/>
    <Milestone xmlns="4873beb7-5857-4685-be1f-d57550cc96cc" xsi:nil="true"/>
    <OriginAsset xmlns="4873beb7-5857-4685-be1f-d57550cc96cc" xsi:nil="true"/>
    <TPComponent xmlns="4873beb7-5857-4685-be1f-d57550cc96cc">PPTFiles</TPComponent>
    <AssetId xmlns="4873beb7-5857-4685-be1f-d57550cc96cc">TP010073846</AssetId>
    <TPApplication xmlns="4873beb7-5857-4685-be1f-d57550cc96cc">PowerPoint</TPApplication>
    <TPLaunchHelpLink xmlns="4873beb7-5857-4685-be1f-d57550cc96cc" xsi:nil="true"/>
    <IntlLocPriority xmlns="4873beb7-5857-4685-be1f-d57550cc96cc" xsi:nil="true"/>
    <HandoffToMSDN xmlns="4873beb7-5857-4685-be1f-d57550cc96cc" xsi:nil="true"/>
    <PlannedPubDate xmlns="4873beb7-5857-4685-be1f-d57550cc96cc" xsi:nil="true"/>
    <CrawlForDependencies xmlns="4873beb7-5857-4685-be1f-d57550cc96cc">false</CrawlForDependencies>
    <IntlLangReviewer xmlns="4873beb7-5857-4685-be1f-d57550cc96cc" xsi:nil="true"/>
    <TrustLevel xmlns="4873beb7-5857-4685-be1f-d57550cc96cc">1 Microsoft Managed Content</TrustLevel>
    <IsSearchable xmlns="4873beb7-5857-4685-be1f-d57550cc96cc">false</IsSearchable>
    <TPNamespace xmlns="4873beb7-5857-4685-be1f-d57550cc96cc">POWERPNT</TPNamespace>
    <Markets xmlns="4873beb7-5857-4685-be1f-d57550cc96cc"/>
    <LastPublishResultLookup xmlns="4873beb7-5857-4685-be1f-d57550cc96cc" xsi:nil="true"/>
    <PolicheckWords xmlns="4873beb7-5857-4685-be1f-d57550cc96cc" xsi:nil="true"/>
    <FriendlyTitle xmlns="4873beb7-5857-4685-be1f-d57550cc96cc" xsi:nil="true"/>
    <Manager xmlns="4873beb7-5857-4685-be1f-d57550cc96cc" xsi:nil="true"/>
    <EditorialTags xmlns="4873beb7-5857-4685-be1f-d57550cc96cc" xsi:nil="true"/>
    <LegacyData xmlns="4873beb7-5857-4685-be1f-d57550cc96cc" xsi:nil="true"/>
    <Downloads xmlns="4873beb7-5857-4685-be1f-d57550cc96cc">0</Downloads>
    <Providers xmlns="4873beb7-5857-4685-be1f-d57550cc96cc" xsi:nil="true"/>
    <TemplateTemplateType xmlns="4873beb7-5857-4685-be1f-d57550cc96cc">PowerPoint 12 Default</TemplateTemplateType>
    <OOCacheId xmlns="4873beb7-5857-4685-be1f-d57550cc96cc" xsi:nil="true"/>
    <BlockPublish xmlns="4873beb7-5857-4685-be1f-d57550cc96cc" xsi:nil="true"/>
    <CampaignTagsTaxHTField0 xmlns="4873beb7-5857-4685-be1f-d57550cc96cc">
      <Terms xmlns="http://schemas.microsoft.com/office/infopath/2007/PartnerControls"/>
    </CampaignTagsTaxHTField0>
    <LocLastLocAttemptVersionLookup xmlns="4873beb7-5857-4685-be1f-d57550cc96cc">118287</LocLastLocAttemptVersionLookup>
    <LocLastLocAttemptVersionTypeLookup xmlns="4873beb7-5857-4685-be1f-d57550cc96cc" xsi:nil="true"/>
    <LocOverallPreviewStatusLookup xmlns="4873beb7-5857-4685-be1f-d57550cc96cc" xsi:nil="true"/>
    <LocOverallPublishStatusLookup xmlns="4873beb7-5857-4685-be1f-d57550cc96cc" xsi:nil="true"/>
    <TaxCatchAll xmlns="4873beb7-5857-4685-be1f-d57550cc96cc"/>
    <LocNewPublishedVersionLookup xmlns="4873beb7-5857-4685-be1f-d57550cc96cc" xsi:nil="true"/>
    <LocPublishedDependentAssetsLookup xmlns="4873beb7-5857-4685-be1f-d57550cc96cc" xsi:nil="true"/>
    <LocComments xmlns="4873beb7-5857-4685-be1f-d57550cc96cc" xsi:nil="true"/>
    <LocProcessedForMarketsLookup xmlns="4873beb7-5857-4685-be1f-d57550cc96cc" xsi:nil="true"/>
    <LocRecommendedHandoff xmlns="4873beb7-5857-4685-be1f-d57550cc96cc" xsi:nil="true"/>
    <LocManualTestRequired xmlns="4873beb7-5857-4685-be1f-d57550cc96cc" xsi:nil="true"/>
    <LocProcessedForHandoffsLookup xmlns="4873beb7-5857-4685-be1f-d57550cc96cc" xsi:nil="true"/>
    <LocOverallHandbackStatusLookup xmlns="4873beb7-5857-4685-be1f-d57550cc96cc" xsi:nil="true"/>
    <LocalizationTagsTaxHTField0 xmlns="4873beb7-5857-4685-be1f-d57550cc96cc">
      <Terms xmlns="http://schemas.microsoft.com/office/infopath/2007/PartnerControls"/>
    </LocalizationTagsTaxHTField0>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InternalTagsTaxHTField0 xmlns="4873beb7-5857-4685-be1f-d57550cc96cc">
      <Terms xmlns="http://schemas.microsoft.com/office/infopath/2007/PartnerControls"/>
    </InternalTagsTaxHTField0>
    <RecommendationsModifier xmlns="4873beb7-5857-4685-be1f-d57550cc96cc" xsi:nil="true"/>
    <ScenarioTagsTaxHTField0 xmlns="4873beb7-5857-4685-be1f-d57550cc96cc">
      <Terms xmlns="http://schemas.microsoft.com/office/infopath/2007/PartnerControls"/>
    </ScenarioTagsTaxHTField0>
    <OriginalRelease xmlns="4873beb7-5857-4685-be1f-d57550cc96cc">14</OriginalRelease>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FD1B72-46CC-4A99-8A37-DBF68CD60E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A6A27F-3C5D-4FBA-9D24-506479B57DAA}">
  <ds:schemaRefs>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purl.org/dc/elements/1.1/"/>
    <ds:schemaRef ds:uri="4873beb7-5857-4685-be1f-d57550cc96cc"/>
  </ds:schemaRefs>
</ds:datastoreItem>
</file>

<file path=customXml/itemProps3.xml><?xml version="1.0" encoding="utf-8"?>
<ds:datastoreItem xmlns:ds="http://schemas.openxmlformats.org/officeDocument/2006/customXml" ds:itemID="{50B57212-D278-4F09-9602-9B26806117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TF10073846</Template>
  <TotalTime>0</TotalTime>
  <Words>1727</Words>
  <Application>Microsoft Office PowerPoint</Application>
  <PresentationFormat>On-screen Show (4:3)</PresentationFormat>
  <Paragraphs>199</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MS PGothic</vt:lpstr>
      <vt:lpstr>Calibri</vt:lpstr>
      <vt:lpstr>Corbel</vt:lpstr>
      <vt:lpstr>Wingdings</vt:lpstr>
      <vt:lpstr>Custom Theme</vt:lpstr>
      <vt:lpstr>UPN “VETERAN” YOGYAKARTA</vt:lpstr>
      <vt:lpstr>E-commerce security and payment systems</vt:lpstr>
      <vt:lpstr>Imagine your e-commerce presence</vt:lpstr>
      <vt:lpstr>The e-commerce security environment</vt:lpstr>
      <vt:lpstr>What is good e-commerce security?</vt:lpstr>
      <vt:lpstr>Dimension of e-commerce security?</vt:lpstr>
      <vt:lpstr>Dimension of e-commerce security?</vt:lpstr>
      <vt:lpstr>Dimension of e-commerce security?</vt:lpstr>
      <vt:lpstr>Security threats in the e-commerce environment</vt:lpstr>
      <vt:lpstr>Security threats in the e-commerce environment</vt:lpstr>
      <vt:lpstr>Security threats in the e-commerce environment</vt:lpstr>
      <vt:lpstr>Security threats in the e-commerce environment</vt:lpstr>
      <vt:lpstr>Security threats in the e-commerce environment</vt:lpstr>
      <vt:lpstr>Security threats in the e-commerce environment</vt:lpstr>
      <vt:lpstr>Potentially unwanted programs(PUPS)</vt:lpstr>
      <vt:lpstr>Hacking, cybervandalism, and hacktivism</vt:lpstr>
      <vt:lpstr>Data breaches</vt:lpstr>
      <vt:lpstr>Denial Of Service(DOS) &amp; Distributed Denial Of Service (DDOS) attacks.</vt:lpstr>
      <vt:lpstr>Poorly designed software</vt:lpstr>
      <vt:lpstr>IOT security issues</vt:lpstr>
      <vt:lpstr>IOT security issues</vt:lpstr>
      <vt:lpstr>Technology solutions (Protecting internet communications)</vt:lpstr>
      <vt:lpstr>Technology solutions (Protecting internet communications)</vt:lpstr>
      <vt:lpstr> </vt:lpstr>
      <vt:lpstr>Public Key cryptography using digital signature &amp; hash digest</vt:lpstr>
      <vt:lpstr> Public Key cryptography using digital signature &amp; hash digest</vt:lpstr>
      <vt:lpstr> Public Key cryptography using digital signature &amp; hash digest</vt:lpstr>
      <vt:lpstr> Public Key cryptography using digital signature &amp; hash digest</vt:lpstr>
      <vt:lpstr>Digital certificates and publie key infrastructure (PKI)</vt:lpstr>
      <vt:lpstr>Securing channels of communication</vt:lpstr>
      <vt:lpstr>Securing channels of communication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2019-01-13T20:37:35Z</dcterms:created>
  <dcterms:modified xsi:type="dcterms:W3CDTF">2019-01-16T03:15:51Z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Applications">
    <vt:lpwstr>65;#zpp120;#439;#tpl140;#79;#tpl120;#419;#zpp140;#496;#ppd140;#67;#ppd120</vt:lpwstr>
  </property>
  <property fmtid="{D5CDD505-2E9C-101B-9397-08002B2CF9AE}" pid="4" name="APTrustLevel">
    <vt:r8>1</vt:r8>
  </property>
</Properties>
</file>