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57" r:id="rId3"/>
    <p:sldId id="276" r:id="rId4"/>
    <p:sldId id="277" r:id="rId5"/>
    <p:sldId id="278" r:id="rId6"/>
    <p:sldId id="271" r:id="rId7"/>
    <p:sldId id="270" r:id="rId8"/>
    <p:sldId id="258" r:id="rId9"/>
    <p:sldId id="279" r:id="rId10"/>
    <p:sldId id="281" r:id="rId11"/>
    <p:sldId id="282" r:id="rId12"/>
    <p:sldId id="283" r:id="rId13"/>
    <p:sldId id="260" r:id="rId14"/>
    <p:sldId id="280" r:id="rId15"/>
    <p:sldId id="262" r:id="rId16"/>
    <p:sldId id="284" r:id="rId17"/>
    <p:sldId id="285" r:id="rId18"/>
    <p:sldId id="264" r:id="rId19"/>
    <p:sldId id="273" r:id="rId20"/>
    <p:sldId id="266" r:id="rId21"/>
    <p:sldId id="267" r:id="rId22"/>
    <p:sldId id="268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792" y="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187CAA-4716-4E81-8DE9-C75633B32C82}" type="doc">
      <dgm:prSet loTypeId="urn:microsoft.com/office/officeart/2005/8/layout/vProcess5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4E4329-81E5-4D3D-B4CB-045B8CF4A4B0}">
      <dgm:prSet phldrT="[Text]" custT="1"/>
      <dgm:spPr/>
      <dgm:t>
        <a:bodyPr/>
        <a:lstStyle/>
        <a:p>
          <a:r>
            <a:rPr lang="en-US" sz="2400" dirty="0" err="1" smtClean="0">
              <a:latin typeface="Cambria" pitchFamily="18" charset="0"/>
            </a:rPr>
            <a:t>Pertanian</a:t>
          </a:r>
          <a:r>
            <a:rPr lang="en-US" sz="2400" dirty="0" smtClean="0">
              <a:latin typeface="Cambria" pitchFamily="18" charset="0"/>
            </a:rPr>
            <a:t> </a:t>
          </a:r>
          <a:r>
            <a:rPr lang="en-US" sz="2400" dirty="0" err="1" smtClean="0">
              <a:latin typeface="Cambria" pitchFamily="18" charset="0"/>
            </a:rPr>
            <a:t>Subsisten</a:t>
          </a:r>
          <a:endParaRPr lang="en-US" sz="2400" dirty="0">
            <a:latin typeface="Cambria" pitchFamily="18" charset="0"/>
          </a:endParaRPr>
        </a:p>
      </dgm:t>
    </dgm:pt>
    <dgm:pt modelId="{BC8E4455-6B89-48E0-9C0B-1CF9C529D8AC}" type="parTrans" cxnId="{3922D506-1026-40CC-B5B9-48C995E159BA}">
      <dgm:prSet/>
      <dgm:spPr/>
      <dgm:t>
        <a:bodyPr/>
        <a:lstStyle/>
        <a:p>
          <a:endParaRPr lang="en-US" sz="2400">
            <a:latin typeface="Cambria" pitchFamily="18" charset="0"/>
          </a:endParaRPr>
        </a:p>
      </dgm:t>
    </dgm:pt>
    <dgm:pt modelId="{E0A36AD8-1188-486C-A8B4-FB43779DCCD1}" type="sibTrans" cxnId="{3922D506-1026-40CC-B5B9-48C995E159BA}">
      <dgm:prSet custT="1"/>
      <dgm:spPr/>
      <dgm:t>
        <a:bodyPr/>
        <a:lstStyle/>
        <a:p>
          <a:endParaRPr lang="en-US" sz="2400">
            <a:latin typeface="Cambria" pitchFamily="18" charset="0"/>
          </a:endParaRPr>
        </a:p>
      </dgm:t>
    </dgm:pt>
    <dgm:pt modelId="{21C3BF12-2390-4BD6-B5C0-998123E04C46}">
      <dgm:prSet phldrT="[Text]" custT="1"/>
      <dgm:spPr/>
      <dgm:t>
        <a:bodyPr/>
        <a:lstStyle/>
        <a:p>
          <a:r>
            <a:rPr lang="en-US" sz="2400" dirty="0" err="1" smtClean="0">
              <a:latin typeface="Cambria" pitchFamily="18" charset="0"/>
            </a:rPr>
            <a:t>Pertanian</a:t>
          </a:r>
          <a:r>
            <a:rPr lang="en-US" sz="2400" dirty="0" smtClean="0">
              <a:latin typeface="Cambria" pitchFamily="18" charset="0"/>
            </a:rPr>
            <a:t> </a:t>
          </a:r>
          <a:r>
            <a:rPr lang="en-US" sz="2400" dirty="0" err="1" smtClean="0">
              <a:latin typeface="Cambria" pitchFamily="18" charset="0"/>
            </a:rPr>
            <a:t>Komersial</a:t>
          </a:r>
          <a:endParaRPr lang="en-US" sz="2400" dirty="0">
            <a:latin typeface="Cambria" pitchFamily="18" charset="0"/>
          </a:endParaRPr>
        </a:p>
      </dgm:t>
    </dgm:pt>
    <dgm:pt modelId="{11E0A683-6C54-4CEB-912F-1D4E24B55863}" type="parTrans" cxnId="{31369AC9-4C5E-463F-9D04-46D494DD0198}">
      <dgm:prSet/>
      <dgm:spPr/>
      <dgm:t>
        <a:bodyPr/>
        <a:lstStyle/>
        <a:p>
          <a:endParaRPr lang="en-US" sz="2400">
            <a:latin typeface="Cambria" pitchFamily="18" charset="0"/>
          </a:endParaRPr>
        </a:p>
      </dgm:t>
    </dgm:pt>
    <dgm:pt modelId="{3D2F5C22-BDD3-45E9-ACCA-86402C874704}" type="sibTrans" cxnId="{31369AC9-4C5E-463F-9D04-46D494DD0198}">
      <dgm:prSet custT="1"/>
      <dgm:spPr/>
      <dgm:t>
        <a:bodyPr/>
        <a:lstStyle/>
        <a:p>
          <a:endParaRPr lang="en-US" sz="2400">
            <a:latin typeface="Cambria" pitchFamily="18" charset="0"/>
          </a:endParaRPr>
        </a:p>
      </dgm:t>
    </dgm:pt>
    <dgm:pt modelId="{C2E3BF40-2006-4F7E-8EED-67C7365E70C9}">
      <dgm:prSet phldrT="[Text]" custT="1"/>
      <dgm:spPr/>
      <dgm:t>
        <a:bodyPr/>
        <a:lstStyle/>
        <a:p>
          <a:r>
            <a:rPr lang="en-US" sz="2400" dirty="0" err="1" smtClean="0">
              <a:latin typeface="Cambria" pitchFamily="18" charset="0"/>
            </a:rPr>
            <a:t>Agribisnis</a:t>
          </a:r>
          <a:endParaRPr lang="en-US" sz="2400" dirty="0">
            <a:latin typeface="Cambria" pitchFamily="18" charset="0"/>
          </a:endParaRPr>
        </a:p>
      </dgm:t>
    </dgm:pt>
    <dgm:pt modelId="{D87B1500-892D-4CFB-8FCD-A36DC5CE0D0E}" type="parTrans" cxnId="{A8FF133B-5F5A-4664-968C-240D20B2CFE3}">
      <dgm:prSet/>
      <dgm:spPr/>
      <dgm:t>
        <a:bodyPr/>
        <a:lstStyle/>
        <a:p>
          <a:endParaRPr lang="en-US" sz="2400">
            <a:latin typeface="Cambria" pitchFamily="18" charset="0"/>
          </a:endParaRPr>
        </a:p>
      </dgm:t>
    </dgm:pt>
    <dgm:pt modelId="{973EB659-C465-4FB6-80CC-A0B23A96417C}" type="sibTrans" cxnId="{A8FF133B-5F5A-4664-968C-240D20B2CFE3}">
      <dgm:prSet/>
      <dgm:spPr/>
      <dgm:t>
        <a:bodyPr/>
        <a:lstStyle/>
        <a:p>
          <a:endParaRPr lang="en-US" sz="2400">
            <a:latin typeface="Cambria" pitchFamily="18" charset="0"/>
          </a:endParaRPr>
        </a:p>
      </dgm:t>
    </dgm:pt>
    <dgm:pt modelId="{13A79DAF-77F9-4B85-9E50-6F95AAF982B3}" type="pres">
      <dgm:prSet presAssocID="{CA187CAA-4716-4E81-8DE9-C75633B32C8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C5B342-B9E6-4208-AA29-F71424E69DB8}" type="pres">
      <dgm:prSet presAssocID="{CA187CAA-4716-4E81-8DE9-C75633B32C82}" presName="dummyMaxCanvas" presStyleCnt="0">
        <dgm:presLayoutVars/>
      </dgm:prSet>
      <dgm:spPr/>
    </dgm:pt>
    <dgm:pt modelId="{23FA7907-5BAA-465E-BC03-6591664FFB35}" type="pres">
      <dgm:prSet presAssocID="{CA187CAA-4716-4E81-8DE9-C75633B32C82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07039E-377F-4CA1-BCAA-AD284701BDBC}" type="pres">
      <dgm:prSet presAssocID="{CA187CAA-4716-4E81-8DE9-C75633B32C82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ED0E69-BBD5-4C08-ABE5-10E1DF657058}" type="pres">
      <dgm:prSet presAssocID="{CA187CAA-4716-4E81-8DE9-C75633B32C82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C59DB9-67E5-4447-BC15-0762C0DF4EFC}" type="pres">
      <dgm:prSet presAssocID="{CA187CAA-4716-4E81-8DE9-C75633B32C82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7C95DD-1AE1-4BDC-80E7-01010855FA6E}" type="pres">
      <dgm:prSet presAssocID="{CA187CAA-4716-4E81-8DE9-C75633B32C82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3A0273-7206-4864-8B04-E0025F339C96}" type="pres">
      <dgm:prSet presAssocID="{CA187CAA-4716-4E81-8DE9-C75633B32C82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C10491-40DB-48D5-AECE-F018ABFAEFD9}" type="pres">
      <dgm:prSet presAssocID="{CA187CAA-4716-4E81-8DE9-C75633B32C82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F70FDA-E4BB-498D-8380-FB10F0FE288A}" type="pres">
      <dgm:prSet presAssocID="{CA187CAA-4716-4E81-8DE9-C75633B32C82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BB3E55-8B0F-4755-8138-8CAA78E59364}" type="presOf" srcId="{104E4329-81E5-4D3D-B4CB-045B8CF4A4B0}" destId="{273A0273-7206-4864-8B04-E0025F339C96}" srcOrd="1" destOrd="0" presId="urn:microsoft.com/office/officeart/2005/8/layout/vProcess5"/>
    <dgm:cxn modelId="{5310DC95-5387-484A-92D0-B6DA14810E07}" type="presOf" srcId="{C2E3BF40-2006-4F7E-8EED-67C7365E70C9}" destId="{C9ED0E69-BBD5-4C08-ABE5-10E1DF657058}" srcOrd="0" destOrd="0" presId="urn:microsoft.com/office/officeart/2005/8/layout/vProcess5"/>
    <dgm:cxn modelId="{A2B9160C-2624-4364-9EB8-4519DA284BA5}" type="presOf" srcId="{CA187CAA-4716-4E81-8DE9-C75633B32C82}" destId="{13A79DAF-77F9-4B85-9E50-6F95AAF982B3}" srcOrd="0" destOrd="0" presId="urn:microsoft.com/office/officeart/2005/8/layout/vProcess5"/>
    <dgm:cxn modelId="{D03CFE39-B544-4E0B-8F91-08FCCF617E46}" type="presOf" srcId="{104E4329-81E5-4D3D-B4CB-045B8CF4A4B0}" destId="{23FA7907-5BAA-465E-BC03-6591664FFB35}" srcOrd="0" destOrd="0" presId="urn:microsoft.com/office/officeart/2005/8/layout/vProcess5"/>
    <dgm:cxn modelId="{31369AC9-4C5E-463F-9D04-46D494DD0198}" srcId="{CA187CAA-4716-4E81-8DE9-C75633B32C82}" destId="{21C3BF12-2390-4BD6-B5C0-998123E04C46}" srcOrd="1" destOrd="0" parTransId="{11E0A683-6C54-4CEB-912F-1D4E24B55863}" sibTransId="{3D2F5C22-BDD3-45E9-ACCA-86402C874704}"/>
    <dgm:cxn modelId="{D98F625D-E887-42D0-B7DE-C12AAF8DD243}" type="presOf" srcId="{C2E3BF40-2006-4F7E-8EED-67C7365E70C9}" destId="{F0F70FDA-E4BB-498D-8380-FB10F0FE288A}" srcOrd="1" destOrd="0" presId="urn:microsoft.com/office/officeart/2005/8/layout/vProcess5"/>
    <dgm:cxn modelId="{289FE529-698C-4730-8184-38E86B329A03}" type="presOf" srcId="{3D2F5C22-BDD3-45E9-ACCA-86402C874704}" destId="{AC7C95DD-1AE1-4BDC-80E7-01010855FA6E}" srcOrd="0" destOrd="0" presId="urn:microsoft.com/office/officeart/2005/8/layout/vProcess5"/>
    <dgm:cxn modelId="{286A560C-5E79-46FD-B692-422414A20B56}" type="presOf" srcId="{21C3BF12-2390-4BD6-B5C0-998123E04C46}" destId="{BEC10491-40DB-48D5-AECE-F018ABFAEFD9}" srcOrd="1" destOrd="0" presId="urn:microsoft.com/office/officeart/2005/8/layout/vProcess5"/>
    <dgm:cxn modelId="{3922D506-1026-40CC-B5B9-48C995E159BA}" srcId="{CA187CAA-4716-4E81-8DE9-C75633B32C82}" destId="{104E4329-81E5-4D3D-B4CB-045B8CF4A4B0}" srcOrd="0" destOrd="0" parTransId="{BC8E4455-6B89-48E0-9C0B-1CF9C529D8AC}" sibTransId="{E0A36AD8-1188-486C-A8B4-FB43779DCCD1}"/>
    <dgm:cxn modelId="{BC27ED37-C7CA-4F4C-9795-4E280129A166}" type="presOf" srcId="{21C3BF12-2390-4BD6-B5C0-998123E04C46}" destId="{F507039E-377F-4CA1-BCAA-AD284701BDBC}" srcOrd="0" destOrd="0" presId="urn:microsoft.com/office/officeart/2005/8/layout/vProcess5"/>
    <dgm:cxn modelId="{B59BAC5F-46A1-4AF1-BBF8-D2E0EB6749E0}" type="presOf" srcId="{E0A36AD8-1188-486C-A8B4-FB43779DCCD1}" destId="{84C59DB9-67E5-4447-BC15-0762C0DF4EFC}" srcOrd="0" destOrd="0" presId="urn:microsoft.com/office/officeart/2005/8/layout/vProcess5"/>
    <dgm:cxn modelId="{A8FF133B-5F5A-4664-968C-240D20B2CFE3}" srcId="{CA187CAA-4716-4E81-8DE9-C75633B32C82}" destId="{C2E3BF40-2006-4F7E-8EED-67C7365E70C9}" srcOrd="2" destOrd="0" parTransId="{D87B1500-892D-4CFB-8FCD-A36DC5CE0D0E}" sibTransId="{973EB659-C465-4FB6-80CC-A0B23A96417C}"/>
    <dgm:cxn modelId="{AF3427CA-84CE-44A2-AEAA-B1810E4B1915}" type="presParOf" srcId="{13A79DAF-77F9-4B85-9E50-6F95AAF982B3}" destId="{F5C5B342-B9E6-4208-AA29-F71424E69DB8}" srcOrd="0" destOrd="0" presId="urn:microsoft.com/office/officeart/2005/8/layout/vProcess5"/>
    <dgm:cxn modelId="{76274320-F7F8-433B-8278-E56F65735E83}" type="presParOf" srcId="{13A79DAF-77F9-4B85-9E50-6F95AAF982B3}" destId="{23FA7907-5BAA-465E-BC03-6591664FFB35}" srcOrd="1" destOrd="0" presId="urn:microsoft.com/office/officeart/2005/8/layout/vProcess5"/>
    <dgm:cxn modelId="{3E8A910F-1D53-4EAB-8BC4-E39DF90E5948}" type="presParOf" srcId="{13A79DAF-77F9-4B85-9E50-6F95AAF982B3}" destId="{F507039E-377F-4CA1-BCAA-AD284701BDBC}" srcOrd="2" destOrd="0" presId="urn:microsoft.com/office/officeart/2005/8/layout/vProcess5"/>
    <dgm:cxn modelId="{2F804C84-AD55-4CAF-AE97-D45876D24D67}" type="presParOf" srcId="{13A79DAF-77F9-4B85-9E50-6F95AAF982B3}" destId="{C9ED0E69-BBD5-4C08-ABE5-10E1DF657058}" srcOrd="3" destOrd="0" presId="urn:microsoft.com/office/officeart/2005/8/layout/vProcess5"/>
    <dgm:cxn modelId="{0EB7047E-982C-425E-B198-5DAA879C85C8}" type="presParOf" srcId="{13A79DAF-77F9-4B85-9E50-6F95AAF982B3}" destId="{84C59DB9-67E5-4447-BC15-0762C0DF4EFC}" srcOrd="4" destOrd="0" presId="urn:microsoft.com/office/officeart/2005/8/layout/vProcess5"/>
    <dgm:cxn modelId="{B96961DC-CB71-4B75-B310-DA9200DE32AB}" type="presParOf" srcId="{13A79DAF-77F9-4B85-9E50-6F95AAF982B3}" destId="{AC7C95DD-1AE1-4BDC-80E7-01010855FA6E}" srcOrd="5" destOrd="0" presId="urn:microsoft.com/office/officeart/2005/8/layout/vProcess5"/>
    <dgm:cxn modelId="{D6501D65-D7E8-4FBB-80EB-AB9AE4602758}" type="presParOf" srcId="{13A79DAF-77F9-4B85-9E50-6F95AAF982B3}" destId="{273A0273-7206-4864-8B04-E0025F339C96}" srcOrd="6" destOrd="0" presId="urn:microsoft.com/office/officeart/2005/8/layout/vProcess5"/>
    <dgm:cxn modelId="{AC4806E4-16DC-4F41-848C-8F703956F456}" type="presParOf" srcId="{13A79DAF-77F9-4B85-9E50-6F95AAF982B3}" destId="{BEC10491-40DB-48D5-AECE-F018ABFAEFD9}" srcOrd="7" destOrd="0" presId="urn:microsoft.com/office/officeart/2005/8/layout/vProcess5"/>
    <dgm:cxn modelId="{868B7073-6993-49B6-9F07-4C65094CE36C}" type="presParOf" srcId="{13A79DAF-77F9-4B85-9E50-6F95AAF982B3}" destId="{F0F70FDA-E4BB-498D-8380-FB10F0FE288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FA7907-5BAA-465E-BC03-6591664FFB35}">
      <dsp:nvSpPr>
        <dsp:cNvPr id="0" name=""/>
        <dsp:cNvSpPr/>
      </dsp:nvSpPr>
      <dsp:spPr>
        <a:xfrm>
          <a:off x="0" y="0"/>
          <a:ext cx="4015740" cy="10439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Cambria" pitchFamily="18" charset="0"/>
            </a:rPr>
            <a:t>Pertanian</a:t>
          </a:r>
          <a:r>
            <a:rPr lang="en-US" sz="2400" kern="1200" dirty="0" smtClean="0">
              <a:latin typeface="Cambria" pitchFamily="18" charset="0"/>
            </a:rPr>
            <a:t> </a:t>
          </a:r>
          <a:r>
            <a:rPr lang="en-US" sz="2400" kern="1200" dirty="0" err="1" smtClean="0">
              <a:latin typeface="Cambria" pitchFamily="18" charset="0"/>
            </a:rPr>
            <a:t>Subsisten</a:t>
          </a:r>
          <a:endParaRPr lang="en-US" sz="2400" kern="1200" dirty="0">
            <a:latin typeface="Cambria" pitchFamily="18" charset="0"/>
          </a:endParaRPr>
        </a:p>
      </dsp:txBody>
      <dsp:txXfrm>
        <a:off x="30576" y="30576"/>
        <a:ext cx="2889247" cy="982788"/>
      </dsp:txXfrm>
    </dsp:sp>
    <dsp:sp modelId="{F507039E-377F-4CA1-BCAA-AD284701BDBC}">
      <dsp:nvSpPr>
        <dsp:cNvPr id="0" name=""/>
        <dsp:cNvSpPr/>
      </dsp:nvSpPr>
      <dsp:spPr>
        <a:xfrm>
          <a:off x="354329" y="1217930"/>
          <a:ext cx="4015740" cy="10439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Cambria" pitchFamily="18" charset="0"/>
            </a:rPr>
            <a:t>Pertanian</a:t>
          </a:r>
          <a:r>
            <a:rPr lang="en-US" sz="2400" kern="1200" dirty="0" smtClean="0">
              <a:latin typeface="Cambria" pitchFamily="18" charset="0"/>
            </a:rPr>
            <a:t> </a:t>
          </a:r>
          <a:r>
            <a:rPr lang="en-US" sz="2400" kern="1200" dirty="0" err="1" smtClean="0">
              <a:latin typeface="Cambria" pitchFamily="18" charset="0"/>
            </a:rPr>
            <a:t>Komersial</a:t>
          </a:r>
          <a:endParaRPr lang="en-US" sz="2400" kern="1200" dirty="0">
            <a:latin typeface="Cambria" pitchFamily="18" charset="0"/>
          </a:endParaRPr>
        </a:p>
      </dsp:txBody>
      <dsp:txXfrm>
        <a:off x="384905" y="1248506"/>
        <a:ext cx="2921696" cy="982788"/>
      </dsp:txXfrm>
    </dsp:sp>
    <dsp:sp modelId="{C9ED0E69-BBD5-4C08-ABE5-10E1DF657058}">
      <dsp:nvSpPr>
        <dsp:cNvPr id="0" name=""/>
        <dsp:cNvSpPr/>
      </dsp:nvSpPr>
      <dsp:spPr>
        <a:xfrm>
          <a:off x="708659" y="2435860"/>
          <a:ext cx="4015740" cy="10439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Cambria" pitchFamily="18" charset="0"/>
            </a:rPr>
            <a:t>Agribisnis</a:t>
          </a:r>
          <a:endParaRPr lang="en-US" sz="2400" kern="1200" dirty="0">
            <a:latin typeface="Cambria" pitchFamily="18" charset="0"/>
          </a:endParaRPr>
        </a:p>
      </dsp:txBody>
      <dsp:txXfrm>
        <a:off x="739235" y="2466436"/>
        <a:ext cx="2921697" cy="982788"/>
      </dsp:txXfrm>
    </dsp:sp>
    <dsp:sp modelId="{84C59DB9-67E5-4447-BC15-0762C0DF4EFC}">
      <dsp:nvSpPr>
        <dsp:cNvPr id="0" name=""/>
        <dsp:cNvSpPr/>
      </dsp:nvSpPr>
      <dsp:spPr>
        <a:xfrm>
          <a:off x="3337178" y="791654"/>
          <a:ext cx="678561" cy="67856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Cambria" pitchFamily="18" charset="0"/>
          </a:endParaRPr>
        </a:p>
      </dsp:txBody>
      <dsp:txXfrm>
        <a:off x="3489854" y="791654"/>
        <a:ext cx="373209" cy="510617"/>
      </dsp:txXfrm>
    </dsp:sp>
    <dsp:sp modelId="{AC7C95DD-1AE1-4BDC-80E7-01010855FA6E}">
      <dsp:nvSpPr>
        <dsp:cNvPr id="0" name=""/>
        <dsp:cNvSpPr/>
      </dsp:nvSpPr>
      <dsp:spPr>
        <a:xfrm>
          <a:off x="3691508" y="2002624"/>
          <a:ext cx="678561" cy="67856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Cambria" pitchFamily="18" charset="0"/>
          </a:endParaRPr>
        </a:p>
      </dsp:txBody>
      <dsp:txXfrm>
        <a:off x="3844184" y="2002624"/>
        <a:ext cx="373209" cy="5106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7AB2A-5FD4-480E-B351-519B0562ADE9}" type="datetimeFigureOut">
              <a:rPr lang="id-ID" smtClean="0"/>
              <a:t>30/01/2017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93CF7-ECF4-43EE-9412-20EC485CB1A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15931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51435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16133"/>
            <a:ext cx="3505200" cy="17346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6" y="2031357"/>
            <a:ext cx="3313355" cy="127662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6" y="3315810"/>
            <a:ext cx="3309803" cy="94547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137621"/>
            <a:ext cx="2133600" cy="563236"/>
          </a:xfrm>
        </p:spPr>
        <p:txBody>
          <a:bodyPr anchor="b"/>
          <a:lstStyle>
            <a:lvl1pPr algn="l">
              <a:defRPr sz="2400"/>
            </a:lvl1pPr>
          </a:lstStyle>
          <a:p>
            <a:fld id="{4F019F52-D44F-4C20-A747-6163C4D4B11D}" type="datetimeFigureOut">
              <a:rPr lang="en-US" smtClean="0"/>
              <a:pPr/>
              <a:t>1/30/2017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4566213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4289975"/>
            <a:ext cx="2831592" cy="273844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4289975"/>
            <a:ext cx="643666" cy="27384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E4AD3A9-88DE-4DA4-8C13-328A468877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4566213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19F52-D44F-4C20-A747-6163C4D4B11D}" type="datetimeFigureOut">
              <a:rPr lang="en-US" smtClean="0"/>
              <a:pPr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AD3A9-88DE-4DA4-8C13-328A468877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772610"/>
            <a:ext cx="1484453" cy="3585258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772610"/>
            <a:ext cx="5423704" cy="358525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19F52-D44F-4C20-A747-6163C4D4B11D}" type="datetimeFigureOut">
              <a:rPr lang="en-US" smtClean="0"/>
              <a:pPr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AD3A9-88DE-4DA4-8C13-328A468877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19F52-D44F-4C20-A747-6163C4D4B11D}" type="datetimeFigureOut">
              <a:rPr lang="en-US" smtClean="0"/>
              <a:pPr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AD3A9-88DE-4DA4-8C13-328A468877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175622"/>
            <a:ext cx="6637468" cy="1021556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6" y="3200400"/>
            <a:ext cx="6637467" cy="114031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19F52-D44F-4C20-A747-6163C4D4B11D}" type="datetimeFigureOut">
              <a:rPr lang="en-US" smtClean="0"/>
              <a:pPr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AD3A9-88DE-4DA4-8C13-328A468877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19F52-D44F-4C20-A747-6163C4D4B11D}" type="datetimeFigureOut">
              <a:rPr lang="en-US" smtClean="0"/>
              <a:pPr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AD3A9-88DE-4DA4-8C13-328A468877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1735074"/>
            <a:ext cx="3419856" cy="26197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1735073"/>
            <a:ext cx="3419856" cy="26197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1737007"/>
            <a:ext cx="305714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231021"/>
            <a:ext cx="3419856" cy="21268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8" y="1737007"/>
            <a:ext cx="3055717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231021"/>
            <a:ext cx="3419856" cy="21268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19F52-D44F-4C20-A747-6163C4D4B11D}" type="datetimeFigureOut">
              <a:rPr lang="en-US" smtClean="0"/>
              <a:pPr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AD3A9-88DE-4DA4-8C13-328A468877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19F52-D44F-4C20-A747-6163C4D4B11D}" type="datetimeFigureOut">
              <a:rPr lang="en-US" smtClean="0"/>
              <a:pPr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AD3A9-88DE-4DA4-8C13-328A468877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19F52-D44F-4C20-A747-6163C4D4B11D}" type="datetimeFigureOut">
              <a:rPr lang="en-US" smtClean="0"/>
              <a:pPr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AD3A9-88DE-4DA4-8C13-328A468877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51435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16133"/>
            <a:ext cx="3505200" cy="46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19F52-D44F-4C20-A747-6163C4D4B11D}" type="datetimeFigureOut">
              <a:rPr lang="en-US" smtClean="0"/>
              <a:pPr/>
              <a:t>1/30/2017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AD3A9-88DE-4DA4-8C13-328A468877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2" y="451413"/>
            <a:ext cx="3562257" cy="423633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642395"/>
            <a:ext cx="3090440" cy="3863051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4566213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4293627"/>
            <a:ext cx="3493664" cy="273844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1993076"/>
            <a:ext cx="3304572" cy="109736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3102746"/>
            <a:ext cx="3298784" cy="113842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51435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16133"/>
            <a:ext cx="3505200" cy="46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2" y="451413"/>
            <a:ext cx="3562257" cy="4236334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4566213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1995678"/>
            <a:ext cx="3300984" cy="109728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9" y="520346"/>
            <a:ext cx="3359623" cy="4101084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1" y="3099816"/>
            <a:ext cx="3300573" cy="113967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19F52-D44F-4C20-A747-6163C4D4B11D}" type="datetimeFigureOut">
              <a:rPr lang="en-US" smtClean="0"/>
              <a:pPr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4293627"/>
            <a:ext cx="3493664" cy="273844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AD3A9-88DE-4DA4-8C13-328A468877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51435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250116"/>
            <a:ext cx="8229600" cy="463923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16133"/>
            <a:ext cx="3679116" cy="52443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16133"/>
            <a:ext cx="3505200" cy="46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770748"/>
            <a:ext cx="7024744" cy="857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3" y="1742739"/>
            <a:ext cx="6777317" cy="2631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16836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F019F52-D44F-4C20-A747-6163C4D4B11D}" type="datetimeFigureOut">
              <a:rPr lang="en-US" smtClean="0"/>
              <a:pPr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4389120"/>
            <a:ext cx="350215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168369"/>
            <a:ext cx="133215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E4AD3A9-88DE-4DA4-8C13-328A468877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hyperlink" Target="http://www.google.co.id/imgres?imgurl=http://farm6.static.flickr.com/5290/5237481658_cb453c3e74.jpg&amp;imgrefurl=http://agrobisnis.mitrasites.com/gambar/ubi-jalar.html&amp;usg=__5d16GDKCMYDtwWMJadflVyOxNLI=&amp;h=500&amp;w=375&amp;sz=138&amp;hl=id&amp;start=255&amp;zoom=1&amp;tbnid=_3A230tdGCWb1M:&amp;tbnh=130&amp;tbnw=98&amp;ei=Lf6nTdzcH4yqrAfWxrGoCA&amp;prev=/images?q=sistem+agribisnis+di+indonesia&amp;start=240&amp;um=1&amp;hl=id&amp;sa=N&amp;tbm=isch&amp;um=1&amp;itbs=1" TargetMode="External"/><Relationship Id="rId18" Type="http://schemas.openxmlformats.org/officeDocument/2006/relationships/image" Target="http://t2.gstatic.com/images?q=tbn:ANd9GcT5yrH8-FQJBrYBguCPsdb7QCCdiGA7b1LzQwyVzXvxern9SxvcZq4HQYM" TargetMode="External"/><Relationship Id="rId26" Type="http://schemas.openxmlformats.org/officeDocument/2006/relationships/hyperlink" Target="http://www.google.co.id/imgres?imgurl=http://3.bp.blogspot.com/_-TYfa6JQh6s/TExKTVQDCxI/AAAAAAAAAAU/PguZ_DvSTvk/s1600/sawah.jpg&amp;imgrefurl=http://myagribiz.blogspot.com/&amp;usg=__mshpszpGePeBfC1X19mlzr3Zfm0=&amp;h=550&amp;w=550&amp;sz=67&amp;hl=id&amp;start=294&amp;zoom=1&amp;tbnid=Z2-GdFNxkj8hVM:&amp;tbnh=133&amp;tbnw=133&amp;ei=8v6nTZyZIYaIrAegkOSnCA&amp;prev=/images?q=sistem+agribisnis+di+indonesia&amp;start=280&amp;um=1&amp;hl=id&amp;sa=N&amp;tbm=isch&amp;um=1&amp;itbs=1" TargetMode="External"/><Relationship Id="rId39" Type="http://schemas.openxmlformats.org/officeDocument/2006/relationships/image" Target="../media/image18.jpeg"/><Relationship Id="rId3" Type="http://schemas.openxmlformats.org/officeDocument/2006/relationships/image" Target="../media/image2.jpeg"/><Relationship Id="rId21" Type="http://schemas.openxmlformats.org/officeDocument/2006/relationships/image" Target="http://t1.gstatic.com/images?q=tbn:ANd9GcTU5wazzNg58alyIDA5aWKhnugVxlYvAtFg0NuYi7so5kBrguanynVs5k6x" TargetMode="External"/><Relationship Id="rId34" Type="http://schemas.openxmlformats.org/officeDocument/2006/relationships/hyperlink" Target="http://www.google.co.id/imgres?imgurl=http://agrobisnis.mitrasites.com/images/about/anggrek-bulan.jpg&amp;imgrefurl=http://agrobisnis.mitrasites.com/video/anggrek-bulan.html&amp;usg=__Des0O0nmInuY9q5ukn3FLRGreJ8=&amp;h=161&amp;w=215&amp;sz=9&amp;hl=id&amp;start=202&amp;zoom=1&amp;tbnid=RWYsfnm-eEpp7M:&amp;tbnh=79&amp;tbnw=106&amp;ei=nv2nTfbrAYiGrAeG1ZWoCA&amp;prev=/images?q=sistem+agribisnis+di+indonesia&amp;start=200&amp;um=1&amp;hl=id&amp;sa=N&amp;tbm=isch&amp;um=1&amp;itbs=1" TargetMode="External"/><Relationship Id="rId42" Type="http://schemas.openxmlformats.org/officeDocument/2006/relationships/hyperlink" Target="http://www.google.co.id/imgres?imgurl=http://2.bp.blogspot.com/_56anb7ASgaA/TMLigJ_a_vI/AAAAAAAAABA/kSdo6e3v7RM/s320/copy-2-of-durianmontong1.jpg&amp;imgrefurl=http://buahbuahimpian.blogspot.com/2010/10/durian-monthong-asli-indonesia.html&amp;usg=__Jqe8gm6dZbd_AGUto6tt-5AtQT8=&amp;h=252&amp;w=315&amp;sz=17&amp;hl=id&amp;start=167&amp;zoom=1&amp;tbnid=DHfwpcdOIj4YoM:&amp;tbnh=94&amp;tbnw=117&amp;ei=HP2nTfyvM4HmrAeAq4moCA&amp;prev=/images?q=sistem+agribisnis+di+indonesia&amp;start=160&amp;um=1&amp;hl=id&amp;sa=N&amp;tbm=isch&amp;um=1&amp;itbs=1" TargetMode="External"/><Relationship Id="rId7" Type="http://schemas.openxmlformats.org/officeDocument/2006/relationships/hyperlink" Target="http://www.google.co.id/imgres?imgurl=http://farm3.static.flickr.com/2253/1983171538_a4b7591ad2.jpg&amp;imgrefurl=http://agrobisnis.mitrasites.com/gambar/rumput-laut-di-indonesia.html&amp;usg=__Cs5MdntDS1OeWrwR3nOLsNgKKSM=&amp;h=217&amp;w=320&amp;sz=38&amp;hl=id&amp;start=242&amp;zoom=1&amp;tbnid=3HVF3enAptfXvM:&amp;tbnh=80&amp;tbnw=118&amp;ei=Lf6nTdzcH4yqrAfWxrGoCA&amp;prev=/images?q=sistem+agribisnis+di+indonesia&amp;start=240&amp;um=1&amp;hl=id&amp;sa=N&amp;tbm=isch&amp;um=1&amp;itbs=1" TargetMode="External"/><Relationship Id="rId12" Type="http://schemas.openxmlformats.org/officeDocument/2006/relationships/image" Target="http://t2.gstatic.com/images?q=tbn:ANd9GcSCLdI2pvAr4nRFPLEqcic6ya0QeTc0iSRCfMIACeWvo23iPpNCvynrrg" TargetMode="External"/><Relationship Id="rId17" Type="http://schemas.openxmlformats.org/officeDocument/2006/relationships/image" Target="../media/image7.jpeg"/><Relationship Id="rId25" Type="http://schemas.openxmlformats.org/officeDocument/2006/relationships/image" Target="../media/image10.jpeg"/><Relationship Id="rId33" Type="http://schemas.openxmlformats.org/officeDocument/2006/relationships/image" Target="../media/image14.jpeg"/><Relationship Id="rId38" Type="http://schemas.openxmlformats.org/officeDocument/2006/relationships/image" Target="../media/image17.jpeg"/><Relationship Id="rId2" Type="http://schemas.openxmlformats.org/officeDocument/2006/relationships/hyperlink" Target="http://www.google.co.id/imgres?imgurl=http://202.43.189.42/system/pictures/20/medium/800px-Chrysanthemum_sp.jpg?1290621440&amp;imgrefurl=http://202.43.189.42/opportunities/20&amp;usg=___nKXGMiKZX6ULg5mFb2U7BGNryI=&amp;h=180&amp;w=270&amp;sz=11&amp;hl=id&amp;start=171&amp;zoom=1&amp;tbnid=H3sfFoGvmmIaoM:&amp;tbnh=75&amp;tbnw=113&amp;ei=HP2nTfyvM4HmrAeAq4moCA&amp;prev=/images?q=sistem+agribisnis+di+indonesia&amp;start=160&amp;um=1&amp;hl=id&amp;sa=N&amp;tbm=isch&amp;um=1&amp;itbs=1" TargetMode="External"/><Relationship Id="rId16" Type="http://schemas.openxmlformats.org/officeDocument/2006/relationships/hyperlink" Target="http://www.google.co.id/imgres?imgurl=http://bahesti.files.wordpress.com/2011/02/a-ladang.jpg&amp;imgrefurl=http://bahesti.wordpress.com/2011/02/09/tugas-1-2/&amp;usg=__FOB8VNp2EEVaItyOzRz7XoQVLbc=&amp;h=281&amp;w=364&amp;sz=19&amp;hl=id&amp;start=266&amp;zoom=1&amp;tbnid=5_xYGEvKVr2jkM:&amp;tbnh=93&amp;tbnw=121&amp;ei=qv6nTYOMCIaIrAegkOSnCA&amp;prev=/images?q=sistem+agribisnis+di+indonesia&amp;start=260&amp;um=1&amp;hl=id&amp;sa=N&amp;tbm=isch&amp;um=1&amp;itbs=1" TargetMode="External"/><Relationship Id="rId20" Type="http://schemas.openxmlformats.org/officeDocument/2006/relationships/image" Target="../media/image8.jpeg"/><Relationship Id="rId29" Type="http://schemas.openxmlformats.org/officeDocument/2006/relationships/image" Target="../media/image12.jpeg"/><Relationship Id="rId41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http://t1.gstatic.com/images?q=tbn:ANd9GcTTpD25skR5IkClMcDn-KWcEs2NGralm5svo4iidUJmBViCzZEqaIIUG7Q" TargetMode="External"/><Relationship Id="rId11" Type="http://schemas.openxmlformats.org/officeDocument/2006/relationships/image" Target="../media/image5.jpeg"/><Relationship Id="rId24" Type="http://schemas.openxmlformats.org/officeDocument/2006/relationships/image" Target="http://t2.gstatic.com/images?q=tbn:ANd9GcRreCyxU_wxOm2iyLya7Uy5kjL3NwMxibVn_4KCcV-YpD4yYdEl1dMAUzI" TargetMode="External"/><Relationship Id="rId32" Type="http://schemas.openxmlformats.org/officeDocument/2006/relationships/hyperlink" Target="http://www.google.co.id/imgres?imgurl=http://w32.indonetwork.co.id/pfimage/47/s_545347_ocean-barge.jpg&amp;imgrefurl=http://www.indonetwork.co.id/comp/Makanan_&amp;_Minuman/Kopi/180.html&amp;usg=__S2y4_WdFfCRWTfHaeip-XqmsooI=&amp;h=150&amp;w=206&amp;sz=6&amp;hl=id&amp;start=203&amp;zoom=1&amp;tbnid=omI9_FX19JY__M:&amp;tbnh=76&amp;tbnw=105&amp;ei=nv2nTfbrAYiGrAeG1ZWoCA&amp;prev=/images?q=sistem+agribisnis+di+indonesia&amp;start=200&amp;um=1&amp;hl=id&amp;sa=N&amp;tbm=isch&amp;um=1&amp;itbs=1" TargetMode="External"/><Relationship Id="rId37" Type="http://schemas.openxmlformats.org/officeDocument/2006/relationships/hyperlink" Target="http://www.google.co.id/imgres?imgurl=http://sciencebiotech.net/wp-content/uploads/2009/05/chicken.jpg&amp;imgrefurl=http://sciencebiotech.net/search/sistem+imun/&amp;usg=___P1jK_tChAGUHPj3TLPJhZbkg-4=&amp;h=77&amp;w=128&amp;sz=3&amp;hl=id&amp;start=86&amp;zoom=0&amp;tbnid=skqDie4Zw68ddM:&amp;tbnh=55&amp;tbnw=91&amp;ei=HvunTcKiKczsrQedr4ioCA&amp;prev=/images?q=sistem+agribisnis+di+indonesia&amp;start=80&amp;um=1&amp;hl=id&amp;sa=N&amp;tbm=isch&amp;um=1&amp;itbs=1" TargetMode="External"/><Relationship Id="rId40" Type="http://schemas.openxmlformats.org/officeDocument/2006/relationships/hyperlink" Target="http://www.google.co.id/imgres?imgurl=http://2.bp.blogspot.com/_RH3iuWTi5sc/SbB5-hPxQXI/AAAAAAAAAAU/uUPhnSA4vO4/s320/Picture2.jpg&amp;imgrefurl=http://sewakadharma.blogspot.com/&amp;usg=__N_nw2QulWbDFbVRh0GO7yMXl7qw=&amp;h=286&amp;w=320&amp;sz=14&amp;hl=id&amp;start=66&amp;zoom=1&amp;tbnid=GZbaTkFQvpg9EM:&amp;tbnh=105&amp;tbnw=118&amp;ei=yvqnTdHvBcHHrQfv_umnCA&amp;prev=/images?q=sistem+agribisnis+di+indonesia&amp;start=60&amp;um=1&amp;hl=id&amp;sa=N&amp;tbm=isch&amp;um=1&amp;itbs=1" TargetMode="External"/><Relationship Id="rId5" Type="http://schemas.openxmlformats.org/officeDocument/2006/relationships/image" Target="../media/image3.jpeg"/><Relationship Id="rId15" Type="http://schemas.openxmlformats.org/officeDocument/2006/relationships/image" Target="http://t3.gstatic.com/images?q=tbn:ANd9GcRX4gMAAIkpPPddx5BQ1DzpzqwGCQ7p8dUKhSrsqV-vuLjh7vmVV23zlPI" TargetMode="External"/><Relationship Id="rId23" Type="http://schemas.openxmlformats.org/officeDocument/2006/relationships/image" Target="../media/image9.jpeg"/><Relationship Id="rId28" Type="http://schemas.openxmlformats.org/officeDocument/2006/relationships/hyperlink" Target="http://www.google.co.id/imgres?imgurl=http://202.43.189.42/system/pictures/13/medium/kelapa_sawit2.jpg?1290391812&amp;imgrefurl=http://202.43.189.42/opportunities/28&amp;usg=__Kro10uz7nSltqDXZpfbzj4kyGRQ=&amp;h=203&amp;w=270&amp;sz=60&amp;hl=id&amp;start=153&amp;zoom=1&amp;tbnid=ZoQUgRfBaPQMMM:&amp;tbnh=85&amp;tbnw=113&amp;ei=7fynTc-qNsm8rAfMtLioCA&amp;prev=/images?q=sistem+agribisnis+di+indonesia&amp;start=140&amp;um=1&amp;hl=id&amp;sa=N&amp;tbm=isch&amp;um=1&amp;itbs=1" TargetMode="External"/><Relationship Id="rId36" Type="http://schemas.openxmlformats.org/officeDocument/2006/relationships/image" Target="../media/image16.jpeg"/><Relationship Id="rId10" Type="http://schemas.openxmlformats.org/officeDocument/2006/relationships/hyperlink" Target="http://www.google.co.id/imgres?imgurl=http://www.diperta.jabarprov.go.id/assets/images/berita/agribisnis_pertanian---www.organik-indonesia_.info_.jpg&amp;imgrefurl=http://www.diperta.jabarprov.go.id/index.php/subMenu/informasi/berita/detailberita/337&amp;usg=__pjes0kq7YKfTFCi67jX3-azzvOA=&amp;h=197&amp;w=278&amp;sz=9&amp;hl=id&amp;start=254&amp;zoom=1&amp;tbnid=rCAgTCdxh8wt0M:&amp;tbnh=81&amp;tbnw=114&amp;ei=Lf6nTdzcH4yqrAfWxrGoCA&amp;prev=/images?q=sistem+agribisnis+di+indonesia&amp;start=240&amp;um=1&amp;hl=id&amp;sa=N&amp;tbm=isch&amp;um=1&amp;itbs=1" TargetMode="External"/><Relationship Id="rId19" Type="http://schemas.openxmlformats.org/officeDocument/2006/relationships/hyperlink" Target="http://www.google.co.id/imgres?imgurl=http://4.bp.blogspot.com/_phvN-AFeynI/TLU06-cVxaI/AAAAAAAAAOo/7zCFLU2NDnI/s1600/100_0828.JPG&amp;imgrefurl=http://lingkarasa.blogspot.com/2010_10_01_archive.html&amp;usg=__gYSSbhmL3Jkyamzs1rZUxWUj0ac=&amp;h=1200&amp;w=1600&amp;sz=244&amp;hl=id&amp;start=273&amp;zoom=1&amp;tbnid=2ac06ehpDUYJYM:&amp;tbnh=113&amp;tbnw=150&amp;ei=qv6nTYOMCIaIrAegkOSnCA&amp;prev=/images?q=sistem+agribisnis+di+indonesia&amp;start=260&amp;um=1&amp;hl=id&amp;sa=N&amp;tbm=isch&amp;um=1&amp;itbs=1" TargetMode="External"/><Relationship Id="rId31" Type="http://schemas.openxmlformats.org/officeDocument/2006/relationships/image" Target="../media/image13.jpeg"/><Relationship Id="rId44" Type="http://schemas.openxmlformats.org/officeDocument/2006/relationships/image" Target="../media/image21.jpeg"/><Relationship Id="rId4" Type="http://schemas.openxmlformats.org/officeDocument/2006/relationships/hyperlink" Target="http://www.google.co.id/imgres?imgurl=http://lampung.litbang.deptan.go.id/ind/images/stories/pisang.jpg&amp;imgrefurl=http://lampung.litbang.deptan.go.id/ind/index.php?option=com_content&amp;view=section&amp;layout=blog&amp;id=...&amp;limitstart=18&amp;usg=__UM0WpgSBD-iseLVCsdHrRZO7PiY=&amp;h=666&amp;w=569&amp;sz=51&amp;hl=id&amp;start=213&amp;zoom=1&amp;tbnid=RLna8vApd3MYEM:&amp;tbnh=138&amp;tbnw=118&amp;ei=nv2nTfbrAYiGrAeG1ZWoCA&amp;prev=/images?q=sistem+agribisnis+di+indonesia&amp;start=200&amp;um=1&amp;hl=id&amp;sa=N&amp;tbm=isch&amp;um=1&amp;itbs=1" TargetMode="External"/><Relationship Id="rId9" Type="http://schemas.openxmlformats.org/officeDocument/2006/relationships/image" Target="http://t2.gstatic.com/images?q=tbn:ANd9GcSKqAJ04UYJG2fcoLJQAVD6W33MFNM3FKgTyrb1rDkqPp8Mw2f7UEIiIw" TargetMode="External"/><Relationship Id="rId14" Type="http://schemas.openxmlformats.org/officeDocument/2006/relationships/image" Target="../media/image6.jpeg"/><Relationship Id="rId22" Type="http://schemas.openxmlformats.org/officeDocument/2006/relationships/hyperlink" Target="http://www.google.co.id/imgres?imgurl=http://202.43.189.42/system/pictures/43/medium/Soursop_fruit.jpg?1290971256&amp;imgrefurl=http://202.43.189.42/commodities/43&amp;usg=__noGuOJ0wYoTOpYT0tn1N7SLUVJw=&amp;h=203&amp;w=270&amp;sz=26&amp;hl=id&amp;start=286&amp;zoom=1&amp;tbnid=U60igBmS19C-bM:&amp;tbnh=85&amp;tbnw=113&amp;ei=8v6nTZyZIYaIrAegkOSnCA&amp;prev=/images?q=sistem+agribisnis+di+indonesia&amp;start=280&amp;um=1&amp;hl=id&amp;sa=N&amp;tbm=isch&amp;um=1&amp;itbs=1" TargetMode="External"/><Relationship Id="rId27" Type="http://schemas.openxmlformats.org/officeDocument/2006/relationships/image" Target="../media/image11.jpeg"/><Relationship Id="rId30" Type="http://schemas.openxmlformats.org/officeDocument/2006/relationships/hyperlink" Target="http://www.google.co.id/imgres?imgurl=http://1.bp.blogspot.com/_LTFtTbIQoLc/S-Qcnw-3auI/AAAAAAAAAQg/eSVUpmPxDdk/s320/jeruk.jpg&amp;imgrefurl=http://wartabepe.blogspot.com/2010_11_01_archive.html&amp;usg=__9Q96zC12UBhAXXt7CyTQ0bxqCp8=&amp;h=284&amp;w=284&amp;sz=20&amp;hl=id&amp;start=133&amp;zoom=0&amp;tbnid=L7hcoVaEIrYGKM:&amp;tbnh=114&amp;tbnw=114&amp;ei=wvynTa6KI8LqrQekoaCnCA&amp;prev=/images?q=sistem+agribisnis+di+indonesia&amp;start=120&amp;um=1&amp;hl=id&amp;sa=N&amp;tbm=isch&amp;um=1&amp;itbs=1" TargetMode="External"/><Relationship Id="rId35" Type="http://schemas.openxmlformats.org/officeDocument/2006/relationships/image" Target="../media/image15.jpeg"/><Relationship Id="rId43" Type="http://schemas.openxmlformats.org/officeDocument/2006/relationships/image" Target="../media/image20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http://www.google.co.id/imgres?imgurl=http://4.bp.blogspot.com/_phvN-AFeynI/TLU06-cVxaI/AAAAAAAAAOo/7zCFLU2NDnI/s1600/100_0828.JPG&amp;imgrefurl=http://lingkarasa.blogspot.com/2010_10_01_archive.html&amp;usg=__gYSSbhmL3Jkyamzs1rZUxWUj0ac=&amp;h=1200&amp;w=1600&amp;sz=244&amp;hl=id&amp;start=273&amp;zoom=1&amp;tbnid=2ac06ehpDUYJYM:&amp;tbnh=113&amp;tbnw=150&amp;ei=qv6nTYOMCIaIrAegkOSnCA&amp;prev=/images?q=sistem+agribisnis+di+indonesia&amp;start=260&amp;um=1&amp;hl=id&amp;sa=N&amp;tbm=isch&amp;um=1&amp;itbs=1" TargetMode="Externa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17" name="Picture 29" descr="ANd9GcQMOWQlHRW2APkMU8SM-9LgBIkTEP9kdmC-pJd9PXdZ-UZ1Ho5oli6kYXk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800100"/>
            <a:ext cx="2362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r>
              <a:rPr lang="en-US" b="1" dirty="0" smtClean="0"/>
              <a:t> 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LL L 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05000" y="1714500"/>
            <a:ext cx="5791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Harrington" pitchFamily="82" charset="0"/>
              </a:rPr>
              <a:t>ARTI  &amp;  RUANG  LINGKUP</a:t>
            </a:r>
          </a:p>
          <a:p>
            <a:r>
              <a:rPr lang="en-US" sz="3200" b="1" dirty="0" smtClean="0">
                <a:latin typeface="Harrington" pitchFamily="82" charset="0"/>
              </a:rPr>
              <a:t>AGRIBISNIS</a:t>
            </a:r>
            <a:endParaRPr lang="en-US" sz="3200" dirty="0">
              <a:latin typeface="Harrington" pitchFamily="82" charset="0"/>
            </a:endParaRPr>
          </a:p>
        </p:txBody>
      </p:sp>
      <p:pic>
        <p:nvPicPr>
          <p:cNvPr id="12298" name="Picture 10" descr="http://t1.gstatic.com/images?q=tbn:ANd9GcTTpD25skR5IkClMcDn-KWcEs2NGralm5svo4iidUJmBViCzZEqaIIUG7Q">
            <a:hlinkClick r:id="rId4"/>
          </p:cNvPr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3924300" y="2514601"/>
            <a:ext cx="2933700" cy="2571750"/>
          </a:xfrm>
          <a:prstGeom prst="rect">
            <a:avLst/>
          </a:prstGeom>
          <a:noFill/>
        </p:spPr>
      </p:pic>
      <p:pic>
        <p:nvPicPr>
          <p:cNvPr id="12297" name="Picture 9" descr="http://t2.gstatic.com/images?q=tbn:ANd9GcSKqAJ04UYJG2fcoLJQAVD6W33MFNM3FKgTyrb1rDkqPp8Mw2f7UEIiIw">
            <a:hlinkClick r:id="rId7"/>
          </p:cNvPr>
          <p:cNvPicPr>
            <a:picLocks noChangeAspect="1" noChangeArrowheads="1"/>
          </p:cNvPicPr>
          <p:nvPr/>
        </p:nvPicPr>
        <p:blipFill>
          <a:blip r:embed="rId8" r:link="rId9" cstate="print"/>
          <a:srcRect/>
          <a:stretch>
            <a:fillRect/>
          </a:stretch>
        </p:blipFill>
        <p:spPr bwMode="auto">
          <a:xfrm>
            <a:off x="6858000" y="-57149"/>
            <a:ext cx="2209800" cy="1428750"/>
          </a:xfrm>
          <a:prstGeom prst="rect">
            <a:avLst/>
          </a:prstGeom>
          <a:noFill/>
        </p:spPr>
      </p:pic>
      <p:pic>
        <p:nvPicPr>
          <p:cNvPr id="12295" name="Picture 7" descr="http://t2.gstatic.com/images?q=tbn:ANd9GcSCLdI2pvAr4nRFPLEqcic6ya0QeTc0iSRCfMIACeWvo23iPpNCvynrrg">
            <a:hlinkClick r:id="rId10"/>
          </p:cNvPr>
          <p:cNvPicPr>
            <a:picLocks noChangeAspect="1" noChangeArrowheads="1"/>
          </p:cNvPicPr>
          <p:nvPr/>
        </p:nvPicPr>
        <p:blipFill>
          <a:blip r:embed="rId11" r:link="rId12" cstate="print"/>
          <a:srcRect/>
          <a:stretch>
            <a:fillRect/>
          </a:stretch>
        </p:blipFill>
        <p:spPr bwMode="auto">
          <a:xfrm>
            <a:off x="0" y="914400"/>
            <a:ext cx="2438400" cy="685800"/>
          </a:xfrm>
          <a:prstGeom prst="rect">
            <a:avLst/>
          </a:prstGeom>
          <a:noFill/>
        </p:spPr>
      </p:pic>
      <p:pic>
        <p:nvPicPr>
          <p:cNvPr id="12294" name="Picture 6" descr="http://t3.gstatic.com/images?q=tbn:ANd9GcRX4gMAAIkpPPddx5BQ1DzpzqwGCQ7p8dUKhSrsqV-vuLjh7vmVV23zlPI">
            <a:hlinkClick r:id="rId13"/>
          </p:cNvPr>
          <p:cNvPicPr>
            <a:picLocks noChangeAspect="1" noChangeArrowheads="1"/>
          </p:cNvPicPr>
          <p:nvPr/>
        </p:nvPicPr>
        <p:blipFill>
          <a:blip r:embed="rId14" r:link="rId15" cstate="print"/>
          <a:srcRect/>
          <a:stretch>
            <a:fillRect/>
          </a:stretch>
        </p:blipFill>
        <p:spPr bwMode="auto">
          <a:xfrm>
            <a:off x="2743200" y="2628900"/>
            <a:ext cx="1371600" cy="928688"/>
          </a:xfrm>
          <a:prstGeom prst="rect">
            <a:avLst/>
          </a:prstGeom>
          <a:noFill/>
        </p:spPr>
      </p:pic>
      <p:pic>
        <p:nvPicPr>
          <p:cNvPr id="12291" name="Picture 3" descr="http://t2.gstatic.com/images?q=tbn:ANd9GcT5yrH8-FQJBrYBguCPsdb7QCCdiGA7b1LzQwyVzXvxern9SxvcZq4HQYM">
            <a:hlinkClick r:id="rId16"/>
          </p:cNvPr>
          <p:cNvPicPr>
            <a:picLocks noChangeAspect="1" noChangeArrowheads="1"/>
          </p:cNvPicPr>
          <p:nvPr/>
        </p:nvPicPr>
        <p:blipFill>
          <a:blip r:embed="rId17" r:link="rId18" cstate="print"/>
          <a:srcRect/>
          <a:stretch>
            <a:fillRect/>
          </a:stretch>
        </p:blipFill>
        <p:spPr bwMode="auto">
          <a:xfrm>
            <a:off x="0" y="9294019"/>
            <a:ext cx="1543050" cy="885825"/>
          </a:xfrm>
          <a:prstGeom prst="rect">
            <a:avLst/>
          </a:prstGeom>
          <a:noFill/>
        </p:spPr>
      </p:pic>
      <p:pic>
        <p:nvPicPr>
          <p:cNvPr id="12290" name="Picture 2" descr="http://t1.gstatic.com/images?q=tbn:ANd9GcTU5wazzNg58alyIDA5aWKhnugVxlYvAtFg0NuYi7so5kBrguanynVs5k6x">
            <a:hlinkClick r:id="rId19"/>
          </p:cNvPr>
          <p:cNvPicPr>
            <a:picLocks noChangeAspect="1" noChangeArrowheads="1"/>
          </p:cNvPicPr>
          <p:nvPr/>
        </p:nvPicPr>
        <p:blipFill>
          <a:blip r:embed="rId20" r:link="rId21" cstate="print"/>
          <a:srcRect/>
          <a:stretch>
            <a:fillRect/>
          </a:stretch>
        </p:blipFill>
        <p:spPr bwMode="auto">
          <a:xfrm>
            <a:off x="0" y="10179844"/>
            <a:ext cx="1428750" cy="807244"/>
          </a:xfrm>
          <a:prstGeom prst="rect">
            <a:avLst/>
          </a:prstGeom>
          <a:noFill/>
        </p:spPr>
      </p:pic>
      <p:pic>
        <p:nvPicPr>
          <p:cNvPr id="12289" name="Picture 1" descr="http://t2.gstatic.com/images?q=tbn:ANd9GcRreCyxU_wxOm2iyLya7Uy5kjL3NwMxibVn_4KCcV-YpD4yYdEl1dMAUzI">
            <a:hlinkClick r:id="rId22"/>
          </p:cNvPr>
          <p:cNvPicPr>
            <a:picLocks noChangeAspect="1" noChangeArrowheads="1"/>
          </p:cNvPicPr>
          <p:nvPr/>
        </p:nvPicPr>
        <p:blipFill>
          <a:blip r:embed="rId23" r:link="rId24" cstate="print"/>
          <a:srcRect/>
          <a:stretch>
            <a:fillRect/>
          </a:stretch>
        </p:blipFill>
        <p:spPr bwMode="auto">
          <a:xfrm>
            <a:off x="1" y="10987088"/>
            <a:ext cx="1076325" cy="792956"/>
          </a:xfrm>
          <a:prstGeom prst="rect">
            <a:avLst/>
          </a:prstGeom>
          <a:noFill/>
        </p:spPr>
      </p:pic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0" y="-1321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0" y="2465665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0" y="5430321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0" y="622327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0" y="7151965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0" y="817352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0" y="9109353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0" y="999517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308" name="Rectangle 20"/>
          <p:cNvSpPr>
            <a:spLocks noChangeArrowheads="1"/>
          </p:cNvSpPr>
          <p:nvPr/>
        </p:nvSpPr>
        <p:spPr bwMode="auto">
          <a:xfrm>
            <a:off x="0" y="10802422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309" name="Picture 21" descr="cempe-tanah-karo-300x202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4724400" y="0"/>
            <a:ext cx="2133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0" name="Picture 22" descr="ANd9GcS2UPnotGWUexFITrksHQNXaU_4V2vbwmgMQDLIx-1aYwKYx1BygJ-Vxsxy-A">
            <a:hlinkClick r:id="rId26"/>
          </p:cNvPr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0" y="0"/>
            <a:ext cx="24384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1" name="Picture 23" descr="ANd9GcRsg_4Eaby7V8DP3qxM6zYCHvsvHLPxqjAw76pzdfkKHljxqsB8BZvyAu0">
            <a:hlinkClick r:id="rId28"/>
          </p:cNvPr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0" y="2628900"/>
            <a:ext cx="2590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2" name="Picture 24" descr="ANd9GcSKfZVvmfNxLkKV9aFpZRVcGD9dBMnpm0d2xrVPbqk9lV4CYqg">
            <a:hlinkClick r:id="rId30"/>
          </p:cNvPr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0" y="1600200"/>
            <a:ext cx="1828800" cy="1153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3" name="Picture 25" descr="ANd9GcQdui6usQ5NILUIfKWQXEOR0DWeeX15_cghv_chM5J8oI61sIOuNT8elzQ">
            <a:hlinkClick r:id="rId32"/>
          </p:cNvPr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6858000" y="2686050"/>
            <a:ext cx="2286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4" name="Picture 26" descr="ANd9GcT8yotL9czf6bFfNzE571Ynoq1b8ubRp3A5uQFGR_IqNmBJIsMwfi6O7g">
            <a:hlinkClick r:id="rId34"/>
          </p:cNvPr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2438400" y="0"/>
            <a:ext cx="2286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5" name="Picture 27" descr="ANd9GcTU5wazzNg58alyIDA5aWKhnugVxlYvAtFg0NuYi7so5kBrguanynVs5k6x">
            <a:hlinkClick r:id="rId19"/>
          </p:cNvPr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2590801" y="3371850"/>
            <a:ext cx="1433513" cy="815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6" name="Picture 28" descr="ANd9GcRM3AMqxewMoQGmorWbhCmBvz5hWz1UUjEvMT2KGg2I4dhtHbs">
            <a:hlinkClick r:id="rId37"/>
          </p:cNvPr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7010400" y="1371600"/>
            <a:ext cx="2133600" cy="133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8" name="imgb" descr="bibit+jamur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6858000" y="3886200"/>
            <a:ext cx="22860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9" name="Picture 31" descr="ANd9GcTRS3uo_ZpGFyLoel2KUu8-v--KB6zQ1pmHi912B7tyajj0Nvad_yaqu0c">
            <a:hlinkClick r:id="rId40"/>
          </p:cNvPr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2514022" y="4171950"/>
            <a:ext cx="1448378" cy="97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0" name="Picture 32" descr="ANd9GcQPBvxA76feF_cxnyU-xRqwvUJsIRgGkc_YcYoycX2qOlP5Gp2YlO_JHg">
            <a:hlinkClick r:id="rId42"/>
          </p:cNvPr>
          <p:cNvPicPr>
            <a:picLocks noChangeAspect="1" noChangeArrowheads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0" y="3829050"/>
            <a:ext cx="25146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1" name="Picture 33" descr="ANd9GcRADaizTDPefwnPKaVUIaJ3jw6q1N-EIY6-TqLnZlWL29Ca_p3R"/>
          <p:cNvPicPr>
            <a:picLocks noChangeAspect="1" noChangeArrowheads="1"/>
          </p:cNvPicPr>
          <p:nvPr/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4800600" y="742950"/>
            <a:ext cx="22098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85750"/>
            <a:ext cx="5970494" cy="97155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/>
            <a:r>
              <a:rPr lang="en-GB" sz="2000" b="1" i="1" dirty="0" err="1" smtClean="0">
                <a:ln/>
                <a:solidFill>
                  <a:schemeClr val="accent3"/>
                </a:solidFill>
              </a:rPr>
              <a:t>Usahatani</a:t>
            </a:r>
            <a:r>
              <a:rPr lang="en-GB" sz="2000" b="1" i="1" dirty="0" smtClean="0">
                <a:ln/>
                <a:solidFill>
                  <a:schemeClr val="accent3"/>
                </a:solidFill>
              </a:rPr>
              <a:t> </a:t>
            </a:r>
            <a:r>
              <a:rPr lang="en-GB" sz="2000" b="1" i="1" dirty="0" err="1" smtClean="0">
                <a:ln/>
                <a:solidFill>
                  <a:schemeClr val="accent3"/>
                </a:solidFill>
              </a:rPr>
              <a:t>adalah</a:t>
            </a:r>
            <a:r>
              <a:rPr lang="en-GB" sz="2000" b="1" i="1" dirty="0" smtClean="0">
                <a:ln/>
                <a:solidFill>
                  <a:schemeClr val="accent3"/>
                </a:solidFill>
              </a:rPr>
              <a:t> </a:t>
            </a:r>
            <a:r>
              <a:rPr lang="en-GB" sz="2000" b="1" i="1" dirty="0" err="1" smtClean="0">
                <a:ln/>
                <a:solidFill>
                  <a:schemeClr val="accent3"/>
                </a:solidFill>
              </a:rPr>
              <a:t>suatu</a:t>
            </a:r>
            <a:r>
              <a:rPr lang="en-GB" sz="2000" b="1" i="1" dirty="0" smtClean="0">
                <a:ln/>
                <a:solidFill>
                  <a:schemeClr val="accent3"/>
                </a:solidFill>
              </a:rPr>
              <a:t> </a:t>
            </a:r>
            <a:r>
              <a:rPr lang="en-GB" sz="2000" b="1" i="1" dirty="0" err="1" smtClean="0">
                <a:ln/>
                <a:solidFill>
                  <a:schemeClr val="accent3"/>
                </a:solidFill>
              </a:rPr>
              <a:t>usaha</a:t>
            </a:r>
            <a:r>
              <a:rPr lang="en-GB" sz="2000" b="1" i="1" dirty="0" smtClean="0">
                <a:ln/>
                <a:solidFill>
                  <a:schemeClr val="accent3"/>
                </a:solidFill>
              </a:rPr>
              <a:t> </a:t>
            </a:r>
            <a:r>
              <a:rPr lang="en-GB" sz="2000" b="1" i="1" dirty="0" err="1" smtClean="0">
                <a:ln/>
                <a:solidFill>
                  <a:schemeClr val="accent3"/>
                </a:solidFill>
              </a:rPr>
              <a:t>bisnis</a:t>
            </a:r>
            <a:r>
              <a:rPr lang="en-GB" sz="2000" b="1" i="1" dirty="0" smtClean="0">
                <a:ln/>
                <a:solidFill>
                  <a:schemeClr val="accent3"/>
                </a:solidFill>
              </a:rPr>
              <a:t> </a:t>
            </a:r>
            <a:br>
              <a:rPr lang="en-GB" sz="2000" b="1" i="1" dirty="0" smtClean="0">
                <a:ln/>
                <a:solidFill>
                  <a:schemeClr val="accent3"/>
                </a:solidFill>
              </a:rPr>
            </a:br>
            <a:r>
              <a:rPr lang="en-GB" sz="2000" b="1" i="1" dirty="0" smtClean="0">
                <a:ln/>
                <a:solidFill>
                  <a:schemeClr val="accent3"/>
                </a:solidFill>
              </a:rPr>
              <a:t>(farming is a business)</a:t>
            </a:r>
            <a:endParaRPr lang="id-ID" sz="2000" b="1" i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57300"/>
            <a:ext cx="3926540" cy="3429000"/>
          </a:xfrm>
        </p:spPr>
        <p:txBody>
          <a:bodyPr>
            <a:normAutofit/>
          </a:bodyPr>
          <a:lstStyle/>
          <a:p>
            <a:r>
              <a:rPr lang="en-GB" sz="2000" dirty="0" err="1" smtClean="0">
                <a:latin typeface="Cambria" panose="02040503050406030204" pitchFamily="18" charset="0"/>
              </a:rPr>
              <a:t>Pandangan</a:t>
            </a:r>
            <a:r>
              <a:rPr lang="en-GB" sz="2000" dirty="0" smtClean="0">
                <a:latin typeface="Cambria" panose="02040503050406030204" pitchFamily="18" charset="0"/>
              </a:rPr>
              <a:t> </a:t>
            </a:r>
            <a:r>
              <a:rPr lang="en-GB" sz="2000" dirty="0" err="1" smtClean="0">
                <a:latin typeface="Cambria" panose="02040503050406030204" pitchFamily="18" charset="0"/>
              </a:rPr>
              <a:t>bahwa</a:t>
            </a:r>
            <a:r>
              <a:rPr lang="en-GB" sz="2000" dirty="0" smtClean="0">
                <a:latin typeface="Cambria" panose="02040503050406030204" pitchFamily="18" charset="0"/>
              </a:rPr>
              <a:t> </a:t>
            </a:r>
            <a:r>
              <a:rPr lang="en-GB" sz="2000" dirty="0" err="1" smtClean="0">
                <a:latin typeface="Cambria" panose="02040503050406030204" pitchFamily="18" charset="0"/>
              </a:rPr>
              <a:t>usahatani</a:t>
            </a:r>
            <a:r>
              <a:rPr lang="en-GB" sz="2000" dirty="0" smtClean="0">
                <a:latin typeface="Cambria" panose="02040503050406030204" pitchFamily="18" charset="0"/>
              </a:rPr>
              <a:t> </a:t>
            </a:r>
            <a:r>
              <a:rPr lang="en-GB" sz="2000" dirty="0" err="1" smtClean="0">
                <a:latin typeface="Cambria" panose="02040503050406030204" pitchFamily="18" charset="0"/>
              </a:rPr>
              <a:t>adalah</a:t>
            </a:r>
            <a:r>
              <a:rPr lang="en-GB" sz="2000" dirty="0" smtClean="0">
                <a:latin typeface="Cambria" panose="02040503050406030204" pitchFamily="18" charset="0"/>
              </a:rPr>
              <a:t> </a:t>
            </a:r>
            <a:r>
              <a:rPr lang="en-GB" sz="2000" dirty="0" err="1" smtClean="0">
                <a:latin typeface="Cambria" panose="02040503050406030204" pitchFamily="18" charset="0"/>
              </a:rPr>
              <a:t>bisnis</a:t>
            </a:r>
            <a:r>
              <a:rPr lang="en-GB" sz="2000" dirty="0" smtClean="0">
                <a:latin typeface="Cambria" panose="02040503050406030204" pitchFamily="18" charset="0"/>
              </a:rPr>
              <a:t> </a:t>
            </a:r>
            <a:r>
              <a:rPr lang="en-GB" sz="2000" dirty="0" err="1" smtClean="0">
                <a:latin typeface="Cambria" panose="02040503050406030204" pitchFamily="18" charset="0"/>
              </a:rPr>
              <a:t>komersial</a:t>
            </a:r>
            <a:r>
              <a:rPr lang="en-GB" sz="2000" dirty="0" smtClean="0">
                <a:latin typeface="Cambria" panose="02040503050406030204" pitchFamily="18" charset="0"/>
              </a:rPr>
              <a:t> </a:t>
            </a:r>
            <a:r>
              <a:rPr lang="en-GB" sz="2000" dirty="0" err="1" smtClean="0">
                <a:latin typeface="Cambria" panose="02040503050406030204" pitchFamily="18" charset="0"/>
              </a:rPr>
              <a:t>adalah</a:t>
            </a:r>
            <a:r>
              <a:rPr lang="en-GB" sz="2000" dirty="0" smtClean="0">
                <a:latin typeface="Cambria" panose="02040503050406030204" pitchFamily="18" charset="0"/>
              </a:rPr>
              <a:t> </a:t>
            </a:r>
            <a:r>
              <a:rPr lang="en-GB" sz="2000" dirty="0" err="1" smtClean="0">
                <a:latin typeface="Cambria" panose="02040503050406030204" pitchFamily="18" charset="0"/>
              </a:rPr>
              <a:t>sesungguhnya</a:t>
            </a:r>
            <a:r>
              <a:rPr lang="en-GB" sz="2000" dirty="0" smtClean="0">
                <a:latin typeface="Cambria" panose="02040503050406030204" pitchFamily="18" charset="0"/>
              </a:rPr>
              <a:t> yang </a:t>
            </a:r>
            <a:r>
              <a:rPr lang="en-GB" sz="2000" dirty="0" err="1" smtClean="0">
                <a:latin typeface="Cambria" panose="02040503050406030204" pitchFamily="18" charset="0"/>
              </a:rPr>
              <a:t>menjadi</a:t>
            </a:r>
            <a:r>
              <a:rPr lang="en-GB" sz="2000" dirty="0" smtClean="0">
                <a:latin typeface="Cambria" panose="02040503050406030204" pitchFamily="18" charset="0"/>
              </a:rPr>
              <a:t> </a:t>
            </a:r>
            <a:r>
              <a:rPr lang="en-GB" sz="2000" dirty="0" err="1" smtClean="0">
                <a:latin typeface="Cambria" panose="02040503050406030204" pitchFamily="18" charset="0"/>
              </a:rPr>
              <a:t>dasar</a:t>
            </a:r>
            <a:r>
              <a:rPr lang="en-GB" sz="2000" dirty="0" smtClean="0">
                <a:latin typeface="Cambria" panose="02040503050406030204" pitchFamily="18" charset="0"/>
              </a:rPr>
              <a:t> </a:t>
            </a:r>
            <a:r>
              <a:rPr lang="en-GB" sz="2000" dirty="0" err="1" smtClean="0">
                <a:latin typeface="Cambria" panose="02040503050406030204" pitchFamily="18" charset="0"/>
              </a:rPr>
              <a:t>penggunaan</a:t>
            </a:r>
            <a:r>
              <a:rPr lang="en-GB" sz="2000" dirty="0" smtClean="0">
                <a:latin typeface="Cambria" panose="02040503050406030204" pitchFamily="18" charset="0"/>
              </a:rPr>
              <a:t> kata AGRIBISNIS</a:t>
            </a:r>
          </a:p>
          <a:p>
            <a:r>
              <a:rPr lang="en-GB" sz="2000" dirty="0" err="1" smtClean="0">
                <a:latin typeface="Cambria" panose="02040503050406030204" pitchFamily="18" charset="0"/>
              </a:rPr>
              <a:t>Agribisnis</a:t>
            </a:r>
            <a:r>
              <a:rPr lang="en-GB" sz="2000" dirty="0" smtClean="0">
                <a:latin typeface="Cambria" panose="02040503050406030204" pitchFamily="18" charset="0"/>
              </a:rPr>
              <a:t>  </a:t>
            </a:r>
            <a:r>
              <a:rPr lang="en-GB" sz="2000" dirty="0" err="1" smtClean="0">
                <a:latin typeface="Cambria" panose="02040503050406030204" pitchFamily="18" charset="0"/>
              </a:rPr>
              <a:t>berasal</a:t>
            </a:r>
            <a:r>
              <a:rPr lang="en-GB" sz="2000" dirty="0" smtClean="0">
                <a:latin typeface="Cambria" panose="02040503050406030204" pitchFamily="18" charset="0"/>
              </a:rPr>
              <a:t> </a:t>
            </a:r>
            <a:r>
              <a:rPr lang="en-GB" sz="2000" dirty="0" err="1" smtClean="0">
                <a:latin typeface="Cambria" panose="02040503050406030204" pitchFamily="18" charset="0"/>
              </a:rPr>
              <a:t>dari</a:t>
            </a:r>
            <a:r>
              <a:rPr lang="en-GB" sz="2000" dirty="0" smtClean="0">
                <a:latin typeface="Cambria" panose="02040503050406030204" pitchFamily="18" charset="0"/>
              </a:rPr>
              <a:t> 2 kata </a:t>
            </a:r>
            <a:r>
              <a:rPr lang="en-GB" sz="2000" dirty="0" err="1" smtClean="0">
                <a:latin typeface="Cambria" panose="02040503050406030204" pitchFamily="18" charset="0"/>
              </a:rPr>
              <a:t>yaitu</a:t>
            </a:r>
            <a:r>
              <a:rPr lang="en-GB" sz="2000" dirty="0" smtClean="0">
                <a:latin typeface="Cambria" panose="02040503050406030204" pitchFamily="18" charset="0"/>
              </a:rPr>
              <a:t> “</a:t>
            </a:r>
            <a:r>
              <a:rPr lang="en-GB" sz="2000" dirty="0" err="1" smtClean="0">
                <a:latin typeface="Cambria" panose="02040503050406030204" pitchFamily="18" charset="0"/>
              </a:rPr>
              <a:t>agrikultur</a:t>
            </a:r>
            <a:r>
              <a:rPr lang="en-GB" sz="2000" dirty="0" smtClean="0">
                <a:latin typeface="Cambria" panose="02040503050406030204" pitchFamily="18" charset="0"/>
              </a:rPr>
              <a:t>” </a:t>
            </a:r>
            <a:r>
              <a:rPr lang="en-GB" sz="2000" dirty="0" err="1" smtClean="0">
                <a:latin typeface="Cambria" panose="02040503050406030204" pitchFamily="18" charset="0"/>
              </a:rPr>
              <a:t>dan</a:t>
            </a:r>
            <a:r>
              <a:rPr lang="en-GB" sz="2000" dirty="0" smtClean="0">
                <a:latin typeface="Cambria" panose="02040503050406030204" pitchFamily="18" charset="0"/>
              </a:rPr>
              <a:t> “</a:t>
            </a:r>
            <a:r>
              <a:rPr lang="en-GB" sz="2000" dirty="0" err="1" smtClean="0">
                <a:latin typeface="Cambria" panose="02040503050406030204" pitchFamily="18" charset="0"/>
              </a:rPr>
              <a:t>bisnis</a:t>
            </a:r>
            <a:r>
              <a:rPr lang="en-GB" sz="2000" dirty="0" smtClean="0">
                <a:latin typeface="Cambria" panose="02040503050406030204" pitchFamily="18" charset="0"/>
              </a:rPr>
              <a:t>”</a:t>
            </a:r>
            <a:r>
              <a:rPr lang="en-GB" sz="2000" dirty="0">
                <a:latin typeface="Cambria" panose="02040503050406030204" pitchFamily="18" charset="0"/>
              </a:rPr>
              <a:t> </a:t>
            </a:r>
            <a:endParaRPr lang="en-GB" sz="2000" dirty="0" smtClean="0">
              <a:latin typeface="Cambria" panose="02040503050406030204" pitchFamily="18" charset="0"/>
            </a:endParaRPr>
          </a:p>
          <a:p>
            <a:r>
              <a:rPr lang="en-GB" sz="2000" dirty="0" err="1">
                <a:latin typeface="Cambria" panose="02040503050406030204" pitchFamily="18" charset="0"/>
              </a:rPr>
              <a:t>A</a:t>
            </a:r>
            <a:r>
              <a:rPr lang="en-GB" sz="2000" dirty="0" err="1" smtClean="0">
                <a:latin typeface="Cambria" panose="02040503050406030204" pitchFamily="18" charset="0"/>
              </a:rPr>
              <a:t>gribisnis</a:t>
            </a:r>
            <a:r>
              <a:rPr lang="en-GB" sz="2000" dirty="0" smtClean="0">
                <a:latin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</a:rPr>
              <a:t>berarti</a:t>
            </a:r>
            <a:r>
              <a:rPr lang="en-GB" sz="2000" dirty="0">
                <a:latin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</a:rPr>
              <a:t>bisnis</a:t>
            </a:r>
            <a:r>
              <a:rPr lang="en-GB" sz="2000" dirty="0">
                <a:latin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</a:rPr>
              <a:t>atau</a:t>
            </a:r>
            <a:r>
              <a:rPr lang="en-GB" sz="2000" dirty="0">
                <a:latin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</a:rPr>
              <a:t>usaha</a:t>
            </a:r>
            <a:r>
              <a:rPr lang="en-GB" sz="2000" dirty="0">
                <a:latin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</a:rPr>
              <a:t>komersial</a:t>
            </a:r>
            <a:r>
              <a:rPr lang="en-GB" sz="2000" dirty="0">
                <a:latin typeface="Cambria" panose="02040503050406030204" pitchFamily="18" charset="0"/>
              </a:rPr>
              <a:t> yang </a:t>
            </a:r>
            <a:r>
              <a:rPr lang="en-GB" sz="2000" dirty="0" err="1">
                <a:latin typeface="Cambria" panose="02040503050406030204" pitchFamily="18" charset="0"/>
              </a:rPr>
              <a:t>berkaitan</a:t>
            </a:r>
            <a:r>
              <a:rPr lang="en-GB" sz="2000" dirty="0">
                <a:latin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</a:rPr>
              <a:t>dengan</a:t>
            </a:r>
            <a:r>
              <a:rPr lang="en-GB" sz="2000" dirty="0">
                <a:latin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</a:rPr>
              <a:t>pertanian</a:t>
            </a:r>
            <a:endParaRPr lang="en-GB" sz="2000" dirty="0">
              <a:latin typeface="Cambria" panose="02040503050406030204" pitchFamily="18" charset="0"/>
            </a:endParaRPr>
          </a:p>
          <a:p>
            <a:endParaRPr lang="en-GB" sz="2000" dirty="0" smtClean="0">
              <a:latin typeface="Cambria" panose="020405030504060302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257800" y="1047750"/>
            <a:ext cx="3303703" cy="3429000"/>
          </a:xfrm>
          <a:prstGeom prst="rect">
            <a:avLst/>
          </a:prstGeom>
        </p:spPr>
        <p:txBody>
          <a:bodyPr vert="horz" lIns="91424" tIns="45712" rIns="91424" bIns="45712" rtlCol="0">
            <a:normAutofit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772" indent="-304747" algn="l" defTabSz="1218987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679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82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84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5987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089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192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1294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000" i="1" dirty="0">
              <a:latin typeface="Cambria" panose="02040503050406030204" pitchFamily="18" charset="0"/>
            </a:endParaRPr>
          </a:p>
          <a:p>
            <a:r>
              <a:rPr lang="en-GB" sz="2000" i="1" dirty="0" err="1">
                <a:solidFill>
                  <a:srgbClr val="002060"/>
                </a:solidFill>
                <a:latin typeface="Cambria" panose="02040503050406030204" pitchFamily="18" charset="0"/>
              </a:rPr>
              <a:t>Agribisnis</a:t>
            </a:r>
            <a:r>
              <a:rPr lang="en-GB" sz="2000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000" i="1" dirty="0" err="1">
                <a:solidFill>
                  <a:srgbClr val="002060"/>
                </a:solidFill>
                <a:latin typeface="Cambria" panose="02040503050406030204" pitchFamily="18" charset="0"/>
              </a:rPr>
              <a:t>tidak</a:t>
            </a:r>
            <a:r>
              <a:rPr lang="en-GB" sz="2000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000" i="1" dirty="0" err="1">
                <a:solidFill>
                  <a:srgbClr val="002060"/>
                </a:solidFill>
                <a:latin typeface="Cambria" panose="02040503050406030204" pitchFamily="18" charset="0"/>
              </a:rPr>
              <a:t>hanya</a:t>
            </a:r>
            <a:r>
              <a:rPr lang="en-GB" sz="2000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000" i="1" dirty="0" err="1">
                <a:solidFill>
                  <a:srgbClr val="002060"/>
                </a:solidFill>
                <a:latin typeface="Cambria" panose="02040503050406030204" pitchFamily="18" charset="0"/>
              </a:rPr>
              <a:t>mencakup</a:t>
            </a:r>
            <a:r>
              <a:rPr lang="en-GB" sz="2000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000" i="1" dirty="0" err="1">
                <a:solidFill>
                  <a:srgbClr val="002060"/>
                </a:solidFill>
                <a:latin typeface="Cambria" panose="02040503050406030204" pitchFamily="18" charset="0"/>
              </a:rPr>
              <a:t>pertanian</a:t>
            </a:r>
            <a:r>
              <a:rPr lang="en-GB" sz="2000" i="1" dirty="0">
                <a:solidFill>
                  <a:srgbClr val="002060"/>
                </a:solidFill>
                <a:latin typeface="Cambria" panose="02040503050406030204" pitchFamily="18" charset="0"/>
              </a:rPr>
              <a:t> (</a:t>
            </a:r>
            <a:r>
              <a:rPr lang="en-GB" sz="2000" b="1" i="1" dirty="0">
                <a:solidFill>
                  <a:srgbClr val="002060"/>
                </a:solidFill>
                <a:latin typeface="Cambria" panose="02040503050406030204" pitchFamily="18" charset="0"/>
              </a:rPr>
              <a:t>farming</a:t>
            </a:r>
            <a:r>
              <a:rPr lang="en-GB" sz="2000" i="1" dirty="0">
                <a:solidFill>
                  <a:srgbClr val="002060"/>
                </a:solidFill>
                <a:latin typeface="Cambria" panose="02040503050406030204" pitchFamily="18" charset="0"/>
              </a:rPr>
              <a:t>) </a:t>
            </a:r>
            <a:r>
              <a:rPr lang="en-GB" sz="2000" i="1" dirty="0" err="1">
                <a:solidFill>
                  <a:srgbClr val="002060"/>
                </a:solidFill>
                <a:latin typeface="Cambria" panose="02040503050406030204" pitchFamily="18" charset="0"/>
              </a:rPr>
              <a:t>saja</a:t>
            </a:r>
            <a:r>
              <a:rPr lang="en-GB" sz="2000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000" i="1" dirty="0" err="1">
                <a:solidFill>
                  <a:srgbClr val="002060"/>
                </a:solidFill>
                <a:latin typeface="Cambria" panose="02040503050406030204" pitchFamily="18" charset="0"/>
              </a:rPr>
              <a:t>tapi</a:t>
            </a:r>
            <a:r>
              <a:rPr lang="en-GB" sz="2000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000" i="1" dirty="0" err="1">
                <a:solidFill>
                  <a:srgbClr val="002060"/>
                </a:solidFill>
                <a:latin typeface="Cambria" panose="02040503050406030204" pitchFamily="18" charset="0"/>
              </a:rPr>
              <a:t>juga</a:t>
            </a:r>
            <a:r>
              <a:rPr lang="en-GB" sz="2000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000" i="1" dirty="0" err="1">
                <a:solidFill>
                  <a:srgbClr val="002060"/>
                </a:solidFill>
                <a:latin typeface="Cambria" panose="02040503050406030204" pitchFamily="18" charset="0"/>
              </a:rPr>
              <a:t>mencakup</a:t>
            </a:r>
            <a:r>
              <a:rPr lang="en-GB" sz="2000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000" i="1" dirty="0" err="1">
                <a:solidFill>
                  <a:srgbClr val="002060"/>
                </a:solidFill>
                <a:latin typeface="Cambria" panose="02040503050406030204" pitchFamily="18" charset="0"/>
              </a:rPr>
              <a:t>semua</a:t>
            </a:r>
            <a:r>
              <a:rPr lang="en-GB" sz="2000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000" i="1" dirty="0" err="1">
                <a:solidFill>
                  <a:srgbClr val="002060"/>
                </a:solidFill>
                <a:latin typeface="Cambria" panose="02040503050406030204" pitchFamily="18" charset="0"/>
              </a:rPr>
              <a:t>jenis</a:t>
            </a:r>
            <a:r>
              <a:rPr lang="en-GB" sz="2000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000" i="1" dirty="0" err="1">
                <a:solidFill>
                  <a:srgbClr val="002060"/>
                </a:solidFill>
                <a:latin typeface="Cambria" panose="02040503050406030204" pitchFamily="18" charset="0"/>
              </a:rPr>
              <a:t>usaha</a:t>
            </a:r>
            <a:r>
              <a:rPr lang="en-GB" sz="2000" i="1" dirty="0">
                <a:solidFill>
                  <a:srgbClr val="002060"/>
                </a:solidFill>
                <a:latin typeface="Cambria" panose="02040503050406030204" pitchFamily="18" charset="0"/>
              </a:rPr>
              <a:t> yang </a:t>
            </a:r>
            <a:r>
              <a:rPr lang="en-GB" sz="2000" i="1" dirty="0" err="1">
                <a:solidFill>
                  <a:srgbClr val="002060"/>
                </a:solidFill>
                <a:latin typeface="Cambria" panose="02040503050406030204" pitchFamily="18" charset="0"/>
              </a:rPr>
              <a:t>berkaitan</a:t>
            </a:r>
            <a:r>
              <a:rPr lang="en-GB" sz="2000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000" i="1" dirty="0" err="1">
                <a:solidFill>
                  <a:srgbClr val="002060"/>
                </a:solidFill>
                <a:latin typeface="Cambria" panose="02040503050406030204" pitchFamily="18" charset="0"/>
              </a:rPr>
              <a:t>dengan</a:t>
            </a:r>
            <a:r>
              <a:rPr lang="en-GB" sz="2000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000" b="1" i="1" dirty="0" err="1">
                <a:solidFill>
                  <a:srgbClr val="002060"/>
                </a:solidFill>
                <a:latin typeface="Cambria" panose="02040503050406030204" pitchFamily="18" charset="0"/>
              </a:rPr>
              <a:t>sarana</a:t>
            </a:r>
            <a:r>
              <a:rPr lang="en-GB" sz="2000" b="1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000" b="1" i="1" dirty="0" err="1">
                <a:solidFill>
                  <a:srgbClr val="002060"/>
                </a:solidFill>
                <a:latin typeface="Cambria" panose="02040503050406030204" pitchFamily="18" charset="0"/>
              </a:rPr>
              <a:t>prasarana</a:t>
            </a:r>
            <a:r>
              <a:rPr lang="en-GB" sz="2000" b="1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000" b="1" i="1" dirty="0" err="1">
                <a:solidFill>
                  <a:srgbClr val="002060"/>
                </a:solidFill>
                <a:latin typeface="Cambria" panose="02040503050406030204" pitchFamily="18" charset="0"/>
              </a:rPr>
              <a:t>produksi</a:t>
            </a:r>
            <a:r>
              <a:rPr lang="en-GB" sz="2000" b="1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000" i="1" dirty="0" err="1">
                <a:solidFill>
                  <a:srgbClr val="002060"/>
                </a:solidFill>
                <a:latin typeface="Cambria" panose="02040503050406030204" pitchFamily="18" charset="0"/>
              </a:rPr>
              <a:t>serta</a:t>
            </a:r>
            <a:r>
              <a:rPr lang="en-GB" sz="2000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000" b="1" i="1" dirty="0" err="1">
                <a:solidFill>
                  <a:srgbClr val="002060"/>
                </a:solidFill>
                <a:latin typeface="Cambria" panose="02040503050406030204" pitchFamily="18" charset="0"/>
              </a:rPr>
              <a:t>penanganan</a:t>
            </a:r>
            <a:r>
              <a:rPr lang="en-GB" sz="2000" b="1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000" b="1" i="1" dirty="0" err="1">
                <a:solidFill>
                  <a:srgbClr val="002060"/>
                </a:solidFill>
                <a:latin typeface="Cambria" panose="02040503050406030204" pitchFamily="18" charset="0"/>
              </a:rPr>
              <a:t>dan</a:t>
            </a:r>
            <a:r>
              <a:rPr lang="en-GB" sz="2000" b="1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000" b="1" i="1" dirty="0" err="1">
                <a:solidFill>
                  <a:srgbClr val="002060"/>
                </a:solidFill>
                <a:latin typeface="Cambria" panose="02040503050406030204" pitchFamily="18" charset="0"/>
              </a:rPr>
              <a:t>pengolahan</a:t>
            </a:r>
            <a:r>
              <a:rPr lang="en-GB" sz="2000" b="1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000" b="1" i="1" dirty="0" err="1">
                <a:solidFill>
                  <a:srgbClr val="002060"/>
                </a:solidFill>
                <a:latin typeface="Cambria" panose="02040503050406030204" pitchFamily="18" charset="0"/>
              </a:rPr>
              <a:t>hasil</a:t>
            </a:r>
            <a:r>
              <a:rPr lang="en-GB" sz="2000" b="1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000" b="1" i="1" dirty="0" err="1">
                <a:solidFill>
                  <a:srgbClr val="002060"/>
                </a:solidFill>
                <a:latin typeface="Cambria" panose="02040503050406030204" pitchFamily="18" charset="0"/>
              </a:rPr>
              <a:t>pertanian</a:t>
            </a:r>
            <a:endParaRPr lang="id-ID" sz="2000" b="1" i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029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-428625"/>
            <a:ext cx="3071310" cy="857250"/>
          </a:xfrm>
        </p:spPr>
        <p:txBody>
          <a:bodyPr>
            <a:normAutofit/>
          </a:bodyPr>
          <a:lstStyle/>
          <a:p>
            <a:r>
              <a:rPr lang="en-GB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Paradigma</a:t>
            </a:r>
            <a:r>
              <a:rPr lang="en-GB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GB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Agribisnis</a:t>
            </a:r>
            <a:endParaRPr lang="id-ID" sz="2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65146"/>
            <a:ext cx="4643927" cy="3429000"/>
          </a:xfrm>
        </p:spPr>
        <p:txBody>
          <a:bodyPr>
            <a:noAutofit/>
          </a:bodyPr>
          <a:lstStyle/>
          <a:p>
            <a:r>
              <a:rPr lang="en-GB" sz="2000" dirty="0" err="1" smtClean="0">
                <a:latin typeface="Cambria" panose="02040503050406030204" pitchFamily="18" charset="0"/>
              </a:rPr>
              <a:t>Usahatani</a:t>
            </a:r>
            <a:r>
              <a:rPr lang="en-GB" sz="2000" dirty="0" smtClean="0">
                <a:latin typeface="Cambria" panose="02040503050406030204" pitchFamily="18" charset="0"/>
              </a:rPr>
              <a:t> </a:t>
            </a:r>
            <a:r>
              <a:rPr lang="en-GB" sz="2000" dirty="0" err="1" smtClean="0">
                <a:latin typeface="Cambria" panose="02040503050406030204" pitchFamily="18" charset="0"/>
              </a:rPr>
              <a:t>adalah</a:t>
            </a:r>
            <a:r>
              <a:rPr lang="en-GB" sz="2000" dirty="0" smtClean="0">
                <a:latin typeface="Cambria" panose="02040503050406030204" pitchFamily="18" charset="0"/>
              </a:rPr>
              <a:t> </a:t>
            </a:r>
            <a:r>
              <a:rPr lang="en-GB" sz="2000" dirty="0" err="1" smtClean="0">
                <a:latin typeface="Cambria" panose="02040503050406030204" pitchFamily="18" charset="0"/>
              </a:rPr>
              <a:t>bisnis</a:t>
            </a:r>
            <a:r>
              <a:rPr lang="en-GB" sz="2000" dirty="0" smtClean="0">
                <a:latin typeface="Cambria" panose="02040503050406030204" pitchFamily="18" charset="0"/>
              </a:rPr>
              <a:t> </a:t>
            </a:r>
            <a:r>
              <a:rPr lang="en-GB" sz="2000" dirty="0" err="1" smtClean="0">
                <a:latin typeface="Cambria" panose="02040503050406030204" pitchFamily="18" charset="0"/>
              </a:rPr>
              <a:t>sehingga</a:t>
            </a:r>
            <a:r>
              <a:rPr lang="en-GB" sz="2000" dirty="0" smtClean="0">
                <a:latin typeface="Cambria" panose="02040503050406030204" pitchFamily="18" charset="0"/>
              </a:rPr>
              <a:t> </a:t>
            </a:r>
            <a:r>
              <a:rPr lang="en-GB" sz="2000" dirty="0" err="1" smtClean="0">
                <a:latin typeface="Cambria" panose="02040503050406030204" pitchFamily="18" charset="0"/>
              </a:rPr>
              <a:t>bertujuan</a:t>
            </a:r>
            <a:r>
              <a:rPr lang="en-GB" sz="2000" dirty="0" smtClean="0">
                <a:latin typeface="Cambria" panose="02040503050406030204" pitchFamily="18" charset="0"/>
              </a:rPr>
              <a:t> </a:t>
            </a:r>
            <a:r>
              <a:rPr lang="en-GB" sz="2000" dirty="0" err="1" smtClean="0">
                <a:latin typeface="Cambria" panose="02040503050406030204" pitchFamily="18" charset="0"/>
              </a:rPr>
              <a:t>mencari</a:t>
            </a:r>
            <a:r>
              <a:rPr lang="en-GB" sz="2000" dirty="0" smtClean="0">
                <a:latin typeface="Cambria" panose="02040503050406030204" pitchFamily="18" charset="0"/>
              </a:rPr>
              <a:t> </a:t>
            </a:r>
            <a:r>
              <a:rPr lang="en-GB" sz="20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laba</a:t>
            </a:r>
            <a:r>
              <a:rPr lang="en-GB" sz="2000" dirty="0" smtClean="0">
                <a:latin typeface="Cambria" panose="02040503050406030204" pitchFamily="18" charset="0"/>
              </a:rPr>
              <a:t> </a:t>
            </a:r>
            <a:r>
              <a:rPr lang="en-GB" sz="2000" dirty="0" err="1" smtClean="0">
                <a:latin typeface="Cambria" panose="02040503050406030204" pitchFamily="18" charset="0"/>
              </a:rPr>
              <a:t>sehingga</a:t>
            </a:r>
            <a:r>
              <a:rPr lang="en-GB" sz="2000" dirty="0" smtClean="0">
                <a:latin typeface="Cambria" panose="02040503050406030204" pitchFamily="18" charset="0"/>
              </a:rPr>
              <a:t> </a:t>
            </a:r>
            <a:r>
              <a:rPr lang="en-GB" sz="2000" dirty="0" err="1" smtClean="0">
                <a:latin typeface="Cambria" panose="02040503050406030204" pitchFamily="18" charset="0"/>
              </a:rPr>
              <a:t>harus</a:t>
            </a:r>
            <a:r>
              <a:rPr lang="en-GB" sz="2000" dirty="0" smtClean="0">
                <a:latin typeface="Cambria" panose="02040503050406030204" pitchFamily="18" charset="0"/>
              </a:rPr>
              <a:t> </a:t>
            </a:r>
            <a:r>
              <a:rPr lang="en-GB" sz="20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dikelola</a:t>
            </a:r>
            <a:r>
              <a:rPr lang="en-GB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0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secara</a:t>
            </a:r>
            <a:r>
              <a:rPr lang="en-GB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0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rasional</a:t>
            </a:r>
            <a:r>
              <a:rPr lang="en-GB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000" dirty="0" err="1" smtClean="0">
                <a:latin typeface="Cambria" panose="02040503050406030204" pitchFamily="18" charset="0"/>
              </a:rPr>
              <a:t>artinya</a:t>
            </a:r>
            <a:r>
              <a:rPr lang="en-GB" sz="2000" dirty="0" smtClean="0">
                <a:latin typeface="Cambria" panose="02040503050406030204" pitchFamily="18" charset="0"/>
              </a:rPr>
              <a:t> </a:t>
            </a:r>
            <a:r>
              <a:rPr lang="en-GB" sz="2000" dirty="0" err="1" smtClean="0">
                <a:latin typeface="Cambria" panose="02040503050406030204" pitchFamily="18" charset="0"/>
              </a:rPr>
              <a:t>menggunakan</a:t>
            </a:r>
            <a:r>
              <a:rPr lang="en-GB" sz="2000" dirty="0" smtClean="0">
                <a:latin typeface="Cambria" panose="02040503050406030204" pitchFamily="18" charset="0"/>
              </a:rPr>
              <a:t> input </a:t>
            </a:r>
            <a:r>
              <a:rPr lang="en-GB" sz="2000" dirty="0" err="1" smtClean="0">
                <a:latin typeface="Cambria" panose="02040503050406030204" pitchFamily="18" charset="0"/>
              </a:rPr>
              <a:t>secara</a:t>
            </a:r>
            <a:r>
              <a:rPr lang="en-GB" sz="2000" dirty="0" smtClean="0">
                <a:latin typeface="Cambria" panose="02040503050406030204" pitchFamily="18" charset="0"/>
              </a:rPr>
              <a:t> optimal </a:t>
            </a:r>
            <a:r>
              <a:rPr lang="en-GB" sz="2000" dirty="0" err="1" smtClean="0">
                <a:latin typeface="Cambria" panose="02040503050406030204" pitchFamily="18" charset="0"/>
              </a:rPr>
              <a:t>dengan</a:t>
            </a:r>
            <a:r>
              <a:rPr lang="en-GB" sz="2000" dirty="0" smtClean="0">
                <a:latin typeface="Cambria" panose="02040503050406030204" pitchFamily="18" charset="0"/>
              </a:rPr>
              <a:t> </a:t>
            </a:r>
            <a:r>
              <a:rPr lang="en-GB" sz="2000" dirty="0" err="1" smtClean="0">
                <a:latin typeface="Cambria" panose="02040503050406030204" pitchFamily="18" charset="0"/>
              </a:rPr>
              <a:t>memperhatikan</a:t>
            </a:r>
            <a:r>
              <a:rPr lang="en-GB" sz="2000" dirty="0" smtClean="0">
                <a:latin typeface="Cambria" panose="02040503050406030204" pitchFamily="18" charset="0"/>
              </a:rPr>
              <a:t> </a:t>
            </a:r>
            <a:r>
              <a:rPr lang="en-GB" sz="2000" dirty="0" err="1" smtClean="0">
                <a:latin typeface="Cambria" panose="02040503050406030204" pitchFamily="18" charset="0"/>
              </a:rPr>
              <a:t>teknologi</a:t>
            </a:r>
            <a:r>
              <a:rPr lang="en-GB" sz="2000" dirty="0" smtClean="0">
                <a:latin typeface="Cambria" panose="02040503050406030204" pitchFamily="18" charset="0"/>
              </a:rPr>
              <a:t> </a:t>
            </a:r>
            <a:r>
              <a:rPr lang="en-GB" sz="2000" dirty="0" err="1" smtClean="0">
                <a:latin typeface="Cambria" panose="02040503050406030204" pitchFamily="18" charset="0"/>
              </a:rPr>
              <a:t>dan</a:t>
            </a:r>
            <a:r>
              <a:rPr lang="en-GB" sz="2000" dirty="0" smtClean="0">
                <a:latin typeface="Cambria" panose="02040503050406030204" pitchFamily="18" charset="0"/>
              </a:rPr>
              <a:t> </a:t>
            </a:r>
            <a:r>
              <a:rPr lang="en-GB" sz="2000" dirty="0" err="1" smtClean="0">
                <a:latin typeface="Cambria" panose="02040503050406030204" pitchFamily="18" charset="0"/>
              </a:rPr>
              <a:t>harga</a:t>
            </a:r>
            <a:endParaRPr lang="en-GB" sz="2000" dirty="0" smtClean="0">
              <a:latin typeface="Cambria" panose="02040503050406030204" pitchFamily="18" charset="0"/>
            </a:endParaRPr>
          </a:p>
          <a:p>
            <a:r>
              <a:rPr lang="en-GB" sz="2000" dirty="0" err="1" smtClean="0">
                <a:latin typeface="Cambria" panose="02040503050406030204" pitchFamily="18" charset="0"/>
              </a:rPr>
              <a:t>Perencanaan</a:t>
            </a:r>
            <a:r>
              <a:rPr lang="en-GB" sz="2000" dirty="0" smtClean="0">
                <a:latin typeface="Cambria" panose="02040503050406030204" pitchFamily="18" charset="0"/>
              </a:rPr>
              <a:t> </a:t>
            </a:r>
            <a:r>
              <a:rPr lang="en-GB" sz="2000" dirty="0" err="1" smtClean="0">
                <a:latin typeface="Cambria" panose="02040503050406030204" pitchFamily="18" charset="0"/>
              </a:rPr>
              <a:t>usahatani</a:t>
            </a:r>
            <a:r>
              <a:rPr lang="en-GB" sz="2000" dirty="0" smtClean="0">
                <a:latin typeface="Cambria" panose="02040503050406030204" pitchFamily="18" charset="0"/>
              </a:rPr>
              <a:t> </a:t>
            </a:r>
            <a:r>
              <a:rPr lang="en-GB" sz="2000" dirty="0" err="1" smtClean="0">
                <a:latin typeface="Cambria" panose="02040503050406030204" pitchFamily="18" charset="0"/>
              </a:rPr>
              <a:t>harus</a:t>
            </a:r>
            <a:r>
              <a:rPr lang="en-GB" sz="2000" dirty="0" smtClean="0">
                <a:latin typeface="Cambria" panose="02040503050406030204" pitchFamily="18" charset="0"/>
              </a:rPr>
              <a:t> </a:t>
            </a:r>
            <a:r>
              <a:rPr lang="en-GB" sz="2000" dirty="0" err="1" smtClean="0">
                <a:latin typeface="Cambria" panose="02040503050406030204" pitchFamily="18" charset="0"/>
              </a:rPr>
              <a:t>berorientasi</a:t>
            </a:r>
            <a:r>
              <a:rPr lang="en-GB" sz="2000" dirty="0" smtClean="0">
                <a:latin typeface="Cambria" panose="02040503050406030204" pitchFamily="18" charset="0"/>
              </a:rPr>
              <a:t> </a:t>
            </a:r>
            <a:r>
              <a:rPr lang="en-GB" sz="2000" dirty="0" err="1" smtClean="0">
                <a:latin typeface="Cambria" panose="02040503050406030204" pitchFamily="18" charset="0"/>
              </a:rPr>
              <a:t>pada</a:t>
            </a:r>
            <a:r>
              <a:rPr lang="en-GB" sz="2000" dirty="0" smtClean="0">
                <a:latin typeface="Cambria" panose="02040503050406030204" pitchFamily="18" charset="0"/>
              </a:rPr>
              <a:t> </a:t>
            </a:r>
            <a:r>
              <a:rPr lang="en-GB" sz="2000" dirty="0" err="1" smtClean="0">
                <a:latin typeface="Cambria" panose="02040503050406030204" pitchFamily="18" charset="0"/>
              </a:rPr>
              <a:t>pasar</a:t>
            </a:r>
            <a:r>
              <a:rPr lang="en-GB" sz="2000" dirty="0" smtClean="0">
                <a:latin typeface="Cambria" panose="02040503050406030204" pitchFamily="18" charset="0"/>
              </a:rPr>
              <a:t> output </a:t>
            </a:r>
            <a:r>
              <a:rPr lang="en-GB" sz="2000" dirty="0" err="1" smtClean="0">
                <a:latin typeface="Cambria" panose="02040503050406030204" pitchFamily="18" charset="0"/>
              </a:rPr>
              <a:t>dengan</a:t>
            </a:r>
            <a:r>
              <a:rPr lang="en-GB" sz="2000" dirty="0" smtClean="0">
                <a:latin typeface="Cambria" panose="02040503050406030204" pitchFamily="18" charset="0"/>
              </a:rPr>
              <a:t> </a:t>
            </a:r>
            <a:r>
              <a:rPr lang="en-GB" sz="2000" dirty="0" err="1" smtClean="0">
                <a:latin typeface="Cambria" panose="02040503050406030204" pitchFamily="18" charset="0"/>
              </a:rPr>
              <a:t>mempertimbangkan</a:t>
            </a:r>
            <a:r>
              <a:rPr lang="en-GB" sz="2000" dirty="0" smtClean="0">
                <a:latin typeface="Cambria" panose="02040503050406030204" pitchFamily="18" charset="0"/>
              </a:rPr>
              <a:t> </a:t>
            </a:r>
            <a:r>
              <a:rPr lang="en-GB" sz="2000" dirty="0" err="1" smtClean="0">
                <a:latin typeface="Cambria" panose="02040503050406030204" pitchFamily="18" charset="0"/>
              </a:rPr>
              <a:t>pasar</a:t>
            </a:r>
            <a:r>
              <a:rPr lang="en-GB" sz="2000" dirty="0" smtClean="0">
                <a:latin typeface="Cambria" panose="02040503050406030204" pitchFamily="18" charset="0"/>
              </a:rPr>
              <a:t> input</a:t>
            </a:r>
            <a:endParaRPr lang="id-ID" sz="2000" dirty="0">
              <a:latin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8800" y="956982"/>
            <a:ext cx="26759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err="1">
                <a:solidFill>
                  <a:srgbClr val="002060"/>
                </a:solidFill>
                <a:latin typeface="Cambria" panose="02040503050406030204" pitchFamily="18" charset="0"/>
              </a:rPr>
              <a:t>Petani</a:t>
            </a:r>
            <a:r>
              <a:rPr lang="en-GB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i="1" dirty="0" err="1">
                <a:solidFill>
                  <a:srgbClr val="002060"/>
                </a:solidFill>
                <a:latin typeface="Cambria" panose="02040503050406030204" pitchFamily="18" charset="0"/>
              </a:rPr>
              <a:t>adalah</a:t>
            </a:r>
            <a:r>
              <a:rPr lang="en-GB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i="1" dirty="0" err="1">
                <a:solidFill>
                  <a:srgbClr val="002060"/>
                </a:solidFill>
                <a:latin typeface="Cambria" panose="02040503050406030204" pitchFamily="18" charset="0"/>
              </a:rPr>
              <a:t>seorang</a:t>
            </a:r>
            <a:r>
              <a:rPr lang="en-GB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i="1" dirty="0" err="1">
                <a:solidFill>
                  <a:srgbClr val="002060"/>
                </a:solidFill>
                <a:latin typeface="Cambria" panose="02040503050406030204" pitchFamily="18" charset="0"/>
              </a:rPr>
              <a:t>manajer</a:t>
            </a:r>
            <a:r>
              <a:rPr lang="en-GB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i="1" dirty="0" err="1">
                <a:solidFill>
                  <a:srgbClr val="002060"/>
                </a:solidFill>
                <a:latin typeface="Cambria" panose="02040503050406030204" pitchFamily="18" charset="0"/>
              </a:rPr>
              <a:t>usaha</a:t>
            </a:r>
            <a:r>
              <a:rPr lang="en-GB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i="1" dirty="0" err="1">
                <a:solidFill>
                  <a:srgbClr val="002060"/>
                </a:solidFill>
                <a:latin typeface="Cambria" panose="02040503050406030204" pitchFamily="18" charset="0"/>
              </a:rPr>
              <a:t>bisnis</a:t>
            </a:r>
            <a:r>
              <a:rPr lang="en-GB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i="1" dirty="0" err="1">
                <a:solidFill>
                  <a:srgbClr val="002060"/>
                </a:solidFill>
                <a:latin typeface="Cambria" panose="02040503050406030204" pitchFamily="18" charset="0"/>
              </a:rPr>
              <a:t>otonom</a:t>
            </a:r>
            <a:r>
              <a:rPr lang="en-GB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i="1" dirty="0" err="1">
                <a:solidFill>
                  <a:srgbClr val="002060"/>
                </a:solidFill>
                <a:latin typeface="Cambria" panose="02040503050406030204" pitchFamily="18" charset="0"/>
              </a:rPr>
              <a:t>dalam</a:t>
            </a:r>
            <a:r>
              <a:rPr lang="en-GB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i="1" dirty="0" err="1">
                <a:solidFill>
                  <a:srgbClr val="002060"/>
                </a:solidFill>
                <a:latin typeface="Cambria" panose="02040503050406030204" pitchFamily="18" charset="0"/>
              </a:rPr>
              <a:t>arti</a:t>
            </a:r>
            <a:r>
              <a:rPr lang="en-GB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i="1" dirty="0" err="1">
                <a:solidFill>
                  <a:srgbClr val="002060"/>
                </a:solidFill>
                <a:latin typeface="Cambria" panose="02040503050406030204" pitchFamily="18" charset="0"/>
              </a:rPr>
              <a:t>bebas</a:t>
            </a:r>
            <a:r>
              <a:rPr lang="en-GB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i="1" dirty="0" err="1">
                <a:solidFill>
                  <a:srgbClr val="002060"/>
                </a:solidFill>
                <a:latin typeface="Cambria" panose="02040503050406030204" pitchFamily="18" charset="0"/>
              </a:rPr>
              <a:t>mengambil</a:t>
            </a:r>
            <a:r>
              <a:rPr lang="en-GB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i="1" dirty="0" err="1">
                <a:solidFill>
                  <a:srgbClr val="002060"/>
                </a:solidFill>
                <a:latin typeface="Cambria" panose="02040503050406030204" pitchFamily="18" charset="0"/>
              </a:rPr>
              <a:t>keputusan</a:t>
            </a:r>
            <a:r>
              <a:rPr lang="en-GB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i="1" dirty="0" err="1">
                <a:solidFill>
                  <a:srgbClr val="002060"/>
                </a:solidFill>
                <a:latin typeface="Cambria" panose="02040503050406030204" pitchFamily="18" charset="0"/>
              </a:rPr>
              <a:t>berkaitan</a:t>
            </a:r>
            <a:r>
              <a:rPr lang="en-GB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i="1" dirty="0" err="1">
                <a:solidFill>
                  <a:srgbClr val="002060"/>
                </a:solidFill>
                <a:latin typeface="Cambria" panose="02040503050406030204" pitchFamily="18" charset="0"/>
              </a:rPr>
              <a:t>dengan</a:t>
            </a:r>
            <a:r>
              <a:rPr lang="en-GB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i="1" dirty="0" err="1">
                <a:solidFill>
                  <a:srgbClr val="002060"/>
                </a:solidFill>
                <a:latin typeface="Cambria" panose="02040503050406030204" pitchFamily="18" charset="0"/>
              </a:rPr>
              <a:t>penetapan</a:t>
            </a:r>
            <a:r>
              <a:rPr lang="en-GB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i="1" dirty="0" err="1">
                <a:solidFill>
                  <a:srgbClr val="002060"/>
                </a:solidFill>
                <a:latin typeface="Cambria" panose="02040503050406030204" pitchFamily="18" charset="0"/>
              </a:rPr>
              <a:t>jenis</a:t>
            </a:r>
            <a:r>
              <a:rPr lang="en-GB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i="1" dirty="0" err="1">
                <a:solidFill>
                  <a:srgbClr val="002060"/>
                </a:solidFill>
                <a:latin typeface="Cambria" panose="02040503050406030204" pitchFamily="18" charset="0"/>
              </a:rPr>
              <a:t>komoditas</a:t>
            </a:r>
            <a:r>
              <a:rPr lang="en-GB" i="1" dirty="0">
                <a:solidFill>
                  <a:srgbClr val="002060"/>
                </a:solidFill>
                <a:latin typeface="Cambria" panose="02040503050406030204" pitchFamily="18" charset="0"/>
              </a:rPr>
              <a:t> yang </a:t>
            </a:r>
            <a:r>
              <a:rPr lang="en-GB" i="1" dirty="0" err="1">
                <a:solidFill>
                  <a:srgbClr val="002060"/>
                </a:solidFill>
                <a:latin typeface="Cambria" panose="02040503050406030204" pitchFamily="18" charset="0"/>
              </a:rPr>
              <a:t>diusahakan</a:t>
            </a:r>
            <a:r>
              <a:rPr lang="en-GB" i="1" dirty="0">
                <a:solidFill>
                  <a:srgbClr val="002060"/>
                </a:solidFill>
                <a:latin typeface="Cambria" panose="02040503050406030204" pitchFamily="18" charset="0"/>
              </a:rPr>
              <a:t>, target volume </a:t>
            </a:r>
            <a:r>
              <a:rPr lang="en-GB" i="1" dirty="0" err="1">
                <a:solidFill>
                  <a:srgbClr val="002060"/>
                </a:solidFill>
                <a:latin typeface="Cambria" panose="02040503050406030204" pitchFamily="18" charset="0"/>
              </a:rPr>
              <a:t>produksi</a:t>
            </a:r>
            <a:r>
              <a:rPr lang="en-GB" i="1" dirty="0">
                <a:solidFill>
                  <a:srgbClr val="002060"/>
                </a:solidFill>
                <a:latin typeface="Cambria" panose="02040503050406030204" pitchFamily="18" charset="0"/>
              </a:rPr>
              <a:t>, </a:t>
            </a:r>
            <a:r>
              <a:rPr lang="en-GB" i="1" dirty="0" err="1">
                <a:solidFill>
                  <a:srgbClr val="002060"/>
                </a:solidFill>
                <a:latin typeface="Cambria" panose="02040503050406030204" pitchFamily="18" charset="0"/>
              </a:rPr>
              <a:t>serta</a:t>
            </a:r>
            <a:r>
              <a:rPr lang="en-GB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i="1" dirty="0" err="1">
                <a:solidFill>
                  <a:srgbClr val="002060"/>
                </a:solidFill>
                <a:latin typeface="Cambria" panose="02040503050406030204" pitchFamily="18" charset="0"/>
              </a:rPr>
              <a:t>komposisi</a:t>
            </a:r>
            <a:r>
              <a:rPr lang="en-GB" i="1" dirty="0">
                <a:solidFill>
                  <a:srgbClr val="002060"/>
                </a:solidFill>
                <a:latin typeface="Cambria" panose="02040503050406030204" pitchFamily="18" charset="0"/>
              </a:rPr>
              <a:t> input yang </a:t>
            </a:r>
            <a:r>
              <a:rPr lang="en-GB" i="1" dirty="0" err="1">
                <a:solidFill>
                  <a:srgbClr val="002060"/>
                </a:solidFill>
                <a:latin typeface="Cambria" panose="02040503050406030204" pitchFamily="18" charset="0"/>
              </a:rPr>
              <a:t>digunakan</a:t>
            </a:r>
            <a:endParaRPr lang="id-ID" i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434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Sistem</a:t>
            </a:r>
            <a:r>
              <a:rPr lang="en-GB" dirty="0" smtClean="0"/>
              <a:t> </a:t>
            </a:r>
            <a:r>
              <a:rPr lang="en-GB" dirty="0" err="1" smtClean="0"/>
              <a:t>Agribisnis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Perpaduan</a:t>
            </a:r>
            <a:r>
              <a:rPr lang="en-GB" dirty="0" smtClean="0"/>
              <a:t> </a:t>
            </a:r>
            <a:r>
              <a:rPr lang="en-GB" dirty="0" err="1" smtClean="0"/>
              <a:t>saling</a:t>
            </a:r>
            <a:r>
              <a:rPr lang="en-GB" dirty="0" smtClean="0"/>
              <a:t> </a:t>
            </a:r>
            <a:r>
              <a:rPr lang="en-GB" dirty="0" err="1" smtClean="0"/>
              <a:t>tergantung</a:t>
            </a:r>
            <a:r>
              <a:rPr lang="en-GB" dirty="0" smtClean="0"/>
              <a:t> </a:t>
            </a:r>
            <a:r>
              <a:rPr lang="en-GB" dirty="0" err="1" smtClean="0"/>
              <a:t>seluruh</a:t>
            </a:r>
            <a:r>
              <a:rPr lang="en-GB" dirty="0" smtClean="0"/>
              <a:t> </a:t>
            </a:r>
            <a:r>
              <a:rPr lang="en-GB" dirty="0" err="1" smtClean="0"/>
              <a:t>usaha</a:t>
            </a:r>
            <a:r>
              <a:rPr lang="en-GB" dirty="0" smtClean="0"/>
              <a:t> </a:t>
            </a:r>
            <a:r>
              <a:rPr lang="en-GB" dirty="0" err="1" smtClean="0"/>
              <a:t>agribisnis</a:t>
            </a:r>
            <a:r>
              <a:rPr lang="en-GB" dirty="0" smtClean="0"/>
              <a:t> yang </a:t>
            </a:r>
            <a:r>
              <a:rPr lang="en-GB" dirty="0" err="1" smtClean="0"/>
              <a:t>berada</a:t>
            </a:r>
            <a:r>
              <a:rPr lang="en-GB" dirty="0" smtClean="0"/>
              <a:t> </a:t>
            </a:r>
            <a:r>
              <a:rPr lang="en-GB" dirty="0" err="1" smtClean="0"/>
              <a:t>dalam</a:t>
            </a:r>
            <a:r>
              <a:rPr lang="en-GB" dirty="0" smtClean="0"/>
              <a:t> </a:t>
            </a:r>
            <a:r>
              <a:rPr lang="en-GB" dirty="0" err="1" smtClean="0"/>
              <a:t>rantai</a:t>
            </a:r>
            <a:r>
              <a:rPr lang="en-GB" dirty="0" smtClean="0"/>
              <a:t> </a:t>
            </a:r>
            <a:r>
              <a:rPr lang="en-GB" dirty="0" err="1" smtClean="0"/>
              <a:t>pasok</a:t>
            </a:r>
            <a:r>
              <a:rPr lang="en-GB" dirty="0" smtClean="0"/>
              <a:t> input, </a:t>
            </a:r>
            <a:r>
              <a:rPr lang="en-GB" dirty="0" err="1" smtClean="0"/>
              <a:t>usahatani</a:t>
            </a:r>
            <a:r>
              <a:rPr lang="en-GB" dirty="0" smtClean="0"/>
              <a:t> </a:t>
            </a:r>
            <a:r>
              <a:rPr lang="en-GB" dirty="0" err="1" smtClean="0"/>
              <a:t>dan</a:t>
            </a:r>
            <a:r>
              <a:rPr lang="en-GB" dirty="0" smtClean="0"/>
              <a:t> </a:t>
            </a:r>
            <a:r>
              <a:rPr lang="en-GB" dirty="0" err="1" smtClean="0"/>
              <a:t>rantai</a:t>
            </a:r>
            <a:r>
              <a:rPr lang="en-GB" dirty="0" smtClean="0"/>
              <a:t> </a:t>
            </a:r>
            <a:r>
              <a:rPr lang="en-GB" dirty="0" err="1" smtClean="0"/>
              <a:t>pasok</a:t>
            </a:r>
            <a:r>
              <a:rPr lang="en-GB" dirty="0" smtClean="0"/>
              <a:t> output, </a:t>
            </a:r>
            <a:r>
              <a:rPr lang="en-GB" dirty="0" err="1" smtClean="0"/>
              <a:t>jasa</a:t>
            </a:r>
            <a:r>
              <a:rPr lang="en-GB" dirty="0" smtClean="0"/>
              <a:t> </a:t>
            </a:r>
            <a:r>
              <a:rPr lang="en-GB" dirty="0" err="1" smtClean="0"/>
              <a:t>layanan</a:t>
            </a:r>
            <a:r>
              <a:rPr lang="en-GB" dirty="0" smtClean="0"/>
              <a:t> </a:t>
            </a:r>
            <a:r>
              <a:rPr lang="en-GB" dirty="0" err="1" smtClean="0"/>
              <a:t>serta</a:t>
            </a:r>
            <a:r>
              <a:rPr lang="en-GB" dirty="0" smtClean="0"/>
              <a:t> </a:t>
            </a:r>
            <a:r>
              <a:rPr lang="en-GB" dirty="0" err="1" smtClean="0"/>
              <a:t>infrastruktur</a:t>
            </a:r>
            <a:r>
              <a:rPr lang="en-GB" dirty="0" smtClean="0"/>
              <a:t> </a:t>
            </a:r>
            <a:r>
              <a:rPr lang="en-GB" dirty="0" err="1" smtClean="0"/>
              <a:t>dan</a:t>
            </a:r>
            <a:r>
              <a:rPr lang="en-GB" dirty="0" smtClean="0"/>
              <a:t> </a:t>
            </a:r>
            <a:r>
              <a:rPr lang="en-GB" dirty="0" err="1" smtClean="0"/>
              <a:t>regulasi</a:t>
            </a:r>
            <a:r>
              <a:rPr lang="en-GB" dirty="0" smtClean="0"/>
              <a:t> </a:t>
            </a:r>
            <a:r>
              <a:rPr lang="en-GB" dirty="0" err="1" smtClean="0"/>
              <a:t>penunjang</a:t>
            </a:r>
            <a:r>
              <a:rPr lang="en-GB" dirty="0" smtClean="0"/>
              <a:t>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80201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100" y="514350"/>
            <a:ext cx="9144000" cy="4324350"/>
          </a:xfrm>
        </p:spPr>
        <p:txBody>
          <a:bodyPr/>
          <a:lstStyle/>
          <a:p>
            <a:pPr algn="ctr"/>
            <a:endParaRPr lang="en-US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 SEKTOR MASUKAN/PEMBEKALAN</a:t>
            </a:r>
          </a:p>
          <a:p>
            <a:pPr algn="ctr"/>
            <a:endParaRPr lang="en-US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>
              <a:buNone/>
            </a:pPr>
            <a:endParaRPr lang="en-US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2. SEKTOR USAHATANI /  PRODUKSI</a:t>
            </a:r>
          </a:p>
          <a:p>
            <a:pPr algn="ctr">
              <a:buNone/>
            </a:pP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 </a:t>
            </a:r>
          </a:p>
          <a:p>
            <a:pPr algn="ctr">
              <a:buNone/>
            </a:pPr>
            <a:endParaRPr lang="en-US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3. SEKTOR KELUARAN : PENGOLAHAN &amp; PEMASARAN</a:t>
            </a:r>
          </a:p>
          <a:p>
            <a:pPr marL="68580" indent="0">
              <a:buNone/>
            </a:pPr>
            <a:r>
              <a:rPr lang="en-US" dirty="0">
                <a:solidFill>
                  <a:srgbClr val="C00000"/>
                </a:solidFill>
              </a:rPr>
              <a:t> </a:t>
            </a:r>
          </a:p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flipH="1">
            <a:off x="4419600" y="1504950"/>
            <a:ext cx="228600" cy="6286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 flipH="1">
            <a:off x="4443845" y="2800350"/>
            <a:ext cx="228600" cy="7429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125191" y="-1732"/>
            <a:ext cx="4980709" cy="74295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ln w="1841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Hubungan</a:t>
            </a:r>
            <a:r>
              <a:rPr lang="en-US" sz="2000" dirty="0" smtClean="0">
                <a:ln w="1841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antara</a:t>
            </a:r>
            <a:r>
              <a:rPr lang="en-US" sz="2000" dirty="0" smtClean="0">
                <a:ln w="1841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Pertanian</a:t>
            </a:r>
            <a:r>
              <a:rPr lang="en-US" sz="2000" dirty="0" smtClean="0">
                <a:ln w="1841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Subsisten</a:t>
            </a:r>
            <a:r>
              <a:rPr lang="en-US" sz="2000" dirty="0" smtClean="0">
                <a:ln w="1841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br>
              <a:rPr lang="en-US" sz="2000" dirty="0" smtClean="0">
                <a:ln w="1841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2000" dirty="0" err="1" smtClean="0">
                <a:ln w="1841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Pertanian</a:t>
            </a:r>
            <a:r>
              <a:rPr lang="en-US" sz="2000" dirty="0" smtClean="0">
                <a:ln w="1841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Komersial</a:t>
            </a:r>
            <a:r>
              <a:rPr lang="en-US" sz="2000" dirty="0" smtClean="0">
                <a:ln w="1841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dan</a:t>
            </a:r>
            <a:r>
              <a:rPr lang="en-US" sz="2000" dirty="0" smtClean="0">
                <a:ln w="1841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Agribisnis</a:t>
            </a:r>
            <a:endParaRPr lang="en-US" sz="2000" dirty="0">
              <a:ln w="18415" cmpd="sng">
                <a:solidFill>
                  <a:schemeClr val="bg2">
                    <a:lumMod val="7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68747891"/>
              </p:ext>
            </p:extLst>
          </p:nvPr>
        </p:nvGraphicFramePr>
        <p:xfrm>
          <a:off x="685800" y="971550"/>
          <a:ext cx="4724400" cy="347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343400" y="971550"/>
            <a:ext cx="3776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600" dirty="0" err="1" smtClean="0"/>
              <a:t>Pengelolaan</a:t>
            </a:r>
            <a:r>
              <a:rPr lang="en-US" sz="1600" dirty="0" smtClean="0"/>
              <a:t> </a:t>
            </a:r>
            <a:r>
              <a:rPr lang="en-US" sz="1600" dirty="0" err="1" smtClean="0"/>
              <a:t>Usahatani</a:t>
            </a:r>
            <a:r>
              <a:rPr lang="en-US" sz="1600" dirty="0" smtClean="0"/>
              <a:t> (on farm)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695875" y="2190750"/>
            <a:ext cx="3990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600" dirty="0" err="1" smtClean="0"/>
              <a:t>Pengelolaan</a:t>
            </a:r>
            <a:r>
              <a:rPr lang="en-US" sz="1600" dirty="0" smtClean="0"/>
              <a:t> </a:t>
            </a:r>
            <a:r>
              <a:rPr lang="en-US" sz="1600" dirty="0" err="1" smtClean="0"/>
              <a:t>Usahatani</a:t>
            </a:r>
            <a:r>
              <a:rPr lang="en-US" sz="1600" dirty="0" smtClean="0"/>
              <a:t> (on farm)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1600" dirty="0" err="1" smtClean="0"/>
              <a:t>Pengolahan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Perdagangan</a:t>
            </a:r>
            <a:r>
              <a:rPr lang="en-US" sz="1600" dirty="0" smtClean="0"/>
              <a:t> </a:t>
            </a:r>
            <a:r>
              <a:rPr lang="en-US" sz="1600" dirty="0" err="1" smtClean="0"/>
              <a:t>hasil</a:t>
            </a:r>
            <a:r>
              <a:rPr lang="en-US" sz="1600" dirty="0" smtClean="0"/>
              <a:t> </a:t>
            </a:r>
            <a:r>
              <a:rPr lang="en-US" sz="1600" dirty="0" err="1" smtClean="0"/>
              <a:t>pertanian</a:t>
            </a:r>
            <a:r>
              <a:rPr lang="en-US" sz="1600" dirty="0" smtClean="0"/>
              <a:t> (off farm)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076874" y="3409950"/>
            <a:ext cx="38385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600" dirty="0" err="1" smtClean="0"/>
              <a:t>Pengelolaan</a:t>
            </a:r>
            <a:r>
              <a:rPr lang="en-US" sz="1600" dirty="0" smtClean="0"/>
              <a:t> </a:t>
            </a:r>
            <a:r>
              <a:rPr lang="en-US" sz="1600" dirty="0" err="1" smtClean="0"/>
              <a:t>Usahatani</a:t>
            </a:r>
            <a:r>
              <a:rPr lang="en-US" sz="1600" dirty="0" smtClean="0"/>
              <a:t> (on farm)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1600" dirty="0" err="1" smtClean="0"/>
              <a:t>Pengolahan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Perdagangan</a:t>
            </a:r>
            <a:r>
              <a:rPr lang="en-US" sz="1600" dirty="0" smtClean="0"/>
              <a:t> </a:t>
            </a:r>
            <a:r>
              <a:rPr lang="en-US" sz="1600" dirty="0" err="1" smtClean="0"/>
              <a:t>hasil</a:t>
            </a:r>
            <a:r>
              <a:rPr lang="en-US" sz="1600" dirty="0" smtClean="0"/>
              <a:t> </a:t>
            </a:r>
            <a:r>
              <a:rPr lang="en-US" sz="1600" dirty="0" err="1" smtClean="0"/>
              <a:t>pertanian</a:t>
            </a:r>
            <a:r>
              <a:rPr lang="en-US" sz="1600" dirty="0" smtClean="0"/>
              <a:t> (off farm)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1600" dirty="0" err="1" smtClean="0"/>
              <a:t>Pabrik</a:t>
            </a:r>
            <a:r>
              <a:rPr lang="en-US" sz="1600" dirty="0" smtClean="0"/>
              <a:t> </a:t>
            </a:r>
            <a:r>
              <a:rPr lang="en-US" sz="1600" dirty="0"/>
              <a:t>&amp; </a:t>
            </a:r>
            <a:r>
              <a:rPr lang="en-US" sz="1600" dirty="0" err="1"/>
              <a:t>Industri</a:t>
            </a:r>
            <a:r>
              <a:rPr lang="en-US" sz="1600" dirty="0"/>
              <a:t> </a:t>
            </a:r>
            <a:r>
              <a:rPr lang="en-US" sz="1600" dirty="0" smtClean="0"/>
              <a:t>Non </a:t>
            </a:r>
            <a:r>
              <a:rPr lang="en-US" sz="1600" dirty="0" err="1" smtClean="0"/>
              <a:t>Pertanian</a:t>
            </a:r>
            <a:r>
              <a:rPr lang="en-US" sz="1600" dirty="0" smtClean="0"/>
              <a:t> </a:t>
            </a:r>
            <a:r>
              <a:rPr lang="en-US" sz="1600" dirty="0"/>
              <a:t>(</a:t>
            </a:r>
            <a:r>
              <a:rPr lang="en-US" sz="1600" dirty="0" err="1"/>
              <a:t>Traktor</a:t>
            </a:r>
            <a:r>
              <a:rPr lang="en-US" sz="1600" dirty="0"/>
              <a:t>,  </a:t>
            </a:r>
            <a:r>
              <a:rPr lang="en-US" sz="1600" dirty="0" err="1" smtClean="0"/>
              <a:t>dll</a:t>
            </a:r>
            <a:r>
              <a:rPr lang="en-US" sz="1600" dirty="0" smtClean="0"/>
              <a:t>) </a:t>
            </a:r>
            <a:r>
              <a:rPr lang="en-US" sz="1600" b="1" i="1" dirty="0"/>
              <a:t>(</a:t>
            </a:r>
            <a:r>
              <a:rPr lang="en-US" sz="1600" b="1" i="1" dirty="0" smtClean="0"/>
              <a:t>Non Farm)</a:t>
            </a:r>
            <a:endParaRPr lang="en-US" sz="1600" dirty="0" smtClean="0"/>
          </a:p>
          <a:p>
            <a:pPr marL="285750" indent="-285750">
              <a:buFont typeface="Wingdings" pitchFamily="2" charset="2"/>
              <a:buChar char="q"/>
            </a:pPr>
            <a:endParaRPr lang="en-US" sz="1600" dirty="0" smtClean="0"/>
          </a:p>
          <a:p>
            <a:r>
              <a:rPr lang="en-US" sz="1600" dirty="0" smtClean="0"/>
              <a:t>                    </a:t>
            </a:r>
            <a:endParaRPr lang="en-US" sz="1600" b="1" i="1" dirty="0" smtClean="0"/>
          </a:p>
          <a:p>
            <a:pPr lvl="0">
              <a:buNone/>
            </a:pPr>
            <a:r>
              <a:rPr lang="en-US" sz="1600" dirty="0" smtClean="0"/>
              <a:t>      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5875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200150"/>
            <a:ext cx="6096000" cy="30480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sz="3200" dirty="0" err="1" smtClean="0">
                <a:latin typeface="Cambria" pitchFamily="18" charset="0"/>
              </a:rPr>
              <a:t>Mampu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menyediakan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Cambria" pitchFamily="18" charset="0"/>
              </a:rPr>
              <a:t>kesempatan</a:t>
            </a:r>
            <a:r>
              <a:rPr lang="en-US" sz="3200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itchFamily="18" charset="0"/>
              </a:rPr>
              <a:t>kerja</a:t>
            </a:r>
            <a:r>
              <a:rPr lang="en-US" sz="3200" dirty="0">
                <a:solidFill>
                  <a:srgbClr val="C00000"/>
                </a:solidFill>
                <a:latin typeface="Cambria" pitchFamily="18" charset="0"/>
              </a:rPr>
              <a:t> </a:t>
            </a:r>
          </a:p>
          <a:p>
            <a:pPr lvl="0"/>
            <a:r>
              <a:rPr lang="en-US" sz="3200" dirty="0" err="1" smtClean="0">
                <a:latin typeface="Cambria" pitchFamily="18" charset="0"/>
              </a:rPr>
              <a:t>Mampu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itchFamily="18" charset="0"/>
              </a:rPr>
              <a:t>mengurangi</a:t>
            </a:r>
            <a:r>
              <a:rPr lang="en-US" sz="3200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itchFamily="18" charset="0"/>
              </a:rPr>
              <a:t>angka</a:t>
            </a:r>
            <a:r>
              <a:rPr lang="en-US" sz="3200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itchFamily="18" charset="0"/>
              </a:rPr>
              <a:t>kemiskinan</a:t>
            </a:r>
            <a:r>
              <a:rPr lang="en-US" sz="3200" dirty="0">
                <a:solidFill>
                  <a:srgbClr val="C00000"/>
                </a:solidFill>
                <a:latin typeface="Cambria" pitchFamily="18" charset="0"/>
              </a:rPr>
              <a:t> di </a:t>
            </a:r>
            <a:r>
              <a:rPr lang="en-US" sz="3200" dirty="0" err="1">
                <a:solidFill>
                  <a:srgbClr val="C00000"/>
                </a:solidFill>
                <a:latin typeface="Cambria" pitchFamily="18" charset="0"/>
              </a:rPr>
              <a:t>pedesaan</a:t>
            </a:r>
            <a:r>
              <a:rPr lang="en-US" sz="3200" dirty="0">
                <a:latin typeface="Cambria" pitchFamily="18" charset="0"/>
              </a:rPr>
              <a:t>.</a:t>
            </a:r>
          </a:p>
          <a:p>
            <a:pPr lvl="0"/>
            <a:r>
              <a:rPr lang="en-US" sz="3200" dirty="0" err="1" smtClean="0">
                <a:latin typeface="Cambria" pitchFamily="18" charset="0"/>
              </a:rPr>
              <a:t>Sektor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pertanian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mampu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itchFamily="18" charset="0"/>
              </a:rPr>
              <a:t>mendukung</a:t>
            </a:r>
            <a:r>
              <a:rPr lang="en-US" sz="3200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itchFamily="18" charset="0"/>
              </a:rPr>
              <a:t>sektor</a:t>
            </a:r>
            <a:r>
              <a:rPr lang="en-US" sz="3200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itchFamily="18" charset="0"/>
              </a:rPr>
              <a:t>industri</a:t>
            </a:r>
            <a:r>
              <a:rPr lang="en-US" sz="3200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itchFamily="18" charset="0"/>
              </a:rPr>
              <a:t>hulu</a:t>
            </a:r>
            <a:r>
              <a:rPr lang="en-US" sz="3200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itchFamily="18" charset="0"/>
              </a:rPr>
              <a:t>maupun</a:t>
            </a:r>
            <a:r>
              <a:rPr lang="en-US" sz="3200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itchFamily="18" charset="0"/>
              </a:rPr>
              <a:t>industri</a:t>
            </a:r>
            <a:r>
              <a:rPr lang="en-US" sz="3200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itchFamily="18" charset="0"/>
              </a:rPr>
              <a:t>hilir</a:t>
            </a:r>
            <a:r>
              <a:rPr lang="en-US" sz="3200" dirty="0">
                <a:solidFill>
                  <a:srgbClr val="C00000"/>
                </a:solidFill>
                <a:latin typeface="Cambria" pitchFamily="18" charset="0"/>
              </a:rPr>
              <a:t>.</a:t>
            </a:r>
          </a:p>
          <a:p>
            <a:pPr lvl="0"/>
            <a:r>
              <a:rPr lang="en-US" sz="3200" dirty="0" err="1" smtClean="0">
                <a:latin typeface="Cambria" pitchFamily="18" charset="0"/>
              </a:rPr>
              <a:t>Mampu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itchFamily="18" charset="0"/>
              </a:rPr>
              <a:t>menyediakan</a:t>
            </a:r>
            <a:r>
              <a:rPr lang="en-US" sz="3200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itchFamily="18" charset="0"/>
              </a:rPr>
              <a:t>keragaman</a:t>
            </a:r>
            <a:r>
              <a:rPr lang="en-US" sz="3200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itchFamily="18" charset="0"/>
              </a:rPr>
              <a:t>mutu</a:t>
            </a:r>
            <a:r>
              <a:rPr lang="en-US" sz="3200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itchFamily="18" charset="0"/>
              </a:rPr>
              <a:t>pangan</a:t>
            </a:r>
            <a:r>
              <a:rPr lang="en-US" sz="3200" dirty="0">
                <a:latin typeface="Cambria" pitchFamily="18" charset="0"/>
              </a:rPr>
              <a:t>, </a:t>
            </a:r>
            <a:r>
              <a:rPr lang="en-US" sz="3200" dirty="0" err="1">
                <a:latin typeface="Cambria" pitchFamily="18" charset="0"/>
              </a:rPr>
              <a:t>oleh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kerena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itu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sangat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mempengaruhi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konsumsi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dan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gizi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masyarakat</a:t>
            </a:r>
            <a:r>
              <a:rPr lang="en-US" sz="3200" dirty="0">
                <a:latin typeface="Cambria" pitchFamily="18" charset="0"/>
              </a:rPr>
              <a:t>.</a:t>
            </a:r>
          </a:p>
          <a:p>
            <a:pPr lvl="0"/>
            <a:r>
              <a:rPr lang="en-US" sz="3200" dirty="0" err="1" smtClean="0">
                <a:solidFill>
                  <a:srgbClr val="C00000"/>
                </a:solidFill>
                <a:latin typeface="Cambria" pitchFamily="18" charset="0"/>
              </a:rPr>
              <a:t>Ekspor</a:t>
            </a:r>
            <a:r>
              <a:rPr lang="en-US" sz="3200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itchFamily="18" charset="0"/>
              </a:rPr>
              <a:t>hasil</a:t>
            </a:r>
            <a:r>
              <a:rPr lang="en-US" sz="3200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itchFamily="18" charset="0"/>
              </a:rPr>
              <a:t>pertanian</a:t>
            </a:r>
            <a:r>
              <a:rPr lang="en-US" sz="3200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itchFamily="18" charset="0"/>
              </a:rPr>
              <a:t>mampu</a:t>
            </a:r>
            <a:r>
              <a:rPr lang="en-US" sz="3200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itchFamily="18" charset="0"/>
              </a:rPr>
              <a:t>menyumbang</a:t>
            </a:r>
            <a:r>
              <a:rPr lang="en-US" sz="3200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itchFamily="18" charset="0"/>
              </a:rPr>
              <a:t>devisa</a:t>
            </a:r>
            <a:r>
              <a:rPr lang="en-US" sz="3200" dirty="0">
                <a:solidFill>
                  <a:srgbClr val="C00000"/>
                </a:solidFill>
                <a:latin typeface="Cambria" pitchFamily="18" charset="0"/>
              </a:rPr>
              <a:t> Negara.</a:t>
            </a:r>
          </a:p>
          <a:p>
            <a:pPr>
              <a:buNone/>
            </a:pPr>
            <a:endParaRPr lang="en-US" sz="3200" dirty="0">
              <a:latin typeface="Cambria" pitchFamily="18" charset="0"/>
            </a:endParaRPr>
          </a:p>
          <a:p>
            <a:endParaRPr lang="en-US" dirty="0">
              <a:latin typeface="Cambr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54682" y="0"/>
            <a:ext cx="4572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n-US" dirty="0" err="1">
                <a:ln w="1841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Peranan</a:t>
            </a:r>
            <a:r>
              <a:rPr lang="en-US" dirty="0">
                <a:ln w="1841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dirty="0" err="1">
                <a:ln w="1841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Agribisnis</a:t>
            </a:r>
            <a:r>
              <a:rPr lang="en-US" dirty="0">
                <a:ln w="1841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 </a:t>
            </a:r>
            <a:br>
              <a:rPr lang="en-US" dirty="0">
                <a:ln w="1841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</a:br>
            <a:r>
              <a:rPr lang="en-US" dirty="0" err="1">
                <a:ln w="1841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dalam</a:t>
            </a:r>
            <a:r>
              <a:rPr lang="en-US" dirty="0">
                <a:ln w="1841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 Pembangunan </a:t>
            </a:r>
            <a:r>
              <a:rPr lang="en-US" dirty="0" err="1">
                <a:ln w="1841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Pertanian</a:t>
            </a:r>
            <a:endParaRPr lang="en-US" dirty="0">
              <a:ln w="18415" cmpd="sng">
                <a:solidFill>
                  <a:schemeClr val="bg2">
                    <a:lumMod val="7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6810" y="514350"/>
            <a:ext cx="4840295" cy="513904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400" b="1" dirty="0">
                <a:ln/>
                <a:solidFill>
                  <a:srgbClr val="0070C0"/>
                </a:solidFill>
                <a:latin typeface="Cambria" pitchFamily="18" charset="0"/>
              </a:rPr>
              <a:t/>
            </a:r>
            <a:br>
              <a:rPr lang="en-US" sz="2400" b="1" dirty="0">
                <a:ln/>
                <a:solidFill>
                  <a:srgbClr val="0070C0"/>
                </a:solidFill>
                <a:latin typeface="Cambria" pitchFamily="18" charset="0"/>
              </a:rPr>
            </a:br>
            <a:r>
              <a:rPr lang="en-US" sz="2400" b="1" dirty="0" err="1">
                <a:ln/>
                <a:solidFill>
                  <a:srgbClr val="0070C0"/>
                </a:solidFill>
                <a:latin typeface="Cambria" pitchFamily="18" charset="0"/>
              </a:rPr>
              <a:t>Aspek</a:t>
            </a:r>
            <a:r>
              <a:rPr lang="en-US" sz="2400" b="1" dirty="0">
                <a:ln/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ln/>
                <a:solidFill>
                  <a:srgbClr val="0070C0"/>
                </a:solidFill>
                <a:latin typeface="Cambria" pitchFamily="18" charset="0"/>
              </a:rPr>
              <a:t>Utama</a:t>
            </a:r>
            <a:r>
              <a:rPr lang="en-US" sz="2400" b="1" dirty="0">
                <a:ln/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ln/>
                <a:solidFill>
                  <a:srgbClr val="0070C0"/>
                </a:solidFill>
                <a:latin typeface="Cambria" pitchFamily="18" charset="0"/>
              </a:rPr>
              <a:t>dalam</a:t>
            </a:r>
            <a:r>
              <a:rPr lang="en-US" sz="2400" b="1" dirty="0">
                <a:ln/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ln/>
                <a:solidFill>
                  <a:srgbClr val="0070C0"/>
                </a:solidFill>
                <a:latin typeface="Cambria" pitchFamily="18" charset="0"/>
              </a:rPr>
              <a:t>Agribisnis</a:t>
            </a:r>
            <a:endParaRPr lang="en-US" sz="2400" b="1" dirty="0">
              <a:ln/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7105" y="1267386"/>
            <a:ext cx="7620000" cy="30863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000" dirty="0">
                <a:latin typeface="Cambria" pitchFamily="18" charset="0"/>
              </a:rPr>
              <a:t>Sistem agribisnis mencakup 3 aspek utama : </a:t>
            </a:r>
          </a:p>
          <a:p>
            <a:pPr marL="457189" indent="-457189">
              <a:buAutoNum type="arabicPeriod"/>
            </a:pPr>
            <a:r>
              <a:rPr lang="en-US" sz="2000" b="1" dirty="0" err="1">
                <a:latin typeface="Cambria" pitchFamily="18" charset="0"/>
              </a:rPr>
              <a:t>Aspek</a:t>
            </a:r>
            <a:r>
              <a:rPr lang="en-US" sz="2000" b="1" dirty="0">
                <a:latin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</a:rPr>
              <a:t>pengolahan</a:t>
            </a:r>
            <a:r>
              <a:rPr lang="en-US" sz="2000" b="1" dirty="0">
                <a:latin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</a:rPr>
              <a:t>usaha</a:t>
            </a:r>
            <a:r>
              <a:rPr lang="en-US" sz="2000" b="1" dirty="0">
                <a:latin typeface="Cambria" pitchFamily="18" charset="0"/>
              </a:rPr>
              <a:t> (</a:t>
            </a:r>
            <a:r>
              <a:rPr lang="en-US" sz="2000" b="1" dirty="0" err="1">
                <a:latin typeface="Cambria" pitchFamily="18" charset="0"/>
              </a:rPr>
              <a:t>produksi</a:t>
            </a:r>
            <a:r>
              <a:rPr lang="en-US" sz="2000" b="1" dirty="0">
                <a:latin typeface="Cambria" pitchFamily="18" charset="0"/>
              </a:rPr>
              <a:t>) </a:t>
            </a:r>
            <a:r>
              <a:rPr lang="en-US" sz="2000" b="1" dirty="0" err="1">
                <a:latin typeface="Cambria" pitchFamily="18" charset="0"/>
              </a:rPr>
              <a:t>pertanian</a:t>
            </a:r>
            <a:r>
              <a:rPr lang="en-US" sz="2000" b="1" dirty="0">
                <a:latin typeface="Cambria" pitchFamily="18" charset="0"/>
              </a:rPr>
              <a:t> : </a:t>
            </a:r>
          </a:p>
          <a:p>
            <a:pPr marL="0" indent="0">
              <a:buNone/>
            </a:pPr>
            <a:r>
              <a:rPr lang="en-US" sz="2000" dirty="0">
                <a:latin typeface="Cambria" pitchFamily="18" charset="0"/>
              </a:rPr>
              <a:t>        </a:t>
            </a:r>
            <a:r>
              <a:rPr lang="en-US" sz="2000" dirty="0" err="1">
                <a:latin typeface="Cambria" pitchFamily="18" charset="0"/>
              </a:rPr>
              <a:t>pangan,hortikultura</a:t>
            </a:r>
            <a:r>
              <a:rPr lang="en-US" sz="2000" dirty="0">
                <a:latin typeface="Cambria" pitchFamily="18" charset="0"/>
              </a:rPr>
              <a:t>, </a:t>
            </a:r>
            <a:r>
              <a:rPr lang="en-US" sz="2000" dirty="0" err="1">
                <a:latin typeface="Cambria" pitchFamily="18" charset="0"/>
              </a:rPr>
              <a:t>perkebunan</a:t>
            </a:r>
            <a:r>
              <a:rPr lang="en-US" sz="2000" dirty="0">
                <a:latin typeface="Cambria" pitchFamily="18" charset="0"/>
              </a:rPr>
              <a:t>, </a:t>
            </a:r>
            <a:r>
              <a:rPr lang="en-US" sz="2000" dirty="0" err="1">
                <a:latin typeface="Cambria" pitchFamily="18" charset="0"/>
              </a:rPr>
              <a:t>peternakan</a:t>
            </a:r>
            <a:r>
              <a:rPr lang="en-US" sz="2000" dirty="0">
                <a:latin typeface="Cambria" pitchFamily="18" charset="0"/>
              </a:rPr>
              <a:t>,  </a:t>
            </a:r>
            <a:r>
              <a:rPr lang="en-US" sz="2000" dirty="0" err="1">
                <a:latin typeface="Cambria" pitchFamily="18" charset="0"/>
              </a:rPr>
              <a:t>perikanan</a:t>
            </a:r>
            <a:r>
              <a:rPr lang="en-US" sz="2000" dirty="0">
                <a:latin typeface="Cambria" pitchFamily="18" charset="0"/>
              </a:rPr>
              <a:t> </a:t>
            </a:r>
          </a:p>
          <a:p>
            <a:pPr marL="0" indent="0">
              <a:buNone/>
            </a:pPr>
            <a:r>
              <a:rPr lang="en-US" sz="2000" dirty="0" smtClean="0">
                <a:latin typeface="Cambria" pitchFamily="18" charset="0"/>
              </a:rPr>
              <a:t>2</a:t>
            </a:r>
            <a:r>
              <a:rPr lang="en-US" sz="2000" dirty="0">
                <a:latin typeface="Cambria" pitchFamily="18" charset="0"/>
              </a:rPr>
              <a:t>.     </a:t>
            </a:r>
            <a:r>
              <a:rPr lang="en-US" sz="2000" b="1" dirty="0" err="1">
                <a:latin typeface="Cambria" pitchFamily="18" charset="0"/>
              </a:rPr>
              <a:t>Aspek</a:t>
            </a:r>
            <a:r>
              <a:rPr lang="en-US" sz="2000" b="1" dirty="0">
                <a:latin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</a:rPr>
              <a:t>produk</a:t>
            </a:r>
            <a:r>
              <a:rPr lang="en-US" sz="2000" b="1" dirty="0">
                <a:latin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</a:rPr>
              <a:t>penunjang</a:t>
            </a:r>
            <a:r>
              <a:rPr lang="en-US" sz="2000" b="1" dirty="0">
                <a:latin typeface="Cambria" pitchFamily="18" charset="0"/>
              </a:rPr>
              <a:t> keg. </a:t>
            </a:r>
            <a:r>
              <a:rPr lang="en-US" sz="2000" b="1" dirty="0" err="1">
                <a:latin typeface="Cambria" pitchFamily="18" charset="0"/>
              </a:rPr>
              <a:t>pra-pasca</a:t>
            </a:r>
            <a:r>
              <a:rPr lang="en-US" sz="2000" b="1" dirty="0">
                <a:latin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</a:rPr>
              <a:t>panen</a:t>
            </a:r>
            <a:r>
              <a:rPr lang="en-US" sz="2000" b="1" dirty="0">
                <a:latin typeface="Cambria" pitchFamily="18" charset="0"/>
              </a:rPr>
              <a:t> : </a:t>
            </a:r>
          </a:p>
          <a:p>
            <a:pPr marL="0" indent="0">
              <a:buNone/>
            </a:pPr>
            <a:r>
              <a:rPr lang="en-US" sz="2000" dirty="0">
                <a:latin typeface="Cambria" pitchFamily="18" charset="0"/>
              </a:rPr>
              <a:t>        </a:t>
            </a:r>
            <a:r>
              <a:rPr lang="en-US" sz="2000" dirty="0" err="1">
                <a:latin typeface="Cambria" pitchFamily="18" charset="0"/>
              </a:rPr>
              <a:t>industri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penghasil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pupuk</a:t>
            </a:r>
            <a:r>
              <a:rPr lang="en-US" sz="2000" dirty="0">
                <a:latin typeface="Cambria" pitchFamily="18" charset="0"/>
              </a:rPr>
              <a:t>, </a:t>
            </a:r>
            <a:r>
              <a:rPr lang="en-US" sz="2000" dirty="0" err="1">
                <a:latin typeface="Cambria" pitchFamily="18" charset="0"/>
              </a:rPr>
              <a:t>bibit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unggul</a:t>
            </a:r>
            <a:r>
              <a:rPr lang="en-US" sz="2000" dirty="0">
                <a:latin typeface="Cambria" pitchFamily="18" charset="0"/>
              </a:rPr>
              <a:t>, </a:t>
            </a:r>
            <a:r>
              <a:rPr lang="en-US" sz="2000" dirty="0" err="1">
                <a:latin typeface="Cambria" pitchFamily="18" charset="0"/>
              </a:rPr>
              <a:t>dll</a:t>
            </a:r>
            <a:r>
              <a:rPr lang="en-US" sz="2000" dirty="0">
                <a:latin typeface="Cambria" pitchFamily="18" charset="0"/>
              </a:rPr>
              <a:t> </a:t>
            </a:r>
          </a:p>
          <a:p>
            <a:pPr marL="0" indent="0">
              <a:buNone/>
            </a:pPr>
            <a:r>
              <a:rPr lang="en-US" sz="2000" dirty="0" smtClean="0">
                <a:latin typeface="Cambria" pitchFamily="18" charset="0"/>
              </a:rPr>
              <a:t>3</a:t>
            </a:r>
            <a:r>
              <a:rPr lang="en-US" sz="2000" dirty="0">
                <a:latin typeface="Cambria" pitchFamily="18" charset="0"/>
              </a:rPr>
              <a:t>.     </a:t>
            </a:r>
            <a:r>
              <a:rPr lang="en-US" sz="2000" b="1" dirty="0" err="1">
                <a:latin typeface="Cambria" pitchFamily="18" charset="0"/>
              </a:rPr>
              <a:t>Aspek</a:t>
            </a:r>
            <a:r>
              <a:rPr lang="en-US" sz="2000" b="1" dirty="0">
                <a:latin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</a:rPr>
              <a:t>sarana</a:t>
            </a:r>
            <a:r>
              <a:rPr lang="en-US" sz="2000" b="1" dirty="0">
                <a:latin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</a:rPr>
              <a:t>penunjang</a:t>
            </a:r>
            <a:r>
              <a:rPr lang="en-US" sz="2000" b="1" dirty="0">
                <a:latin typeface="Cambria" pitchFamily="18" charset="0"/>
              </a:rPr>
              <a:t> : </a:t>
            </a:r>
          </a:p>
          <a:p>
            <a:pPr marL="0" indent="0">
              <a:buNone/>
            </a:pPr>
            <a:r>
              <a:rPr lang="en-US" sz="2000" dirty="0">
                <a:latin typeface="Cambria" pitchFamily="18" charset="0"/>
              </a:rPr>
              <a:t>         </a:t>
            </a:r>
            <a:r>
              <a:rPr lang="en-US" sz="2000" dirty="0" err="1">
                <a:latin typeface="Cambria" pitchFamily="18" charset="0"/>
              </a:rPr>
              <a:t>perbankan</a:t>
            </a:r>
            <a:r>
              <a:rPr lang="en-US" sz="2000" dirty="0">
                <a:latin typeface="Cambria" pitchFamily="18" charset="0"/>
              </a:rPr>
              <a:t>, </a:t>
            </a:r>
            <a:r>
              <a:rPr lang="en-US" sz="2000" dirty="0" err="1">
                <a:latin typeface="Cambria" pitchFamily="18" charset="0"/>
              </a:rPr>
              <a:t>pemasaran</a:t>
            </a:r>
            <a:r>
              <a:rPr lang="en-US" sz="2000" dirty="0">
                <a:latin typeface="Cambria" pitchFamily="18" charset="0"/>
              </a:rPr>
              <a:t>, </a:t>
            </a:r>
            <a:r>
              <a:rPr lang="en-US" sz="2000" dirty="0" err="1">
                <a:latin typeface="Cambria" pitchFamily="18" charset="0"/>
              </a:rPr>
              <a:t>penyuluhan</a:t>
            </a:r>
            <a:r>
              <a:rPr lang="en-US" sz="2000" dirty="0">
                <a:latin typeface="Cambria" pitchFamily="18" charset="0"/>
              </a:rPr>
              <a:t>, </a:t>
            </a:r>
            <a:r>
              <a:rPr lang="en-US" sz="2000" dirty="0" err="1">
                <a:latin typeface="Cambria" pitchFamily="18" charset="0"/>
              </a:rPr>
              <a:t>penelitian</a:t>
            </a:r>
            <a:endParaRPr lang="en-US" sz="20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775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4876" t="24081" r="18720" b="15624"/>
          <a:stretch/>
        </p:blipFill>
        <p:spPr>
          <a:xfrm>
            <a:off x="0" y="0"/>
            <a:ext cx="9144000" cy="5157203"/>
          </a:xfrm>
          <a:prstGeom prst="rect">
            <a:avLst/>
          </a:prstGeom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4212293" y="-13703"/>
            <a:ext cx="4340038" cy="652182"/>
          </a:xfrm>
          <a:prstGeom prst="rect">
            <a:avLst/>
          </a:prstGeom>
        </p:spPr>
        <p:txBody>
          <a:bodyPr/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3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Konsep</a:t>
            </a:r>
            <a:r>
              <a:rPr lang="en-GB" sz="33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GB" sz="33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Agribisnis</a:t>
            </a:r>
            <a:endParaRPr lang="id-ID" sz="33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60349" y="907674"/>
            <a:ext cx="256166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 err="1">
                <a:solidFill>
                  <a:schemeClr val="bg1"/>
                </a:solidFill>
                <a:latin typeface="Cambria" panose="02040503050406030204" pitchFamily="18" charset="0"/>
              </a:rPr>
              <a:t>Mendekatkan</a:t>
            </a:r>
            <a:r>
              <a:rPr lang="en-GB" sz="21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GB" sz="2100" dirty="0" err="1">
                <a:solidFill>
                  <a:schemeClr val="bg1"/>
                </a:solidFill>
                <a:latin typeface="Cambria" panose="02040503050406030204" pitchFamily="18" charset="0"/>
              </a:rPr>
              <a:t>sektor</a:t>
            </a:r>
            <a:r>
              <a:rPr lang="en-GB" sz="2100" dirty="0">
                <a:solidFill>
                  <a:schemeClr val="bg1"/>
                </a:solidFill>
                <a:latin typeface="Cambria" panose="02040503050406030204" pitchFamily="18" charset="0"/>
              </a:rPr>
              <a:t> on farm </a:t>
            </a:r>
            <a:r>
              <a:rPr lang="en-GB" sz="2100" dirty="0" err="1">
                <a:solidFill>
                  <a:schemeClr val="bg1"/>
                </a:solidFill>
                <a:latin typeface="Cambria" panose="02040503050406030204" pitchFamily="18" charset="0"/>
              </a:rPr>
              <a:t>ke</a:t>
            </a:r>
            <a:r>
              <a:rPr lang="en-GB" sz="21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GB" sz="2100" dirty="0" err="1">
                <a:solidFill>
                  <a:schemeClr val="bg1"/>
                </a:solidFill>
                <a:latin typeface="Cambria" panose="02040503050406030204" pitchFamily="18" charset="0"/>
              </a:rPr>
              <a:t>sektor</a:t>
            </a:r>
            <a:r>
              <a:rPr lang="en-GB" sz="21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GB" sz="2100" dirty="0" err="1">
                <a:solidFill>
                  <a:schemeClr val="bg1"/>
                </a:solidFill>
                <a:latin typeface="Cambria" panose="02040503050406030204" pitchFamily="18" charset="0"/>
              </a:rPr>
              <a:t>industri</a:t>
            </a:r>
            <a:r>
              <a:rPr lang="en-GB" sz="21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GB" sz="2100" dirty="0" err="1">
                <a:solidFill>
                  <a:schemeClr val="bg1"/>
                </a:solidFill>
                <a:latin typeface="Cambria" panose="02040503050406030204" pitchFamily="18" charset="0"/>
              </a:rPr>
              <a:t>pengolahan</a:t>
            </a:r>
            <a:endParaRPr lang="id-ID" sz="21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9" name="Down Arrow 8"/>
          <p:cNvSpPr/>
          <p:nvPr/>
        </p:nvSpPr>
        <p:spPr>
          <a:xfrm rot="16200000">
            <a:off x="5375860" y="994942"/>
            <a:ext cx="311121" cy="582320"/>
          </a:xfrm>
          <a:prstGeom prst="downArrow">
            <a:avLst/>
          </a:prstGeom>
          <a:ln w="38100">
            <a:solidFill>
              <a:schemeClr val="accent3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0" name="TextBox 9"/>
          <p:cNvSpPr txBox="1"/>
          <p:nvPr/>
        </p:nvSpPr>
        <p:spPr>
          <a:xfrm>
            <a:off x="5822581" y="907675"/>
            <a:ext cx="332141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 err="1">
                <a:solidFill>
                  <a:schemeClr val="bg1"/>
                </a:solidFill>
                <a:latin typeface="Cambria" panose="02040503050406030204" pitchFamily="18" charset="0"/>
              </a:rPr>
              <a:t>Tujuannya</a:t>
            </a:r>
            <a:r>
              <a:rPr lang="en-GB" sz="2100" dirty="0">
                <a:solidFill>
                  <a:schemeClr val="bg1"/>
                </a:solidFill>
                <a:latin typeface="Cambria" panose="02040503050406030204" pitchFamily="18" charset="0"/>
              </a:rPr>
              <a:t> agar </a:t>
            </a:r>
            <a:r>
              <a:rPr lang="en-GB" sz="2100" dirty="0" err="1">
                <a:solidFill>
                  <a:schemeClr val="bg1"/>
                </a:solidFill>
                <a:latin typeface="Cambria" panose="02040503050406030204" pitchFamily="18" charset="0"/>
              </a:rPr>
              <a:t>petani</a:t>
            </a:r>
            <a:r>
              <a:rPr lang="en-GB" sz="21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GB" sz="2100" dirty="0" err="1">
                <a:solidFill>
                  <a:schemeClr val="bg1"/>
                </a:solidFill>
                <a:latin typeface="Cambria" panose="02040503050406030204" pitchFamily="18" charset="0"/>
              </a:rPr>
              <a:t>memperoleh</a:t>
            </a:r>
            <a:r>
              <a:rPr lang="en-GB" sz="21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GB" sz="2100" b="1" dirty="0" err="1">
                <a:solidFill>
                  <a:srgbClr val="FFFF00"/>
                </a:solidFill>
                <a:latin typeface="Cambria" panose="02040503050406030204" pitchFamily="18" charset="0"/>
              </a:rPr>
              <a:t>nilai</a:t>
            </a:r>
            <a:r>
              <a:rPr lang="en-GB" sz="2100" b="1" dirty="0">
                <a:solidFill>
                  <a:srgbClr val="FFFF00"/>
                </a:solidFill>
                <a:latin typeface="Cambria" panose="02040503050406030204" pitchFamily="18" charset="0"/>
              </a:rPr>
              <a:t> </a:t>
            </a:r>
            <a:r>
              <a:rPr lang="en-GB" sz="2100" b="1" dirty="0" err="1">
                <a:solidFill>
                  <a:srgbClr val="FFFF00"/>
                </a:solidFill>
                <a:latin typeface="Cambria" panose="02040503050406030204" pitchFamily="18" charset="0"/>
              </a:rPr>
              <a:t>tambah</a:t>
            </a:r>
            <a:r>
              <a:rPr lang="en-GB" sz="21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GB" sz="2100" dirty="0" err="1">
                <a:solidFill>
                  <a:schemeClr val="bg1"/>
                </a:solidFill>
                <a:latin typeface="Cambria" panose="02040503050406030204" pitchFamily="18" charset="0"/>
              </a:rPr>
              <a:t>atas</a:t>
            </a:r>
            <a:r>
              <a:rPr lang="en-GB" sz="21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GB" sz="2100" dirty="0" err="1">
                <a:solidFill>
                  <a:schemeClr val="bg1"/>
                </a:solidFill>
                <a:latin typeface="Cambria" panose="02040503050406030204" pitchFamily="18" charset="0"/>
              </a:rPr>
              <a:t>produk</a:t>
            </a:r>
            <a:r>
              <a:rPr lang="en-GB" sz="21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GB" sz="2100" dirty="0" err="1">
                <a:solidFill>
                  <a:schemeClr val="bg1"/>
                </a:solidFill>
                <a:latin typeface="Cambria" panose="02040503050406030204" pitchFamily="18" charset="0"/>
              </a:rPr>
              <a:t>primernya</a:t>
            </a:r>
            <a:endParaRPr lang="id-ID" sz="21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79" y="2273651"/>
            <a:ext cx="3412822" cy="2556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772" y="2854096"/>
            <a:ext cx="1885951" cy="12588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5" t="505"/>
          <a:stretch/>
        </p:blipFill>
        <p:spPr>
          <a:xfrm>
            <a:off x="7345722" y="2215617"/>
            <a:ext cx="1798278" cy="24652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78922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FT-SistAgrib\488183_agribiztechnolog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0"/>
            <a:ext cx="4191000" cy="2171700"/>
          </a:xfrm>
          <a:prstGeom prst="rect">
            <a:avLst/>
          </a:prstGeom>
          <a:noFill/>
        </p:spPr>
      </p:pic>
      <p:pic>
        <p:nvPicPr>
          <p:cNvPr id="15363" name="Picture 3" descr="D:\FT-SistAgrib\agribisnis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0"/>
            <a:ext cx="4419600" cy="2114550"/>
          </a:xfrm>
          <a:prstGeom prst="rect">
            <a:avLst/>
          </a:prstGeom>
          <a:noFill/>
        </p:spPr>
      </p:pic>
      <p:pic>
        <p:nvPicPr>
          <p:cNvPr id="15365" name="Picture 5" descr="D:\FT-SistAgrib\Foto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27688"/>
            <a:ext cx="4114800" cy="2558662"/>
          </a:xfrm>
          <a:prstGeom prst="rect">
            <a:avLst/>
          </a:prstGeom>
          <a:noFill/>
        </p:spPr>
      </p:pic>
      <p:pic>
        <p:nvPicPr>
          <p:cNvPr id="15366" name="Picture 6" descr="D:\FT-SistAgrib\new-center_pi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2514600"/>
            <a:ext cx="4800600" cy="2571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FT-SistAgrib\foto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500" y="233363"/>
            <a:ext cx="8255000" cy="4676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429000" y="1733550"/>
            <a:ext cx="4724399" cy="2133600"/>
          </a:xfrm>
        </p:spPr>
        <p:txBody>
          <a:bodyPr>
            <a:normAutofit/>
          </a:bodyPr>
          <a:lstStyle/>
          <a:p>
            <a:pPr marL="68580" lvl="0" indent="0" algn="ctr">
              <a:buNone/>
            </a:pPr>
            <a:r>
              <a:rPr lang="en-US" b="1" dirty="0" err="1" smtClean="0">
                <a:latin typeface="Cambria" pitchFamily="18" charset="0"/>
              </a:rPr>
              <a:t>Perdagangan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atau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pemasaran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hasil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pertanian</a:t>
            </a:r>
            <a:r>
              <a:rPr lang="en-US" b="1" dirty="0">
                <a:latin typeface="Cambria" pitchFamily="18" charset="0"/>
              </a:rPr>
              <a:t>, yang </a:t>
            </a:r>
            <a:r>
              <a:rPr lang="en-US" b="1" dirty="0" err="1">
                <a:latin typeface="Cambria" pitchFamily="18" charset="0"/>
              </a:rPr>
              <a:t>berusaha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memaksimalkan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keuntungan</a:t>
            </a:r>
            <a:r>
              <a:rPr lang="en-US" b="1" dirty="0">
                <a:latin typeface="Cambria" pitchFamily="18" charset="0"/>
              </a:rPr>
              <a:t>.</a:t>
            </a:r>
          </a:p>
          <a:p>
            <a:pPr marL="68580" indent="0" algn="ctr">
              <a:buNone/>
            </a:pPr>
            <a:endParaRPr lang="en-US" dirty="0">
              <a:latin typeface="Cambria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29200" y="590550"/>
            <a:ext cx="2690310" cy="486552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b="1" dirty="0" smtClean="0"/>
              <a:t>AGRIBISNIS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13065" y="2571750"/>
            <a:ext cx="2179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latin typeface="Cambria" pitchFamily="18" charset="0"/>
              </a:rPr>
              <a:t>Arti</a:t>
            </a:r>
            <a:r>
              <a:rPr lang="en-US" b="1" i="1" dirty="0">
                <a:latin typeface="Cambria" pitchFamily="18" charset="0"/>
              </a:rPr>
              <a:t> </a:t>
            </a:r>
            <a:r>
              <a:rPr lang="en-US" b="1" i="1" dirty="0" err="1">
                <a:latin typeface="Cambria" pitchFamily="18" charset="0"/>
              </a:rPr>
              <a:t>secara</a:t>
            </a:r>
            <a:r>
              <a:rPr lang="en-US" b="1" i="1" dirty="0">
                <a:latin typeface="Cambria" pitchFamily="18" charset="0"/>
              </a:rPr>
              <a:t> </a:t>
            </a:r>
            <a:r>
              <a:rPr lang="en-US" b="1" i="1" dirty="0" err="1">
                <a:latin typeface="Cambria" pitchFamily="18" charset="0"/>
              </a:rPr>
              <a:t>sempit</a:t>
            </a:r>
            <a:r>
              <a:rPr lang="en-US" b="1" i="1" dirty="0">
                <a:latin typeface="Cambria" pitchFamily="18" charset="0"/>
              </a:rPr>
              <a:t> </a:t>
            </a:r>
            <a:r>
              <a:rPr lang="en-US" b="1" i="1" dirty="0" smtClean="0">
                <a:latin typeface="Cambria" pitchFamily="18" charset="0"/>
              </a:rPr>
              <a:t> </a:t>
            </a:r>
            <a:endParaRPr lang="en-US" i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FT-SistAgrib\Foto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FT-SistAgrib\ProdukOlaha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" y="0"/>
            <a:ext cx="923544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FT-SistAgrib\Pusat-Info-agribisni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5457" y="0"/>
            <a:ext cx="9360489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57350"/>
            <a:ext cx="6858000" cy="2631733"/>
          </a:xfrm>
        </p:spPr>
        <p:txBody>
          <a:bodyPr>
            <a:noAutofit/>
          </a:bodyPr>
          <a:lstStyle/>
          <a:p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kesatuan</a:t>
            </a:r>
            <a:r>
              <a:rPr lang="en-US" sz="2000" dirty="0"/>
              <a:t> </a:t>
            </a:r>
            <a:r>
              <a:rPr lang="en-US" sz="2000" dirty="0" err="1"/>
              <a:t>kegiatan</a:t>
            </a:r>
            <a:r>
              <a:rPr lang="en-US" sz="2000" dirty="0"/>
              <a:t> </a:t>
            </a:r>
            <a:r>
              <a:rPr lang="en-US" sz="2000" dirty="0" err="1"/>
              <a:t>usaha</a:t>
            </a:r>
            <a:r>
              <a:rPr lang="en-US" sz="2000" dirty="0"/>
              <a:t> yang </a:t>
            </a:r>
            <a:r>
              <a:rPr lang="en-US" sz="2000" dirty="0" err="1"/>
              <a:t>meliputi</a:t>
            </a:r>
            <a:r>
              <a:rPr lang="en-US" sz="2000" dirty="0"/>
              <a:t> </a:t>
            </a:r>
            <a:r>
              <a:rPr lang="en-US" sz="2000" dirty="0" err="1"/>
              <a:t>salah</a:t>
            </a:r>
            <a:r>
              <a:rPr lang="en-US" sz="2000" dirty="0"/>
              <a:t>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keseluruhan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mata</a:t>
            </a:r>
            <a:r>
              <a:rPr lang="en-US" sz="2000" dirty="0"/>
              <a:t> </a:t>
            </a:r>
            <a:r>
              <a:rPr lang="en-US" sz="2000" dirty="0" err="1"/>
              <a:t>rantai</a:t>
            </a:r>
            <a:r>
              <a:rPr lang="en-US" sz="2000" dirty="0"/>
              <a:t> </a:t>
            </a:r>
            <a:r>
              <a:rPr lang="en-US" sz="2000" dirty="0" err="1"/>
              <a:t>produksi</a:t>
            </a:r>
            <a:r>
              <a:rPr lang="en-US" sz="2000" dirty="0"/>
              <a:t>, </a:t>
            </a:r>
            <a:r>
              <a:rPr lang="en-US" sz="2000" dirty="0" err="1"/>
              <a:t>pengolahan</a:t>
            </a:r>
            <a:r>
              <a:rPr lang="en-US" sz="2000" dirty="0"/>
              <a:t> </a:t>
            </a:r>
            <a:r>
              <a:rPr lang="en-US" sz="2000" dirty="0" err="1"/>
              <a:t>hasil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pemasaran</a:t>
            </a:r>
            <a:r>
              <a:rPr lang="en-US" sz="2000" dirty="0"/>
              <a:t>, </a:t>
            </a:r>
            <a:r>
              <a:rPr lang="en-US" sz="2000" dirty="0" err="1"/>
              <a:t>ada</a:t>
            </a:r>
            <a:r>
              <a:rPr lang="en-US" sz="2000" dirty="0"/>
              <a:t> </a:t>
            </a:r>
            <a:r>
              <a:rPr lang="en-US" sz="2000" dirty="0" err="1"/>
              <a:t>hubungannya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pertanian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arti</a:t>
            </a:r>
            <a:r>
              <a:rPr lang="en-US" sz="2000" dirty="0"/>
              <a:t> </a:t>
            </a:r>
            <a:r>
              <a:rPr lang="en-US" sz="2000" dirty="0" err="1"/>
              <a:t>luas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i="1" dirty="0"/>
              <a:t>Profit Oriented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5029200" y="514350"/>
            <a:ext cx="2690310" cy="4865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dirty="0" smtClean="0"/>
              <a:t>AGRIBISNIS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567441" y="514350"/>
            <a:ext cx="1790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latin typeface="Cambria" pitchFamily="18" charset="0"/>
              </a:rPr>
              <a:t>Arti</a:t>
            </a:r>
            <a:r>
              <a:rPr lang="en-US" i="1" dirty="0">
                <a:latin typeface="Cambria" pitchFamily="18" charset="0"/>
              </a:rPr>
              <a:t> </a:t>
            </a:r>
            <a:r>
              <a:rPr lang="en-US" i="1" dirty="0" err="1">
                <a:latin typeface="Cambria" pitchFamily="18" charset="0"/>
              </a:rPr>
              <a:t>secara</a:t>
            </a:r>
            <a:r>
              <a:rPr lang="en-US" i="1" dirty="0">
                <a:latin typeface="Cambria" pitchFamily="18" charset="0"/>
              </a:rPr>
              <a:t> </a:t>
            </a:r>
            <a:r>
              <a:rPr lang="en-US" i="1" dirty="0" err="1">
                <a:latin typeface="Cambria" pitchFamily="18" charset="0"/>
              </a:rPr>
              <a:t>luas</a:t>
            </a:r>
            <a:r>
              <a:rPr lang="en-US" i="1" dirty="0">
                <a:latin typeface="Cambria" pitchFamily="18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228845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4038599" cy="2631733"/>
          </a:xfrm>
        </p:spPr>
        <p:txBody>
          <a:bodyPr>
            <a:noAutofit/>
          </a:bodyPr>
          <a:lstStyle/>
          <a:p>
            <a:r>
              <a:rPr lang="en-US" dirty="0" err="1" smtClean="0">
                <a:latin typeface="Cambria" pitchFamily="18" charset="0"/>
              </a:rPr>
              <a:t>suatu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kegiatan</a:t>
            </a:r>
            <a:r>
              <a:rPr lang="en-US" dirty="0">
                <a:latin typeface="Cambria" pitchFamily="18" charset="0"/>
              </a:rPr>
              <a:t> yang </a:t>
            </a:r>
            <a:r>
              <a:rPr lang="en-US" dirty="0" err="1">
                <a:latin typeface="Cambria" pitchFamily="18" charset="0"/>
              </a:rPr>
              <a:t>bertujuan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memperoleh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keuntungan</a:t>
            </a:r>
            <a:r>
              <a:rPr lang="en-US" dirty="0">
                <a:latin typeface="Cambria" pitchFamily="18" charset="0"/>
              </a:rPr>
              <a:t> yang </a:t>
            </a:r>
            <a:r>
              <a:rPr lang="en-US" dirty="0" err="1">
                <a:latin typeface="Cambria" pitchFamily="18" charset="0"/>
              </a:rPr>
              <a:t>meliputi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sebagian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atau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seluruh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sektor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agribisnis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yaitu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sektor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masukan</a:t>
            </a:r>
            <a:r>
              <a:rPr lang="en-US" dirty="0">
                <a:latin typeface="Cambria" pitchFamily="18" charset="0"/>
              </a:rPr>
              <a:t>, </a:t>
            </a:r>
            <a:r>
              <a:rPr lang="en-US" dirty="0" err="1">
                <a:latin typeface="Cambria" pitchFamily="18" charset="0"/>
              </a:rPr>
              <a:t>sektor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produksi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sektor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keluaran</a:t>
            </a:r>
            <a:r>
              <a:rPr lang="en-US" dirty="0">
                <a:latin typeface="Cambria" pitchFamily="18" charset="0"/>
              </a:rPr>
              <a:t>. </a:t>
            </a:r>
            <a:endParaRPr lang="en-US" dirty="0" smtClean="0">
              <a:latin typeface="Cambria" pitchFamily="18" charset="0"/>
            </a:endParaRPr>
          </a:p>
          <a:p>
            <a:endParaRPr lang="en-US" dirty="0">
              <a:latin typeface="Cambria" pitchFamily="18" charset="0"/>
            </a:endParaRP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5029200" y="514350"/>
            <a:ext cx="2690310" cy="4865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dirty="0" smtClean="0"/>
              <a:t>AGRIBISNIS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567441" y="514350"/>
            <a:ext cx="1790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latin typeface="Cambria" pitchFamily="18" charset="0"/>
              </a:rPr>
              <a:t>Arti</a:t>
            </a:r>
            <a:r>
              <a:rPr lang="en-US" i="1" dirty="0">
                <a:latin typeface="Cambria" pitchFamily="18" charset="0"/>
              </a:rPr>
              <a:t> </a:t>
            </a:r>
            <a:r>
              <a:rPr lang="en-US" i="1" dirty="0" err="1">
                <a:latin typeface="Cambria" pitchFamily="18" charset="0"/>
              </a:rPr>
              <a:t>secara</a:t>
            </a:r>
            <a:r>
              <a:rPr lang="en-US" i="1" dirty="0">
                <a:latin typeface="Cambria" pitchFamily="18" charset="0"/>
              </a:rPr>
              <a:t> </a:t>
            </a:r>
            <a:r>
              <a:rPr lang="en-US" i="1" dirty="0" err="1">
                <a:latin typeface="Cambria" pitchFamily="18" charset="0"/>
              </a:rPr>
              <a:t>luas</a:t>
            </a:r>
            <a:r>
              <a:rPr lang="en-US" i="1" dirty="0">
                <a:latin typeface="Cambria" pitchFamily="18" charset="0"/>
              </a:rPr>
              <a:t> :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278855" y="1200150"/>
            <a:ext cx="4191000" cy="26317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/>
              <a:t>Kegiatan</a:t>
            </a:r>
            <a:r>
              <a:rPr lang="en-US" sz="1800" dirty="0"/>
              <a:t> </a:t>
            </a:r>
            <a:r>
              <a:rPr lang="en-US" sz="1800" dirty="0" err="1"/>
              <a:t>tersebut</a:t>
            </a:r>
            <a:r>
              <a:rPr lang="en-US" sz="1800" dirty="0"/>
              <a:t> </a:t>
            </a:r>
            <a:r>
              <a:rPr lang="en-US" sz="1800" dirty="0" err="1"/>
              <a:t>meliputi</a:t>
            </a:r>
            <a:r>
              <a:rPr lang="en-US" sz="1800" dirty="0"/>
              <a:t> </a:t>
            </a:r>
            <a:r>
              <a:rPr lang="en-US" sz="1800" dirty="0" err="1"/>
              <a:t>seluruh</a:t>
            </a:r>
            <a:r>
              <a:rPr lang="en-US" sz="1800" dirty="0"/>
              <a:t> </a:t>
            </a:r>
            <a:r>
              <a:rPr lang="en-US" sz="1800" dirty="0" err="1"/>
              <a:t>sektor</a:t>
            </a:r>
            <a:r>
              <a:rPr lang="en-US" sz="1800" dirty="0"/>
              <a:t> </a:t>
            </a:r>
            <a:r>
              <a:rPr lang="en-US" sz="1800" dirty="0" err="1"/>
              <a:t>bahan</a:t>
            </a:r>
            <a:r>
              <a:rPr lang="en-US" sz="1800" dirty="0"/>
              <a:t> </a:t>
            </a:r>
            <a:r>
              <a:rPr lang="en-US" sz="1800" dirty="0" err="1"/>
              <a:t>masukan</a:t>
            </a:r>
            <a:r>
              <a:rPr lang="en-US" sz="1800" dirty="0"/>
              <a:t> </a:t>
            </a:r>
            <a:r>
              <a:rPr lang="en-US" sz="1800" dirty="0" err="1"/>
              <a:t>usahatani</a:t>
            </a:r>
            <a:r>
              <a:rPr lang="en-US" sz="1800" dirty="0"/>
              <a:t>, </a:t>
            </a:r>
            <a:r>
              <a:rPr lang="en-US" sz="1800" dirty="0" err="1"/>
              <a:t>produk</a:t>
            </a:r>
            <a:r>
              <a:rPr lang="en-US" sz="1800" dirty="0"/>
              <a:t> yang </a:t>
            </a:r>
            <a:r>
              <a:rPr lang="en-US" sz="1800" dirty="0" err="1"/>
              <a:t>memasok</a:t>
            </a:r>
            <a:r>
              <a:rPr lang="en-US" sz="1800" dirty="0"/>
              <a:t> </a:t>
            </a:r>
            <a:r>
              <a:rPr lang="en-US" sz="1800" dirty="0" err="1"/>
              <a:t>bahan</a:t>
            </a:r>
            <a:r>
              <a:rPr lang="en-US" sz="1800" dirty="0"/>
              <a:t> </a:t>
            </a:r>
            <a:r>
              <a:rPr lang="en-US" sz="1800" dirty="0" err="1"/>
              <a:t>masukan</a:t>
            </a:r>
            <a:r>
              <a:rPr lang="en-US" sz="1800" dirty="0"/>
              <a:t> </a:t>
            </a:r>
            <a:r>
              <a:rPr lang="en-US" sz="1800" dirty="0" err="1"/>
              <a:t>usahatani</a:t>
            </a:r>
            <a:r>
              <a:rPr lang="en-US" sz="1800" dirty="0"/>
              <a:t>, </a:t>
            </a:r>
            <a:r>
              <a:rPr lang="en-US" sz="1800" dirty="0" err="1"/>
              <a:t>terlibat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produksi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akhirnya</a:t>
            </a:r>
            <a:r>
              <a:rPr lang="en-US" sz="1800" dirty="0"/>
              <a:t>  </a:t>
            </a:r>
            <a:r>
              <a:rPr lang="en-US" sz="1800" dirty="0" err="1"/>
              <a:t>menangani</a:t>
            </a:r>
            <a:r>
              <a:rPr lang="en-US" sz="1800" dirty="0"/>
              <a:t> </a:t>
            </a:r>
            <a:r>
              <a:rPr lang="en-US" sz="1800" dirty="0" err="1"/>
              <a:t>pemrosesan</a:t>
            </a:r>
            <a:r>
              <a:rPr lang="en-US" sz="1800" dirty="0"/>
              <a:t>, </a:t>
            </a:r>
            <a:r>
              <a:rPr lang="en-US" sz="1800" dirty="0" err="1"/>
              <a:t>penyebaran</a:t>
            </a:r>
            <a:r>
              <a:rPr lang="en-US" sz="1800" dirty="0"/>
              <a:t>, </a:t>
            </a:r>
            <a:r>
              <a:rPr lang="en-US" sz="1800" dirty="0" err="1"/>
              <a:t>penjualan</a:t>
            </a:r>
            <a:r>
              <a:rPr lang="en-US" sz="1800" dirty="0"/>
              <a:t> </a:t>
            </a:r>
            <a:r>
              <a:rPr lang="en-US" sz="1800" dirty="0" err="1"/>
              <a:t>secara</a:t>
            </a:r>
            <a:r>
              <a:rPr lang="en-US" sz="1800" dirty="0"/>
              <a:t> </a:t>
            </a:r>
            <a:r>
              <a:rPr lang="en-US" sz="1800" dirty="0" err="1"/>
              <a:t>borongan</a:t>
            </a:r>
            <a:r>
              <a:rPr lang="en-US" sz="1800" dirty="0"/>
              <a:t>,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eceran</a:t>
            </a:r>
            <a:r>
              <a:rPr lang="en-US" sz="1800" dirty="0"/>
              <a:t> </a:t>
            </a:r>
            <a:r>
              <a:rPr lang="en-US" sz="1800" dirty="0" err="1"/>
              <a:t>produsen</a:t>
            </a:r>
            <a:r>
              <a:rPr lang="en-US" sz="1800" dirty="0"/>
              <a:t> </a:t>
            </a:r>
            <a:r>
              <a:rPr lang="en-US" sz="1800" dirty="0" err="1"/>
              <a:t>kepada</a:t>
            </a:r>
            <a:r>
              <a:rPr lang="en-US" sz="1800" dirty="0"/>
              <a:t> </a:t>
            </a:r>
            <a:r>
              <a:rPr lang="en-US" sz="1800" dirty="0" err="1"/>
              <a:t>konsumen</a:t>
            </a:r>
            <a:r>
              <a:rPr lang="en-US" sz="1800" dirty="0"/>
              <a:t> </a:t>
            </a:r>
            <a:r>
              <a:rPr lang="en-US" sz="1800" dirty="0" err="1"/>
              <a:t>akhir</a:t>
            </a:r>
            <a:r>
              <a:rPr lang="en-US" sz="1800" dirty="0"/>
              <a:t>. (W. David D &amp; Steven P.E)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3616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65118"/>
            <a:ext cx="3680907" cy="2631733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pengadaaan</a:t>
            </a:r>
            <a:r>
              <a:rPr lang="en-US" dirty="0"/>
              <a:t> </a:t>
            </a:r>
            <a:r>
              <a:rPr lang="en-US" dirty="0" err="1"/>
              <a:t>saprodi</a:t>
            </a:r>
            <a:r>
              <a:rPr lang="en-US" dirty="0"/>
              <a:t> </a:t>
            </a:r>
            <a:r>
              <a:rPr lang="en-US" dirty="0" err="1"/>
              <a:t>pertanian</a:t>
            </a:r>
            <a:r>
              <a:rPr lang="en-US" dirty="0"/>
              <a:t>, </a:t>
            </a:r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pertanian</a:t>
            </a:r>
            <a:r>
              <a:rPr lang="en-US" dirty="0"/>
              <a:t>, </a:t>
            </a:r>
            <a:r>
              <a:rPr lang="en-US" dirty="0" err="1"/>
              <a:t>penanganan</a:t>
            </a:r>
            <a:r>
              <a:rPr lang="en-US" dirty="0"/>
              <a:t> </a:t>
            </a:r>
            <a:r>
              <a:rPr lang="en-US" dirty="0" err="1"/>
              <a:t>pascapanen</a:t>
            </a:r>
            <a:r>
              <a:rPr lang="en-US" dirty="0"/>
              <a:t>, </a:t>
            </a:r>
            <a:r>
              <a:rPr lang="en-US" dirty="0" err="1"/>
              <a:t>pengolahan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tataniaga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pertanian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kaitannya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pertanian</a:t>
            </a:r>
            <a:r>
              <a:rPr lang="en-US" dirty="0"/>
              <a:t>.</a:t>
            </a:r>
          </a:p>
          <a:p>
            <a:endParaRPr lang="en-US" sz="1100" dirty="0"/>
          </a:p>
          <a:p>
            <a:endParaRPr lang="en-US" dirty="0"/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5029200" y="514350"/>
            <a:ext cx="2690310" cy="4865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dirty="0" smtClean="0"/>
              <a:t>AGRIBISNIS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567441" y="514350"/>
            <a:ext cx="1790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latin typeface="Cambria" pitchFamily="18" charset="0"/>
              </a:rPr>
              <a:t>Arti</a:t>
            </a:r>
            <a:r>
              <a:rPr lang="en-US" i="1" dirty="0">
                <a:latin typeface="Cambria" pitchFamily="18" charset="0"/>
              </a:rPr>
              <a:t> </a:t>
            </a:r>
            <a:r>
              <a:rPr lang="en-US" i="1" dirty="0" err="1">
                <a:latin typeface="Cambria" pitchFamily="18" charset="0"/>
              </a:rPr>
              <a:t>secara</a:t>
            </a:r>
            <a:r>
              <a:rPr lang="en-US" i="1" dirty="0">
                <a:latin typeface="Cambria" pitchFamily="18" charset="0"/>
              </a:rPr>
              <a:t> </a:t>
            </a:r>
            <a:r>
              <a:rPr lang="en-US" i="1" dirty="0" err="1">
                <a:latin typeface="Cambria" pitchFamily="18" charset="0"/>
              </a:rPr>
              <a:t>luas</a:t>
            </a:r>
            <a:r>
              <a:rPr lang="en-US" i="1" dirty="0">
                <a:latin typeface="Cambria" pitchFamily="18" charset="0"/>
              </a:rPr>
              <a:t> :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720934" y="1343891"/>
            <a:ext cx="3680907" cy="263173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 dirty="0" smtClean="0"/>
          </a:p>
          <a:p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pengadaan</a:t>
            </a:r>
            <a:r>
              <a:rPr lang="en-US" dirty="0" smtClean="0"/>
              <a:t> </a:t>
            </a:r>
            <a:r>
              <a:rPr lang="en-US" dirty="0" err="1" smtClean="0"/>
              <a:t>sarana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 </a:t>
            </a:r>
            <a:r>
              <a:rPr lang="en-US" dirty="0" err="1" smtClean="0"/>
              <a:t>pertanian</a:t>
            </a:r>
            <a:r>
              <a:rPr lang="en-US" dirty="0" smtClean="0"/>
              <a:t>,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 </a:t>
            </a:r>
            <a:r>
              <a:rPr lang="en-US" dirty="0" err="1" smtClean="0"/>
              <a:t>pertanian</a:t>
            </a:r>
            <a:r>
              <a:rPr lang="en-US" dirty="0" smtClean="0"/>
              <a:t>, </a:t>
            </a:r>
            <a:r>
              <a:rPr lang="en-US" dirty="0" err="1" smtClean="0"/>
              <a:t>penanganan</a:t>
            </a:r>
            <a:r>
              <a:rPr lang="en-US" dirty="0" smtClean="0"/>
              <a:t> </a:t>
            </a:r>
            <a:r>
              <a:rPr lang="en-US" dirty="0" err="1" smtClean="0"/>
              <a:t>pasca</a:t>
            </a:r>
            <a:r>
              <a:rPr lang="en-US" dirty="0" smtClean="0"/>
              <a:t> </a:t>
            </a:r>
            <a:r>
              <a:rPr lang="en-US" dirty="0" err="1" smtClean="0"/>
              <a:t>panen</a:t>
            </a:r>
            <a:r>
              <a:rPr lang="en-US" dirty="0" smtClean="0"/>
              <a:t>, </a:t>
            </a:r>
            <a:r>
              <a:rPr lang="en-US" dirty="0" err="1" smtClean="0"/>
              <a:t>pengolahan</a:t>
            </a:r>
            <a:r>
              <a:rPr lang="en-US" dirty="0" smtClean="0"/>
              <a:t>,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pemasaran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69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FT-SistAgrib\Terminal Agribisnis di Lampung Selatan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301" y="228600"/>
            <a:ext cx="3892398" cy="21083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3" descr="D:\FT-SistAgrib\ekonomi%20dan%20bisnis-terminal-agribisnis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00025"/>
            <a:ext cx="3733800" cy="214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4" descr="D:\FT-SistAgrib\625385864GelarProdukAgribisnis-240610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565443"/>
            <a:ext cx="3472616" cy="22478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ANd9GcTU5wazzNg58alyIDA5aWKhnugVxlYvAtFg0NuYi7so5kBrguanynVs5k6x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2482940"/>
            <a:ext cx="3780093" cy="24129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FT-SistAgrib\aliran-proses-produksi-biji-kakao-dalam-total-sistem-manajemen-agribisnis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85750"/>
            <a:ext cx="8001000" cy="4552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95400" y="1200150"/>
            <a:ext cx="6400800" cy="263173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>
                <a:latin typeface="Cambria" pitchFamily="18" charset="0"/>
              </a:rPr>
              <a:t>Agribisnis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mencakup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keseluruhan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perusahaan</a:t>
            </a:r>
            <a:r>
              <a:rPr lang="en-US" dirty="0">
                <a:latin typeface="Cambria" pitchFamily="18" charset="0"/>
              </a:rPr>
              <a:t> yang </a:t>
            </a:r>
            <a:r>
              <a:rPr lang="en-US" dirty="0" err="1">
                <a:latin typeface="Cambria" pitchFamily="18" charset="0"/>
              </a:rPr>
              <a:t>terkait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dengan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kegiatan</a:t>
            </a:r>
            <a:r>
              <a:rPr lang="en-US" dirty="0">
                <a:latin typeface="Cambria" pitchFamily="18" charset="0"/>
              </a:rPr>
              <a:t>, </a:t>
            </a:r>
            <a:r>
              <a:rPr lang="en-US" dirty="0" err="1">
                <a:latin typeface="Cambria" pitchFamily="18" charset="0"/>
              </a:rPr>
              <a:t>artinya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meliputi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seluruh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sektor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bahan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masukan</a:t>
            </a:r>
            <a:r>
              <a:rPr lang="en-US" dirty="0">
                <a:latin typeface="Cambria" pitchFamily="18" charset="0"/>
              </a:rPr>
              <a:t>, </a:t>
            </a:r>
            <a:r>
              <a:rPr lang="en-US" dirty="0" err="1">
                <a:latin typeface="Cambria" pitchFamily="18" charset="0"/>
              </a:rPr>
              <a:t>usahatani</a:t>
            </a:r>
            <a:r>
              <a:rPr lang="en-US" dirty="0">
                <a:latin typeface="Cambria" pitchFamily="18" charset="0"/>
              </a:rPr>
              <a:t>, </a:t>
            </a:r>
            <a:r>
              <a:rPr lang="en-US" dirty="0" err="1">
                <a:latin typeface="Cambria" pitchFamily="18" charset="0"/>
              </a:rPr>
              <a:t>produk</a:t>
            </a:r>
            <a:r>
              <a:rPr lang="en-US" dirty="0">
                <a:latin typeface="Cambria" pitchFamily="18" charset="0"/>
              </a:rPr>
              <a:t> yang </a:t>
            </a:r>
            <a:r>
              <a:rPr lang="en-US" dirty="0" err="1">
                <a:latin typeface="Cambria" pitchFamily="18" charset="0"/>
              </a:rPr>
              <a:t>memasok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bahan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makanan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usahatani</a:t>
            </a:r>
            <a:r>
              <a:rPr lang="en-US" dirty="0">
                <a:latin typeface="Cambria" pitchFamily="18" charset="0"/>
              </a:rPr>
              <a:t>, </a:t>
            </a:r>
            <a:r>
              <a:rPr lang="en-US" dirty="0" err="1">
                <a:latin typeface="Cambria" pitchFamily="18" charset="0"/>
              </a:rPr>
              <a:t>terlibat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dalam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produksi</a:t>
            </a:r>
            <a:r>
              <a:rPr lang="en-US" dirty="0">
                <a:latin typeface="Cambria" pitchFamily="18" charset="0"/>
              </a:rPr>
              <a:t>, yang </a:t>
            </a:r>
            <a:r>
              <a:rPr lang="en-US" dirty="0" err="1">
                <a:latin typeface="Cambria" pitchFamily="18" charset="0"/>
              </a:rPr>
              <a:t>pada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akhirnya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menangani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pemrosesan</a:t>
            </a:r>
            <a:r>
              <a:rPr lang="en-US" dirty="0">
                <a:latin typeface="Cambria" pitchFamily="18" charset="0"/>
              </a:rPr>
              <a:t>, </a:t>
            </a:r>
            <a:r>
              <a:rPr lang="en-US" dirty="0" err="1">
                <a:latin typeface="Cambria" pitchFamily="18" charset="0"/>
              </a:rPr>
              <a:t>penyebaran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penjualan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secara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borongan</a:t>
            </a:r>
            <a:r>
              <a:rPr lang="en-US" dirty="0">
                <a:latin typeface="Cambria" pitchFamily="18" charset="0"/>
              </a:rPr>
              <a:t>, </a:t>
            </a:r>
            <a:r>
              <a:rPr lang="en-US" dirty="0" err="1">
                <a:latin typeface="Cambria" pitchFamily="18" charset="0"/>
              </a:rPr>
              <a:t>dan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penjualan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eceran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produk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kepada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konsumen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akhir</a:t>
            </a:r>
            <a:r>
              <a:rPr lang="en-US" dirty="0">
                <a:latin typeface="Cambria" pitchFamily="18" charset="0"/>
              </a:rPr>
              <a:t>.</a:t>
            </a:r>
          </a:p>
          <a:p>
            <a:endParaRPr lang="en-US" dirty="0">
              <a:latin typeface="Cambr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16224" y="-20782"/>
            <a:ext cx="357181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None/>
            </a:pPr>
            <a:r>
              <a:rPr lang="en-US" sz="2200" b="1" dirty="0" err="1">
                <a:solidFill>
                  <a:schemeClr val="bg2">
                    <a:lumMod val="75000"/>
                  </a:schemeClr>
                </a:solidFill>
              </a:rPr>
              <a:t>Ruang</a:t>
            </a:r>
            <a:r>
              <a:rPr lang="en-US" sz="22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bg2">
                    <a:lumMod val="75000"/>
                  </a:schemeClr>
                </a:solidFill>
              </a:rPr>
              <a:t>Lingkup</a:t>
            </a:r>
            <a:r>
              <a:rPr lang="en-US" sz="22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200" b="1" dirty="0" err="1">
                <a:solidFill>
                  <a:schemeClr val="bg2">
                    <a:lumMod val="75000"/>
                  </a:schemeClr>
                </a:solidFill>
              </a:rPr>
              <a:t>Agribisnis</a:t>
            </a:r>
            <a:endParaRPr lang="en-US" sz="22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76350"/>
            <a:ext cx="3581400" cy="263173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>
                <a:latin typeface="Cambria" pitchFamily="18" charset="0"/>
              </a:rPr>
              <a:t>Sektor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agribisnis</a:t>
            </a:r>
            <a:r>
              <a:rPr lang="en-US" dirty="0">
                <a:latin typeface="Cambria" pitchFamily="18" charset="0"/>
              </a:rPr>
              <a:t> di </a:t>
            </a:r>
            <a:r>
              <a:rPr lang="en-US" dirty="0" err="1">
                <a:latin typeface="Cambria" pitchFamily="18" charset="0"/>
              </a:rPr>
              <a:t>dalam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lingkup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ekonomi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masa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kini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mencakup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bermacam-macam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usaha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komersil</a:t>
            </a:r>
            <a:r>
              <a:rPr lang="en-US" dirty="0">
                <a:latin typeface="Cambria" pitchFamily="18" charset="0"/>
              </a:rPr>
              <a:t>, </a:t>
            </a:r>
            <a:r>
              <a:rPr lang="en-US" dirty="0" err="1">
                <a:latin typeface="Cambria" pitchFamily="18" charset="0"/>
              </a:rPr>
              <a:t>menggunakan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kombinasi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heterogen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dari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tenaga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kerja</a:t>
            </a:r>
            <a:r>
              <a:rPr lang="en-US" dirty="0">
                <a:latin typeface="Cambria" pitchFamily="18" charset="0"/>
              </a:rPr>
              <a:t>, </a:t>
            </a:r>
            <a:r>
              <a:rPr lang="en-US" dirty="0" err="1">
                <a:latin typeface="Cambria" pitchFamily="18" charset="0"/>
              </a:rPr>
              <a:t>bahan</a:t>
            </a:r>
            <a:r>
              <a:rPr lang="en-US" dirty="0">
                <a:latin typeface="Cambria" pitchFamily="18" charset="0"/>
              </a:rPr>
              <a:t>, modal </a:t>
            </a:r>
            <a:r>
              <a:rPr lang="en-US" dirty="0" err="1">
                <a:latin typeface="Cambria" pitchFamily="18" charset="0"/>
              </a:rPr>
              <a:t>dan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teknologi</a:t>
            </a:r>
            <a:r>
              <a:rPr lang="en-US" dirty="0">
                <a:latin typeface="Cambria" pitchFamily="18" charset="0"/>
              </a:rPr>
              <a:t>. </a:t>
            </a:r>
            <a:endParaRPr lang="en-US" dirty="0" smtClean="0">
              <a:latin typeface="Cambria" pitchFamily="18" charset="0"/>
            </a:endParaRPr>
          </a:p>
          <a:p>
            <a:endParaRPr lang="en-US" dirty="0">
              <a:latin typeface="Cambr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16224" y="-20782"/>
            <a:ext cx="357181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None/>
            </a:pPr>
            <a:r>
              <a:rPr lang="en-US" sz="2200" b="1" dirty="0" err="1">
                <a:solidFill>
                  <a:schemeClr val="bg2">
                    <a:lumMod val="75000"/>
                  </a:schemeClr>
                </a:solidFill>
              </a:rPr>
              <a:t>Ruang</a:t>
            </a:r>
            <a:r>
              <a:rPr lang="en-US" sz="22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bg2">
                    <a:lumMod val="75000"/>
                  </a:schemeClr>
                </a:solidFill>
              </a:rPr>
              <a:t>Lingkup</a:t>
            </a:r>
            <a:r>
              <a:rPr lang="en-US" sz="22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200" b="1" dirty="0" err="1">
                <a:solidFill>
                  <a:schemeClr val="bg2">
                    <a:lumMod val="75000"/>
                  </a:schemeClr>
                </a:solidFill>
              </a:rPr>
              <a:t>Agribisnis</a:t>
            </a:r>
            <a:endParaRPr lang="en-US" sz="2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24400" y="1200150"/>
            <a:ext cx="3553623" cy="26317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 smtClean="0">
                <a:latin typeface="Cambria" pitchFamily="18" charset="0"/>
              </a:rPr>
              <a:t>Sistem</a:t>
            </a:r>
            <a:r>
              <a:rPr lang="en-US" sz="1800" dirty="0" smtClean="0">
                <a:latin typeface="Cambria" pitchFamily="18" charset="0"/>
              </a:rPr>
              <a:t> </a:t>
            </a:r>
            <a:r>
              <a:rPr lang="en-US" sz="1800" dirty="0" err="1" smtClean="0">
                <a:latin typeface="Cambria" pitchFamily="18" charset="0"/>
              </a:rPr>
              <a:t>bahan</a:t>
            </a:r>
            <a:r>
              <a:rPr lang="en-US" sz="1800" dirty="0" smtClean="0">
                <a:latin typeface="Cambria" pitchFamily="18" charset="0"/>
              </a:rPr>
              <a:t> </a:t>
            </a:r>
            <a:r>
              <a:rPr lang="en-US" sz="1800" dirty="0" err="1" smtClean="0">
                <a:latin typeface="Cambria" pitchFamily="18" charset="0"/>
              </a:rPr>
              <a:t>pangan</a:t>
            </a:r>
            <a:r>
              <a:rPr lang="en-US" sz="1800" dirty="0" smtClean="0">
                <a:latin typeface="Cambria" pitchFamily="18" charset="0"/>
              </a:rPr>
              <a:t> </a:t>
            </a:r>
            <a:r>
              <a:rPr lang="en-US" sz="1800" dirty="0" err="1" smtClean="0">
                <a:latin typeface="Cambria" pitchFamily="18" charset="0"/>
              </a:rPr>
              <a:t>dan</a:t>
            </a:r>
            <a:r>
              <a:rPr lang="en-US" sz="1800" dirty="0" smtClean="0">
                <a:latin typeface="Cambria" pitchFamily="18" charset="0"/>
              </a:rPr>
              <a:t> </a:t>
            </a:r>
            <a:r>
              <a:rPr lang="en-US" sz="1800" dirty="0" err="1" smtClean="0">
                <a:latin typeface="Cambria" pitchFamily="18" charset="0"/>
              </a:rPr>
              <a:t>sandang</a:t>
            </a:r>
            <a:r>
              <a:rPr lang="en-US" sz="1800" dirty="0" smtClean="0">
                <a:latin typeface="Cambria" pitchFamily="18" charset="0"/>
              </a:rPr>
              <a:t> </a:t>
            </a:r>
            <a:r>
              <a:rPr lang="en-US" sz="1800" dirty="0" err="1" smtClean="0">
                <a:latin typeface="Cambria" pitchFamily="18" charset="0"/>
              </a:rPr>
              <a:t>sangat</a:t>
            </a:r>
            <a:r>
              <a:rPr lang="en-US" sz="1800" dirty="0" smtClean="0">
                <a:latin typeface="Cambria" pitchFamily="18" charset="0"/>
              </a:rPr>
              <a:t> </a:t>
            </a:r>
            <a:r>
              <a:rPr lang="en-US" sz="1800" dirty="0" err="1" smtClean="0">
                <a:latin typeface="Cambria" pitchFamily="18" charset="0"/>
              </a:rPr>
              <a:t>luas</a:t>
            </a:r>
            <a:r>
              <a:rPr lang="en-US" sz="1800" dirty="0" smtClean="0">
                <a:latin typeface="Cambria" pitchFamily="18" charset="0"/>
              </a:rPr>
              <a:t> </a:t>
            </a:r>
            <a:r>
              <a:rPr lang="en-US" sz="1800" dirty="0" err="1" smtClean="0">
                <a:latin typeface="Cambria" pitchFamily="18" charset="0"/>
              </a:rPr>
              <a:t>sekali</a:t>
            </a:r>
            <a:r>
              <a:rPr lang="en-US" sz="1800" dirty="0" smtClean="0">
                <a:latin typeface="Cambria" pitchFamily="18" charset="0"/>
              </a:rPr>
              <a:t>, </a:t>
            </a:r>
            <a:r>
              <a:rPr lang="en-US" sz="1800" dirty="0" err="1" smtClean="0">
                <a:latin typeface="Cambria" pitchFamily="18" charset="0"/>
              </a:rPr>
              <a:t>suatu</a:t>
            </a:r>
            <a:r>
              <a:rPr lang="en-US" sz="1800" dirty="0" smtClean="0">
                <a:latin typeface="Cambria" pitchFamily="18" charset="0"/>
              </a:rPr>
              <a:t> </a:t>
            </a:r>
            <a:r>
              <a:rPr lang="en-US" sz="1800" dirty="0" err="1" smtClean="0">
                <a:latin typeface="Cambria" pitchFamily="18" charset="0"/>
              </a:rPr>
              <a:t>sistem</a:t>
            </a:r>
            <a:r>
              <a:rPr lang="en-US" sz="1800" dirty="0" smtClean="0">
                <a:latin typeface="Cambria" pitchFamily="18" charset="0"/>
              </a:rPr>
              <a:t> yang </a:t>
            </a:r>
            <a:r>
              <a:rPr lang="en-US" sz="1800" dirty="0" err="1" smtClean="0">
                <a:latin typeface="Cambria" pitchFamily="18" charset="0"/>
              </a:rPr>
              <a:t>yang</a:t>
            </a:r>
            <a:r>
              <a:rPr lang="en-US" sz="1800" dirty="0" smtClean="0">
                <a:latin typeface="Cambria" pitchFamily="18" charset="0"/>
              </a:rPr>
              <a:t> </a:t>
            </a:r>
            <a:r>
              <a:rPr lang="en-US" sz="1800" dirty="0" err="1" smtClean="0">
                <a:latin typeface="Cambria" pitchFamily="18" charset="0"/>
              </a:rPr>
              <a:t>sulit</a:t>
            </a:r>
            <a:r>
              <a:rPr lang="en-US" sz="1800" dirty="0" smtClean="0">
                <a:latin typeface="Cambria" pitchFamily="18" charset="0"/>
              </a:rPr>
              <a:t> </a:t>
            </a:r>
            <a:r>
              <a:rPr lang="en-US" sz="1800" dirty="0" err="1" smtClean="0">
                <a:latin typeface="Cambria" pitchFamily="18" charset="0"/>
              </a:rPr>
              <a:t>dan</a:t>
            </a:r>
            <a:r>
              <a:rPr lang="en-US" sz="1800" dirty="0" smtClean="0">
                <a:latin typeface="Cambria" pitchFamily="18" charset="0"/>
              </a:rPr>
              <a:t> </a:t>
            </a:r>
            <a:r>
              <a:rPr lang="en-US" sz="1800" dirty="0" err="1" smtClean="0">
                <a:latin typeface="Cambria" pitchFamily="18" charset="0"/>
              </a:rPr>
              <a:t>terus</a:t>
            </a:r>
            <a:r>
              <a:rPr lang="en-US" sz="1800" dirty="0" smtClean="0">
                <a:latin typeface="Cambria" pitchFamily="18" charset="0"/>
              </a:rPr>
              <a:t> </a:t>
            </a:r>
            <a:r>
              <a:rPr lang="en-US" sz="1800" dirty="0" err="1" smtClean="0">
                <a:latin typeface="Cambria" pitchFamily="18" charset="0"/>
              </a:rPr>
              <a:t>menerus</a:t>
            </a:r>
            <a:r>
              <a:rPr lang="en-US" sz="1800" dirty="0" smtClean="0">
                <a:latin typeface="Cambria" pitchFamily="18" charset="0"/>
              </a:rPr>
              <a:t> </a:t>
            </a:r>
            <a:r>
              <a:rPr lang="en-US" sz="1800" dirty="0" err="1" smtClean="0">
                <a:latin typeface="Cambria" pitchFamily="18" charset="0"/>
              </a:rPr>
              <a:t>diubah</a:t>
            </a:r>
            <a:r>
              <a:rPr lang="en-US" sz="1800" dirty="0" smtClean="0">
                <a:latin typeface="Cambria" pitchFamily="18" charset="0"/>
              </a:rPr>
              <a:t> agar </a:t>
            </a:r>
            <a:r>
              <a:rPr lang="en-US" sz="1800" dirty="0" err="1" smtClean="0">
                <a:latin typeface="Cambria" pitchFamily="18" charset="0"/>
              </a:rPr>
              <a:t>sesuai</a:t>
            </a:r>
            <a:r>
              <a:rPr lang="en-US" sz="1800" dirty="0" smtClean="0">
                <a:latin typeface="Cambria" pitchFamily="18" charset="0"/>
              </a:rPr>
              <a:t> </a:t>
            </a:r>
            <a:r>
              <a:rPr lang="en-US" sz="1800" dirty="0" err="1" smtClean="0">
                <a:latin typeface="Cambria" pitchFamily="18" charset="0"/>
              </a:rPr>
              <a:t>dengan</a:t>
            </a:r>
            <a:r>
              <a:rPr lang="en-US" sz="1800" dirty="0" smtClean="0">
                <a:latin typeface="Cambria" pitchFamily="18" charset="0"/>
              </a:rPr>
              <a:t> </a:t>
            </a:r>
            <a:r>
              <a:rPr lang="en-US" sz="1800" dirty="0" err="1" smtClean="0">
                <a:latin typeface="Cambria" pitchFamily="18" charset="0"/>
              </a:rPr>
              <a:t>permintaan</a:t>
            </a:r>
            <a:r>
              <a:rPr lang="en-US" sz="1800" dirty="0" smtClean="0">
                <a:latin typeface="Cambria" pitchFamily="18" charset="0"/>
              </a:rPr>
              <a:t> </a:t>
            </a:r>
            <a:r>
              <a:rPr lang="en-US" sz="1800" dirty="0" err="1" smtClean="0">
                <a:latin typeface="Cambria" pitchFamily="18" charset="0"/>
              </a:rPr>
              <a:t>konsumen</a:t>
            </a:r>
            <a:r>
              <a:rPr lang="en-US" sz="1800" dirty="0" smtClean="0">
                <a:latin typeface="Cambria" pitchFamily="18" charset="0"/>
              </a:rPr>
              <a:t> </a:t>
            </a:r>
            <a:r>
              <a:rPr lang="en-US" sz="1800" dirty="0" err="1" smtClean="0">
                <a:latin typeface="Cambria" pitchFamily="18" charset="0"/>
              </a:rPr>
              <a:t>dan</a:t>
            </a:r>
            <a:r>
              <a:rPr lang="en-US" sz="1800" dirty="0" smtClean="0">
                <a:latin typeface="Cambria" pitchFamily="18" charset="0"/>
              </a:rPr>
              <a:t> </a:t>
            </a:r>
            <a:r>
              <a:rPr lang="en-US" sz="1800" dirty="0" err="1" smtClean="0">
                <a:latin typeface="Cambria" pitchFamily="18" charset="0"/>
              </a:rPr>
              <a:t>menyediakan</a:t>
            </a:r>
            <a:r>
              <a:rPr lang="en-US" sz="1800" dirty="0" smtClean="0">
                <a:latin typeface="Cambria" pitchFamily="18" charset="0"/>
              </a:rPr>
              <a:t> </a:t>
            </a:r>
            <a:r>
              <a:rPr lang="en-US" sz="1800" dirty="0" err="1" smtClean="0">
                <a:latin typeface="Cambria" pitchFamily="18" charset="0"/>
              </a:rPr>
              <a:t>bahan</a:t>
            </a:r>
            <a:r>
              <a:rPr lang="en-US" sz="1800" dirty="0" smtClean="0">
                <a:latin typeface="Cambria" pitchFamily="18" charset="0"/>
              </a:rPr>
              <a:t> </a:t>
            </a:r>
            <a:r>
              <a:rPr lang="en-US" sz="1800" dirty="0" err="1" smtClean="0">
                <a:latin typeface="Cambria" pitchFamily="18" charset="0"/>
              </a:rPr>
              <a:t>pangan</a:t>
            </a:r>
            <a:r>
              <a:rPr lang="en-US" sz="1800" dirty="0" smtClean="0">
                <a:latin typeface="Cambria" pitchFamily="18" charset="0"/>
              </a:rPr>
              <a:t> </a:t>
            </a:r>
            <a:r>
              <a:rPr lang="en-US" sz="1800" dirty="0" err="1" smtClean="0">
                <a:latin typeface="Cambria" pitchFamily="18" charset="0"/>
              </a:rPr>
              <a:t>dan</a:t>
            </a:r>
            <a:r>
              <a:rPr lang="en-US" sz="1800" dirty="0" smtClean="0">
                <a:latin typeface="Cambria" pitchFamily="18" charset="0"/>
              </a:rPr>
              <a:t> </a:t>
            </a:r>
            <a:r>
              <a:rPr lang="en-US" sz="1800" dirty="0" err="1" smtClean="0">
                <a:latin typeface="Cambria" pitchFamily="18" charset="0"/>
              </a:rPr>
              <a:t>sandang</a:t>
            </a:r>
            <a:r>
              <a:rPr lang="en-US" sz="1800" dirty="0" smtClean="0">
                <a:latin typeface="Cambria" pitchFamily="18" charset="0"/>
              </a:rPr>
              <a:t>, </a:t>
            </a:r>
            <a:r>
              <a:rPr lang="en-US" sz="1800" dirty="0" err="1" smtClean="0">
                <a:latin typeface="Cambria" pitchFamily="18" charset="0"/>
              </a:rPr>
              <a:t>baik</a:t>
            </a:r>
            <a:r>
              <a:rPr lang="en-US" sz="1800" dirty="0" smtClean="0">
                <a:latin typeface="Cambria" pitchFamily="18" charset="0"/>
              </a:rPr>
              <a:t> </a:t>
            </a:r>
            <a:r>
              <a:rPr lang="en-US" sz="1800" dirty="0" err="1" smtClean="0">
                <a:latin typeface="Cambria" pitchFamily="18" charset="0"/>
              </a:rPr>
              <a:t>untuk</a:t>
            </a:r>
            <a:r>
              <a:rPr lang="en-US" sz="1800" dirty="0" smtClean="0">
                <a:latin typeface="Cambria" pitchFamily="18" charset="0"/>
              </a:rPr>
              <a:t> </a:t>
            </a:r>
            <a:r>
              <a:rPr lang="en-US" sz="1800" dirty="0" err="1" smtClean="0">
                <a:latin typeface="Cambria" pitchFamily="18" charset="0"/>
              </a:rPr>
              <a:t>pasar</a:t>
            </a:r>
            <a:r>
              <a:rPr lang="en-US" sz="1800" dirty="0" smtClean="0">
                <a:latin typeface="Cambria" pitchFamily="18" charset="0"/>
              </a:rPr>
              <a:t> </a:t>
            </a:r>
            <a:r>
              <a:rPr lang="en-US" sz="1800" dirty="0" err="1" smtClean="0">
                <a:latin typeface="Cambria" pitchFamily="18" charset="0"/>
              </a:rPr>
              <a:t>domestik</a:t>
            </a:r>
            <a:r>
              <a:rPr lang="en-US" sz="1800" dirty="0" smtClean="0">
                <a:latin typeface="Cambria" pitchFamily="18" charset="0"/>
              </a:rPr>
              <a:t> </a:t>
            </a:r>
            <a:r>
              <a:rPr lang="en-US" sz="1800" dirty="0" err="1" smtClean="0">
                <a:latin typeface="Cambria" pitchFamily="18" charset="0"/>
              </a:rPr>
              <a:t>maupun</a:t>
            </a:r>
            <a:r>
              <a:rPr lang="en-US" sz="1800" dirty="0" smtClean="0">
                <a:latin typeface="Cambria" pitchFamily="18" charset="0"/>
              </a:rPr>
              <a:t> </a:t>
            </a:r>
            <a:r>
              <a:rPr lang="en-US" sz="1800" dirty="0" err="1" smtClean="0">
                <a:latin typeface="Cambria" pitchFamily="18" charset="0"/>
              </a:rPr>
              <a:t>pasar</a:t>
            </a:r>
            <a:r>
              <a:rPr lang="en-US" sz="1800" dirty="0" smtClean="0">
                <a:latin typeface="Cambria" pitchFamily="18" charset="0"/>
              </a:rPr>
              <a:t> </a:t>
            </a:r>
            <a:r>
              <a:rPr lang="en-US" sz="1800" dirty="0" err="1" smtClean="0">
                <a:latin typeface="Cambria" pitchFamily="18" charset="0"/>
              </a:rPr>
              <a:t>dunia</a:t>
            </a:r>
            <a:r>
              <a:rPr lang="en-US" sz="1800" dirty="0" smtClean="0">
                <a:latin typeface="Cambria" pitchFamily="18" charset="0"/>
              </a:rPr>
              <a:t> (Downey </a:t>
            </a:r>
            <a:r>
              <a:rPr lang="en-US" sz="1800" dirty="0" err="1" smtClean="0">
                <a:latin typeface="Cambria" pitchFamily="18" charset="0"/>
              </a:rPr>
              <a:t>dan</a:t>
            </a:r>
            <a:r>
              <a:rPr lang="en-US" sz="1800" dirty="0" smtClean="0">
                <a:latin typeface="Cambria" pitchFamily="18" charset="0"/>
              </a:rPr>
              <a:t>  </a:t>
            </a:r>
            <a:r>
              <a:rPr lang="en-US" sz="1800" dirty="0" err="1" smtClean="0">
                <a:latin typeface="Cambria" pitchFamily="18" charset="0"/>
              </a:rPr>
              <a:t>Ericcson</a:t>
            </a:r>
            <a:r>
              <a:rPr lang="en-US" sz="1800" dirty="0" smtClean="0">
                <a:latin typeface="Cambria" pitchFamily="18" charset="0"/>
              </a:rPr>
              <a:t>, 1989).</a:t>
            </a:r>
          </a:p>
          <a:p>
            <a:endParaRPr lang="en-US" sz="18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63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695</TotalTime>
  <Words>666</Words>
  <Application>Microsoft Office PowerPoint</Application>
  <PresentationFormat>On-screen Show (16:9)</PresentationFormat>
  <Paragraphs>76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Cambria</vt:lpstr>
      <vt:lpstr>Century Gothic</vt:lpstr>
      <vt:lpstr>Harrington</vt:lpstr>
      <vt:lpstr>Wingdings</vt:lpstr>
      <vt:lpstr>Wingdings 2</vt:lpstr>
      <vt:lpstr>Austin</vt:lpstr>
      <vt:lpstr>PowerPoint Presentation</vt:lpstr>
      <vt:lpstr>AGRIBISNIS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Usahatani adalah suatu usaha bisnis  (farming is a business)</vt:lpstr>
      <vt:lpstr>Paradigma Agribisnis</vt:lpstr>
      <vt:lpstr>Sistem Agribisnis</vt:lpstr>
      <vt:lpstr>PowerPoint Presentation</vt:lpstr>
      <vt:lpstr>PowerPoint Presentation</vt:lpstr>
      <vt:lpstr>PowerPoint Presentation</vt:lpstr>
      <vt:lpstr> Aspek Utama dalam Agribisnis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Siti Hamidah</dc:creator>
  <cp:lastModifiedBy>heni utami</cp:lastModifiedBy>
  <cp:revision>25</cp:revision>
  <dcterms:created xsi:type="dcterms:W3CDTF">2011-05-29T09:10:56Z</dcterms:created>
  <dcterms:modified xsi:type="dcterms:W3CDTF">2017-01-30T10:19:28Z</dcterms:modified>
</cp:coreProperties>
</file>