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notesMasterIdLst>
    <p:notesMasterId r:id="rId83"/>
  </p:notesMasterIdLst>
  <p:sldIdLst>
    <p:sldId id="256" r:id="rId2"/>
    <p:sldId id="329" r:id="rId3"/>
    <p:sldId id="330" r:id="rId4"/>
    <p:sldId id="331" r:id="rId5"/>
    <p:sldId id="332" r:id="rId6"/>
    <p:sldId id="337" r:id="rId7"/>
    <p:sldId id="333" r:id="rId8"/>
    <p:sldId id="334" r:id="rId9"/>
    <p:sldId id="335" r:id="rId10"/>
    <p:sldId id="258" r:id="rId11"/>
    <p:sldId id="336" r:id="rId12"/>
    <p:sldId id="261" r:id="rId13"/>
    <p:sldId id="263" r:id="rId14"/>
    <p:sldId id="355" r:id="rId15"/>
    <p:sldId id="356" r:id="rId16"/>
    <p:sldId id="352" r:id="rId17"/>
    <p:sldId id="308" r:id="rId18"/>
    <p:sldId id="309" r:id="rId19"/>
    <p:sldId id="310" r:id="rId20"/>
    <p:sldId id="311" r:id="rId21"/>
    <p:sldId id="312" r:id="rId22"/>
    <p:sldId id="313" r:id="rId23"/>
    <p:sldId id="314" r:id="rId24"/>
    <p:sldId id="315" r:id="rId25"/>
    <p:sldId id="353" r:id="rId26"/>
    <p:sldId id="317" r:id="rId27"/>
    <p:sldId id="318" r:id="rId28"/>
    <p:sldId id="338" r:id="rId29"/>
    <p:sldId id="320" r:id="rId30"/>
    <p:sldId id="322" r:id="rId31"/>
    <p:sldId id="323" r:id="rId32"/>
    <p:sldId id="324" r:id="rId33"/>
    <p:sldId id="325" r:id="rId34"/>
    <p:sldId id="359" r:id="rId35"/>
    <p:sldId id="360" r:id="rId36"/>
    <p:sldId id="361" r:id="rId37"/>
    <p:sldId id="362" r:id="rId38"/>
    <p:sldId id="363" r:id="rId39"/>
    <p:sldId id="364" r:id="rId40"/>
    <p:sldId id="365" r:id="rId41"/>
    <p:sldId id="366" r:id="rId42"/>
    <p:sldId id="367" r:id="rId43"/>
    <p:sldId id="265" r:id="rId44"/>
    <p:sldId id="266" r:id="rId45"/>
    <p:sldId id="283" r:id="rId46"/>
    <p:sldId id="285" r:id="rId47"/>
    <p:sldId id="288" r:id="rId48"/>
    <p:sldId id="290" r:id="rId49"/>
    <p:sldId id="291" r:id="rId50"/>
    <p:sldId id="268" r:id="rId51"/>
    <p:sldId id="269" r:id="rId52"/>
    <p:sldId id="270" r:id="rId53"/>
    <p:sldId id="271" r:id="rId54"/>
    <p:sldId id="292" r:id="rId55"/>
    <p:sldId id="293" r:id="rId56"/>
    <p:sldId id="272" r:id="rId57"/>
    <p:sldId id="273" r:id="rId58"/>
    <p:sldId id="294" r:id="rId59"/>
    <p:sldId id="295" r:id="rId60"/>
    <p:sldId id="274" r:id="rId61"/>
    <p:sldId id="275" r:id="rId62"/>
    <p:sldId id="276" r:id="rId63"/>
    <p:sldId id="277" r:id="rId64"/>
    <p:sldId id="296" r:id="rId65"/>
    <p:sldId id="297" r:id="rId66"/>
    <p:sldId id="298" r:id="rId67"/>
    <p:sldId id="299" r:id="rId68"/>
    <p:sldId id="300" r:id="rId69"/>
    <p:sldId id="278" r:id="rId70"/>
    <p:sldId id="301" r:id="rId71"/>
    <p:sldId id="279" r:id="rId72"/>
    <p:sldId id="302" r:id="rId73"/>
    <p:sldId id="303" r:id="rId74"/>
    <p:sldId id="304" r:id="rId75"/>
    <p:sldId id="280" r:id="rId76"/>
    <p:sldId id="281" r:id="rId77"/>
    <p:sldId id="305" r:id="rId78"/>
    <p:sldId id="306" r:id="rId79"/>
    <p:sldId id="307" r:id="rId80"/>
    <p:sldId id="282" r:id="rId81"/>
    <p:sldId id="358" r:id="rId8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>
        <p:scale>
          <a:sx n="100" d="100"/>
          <a:sy n="100" d="100"/>
        </p:scale>
        <p:origin x="-444" y="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D94ED37-BC56-48EC-A701-0E30C1818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26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Indrawani Sinoem/TRO/SI-5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F0B099-7EE8-4704-8D7D-CFC9A5F254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Indrawani Sinoem/TRO/SI-5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0548A-C857-46B5-8FCF-7292D8036A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Indrawani Sinoem/TRO/SI-5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5F5070-6031-45F8-94C9-CBFA84ADCC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Indrawani Sinoem/TRO/SI-5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20D9D-7553-4EE8-81DD-563428684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800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57150"/>
            <a:ext cx="91440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96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Indrawani Sinoem/TRO/SI-5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D10A4-D0EF-4CCD-B361-37F633B663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Indrawani Sinoem/TRO/SI-5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DFF33-4932-4690-B867-32B907E910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Indrawani Sinoem/TRO/SI-5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35F003-1F1D-40FD-A7F8-1ACCCDD342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Indrawani Sinoem/TRO/SI-5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29A7F7-7957-46FA-8934-7C371BFFC5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Indrawani Sinoem/TRO/SI-5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F3C14F-283E-4048-A7E4-54E29CC68A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Indrawani Sinoem/TRO/SI-5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F0CBA-A784-4032-A1C6-479543E9E4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Indrawani Sinoem/TRO/SI-5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F8D43-FFCE-444D-B113-417982D482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Indrawani Sinoem/TRO/SI-5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9D97F2-977A-429F-851C-9D68EE88CD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Indrawani Sinoem/TRO/SI-5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DC209D6-5B6F-49E1-89A1-DBB4E1C40A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981075"/>
            <a:ext cx="8153400" cy="4175125"/>
          </a:xfrm>
        </p:spPr>
        <p:txBody>
          <a:bodyPr/>
          <a:lstStyle/>
          <a:p>
            <a:pPr algn="ctr" eaLnBrk="1" hangingPunct="1"/>
            <a:r>
              <a:rPr lang="en-US" sz="2800" b="1" dirty="0" smtClean="0">
                <a:solidFill>
                  <a:schemeClr val="hlink"/>
                </a:solidFill>
              </a:rPr>
              <a:t/>
            </a:r>
            <a:br>
              <a:rPr lang="en-US" sz="2800" b="1" dirty="0" smtClean="0">
                <a:solidFill>
                  <a:schemeClr val="hlink"/>
                </a:solidFill>
              </a:rPr>
            </a:br>
            <a:r>
              <a:rPr lang="en-US" sz="5400" b="1" dirty="0" smtClean="0">
                <a:solidFill>
                  <a:schemeClr val="hlink"/>
                </a:solidFill>
              </a:rPr>
              <a:t/>
            </a:r>
            <a:br>
              <a:rPr lang="en-US" sz="5400" b="1" dirty="0" smtClean="0">
                <a:solidFill>
                  <a:schemeClr val="hlink"/>
                </a:solidFill>
              </a:rPr>
            </a:br>
            <a:r>
              <a:rPr lang="en-US" sz="5400" b="1" dirty="0" smtClean="0">
                <a:solidFill>
                  <a:schemeClr val="hlink"/>
                </a:solidFill>
              </a:rPr>
              <a:t>II.METODE SIMPLEKS</a:t>
            </a:r>
            <a:br>
              <a:rPr lang="en-US" sz="5400" b="1" dirty="0" smtClean="0">
                <a:solidFill>
                  <a:schemeClr val="hlink"/>
                </a:solidFill>
              </a:rPr>
            </a:br>
            <a:r>
              <a:rPr lang="en-US" sz="5400" b="1" dirty="0" smtClean="0">
                <a:solidFill>
                  <a:schemeClr val="hlink"/>
                </a:solidFill>
              </a:rPr>
              <a:t/>
            </a:r>
            <a:br>
              <a:rPr lang="en-US" sz="5400" b="1" dirty="0" smtClean="0">
                <a:solidFill>
                  <a:schemeClr val="hlink"/>
                </a:solidFill>
              </a:rPr>
            </a:br>
            <a:endParaRPr lang="en-US" b="1" i="1" dirty="0" smtClean="0">
              <a:solidFill>
                <a:schemeClr val="hlink"/>
              </a:solidFill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4438" y="649288"/>
            <a:ext cx="635793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PROGRAM LINEAR</a:t>
            </a:r>
            <a:endParaRPr lang="en-US" sz="44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</a:rPr>
              <a:t>Bentuk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standar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Metode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Simpleks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	</a:t>
            </a:r>
            <a:r>
              <a:rPr lang="en-US" sz="2800" b="1" dirty="0" err="1" smtClean="0"/>
              <a:t>Fungsi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Tujuan</a:t>
            </a:r>
            <a:r>
              <a:rPr lang="en-US" sz="2800" b="1" dirty="0" smtClean="0"/>
              <a:t> : </a:t>
            </a:r>
            <a:r>
              <a:rPr lang="en-US" sz="2800" b="1" dirty="0" err="1" smtClean="0"/>
              <a:t>Maksimumkan</a:t>
            </a:r>
            <a:endParaRPr lang="en-US" sz="28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</a:t>
            </a:r>
            <a:r>
              <a:rPr lang="en-US" sz="2400" dirty="0" smtClean="0">
                <a:solidFill>
                  <a:srgbClr val="FF0000"/>
                </a:solidFill>
              </a:rPr>
              <a:t>Z – C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-C</a:t>
            </a:r>
            <a:r>
              <a:rPr lang="en-US" sz="2400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- . . . . . –C</a:t>
            </a:r>
            <a:r>
              <a:rPr lang="en-US" sz="2400" baseline="-25000" dirty="0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-0S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-0S</a:t>
            </a:r>
            <a:r>
              <a:rPr lang="en-US" sz="2400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-. . .-0S</a:t>
            </a:r>
            <a:r>
              <a:rPr lang="en-US" sz="2400" baseline="-25000" dirty="0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 = NK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  </a:t>
            </a:r>
            <a:r>
              <a:rPr lang="en-US" sz="2800" b="1" dirty="0" err="1" smtClean="0"/>
              <a:t>Fungsi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Pembatas</a:t>
            </a:r>
            <a:r>
              <a:rPr lang="en-US" sz="2800" b="1" dirty="0" smtClean="0"/>
              <a:t> </a:t>
            </a:r>
            <a:r>
              <a:rPr lang="en-US" sz="3200" dirty="0" smtClean="0"/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       </a:t>
            </a:r>
            <a:r>
              <a:rPr lang="en-US" sz="2400" dirty="0" smtClean="0">
                <a:solidFill>
                  <a:srgbClr val="FF0000"/>
                </a:solidFill>
              </a:rPr>
              <a:t>a</a:t>
            </a:r>
            <a:r>
              <a:rPr lang="en-US" sz="2400" baseline="-25000" dirty="0" smtClean="0">
                <a:solidFill>
                  <a:srgbClr val="FF0000"/>
                </a:solidFill>
              </a:rPr>
              <a:t>11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11</a:t>
            </a:r>
            <a:r>
              <a:rPr lang="en-US" sz="2400" dirty="0" smtClean="0">
                <a:solidFill>
                  <a:srgbClr val="FF0000"/>
                </a:solidFill>
              </a:rPr>
              <a:t>+a</a:t>
            </a:r>
            <a:r>
              <a:rPr lang="en-US" sz="2400" baseline="-25000" dirty="0" smtClean="0">
                <a:solidFill>
                  <a:srgbClr val="FF0000"/>
                </a:solidFill>
              </a:rPr>
              <a:t>12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12</a:t>
            </a:r>
            <a:r>
              <a:rPr lang="en-US" sz="2400" dirty="0" smtClean="0">
                <a:solidFill>
                  <a:srgbClr val="FF0000"/>
                </a:solidFill>
              </a:rPr>
              <a:t>+. . . .+a</a:t>
            </a:r>
            <a:r>
              <a:rPr lang="en-US" sz="2400" baseline="-25000" dirty="0" smtClean="0">
                <a:solidFill>
                  <a:srgbClr val="FF0000"/>
                </a:solidFill>
              </a:rPr>
              <a:t>1n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+  S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+0S</a:t>
            </a:r>
            <a:r>
              <a:rPr lang="en-US" sz="2400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+. . .+0S</a:t>
            </a:r>
            <a:r>
              <a:rPr lang="en-US" sz="2400" baseline="-25000" dirty="0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 = b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aseline="-25000" dirty="0" smtClean="0">
                <a:solidFill>
                  <a:srgbClr val="FF0000"/>
                </a:solidFill>
              </a:rPr>
              <a:t>             </a:t>
            </a:r>
            <a:r>
              <a:rPr lang="en-US" sz="2400" dirty="0" smtClean="0">
                <a:solidFill>
                  <a:srgbClr val="FF0000"/>
                </a:solidFill>
              </a:rPr>
              <a:t>a</a:t>
            </a:r>
            <a:r>
              <a:rPr lang="en-US" sz="2400" baseline="-25000" dirty="0" smtClean="0">
                <a:solidFill>
                  <a:srgbClr val="FF0000"/>
                </a:solidFill>
              </a:rPr>
              <a:t>21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21</a:t>
            </a:r>
            <a:r>
              <a:rPr lang="en-US" sz="2400" dirty="0" smtClean="0">
                <a:solidFill>
                  <a:srgbClr val="FF0000"/>
                </a:solidFill>
              </a:rPr>
              <a:t>+a</a:t>
            </a:r>
            <a:r>
              <a:rPr lang="en-US" sz="2400" baseline="-25000" dirty="0" smtClean="0">
                <a:solidFill>
                  <a:srgbClr val="FF0000"/>
                </a:solidFill>
              </a:rPr>
              <a:t>22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22</a:t>
            </a:r>
            <a:r>
              <a:rPr lang="en-US" sz="2400" dirty="0" smtClean="0">
                <a:solidFill>
                  <a:srgbClr val="FF0000"/>
                </a:solidFill>
              </a:rPr>
              <a:t>+. . . .+a</a:t>
            </a:r>
            <a:r>
              <a:rPr lang="en-US" sz="2400" baseline="-25000" dirty="0" smtClean="0">
                <a:solidFill>
                  <a:srgbClr val="FF0000"/>
                </a:solidFill>
              </a:rPr>
              <a:t>2n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+ 0S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+1S</a:t>
            </a:r>
            <a:r>
              <a:rPr lang="en-US" sz="2400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+. . .+0S</a:t>
            </a:r>
            <a:r>
              <a:rPr lang="en-US" sz="2400" baseline="-25000" dirty="0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 = b</a:t>
            </a:r>
            <a:r>
              <a:rPr lang="en-US" sz="2400" baseline="-25000" dirty="0" smtClean="0">
                <a:solidFill>
                  <a:srgbClr val="FF0000"/>
                </a:solidFill>
              </a:rPr>
              <a:t>2</a:t>
            </a: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 …….    ……..           …….   …..   …..   ….  …..= …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 a</a:t>
            </a:r>
            <a:r>
              <a:rPr lang="en-US" sz="2400" baseline="-25000" dirty="0" smtClean="0">
                <a:solidFill>
                  <a:srgbClr val="FF0000"/>
                </a:solidFill>
              </a:rPr>
              <a:t>m1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m1</a:t>
            </a:r>
            <a:r>
              <a:rPr lang="en-US" sz="2400" dirty="0" smtClean="0">
                <a:solidFill>
                  <a:srgbClr val="FF0000"/>
                </a:solidFill>
              </a:rPr>
              <a:t>+a</a:t>
            </a:r>
            <a:r>
              <a:rPr lang="en-US" sz="2400" baseline="-25000" dirty="0" smtClean="0">
                <a:solidFill>
                  <a:srgbClr val="FF0000"/>
                </a:solidFill>
              </a:rPr>
              <a:t>m2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m2</a:t>
            </a:r>
            <a:r>
              <a:rPr lang="en-US" sz="2400" dirty="0" smtClean="0">
                <a:solidFill>
                  <a:srgbClr val="FF0000"/>
                </a:solidFill>
              </a:rPr>
              <a:t>+. . .+</a:t>
            </a:r>
            <a:r>
              <a:rPr lang="en-US" sz="2400" dirty="0" err="1" smtClean="0">
                <a:solidFill>
                  <a:srgbClr val="FF0000"/>
                </a:solidFill>
              </a:rPr>
              <a:t>a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mn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+  S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+0S</a:t>
            </a:r>
            <a:r>
              <a:rPr lang="en-US" sz="2400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+. . .+1S</a:t>
            </a:r>
            <a:r>
              <a:rPr lang="en-US" sz="2400" baseline="-25000" dirty="0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m</a:t>
            </a:r>
            <a:endParaRPr lang="en-US" sz="2400" baseline="-25000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aseline="-25000" dirty="0" smtClean="0">
                <a:solidFill>
                  <a:srgbClr val="FF9933"/>
                </a:solidFill>
              </a:rPr>
              <a:t>                               </a:t>
            </a:r>
            <a:r>
              <a:rPr lang="en-US" sz="2400" dirty="0" smtClean="0"/>
              <a:t>Var.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                      Slack </a:t>
            </a:r>
            <a:r>
              <a:rPr lang="en-US" sz="2400" dirty="0" err="1" smtClean="0"/>
              <a:t>Var</a:t>
            </a:r>
            <a:endParaRPr lang="en-US" sz="2400" baseline="-25000" dirty="0" smtClean="0">
              <a:solidFill>
                <a:srgbClr val="FF9933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60040" y="714375"/>
            <a:ext cx="7772400" cy="5072063"/>
          </a:xfrm>
        </p:spPr>
        <p:txBody>
          <a:bodyPr/>
          <a:lstStyle/>
          <a:p>
            <a:pPr eaLnBrk="1" hangingPunct="1"/>
            <a:r>
              <a:rPr lang="sv-SE" dirty="0" smtClean="0"/>
              <a:t>Setelah fungsi batasan diubah ke dalam bentuk persamaan (bentuk standar), maka untuk menyelesaikan masalah program linier dengan metode simpleks menggunakan suatu kerangka tabel yang disebut dengan tabel simpleks. </a:t>
            </a:r>
          </a:p>
          <a:p>
            <a:pPr eaLnBrk="1" hangingPunct="1"/>
            <a:r>
              <a:rPr lang="sv-SE" dirty="0" smtClean="0"/>
              <a:t>Tabel ini mengatur model ke dalam suatu bentuk yang memungkinkan untuk penerapan penghitungan matematis menjadi lebih mudah</a:t>
            </a:r>
            <a:r>
              <a:rPr lang="en-US" dirty="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3200" smtClean="0"/>
              <a:t>Tabel Simpleks :</a:t>
            </a:r>
          </a:p>
          <a:p>
            <a:pPr eaLnBrk="1" hangingPunct="1">
              <a:buFont typeface="Wingdings" pitchFamily="2" charset="2"/>
              <a:buNone/>
            </a:pPr>
            <a:endParaRPr lang="en-US" sz="2700" smtClean="0"/>
          </a:p>
        </p:txBody>
      </p:sp>
      <p:graphicFrame>
        <p:nvGraphicFramePr>
          <p:cNvPr id="59530" name="Group 13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61435376"/>
              </p:ext>
            </p:extLst>
          </p:nvPr>
        </p:nvGraphicFramePr>
        <p:xfrm>
          <a:off x="468313" y="1687513"/>
          <a:ext cx="8064500" cy="3598864"/>
        </p:xfrm>
        <a:graphic>
          <a:graphicData uri="http://schemas.openxmlformats.org/drawingml/2006/table">
            <a:tbl>
              <a:tblPr/>
              <a:tblGrid>
                <a:gridCol w="733425"/>
                <a:gridCol w="733425"/>
                <a:gridCol w="731837"/>
                <a:gridCol w="733425"/>
                <a:gridCol w="733425"/>
                <a:gridCol w="733425"/>
                <a:gridCol w="733425"/>
                <a:gridCol w="731838"/>
                <a:gridCol w="733425"/>
                <a:gridCol w="733425"/>
                <a:gridCol w="733425"/>
              </a:tblGrid>
              <a:tr h="6280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Var.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. 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0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. 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0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-C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-C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-C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8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 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8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8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8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0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. 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1600" b="0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Langkah-Langkah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Metode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Simpleks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03225" indent="-403225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1.  </a:t>
            </a:r>
            <a:r>
              <a:rPr lang="en-US" dirty="0" err="1" smtClean="0"/>
              <a:t>Rumuskan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PL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model </a:t>
            </a:r>
            <a:r>
              <a:rPr lang="en-US" dirty="0" err="1" smtClean="0"/>
              <a:t>umum</a:t>
            </a:r>
            <a:r>
              <a:rPr lang="en-US" dirty="0" smtClean="0"/>
              <a:t> PL </a:t>
            </a:r>
            <a:r>
              <a:rPr lang="en-US" dirty="0"/>
              <a:t> </a:t>
            </a:r>
            <a:r>
              <a:rPr lang="en-US" dirty="0" smtClean="0"/>
              <a:t>  (</a:t>
            </a:r>
            <a:r>
              <a:rPr lang="en-US" dirty="0" err="1" smtClean="0"/>
              <a:t>variabel</a:t>
            </a:r>
            <a:r>
              <a:rPr lang="en-US" dirty="0" smtClean="0"/>
              <a:t>,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pembatas</a:t>
            </a:r>
            <a:r>
              <a:rPr lang="en-US" dirty="0" smtClean="0"/>
              <a:t>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2.  </a:t>
            </a:r>
            <a:r>
              <a:rPr lang="en-US" dirty="0" err="1" smtClean="0"/>
              <a:t>Merubah</a:t>
            </a:r>
            <a:r>
              <a:rPr lang="en-US" dirty="0" smtClean="0"/>
              <a:t> model </a:t>
            </a:r>
            <a:r>
              <a:rPr lang="en-US" dirty="0" err="1" smtClean="0"/>
              <a:t>umum</a:t>
            </a:r>
            <a:r>
              <a:rPr lang="en-US" dirty="0" smtClean="0"/>
              <a:t> PL </a:t>
            </a:r>
            <a:r>
              <a:rPr lang="en-US" dirty="0" err="1" smtClean="0"/>
              <a:t>menjadi</a:t>
            </a:r>
            <a:r>
              <a:rPr lang="en-US" dirty="0" smtClean="0"/>
              <a:t> model </a:t>
            </a:r>
            <a:r>
              <a:rPr lang="en-US" dirty="0" err="1" smtClean="0"/>
              <a:t>simpleks</a:t>
            </a:r>
            <a:r>
              <a:rPr lang="en-US" dirty="0" smtClean="0"/>
              <a:t> :</a:t>
            </a:r>
          </a:p>
          <a:p>
            <a:pPr marL="747713" indent="-74771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     a.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Pembatas</a:t>
            </a:r>
            <a:r>
              <a:rPr lang="en-US" dirty="0" smtClean="0"/>
              <a:t>/</a:t>
            </a:r>
            <a:r>
              <a:rPr lang="en-US" dirty="0" err="1" smtClean="0"/>
              <a:t>kendala</a:t>
            </a:r>
            <a:r>
              <a:rPr lang="en-US" dirty="0" smtClean="0"/>
              <a:t> : </a:t>
            </a:r>
            <a:r>
              <a:rPr lang="en-US" dirty="0" err="1" smtClean="0"/>
              <a:t>tambahkan</a:t>
            </a:r>
            <a:r>
              <a:rPr lang="en-US" dirty="0" smtClean="0"/>
              <a:t> slack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surplus </a:t>
            </a:r>
            <a:r>
              <a:rPr lang="en-US" dirty="0" err="1" smtClean="0"/>
              <a:t>variabel</a:t>
            </a:r>
            <a:r>
              <a:rPr lang="en-US" dirty="0" smtClean="0"/>
              <a:t>, 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 (artificial variable).</a:t>
            </a:r>
          </a:p>
          <a:p>
            <a:pPr>
              <a:buNone/>
            </a:pPr>
            <a:r>
              <a:rPr lang="en-US" dirty="0" smtClean="0"/>
              <a:t>	   b</a:t>
            </a:r>
            <a:r>
              <a:rPr lang="en-US" dirty="0"/>
              <a:t>.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: </a:t>
            </a:r>
          </a:p>
          <a:p>
            <a:pPr marL="1200150" indent="-1200150">
              <a:buNone/>
            </a:pPr>
            <a:r>
              <a:rPr lang="en-US" dirty="0"/>
              <a:t>            - </a:t>
            </a:r>
            <a:r>
              <a:rPr lang="en-US" dirty="0" err="1"/>
              <a:t>Ubahlah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 smtClean="0"/>
              <a:t>eksplisit</a:t>
            </a:r>
            <a:r>
              <a:rPr lang="en-US" dirty="0" smtClean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 smtClean="0"/>
              <a:t>implisit</a:t>
            </a:r>
            <a:r>
              <a:rPr lang="en-US" dirty="0" smtClean="0"/>
              <a:t> </a:t>
            </a:r>
            <a:endParaRPr lang="en-US" dirty="0"/>
          </a:p>
          <a:p>
            <a:pPr marL="1139825" indent="-1139825">
              <a:buNone/>
            </a:pPr>
            <a:r>
              <a:rPr lang="en-US" dirty="0"/>
              <a:t>            - </a:t>
            </a:r>
            <a:r>
              <a:rPr lang="en-US" dirty="0" err="1"/>
              <a:t>Tambahkan</a:t>
            </a:r>
            <a:r>
              <a:rPr lang="en-US" dirty="0"/>
              <a:t>/</a:t>
            </a:r>
            <a:r>
              <a:rPr lang="en-US" dirty="0" err="1"/>
              <a:t>kurangi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 smtClean="0"/>
              <a:t>slack</a:t>
            </a:r>
            <a:r>
              <a:rPr lang="en-US" dirty="0" smtClean="0"/>
              <a:t> </a:t>
            </a:r>
            <a:r>
              <a:rPr lang="en-US" dirty="0" err="1"/>
              <a:t>var</a:t>
            </a:r>
            <a:r>
              <a:rPr lang="en-US" dirty="0"/>
              <a:t>, </a:t>
            </a:r>
            <a:r>
              <a:rPr lang="en-US" i="1" dirty="0"/>
              <a:t>surplus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/>
              <a:t>buatan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 nol.</a:t>
            </a:r>
          </a:p>
          <a:p>
            <a:pPr>
              <a:buNone/>
            </a:pPr>
            <a:r>
              <a:rPr lang="en-US" dirty="0" smtClean="0"/>
              <a:t>3</a:t>
            </a:r>
            <a:r>
              <a:rPr lang="en-US" dirty="0"/>
              <a:t>.  </a:t>
            </a:r>
            <a:r>
              <a:rPr lang="en-US" dirty="0" err="1"/>
              <a:t>Formulasikan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Simpleks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smtClean="0"/>
              <a:t>4</a:t>
            </a:r>
            <a:r>
              <a:rPr lang="en-US" dirty="0"/>
              <a:t>. 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endParaRPr lang="en-US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simplex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363272" cy="5064224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dirty="0" smtClean="0"/>
              <a:t>1.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kunci</a:t>
            </a:r>
            <a:endParaRPr lang="en-US" dirty="0"/>
          </a:p>
          <a:p>
            <a:pPr marL="341313" indent="0">
              <a:buNone/>
            </a:pPr>
            <a:r>
              <a:rPr lang="en-US" dirty="0" err="1" smtClean="0"/>
              <a:t>Kolom</a:t>
            </a:r>
            <a:r>
              <a:rPr lang="en-US" dirty="0" smtClean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Z yang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dirty="0" smtClean="0"/>
              <a:t>2.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kunci</a:t>
            </a:r>
            <a:endParaRPr lang="en-US" dirty="0"/>
          </a:p>
          <a:p>
            <a:pPr marL="395288" indent="-217488"/>
            <a:r>
              <a:rPr lang="en-US" dirty="0" err="1" smtClean="0"/>
              <a:t>Hitung</a:t>
            </a:r>
            <a:r>
              <a:rPr lang="en-US" dirty="0" smtClean="0"/>
              <a:t> Index =  </a:t>
            </a:r>
            <a:r>
              <a:rPr lang="en-US" u="sng" dirty="0" err="1" smtClean="0"/>
              <a:t>Nilai</a:t>
            </a:r>
            <a:r>
              <a:rPr lang="en-US" u="sng" dirty="0" smtClean="0"/>
              <a:t> </a:t>
            </a:r>
            <a:r>
              <a:rPr lang="en-US" u="sng" dirty="0" err="1"/>
              <a:t>kanan</a:t>
            </a:r>
            <a:r>
              <a:rPr lang="en-US" u="sng" dirty="0"/>
              <a:t> (NK) </a:t>
            </a:r>
            <a:endParaRPr lang="en-US" u="sng" dirty="0" smtClean="0"/>
          </a:p>
          <a:p>
            <a:pPr marL="395288" indent="-217488">
              <a:buNone/>
            </a:pPr>
            <a:r>
              <a:rPr lang="en-US" dirty="0"/>
              <a:t>	 </a:t>
            </a:r>
            <a:r>
              <a:rPr lang="en-US" dirty="0" smtClean="0"/>
              <a:t>                       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kunci</a:t>
            </a:r>
            <a:endParaRPr lang="en-US" dirty="0"/>
          </a:p>
          <a:p>
            <a:pPr marL="395288" indent="-217488"/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index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 smtClean="0"/>
              <a:t>terkecil</a:t>
            </a:r>
            <a:endParaRPr lang="en-US" dirty="0" smtClean="0"/>
          </a:p>
          <a:p>
            <a:pPr marL="395288" indent="-217488"/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= </a:t>
            </a:r>
            <a:r>
              <a:rPr lang="en-US" dirty="0" err="1" smtClean="0"/>
              <a:t>perpotongan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endParaRPr lang="en-US" dirty="0" smtClean="0"/>
          </a:p>
          <a:p>
            <a:pPr marL="395288" indent="-217488"/>
            <a:r>
              <a:rPr lang="en-US" dirty="0" err="1" smtClean="0">
                <a:solidFill>
                  <a:srgbClr val="FF0000"/>
                </a:solidFill>
              </a:rPr>
              <a:t>Variabel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baris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kunci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diganti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variabel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kolom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kunci</a:t>
            </a:r>
            <a:endParaRPr lang="en-US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en-US" dirty="0" smtClean="0"/>
              <a:t>3.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kunci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= </a:t>
            </a:r>
            <a:r>
              <a:rPr lang="en-US" u="sng" dirty="0" err="1"/>
              <a:t>baris</a:t>
            </a:r>
            <a:r>
              <a:rPr lang="en-US" u="sng" dirty="0"/>
              <a:t> </a:t>
            </a:r>
            <a:r>
              <a:rPr lang="en-US" u="sng" dirty="0" err="1"/>
              <a:t>kunci</a:t>
            </a:r>
            <a:r>
              <a:rPr lang="en-US" u="sng" dirty="0"/>
              <a:t> </a:t>
            </a:r>
            <a:endParaRPr lang="en-US" u="sng" dirty="0" smtClean="0"/>
          </a:p>
          <a:p>
            <a:pPr marL="177800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/>
              <a:t>kunci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47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lvl="0" indent="-341313">
              <a:buNone/>
            </a:pPr>
            <a:r>
              <a:rPr lang="en-US" dirty="0" smtClean="0"/>
              <a:t>4.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-    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(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) = 0</a:t>
            </a:r>
          </a:p>
          <a:p>
            <a:pPr marL="804863" indent="-463550"/>
            <a:r>
              <a:rPr lang="en-US" b="1" dirty="0" err="1"/>
              <a:t>Baris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b="1" dirty="0"/>
              <a:t> = </a:t>
            </a:r>
            <a:r>
              <a:rPr lang="en-US" b="1" dirty="0" err="1"/>
              <a:t>baris</a:t>
            </a:r>
            <a:r>
              <a:rPr lang="en-US" b="1" dirty="0"/>
              <a:t> lama – (</a:t>
            </a:r>
            <a:r>
              <a:rPr lang="en-US" b="1" dirty="0" err="1"/>
              <a:t>koefisien</a:t>
            </a:r>
            <a:r>
              <a:rPr lang="en-US" b="1" dirty="0"/>
              <a:t> </a:t>
            </a:r>
            <a:r>
              <a:rPr lang="en-US" b="1" dirty="0" err="1"/>
              <a:t>angka</a:t>
            </a:r>
            <a:r>
              <a:rPr lang="en-US" b="1" dirty="0"/>
              <a:t> </a:t>
            </a:r>
            <a:r>
              <a:rPr lang="en-US" b="1" dirty="0" err="1"/>
              <a:t>kolom</a:t>
            </a:r>
            <a:r>
              <a:rPr lang="en-US" b="1" dirty="0"/>
              <a:t> </a:t>
            </a:r>
            <a:r>
              <a:rPr lang="en-US" b="1" dirty="0" err="1"/>
              <a:t>kunci</a:t>
            </a:r>
            <a:r>
              <a:rPr lang="en-US" b="1" dirty="0"/>
              <a:t>  x  </a:t>
            </a:r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baris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b="1" dirty="0"/>
              <a:t> </a:t>
            </a:r>
            <a:r>
              <a:rPr lang="en-US" b="1" dirty="0" err="1"/>
              <a:t>kunci</a:t>
            </a:r>
            <a:r>
              <a:rPr lang="en-US" b="1" dirty="0"/>
              <a:t>)</a:t>
            </a:r>
            <a:endParaRPr lang="en-US" dirty="0"/>
          </a:p>
          <a:p>
            <a:pPr marL="341313" lvl="0" indent="-341313">
              <a:buNone/>
            </a:pPr>
            <a:r>
              <a:rPr lang="en-US" dirty="0" smtClean="0"/>
              <a:t>5. </a:t>
            </a:r>
            <a:r>
              <a:rPr lang="en-US" dirty="0" err="1"/>
              <a:t>Melanjutkan</a:t>
            </a:r>
            <a:r>
              <a:rPr lang="en-US" dirty="0"/>
              <a:t> </a:t>
            </a:r>
            <a:r>
              <a:rPr lang="en-US" dirty="0" smtClean="0"/>
              <a:t>proses </a:t>
            </a:r>
            <a:r>
              <a:rPr lang="en-US" dirty="0" err="1" smtClean="0"/>
              <a:t>iterasi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smtClean="0"/>
              <a:t>1-4)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Z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negatif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17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867693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1 (</a:t>
            </a:r>
            <a:r>
              <a:rPr lang="en-US" dirty="0" err="1" smtClean="0"/>
              <a:t>dengan</a:t>
            </a:r>
            <a:r>
              <a:rPr lang="en-US" dirty="0" smtClean="0"/>
              <a:t> 2 </a:t>
            </a:r>
            <a:r>
              <a:rPr lang="en-US" dirty="0" err="1" smtClean="0"/>
              <a:t>variabel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153400" cy="4038600"/>
          </a:xfrm>
        </p:spPr>
        <p:txBody>
          <a:bodyPr/>
          <a:lstStyle/>
          <a:p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2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2 </a:t>
            </a:r>
            <a:r>
              <a:rPr lang="en-US" sz="2800" dirty="0" err="1" smtClean="0"/>
              <a:t>bahan</a:t>
            </a:r>
            <a:r>
              <a:rPr lang="en-US" sz="2800" dirty="0" smtClean="0"/>
              <a:t>.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I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4 </a:t>
            </a:r>
            <a:r>
              <a:rPr lang="en-US" sz="2800" dirty="0" err="1" smtClean="0"/>
              <a:t>bahan</a:t>
            </a:r>
            <a:r>
              <a:rPr lang="en-US" sz="2800" dirty="0" smtClean="0"/>
              <a:t> A </a:t>
            </a:r>
            <a:r>
              <a:rPr lang="en-US" sz="2800" dirty="0" err="1" smtClean="0"/>
              <a:t>dan</a:t>
            </a:r>
            <a:r>
              <a:rPr lang="en-US" sz="2800" dirty="0" smtClean="0"/>
              <a:t> 2 </a:t>
            </a:r>
            <a:r>
              <a:rPr lang="en-US" sz="2800" dirty="0" err="1" smtClean="0"/>
              <a:t>bahan</a:t>
            </a:r>
            <a:r>
              <a:rPr lang="en-US" sz="2800" dirty="0" smtClean="0"/>
              <a:t> B.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II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2 </a:t>
            </a:r>
            <a:r>
              <a:rPr lang="en-US" sz="2800" dirty="0" err="1" smtClean="0"/>
              <a:t>bahan</a:t>
            </a:r>
            <a:r>
              <a:rPr lang="en-US" sz="2800" dirty="0" smtClean="0"/>
              <a:t> A </a:t>
            </a:r>
            <a:r>
              <a:rPr lang="en-US" sz="2800" dirty="0" err="1" smtClean="0"/>
              <a:t>dan</a:t>
            </a:r>
            <a:r>
              <a:rPr lang="en-US" sz="2800" dirty="0" smtClean="0"/>
              <a:t> 4 </a:t>
            </a:r>
            <a:r>
              <a:rPr lang="en-US" sz="2800" dirty="0" err="1" smtClean="0"/>
              <a:t>bahan</a:t>
            </a:r>
            <a:r>
              <a:rPr lang="en-US" sz="2800" dirty="0" smtClean="0"/>
              <a:t> B. </a:t>
            </a:r>
            <a:r>
              <a:rPr lang="en-US" sz="2800" dirty="0" err="1" smtClean="0"/>
              <a:t>Ketersediaan</a:t>
            </a:r>
            <a:r>
              <a:rPr lang="en-US" sz="2800" dirty="0" smtClean="0"/>
              <a:t> </a:t>
            </a:r>
            <a:r>
              <a:rPr lang="en-US" sz="2800" dirty="0" err="1" smtClean="0"/>
              <a:t>bahan</a:t>
            </a:r>
            <a:r>
              <a:rPr lang="en-US" sz="2800" dirty="0" smtClean="0"/>
              <a:t> A </a:t>
            </a:r>
            <a:r>
              <a:rPr lang="en-US" sz="2800" dirty="0" err="1" smtClean="0"/>
              <a:t>sebanyak</a:t>
            </a:r>
            <a:r>
              <a:rPr lang="en-US" sz="2800" dirty="0" smtClean="0"/>
              <a:t> </a:t>
            </a:r>
            <a:r>
              <a:rPr lang="en-US" sz="2800" dirty="0" smtClean="0"/>
              <a:t>60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bahan</a:t>
            </a:r>
            <a:r>
              <a:rPr lang="en-US" sz="2800" dirty="0" smtClean="0"/>
              <a:t> B </a:t>
            </a:r>
            <a:r>
              <a:rPr lang="en-US" sz="2800" dirty="0" err="1" smtClean="0"/>
              <a:t>sebanyak</a:t>
            </a:r>
            <a:r>
              <a:rPr lang="en-US" sz="2800" dirty="0" smtClean="0"/>
              <a:t> 48. </a:t>
            </a:r>
            <a:r>
              <a:rPr lang="en-US" sz="2800" dirty="0" err="1" smtClean="0"/>
              <a:t>Laba</a:t>
            </a:r>
            <a:r>
              <a:rPr lang="en-US" sz="2800" dirty="0" smtClean="0"/>
              <a:t> </a:t>
            </a:r>
            <a:r>
              <a:rPr lang="en-US" sz="2800" dirty="0" err="1" smtClean="0"/>
              <a:t>jual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I </a:t>
            </a:r>
            <a:r>
              <a:rPr lang="en-US" sz="2800" dirty="0" err="1" smtClean="0"/>
              <a:t>Rp</a:t>
            </a:r>
            <a:r>
              <a:rPr lang="en-US" sz="2800" dirty="0" smtClean="0"/>
              <a:t> 8.000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II </a:t>
            </a:r>
            <a:r>
              <a:rPr lang="en-US" sz="2800" dirty="0" err="1" smtClean="0"/>
              <a:t>Rp</a:t>
            </a:r>
            <a:r>
              <a:rPr lang="en-US" sz="2800" dirty="0" smtClean="0"/>
              <a:t> 6.000.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I </a:t>
            </a:r>
            <a:r>
              <a:rPr lang="en-US" sz="2800" dirty="0" err="1" smtClean="0"/>
              <a:t>dan</a:t>
            </a:r>
            <a:r>
              <a:rPr lang="en-US" sz="2800" dirty="0" smtClean="0"/>
              <a:t> II yang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dibuat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mendapatkan</a:t>
            </a:r>
            <a:r>
              <a:rPr lang="en-US" sz="2800" dirty="0" smtClean="0"/>
              <a:t> </a:t>
            </a:r>
            <a:r>
              <a:rPr lang="en-US" sz="2800" dirty="0" err="1" smtClean="0"/>
              <a:t>keuntungan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maksimum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439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414536"/>
            <a:ext cx="8153400" cy="5606752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FF9933"/>
                </a:solidFill>
              </a:rPr>
              <a:t>Model Program Linear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FF9933"/>
                </a:solidFill>
              </a:rPr>
              <a:t>   </a:t>
            </a:r>
            <a:r>
              <a:rPr lang="en-US" sz="2800" dirty="0" smtClean="0"/>
              <a:t>1.  </a:t>
            </a:r>
            <a:r>
              <a:rPr lang="en-US" sz="2800" dirty="0" err="1" smtClean="0"/>
              <a:t>Variabel</a:t>
            </a: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800" dirty="0" err="1" smtClean="0"/>
              <a:t>Bahan</a:t>
            </a:r>
            <a:r>
              <a:rPr lang="en-US" sz="2800" dirty="0" smtClean="0"/>
              <a:t> A = X1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800" dirty="0" err="1" smtClean="0"/>
              <a:t>Bahan</a:t>
            </a:r>
            <a:r>
              <a:rPr lang="en-US" sz="2800" dirty="0" smtClean="0"/>
              <a:t> B = X2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smtClean="0"/>
              <a:t> 2.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    </a:t>
            </a:r>
            <a:r>
              <a:rPr lang="en-US" sz="2800" dirty="0" err="1" smtClean="0"/>
              <a:t>Maksimumkan</a:t>
            </a:r>
            <a:r>
              <a:rPr lang="en-US" sz="2800" dirty="0" smtClean="0"/>
              <a:t> : Z= 8X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+ 6X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  (</a:t>
            </a:r>
            <a:r>
              <a:rPr lang="en-US" sz="2800" dirty="0" err="1" smtClean="0"/>
              <a:t>Dlm</a:t>
            </a:r>
            <a:r>
              <a:rPr lang="en-US" sz="2800" dirty="0" smtClean="0"/>
              <a:t> Rp1000)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3.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</a:t>
            </a:r>
            <a:r>
              <a:rPr lang="en-US" sz="2800" dirty="0" smtClean="0"/>
              <a:t>/</a:t>
            </a:r>
            <a:r>
              <a:rPr lang="en-US" sz="2800" dirty="0" err="1" smtClean="0"/>
              <a:t>kendala</a:t>
            </a:r>
            <a:r>
              <a:rPr lang="en-US" sz="2800" dirty="0" smtClean="0"/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    </a:t>
            </a:r>
            <a:r>
              <a:rPr lang="en-US" sz="2800" dirty="0" err="1" smtClean="0"/>
              <a:t>Bahan</a:t>
            </a:r>
            <a:r>
              <a:rPr lang="en-US" sz="2800" dirty="0" smtClean="0"/>
              <a:t> A : 4X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+ 2X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dirty="0" smtClean="0">
                <a:cs typeface="Arial" charset="0"/>
              </a:rPr>
              <a:t>≤ 60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cs typeface="Arial" charset="0"/>
              </a:rPr>
              <a:t>        </a:t>
            </a:r>
            <a:r>
              <a:rPr lang="en-US" sz="2800" dirty="0" err="1" smtClean="0">
                <a:cs typeface="Arial" charset="0"/>
              </a:rPr>
              <a:t>Bahan</a:t>
            </a:r>
            <a:r>
              <a:rPr lang="en-US" sz="2800" dirty="0" smtClean="0">
                <a:cs typeface="Arial" charset="0"/>
              </a:rPr>
              <a:t> B : 2X</a:t>
            </a:r>
            <a:r>
              <a:rPr lang="en-US" sz="2800" baseline="-25000" dirty="0" smtClean="0">
                <a:cs typeface="Arial" charset="0"/>
              </a:rPr>
              <a:t>1</a:t>
            </a:r>
            <a:r>
              <a:rPr lang="en-US" sz="2800" dirty="0" smtClean="0">
                <a:cs typeface="Arial" charset="0"/>
              </a:rPr>
              <a:t> + 4X</a:t>
            </a:r>
            <a:r>
              <a:rPr lang="en-US" sz="2800" baseline="-25000" dirty="0" smtClean="0">
                <a:cs typeface="Arial" charset="0"/>
              </a:rPr>
              <a:t>2</a:t>
            </a:r>
            <a:r>
              <a:rPr lang="en-US" sz="2800" dirty="0" smtClean="0">
                <a:cs typeface="Arial" charset="0"/>
              </a:rPr>
              <a:t> ≤ 48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cs typeface="Arial" charset="0"/>
              </a:rPr>
              <a:t>                               X</a:t>
            </a:r>
            <a:r>
              <a:rPr lang="en-US" sz="2800" baseline="-25000" dirty="0" smtClean="0">
                <a:cs typeface="Arial" charset="0"/>
              </a:rPr>
              <a:t>1</a:t>
            </a:r>
            <a:r>
              <a:rPr lang="en-US" sz="2800" dirty="0" smtClean="0">
                <a:cs typeface="Arial" charset="0"/>
              </a:rPr>
              <a:t>, X</a:t>
            </a:r>
            <a:r>
              <a:rPr lang="en-US" sz="2800" baseline="-25000" dirty="0" smtClean="0">
                <a:cs typeface="Arial" charset="0"/>
              </a:rPr>
              <a:t>2</a:t>
            </a:r>
            <a:r>
              <a:rPr lang="en-US" sz="2800" dirty="0" smtClean="0">
                <a:cs typeface="Arial" charset="0"/>
              </a:rPr>
              <a:t> ≥ 0</a:t>
            </a:r>
            <a:endParaRPr lang="en-US" sz="2800" b="1" dirty="0" smtClean="0">
              <a:solidFill>
                <a:srgbClr val="FF9933"/>
              </a:solidFill>
              <a:cs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3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39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39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39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39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39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39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39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39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39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39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124744"/>
            <a:ext cx="8153400" cy="5318125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	</a:t>
            </a:r>
            <a:r>
              <a:rPr lang="en-US" sz="2800" b="1" dirty="0" smtClean="0">
                <a:solidFill>
                  <a:srgbClr val="FF9933"/>
                </a:solidFill>
              </a:rPr>
              <a:t>Model </a:t>
            </a:r>
            <a:r>
              <a:rPr lang="en-US" sz="2800" b="1" dirty="0" err="1" smtClean="0">
                <a:solidFill>
                  <a:srgbClr val="FF9933"/>
                </a:solidFill>
              </a:rPr>
              <a:t>Simpleks</a:t>
            </a:r>
            <a:r>
              <a:rPr lang="en-US" sz="2800" b="1" dirty="0" smtClean="0">
                <a:solidFill>
                  <a:srgbClr val="FF9933"/>
                </a:solidFill>
              </a:rPr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FF9933"/>
                </a:solidFill>
              </a:rPr>
              <a:t>	</a:t>
            </a:r>
            <a:r>
              <a:rPr lang="en-US" sz="2800" dirty="0" smtClean="0"/>
              <a:t>1.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: </a:t>
            </a:r>
          </a:p>
          <a:p>
            <a:pPr>
              <a:buNone/>
            </a:pPr>
            <a:r>
              <a:rPr lang="en-US" sz="2800" dirty="0" err="1" smtClean="0"/>
              <a:t>Maksimumkan</a:t>
            </a:r>
            <a:r>
              <a:rPr lang="en-US" sz="2800" dirty="0"/>
              <a:t> </a:t>
            </a:r>
            <a:r>
              <a:rPr lang="en-US" sz="2800" dirty="0" smtClean="0"/>
              <a:t>Z= 8X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+6X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+0S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 </a:t>
            </a:r>
            <a:r>
              <a:rPr lang="en-US" sz="2800" dirty="0"/>
              <a:t>0S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err="1" smtClean="0"/>
              <a:t>atau</a:t>
            </a:r>
            <a:r>
              <a:rPr lang="en-US" sz="2800" dirty="0" smtClean="0"/>
              <a:t>       Z– 8X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–6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– 0S</a:t>
            </a:r>
            <a:r>
              <a:rPr lang="en-US" sz="2800" baseline="-25000" dirty="0" smtClean="0"/>
              <a:t>1</a:t>
            </a:r>
            <a:r>
              <a:rPr lang="en-US" sz="2800" dirty="0"/>
              <a:t> – </a:t>
            </a:r>
            <a:r>
              <a:rPr lang="en-US" sz="2800" dirty="0" smtClean="0"/>
              <a:t>0S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2.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</a:t>
            </a:r>
            <a:r>
              <a:rPr lang="en-US" sz="2800" dirty="0" smtClean="0"/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   4X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+2X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+  S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+ 0S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60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   2X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+4X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+0S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+ 1S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48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		      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S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S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dirty="0" smtClean="0">
                <a:cs typeface="Arial" charset="0"/>
              </a:rPr>
              <a:t>≥ 0</a:t>
            </a:r>
            <a:endParaRPr lang="en-US" sz="2800" b="1" dirty="0" smtClean="0">
              <a:solidFill>
                <a:srgbClr val="FF9933"/>
              </a:solidFill>
              <a:cs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49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49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49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49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49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49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49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20713"/>
            <a:ext cx="8142288" cy="5246687"/>
          </a:xfrm>
        </p:spPr>
        <p:txBody>
          <a:bodyPr/>
          <a:lstStyle/>
          <a:p>
            <a:pPr eaLnBrk="1" hangingPunct="1"/>
            <a:r>
              <a:rPr lang="en-US" sz="2000" smtClean="0"/>
              <a:t>Tabel Simpleks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</p:txBody>
      </p:sp>
      <p:graphicFrame>
        <p:nvGraphicFramePr>
          <p:cNvPr id="125955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51682746"/>
              </p:ext>
            </p:extLst>
          </p:nvPr>
        </p:nvGraphicFramePr>
        <p:xfrm>
          <a:off x="971550" y="1359808"/>
          <a:ext cx="6768802" cy="701040"/>
        </p:xfrm>
        <a:graphic>
          <a:graphicData uri="http://schemas.openxmlformats.org/drawingml/2006/table">
            <a:tbl>
              <a:tblPr/>
              <a:tblGrid>
                <a:gridCol w="1224186"/>
                <a:gridCol w="1032081"/>
                <a:gridCol w="1126492"/>
                <a:gridCol w="1129776"/>
                <a:gridCol w="1128134"/>
                <a:gridCol w="1128133"/>
              </a:tblGrid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381000"/>
            <a:ext cx="7772400" cy="887413"/>
          </a:xfrm>
        </p:spPr>
        <p:txBody>
          <a:bodyPr lIns="0" rIns="0" bIns="0"/>
          <a:lstStyle/>
          <a:p>
            <a:pPr eaLnBrk="1" hangingPunct="1"/>
            <a:r>
              <a:rPr lang="sv-SE" smtClean="0"/>
              <a:t>Metode Simpleks</a:t>
            </a:r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44016" y="1484784"/>
            <a:ext cx="7772400" cy="3617913"/>
          </a:xfrm>
        </p:spPr>
        <p:txBody>
          <a:bodyPr>
            <a:normAutofit/>
          </a:bodyPr>
          <a:lstStyle/>
          <a:p>
            <a:pPr algn="just" eaLnBrk="1" hangingPunct="1">
              <a:buNone/>
            </a:pPr>
            <a:r>
              <a:rPr lang="sv-SE" sz="2800" dirty="0" smtClean="0"/>
              <a:t>  Merupakan metode yang umum digunakan untuk menyelesaikan seluruh problem program linier, baik yang melibatkan dua variabel keputusan maupun lebih dari dua variabel </a:t>
            </a:r>
            <a:r>
              <a:rPr lang="sv-SE" sz="2800" dirty="0"/>
              <a:t>keputusan (</a:t>
            </a:r>
            <a:r>
              <a:rPr lang="sv-SE" sz="2800" dirty="0" smtClean="0"/>
              <a:t>≥ 2 variabel) 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20713"/>
            <a:ext cx="8142288" cy="5246687"/>
          </a:xfrm>
        </p:spPr>
        <p:txBody>
          <a:bodyPr/>
          <a:lstStyle/>
          <a:p>
            <a:pPr eaLnBrk="1" hangingPunct="1"/>
            <a:r>
              <a:rPr lang="en-US" sz="2000" smtClean="0"/>
              <a:t>Tabel Simpleks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</p:txBody>
      </p:sp>
      <p:graphicFrame>
        <p:nvGraphicFramePr>
          <p:cNvPr id="126979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25284671"/>
              </p:ext>
            </p:extLst>
          </p:nvPr>
        </p:nvGraphicFramePr>
        <p:xfrm>
          <a:off x="971550" y="1341438"/>
          <a:ext cx="6840810" cy="2548890"/>
        </p:xfrm>
        <a:graphic>
          <a:graphicData uri="http://schemas.openxmlformats.org/drawingml/2006/table">
            <a:tbl>
              <a:tblPr/>
              <a:tblGrid>
                <a:gridCol w="1296194"/>
                <a:gridCol w="984076"/>
                <a:gridCol w="1138475"/>
                <a:gridCol w="1141795"/>
                <a:gridCol w="1140136"/>
                <a:gridCol w="1140134"/>
              </a:tblGrid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20713"/>
            <a:ext cx="8142288" cy="5246687"/>
          </a:xfrm>
        </p:spPr>
        <p:txBody>
          <a:bodyPr/>
          <a:lstStyle/>
          <a:p>
            <a:pPr eaLnBrk="1" hangingPunct="1"/>
            <a:r>
              <a:rPr lang="en-US" sz="2000" smtClean="0"/>
              <a:t>Tabel Simpleks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</p:txBody>
      </p:sp>
      <p:graphicFrame>
        <p:nvGraphicFramePr>
          <p:cNvPr id="128003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53477599"/>
              </p:ext>
            </p:extLst>
          </p:nvPr>
        </p:nvGraphicFramePr>
        <p:xfrm>
          <a:off x="971550" y="1341438"/>
          <a:ext cx="6840810" cy="2548890"/>
        </p:xfrm>
        <a:graphic>
          <a:graphicData uri="http://schemas.openxmlformats.org/drawingml/2006/table">
            <a:tbl>
              <a:tblPr/>
              <a:tblGrid>
                <a:gridCol w="1224186"/>
                <a:gridCol w="1056084"/>
                <a:gridCol w="1138475"/>
                <a:gridCol w="1141795"/>
                <a:gridCol w="1140136"/>
                <a:gridCol w="1140134"/>
              </a:tblGrid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20713"/>
            <a:ext cx="8142288" cy="5246687"/>
          </a:xfrm>
        </p:spPr>
        <p:txBody>
          <a:bodyPr/>
          <a:lstStyle/>
          <a:p>
            <a:pPr eaLnBrk="1" hangingPunct="1"/>
            <a:r>
              <a:rPr lang="en-US" sz="2000" smtClean="0"/>
              <a:t>Tabel Simpleks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</p:txBody>
      </p:sp>
      <p:graphicFrame>
        <p:nvGraphicFramePr>
          <p:cNvPr id="129027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22539534"/>
              </p:ext>
            </p:extLst>
          </p:nvPr>
        </p:nvGraphicFramePr>
        <p:xfrm>
          <a:off x="971550" y="1341438"/>
          <a:ext cx="6840810" cy="2548890"/>
        </p:xfrm>
        <a:graphic>
          <a:graphicData uri="http://schemas.openxmlformats.org/drawingml/2006/table">
            <a:tbl>
              <a:tblPr/>
              <a:tblGrid>
                <a:gridCol w="1224186"/>
                <a:gridCol w="957039"/>
                <a:gridCol w="1089025"/>
                <a:gridCol w="1092200"/>
                <a:gridCol w="1090613"/>
                <a:gridCol w="1387747"/>
              </a:tblGrid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20713"/>
            <a:ext cx="8142288" cy="5246687"/>
          </a:xfrm>
        </p:spPr>
        <p:txBody>
          <a:bodyPr/>
          <a:lstStyle/>
          <a:p>
            <a:pPr eaLnBrk="1" hangingPunct="1"/>
            <a:r>
              <a:rPr lang="en-US" sz="2000" smtClean="0"/>
              <a:t>Tabel Simpleks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</p:txBody>
      </p:sp>
      <p:graphicFrame>
        <p:nvGraphicFramePr>
          <p:cNvPr id="130051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31135670"/>
              </p:ext>
            </p:extLst>
          </p:nvPr>
        </p:nvGraphicFramePr>
        <p:xfrm>
          <a:off x="971550" y="1341438"/>
          <a:ext cx="6984826" cy="2548890"/>
        </p:xfrm>
        <a:graphic>
          <a:graphicData uri="http://schemas.openxmlformats.org/drawingml/2006/table">
            <a:tbl>
              <a:tblPr/>
              <a:tblGrid>
                <a:gridCol w="1224186"/>
                <a:gridCol w="1008079"/>
                <a:gridCol w="1114508"/>
                <a:gridCol w="1117757"/>
                <a:gridCol w="1116133"/>
                <a:gridCol w="1404163"/>
              </a:tblGrid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dirty="0" smtClean="0"/>
              <a:t>	</a:t>
            </a:r>
            <a:r>
              <a:rPr lang="en-US" sz="2800" dirty="0" err="1" smtClean="0"/>
              <a:t>Langkah-langkah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1.  </a:t>
            </a:r>
            <a:r>
              <a:rPr lang="en-US" sz="2800" dirty="0" err="1" smtClean="0"/>
              <a:t>Iterasi</a:t>
            </a:r>
            <a:r>
              <a:rPr lang="en-US" sz="2800" dirty="0" smtClean="0"/>
              <a:t> </a:t>
            </a:r>
            <a:r>
              <a:rPr lang="en-US" sz="2800" dirty="0" err="1" smtClean="0"/>
              <a:t>Awal</a:t>
            </a:r>
            <a:r>
              <a:rPr lang="en-US" sz="2800" dirty="0" smtClean="0"/>
              <a:t> (Iterasi-0)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	</a:t>
            </a:r>
          </a:p>
        </p:txBody>
      </p:sp>
      <p:graphicFrame>
        <p:nvGraphicFramePr>
          <p:cNvPr id="131075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47364698"/>
              </p:ext>
            </p:extLst>
          </p:nvPr>
        </p:nvGraphicFramePr>
        <p:xfrm>
          <a:off x="611188" y="1828800"/>
          <a:ext cx="6923087" cy="2742825"/>
        </p:xfrm>
        <a:graphic>
          <a:graphicData uri="http://schemas.openxmlformats.org/drawingml/2006/table">
            <a:tbl>
              <a:tblPr/>
              <a:tblGrid>
                <a:gridCol w="1368524"/>
                <a:gridCol w="939701"/>
                <a:gridCol w="1154112"/>
                <a:gridCol w="1154113"/>
                <a:gridCol w="1152525"/>
                <a:gridCol w="1154112"/>
              </a:tblGrid>
              <a:tr h="579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8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3400" y="473074"/>
            <a:ext cx="8153400" cy="194781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/>
              <a:t>2.  Iterasi-1 </a:t>
            </a:r>
            <a:r>
              <a:rPr lang="en-US" sz="2800" dirty="0" smtClean="0"/>
              <a:t>: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a</a:t>
            </a:r>
            <a:r>
              <a:rPr lang="en-US" sz="2800" dirty="0"/>
              <a:t>.  </a:t>
            </a:r>
            <a:r>
              <a:rPr lang="en-US" sz="2800" dirty="0" err="1"/>
              <a:t>Menentukan</a:t>
            </a:r>
            <a:r>
              <a:rPr lang="en-US" sz="2800" dirty="0"/>
              <a:t> </a:t>
            </a:r>
            <a:r>
              <a:rPr lang="en-US" sz="2800" dirty="0" err="1"/>
              <a:t>kolom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 err="1"/>
              <a:t>Kolom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</a:t>
            </a:r>
            <a:r>
              <a:rPr lang="en-US" sz="2800" dirty="0" smtClean="0"/>
              <a:t>= </a:t>
            </a:r>
            <a:r>
              <a:rPr lang="en-US" sz="2800" dirty="0" err="1"/>
              <a:t>kolom</a:t>
            </a:r>
            <a:r>
              <a:rPr lang="en-US" sz="2800" dirty="0"/>
              <a:t> yang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koefisien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smtClean="0"/>
              <a:t>yang </a:t>
            </a:r>
            <a:r>
              <a:rPr lang="en-US" sz="2800" dirty="0" err="1"/>
              <a:t>bernilai</a:t>
            </a:r>
            <a:r>
              <a:rPr lang="en-US" sz="2800" dirty="0"/>
              <a:t> </a:t>
            </a:r>
            <a:r>
              <a:rPr lang="en-US" sz="2800" dirty="0" err="1"/>
              <a:t>negatif</a:t>
            </a:r>
            <a:r>
              <a:rPr lang="en-US" sz="2800" dirty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angka</a:t>
            </a:r>
            <a:r>
              <a:rPr lang="en-US" sz="2800" dirty="0" smtClean="0"/>
              <a:t> </a:t>
            </a:r>
            <a:r>
              <a:rPr lang="en-US" sz="2800" dirty="0" err="1" smtClean="0"/>
              <a:t>terbesar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59166"/>
              </p:ext>
            </p:extLst>
          </p:nvPr>
        </p:nvGraphicFramePr>
        <p:xfrm>
          <a:off x="533400" y="2817480"/>
          <a:ext cx="756699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2336"/>
                <a:gridCol w="1224136"/>
                <a:gridCol w="1080120"/>
                <a:gridCol w="1078068"/>
                <a:gridCol w="1261165"/>
                <a:gridCol w="1261165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-8</a:t>
                      </a:r>
                    </a:p>
                  </a:txBody>
                  <a:tcPr anchor="ctr" horzOverflow="overflow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712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b.  </a:t>
            </a:r>
            <a:r>
              <a:rPr lang="en-US" sz="2800" dirty="0" err="1" smtClean="0"/>
              <a:t>Menentukan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baris</a:t>
            </a:r>
            <a:r>
              <a:rPr lang="en-US" sz="2800" dirty="0" smtClean="0"/>
              <a:t> </a:t>
            </a:r>
            <a:r>
              <a:rPr lang="en-US" sz="2800" dirty="0" err="1" smtClean="0"/>
              <a:t>kunci</a:t>
            </a:r>
            <a:r>
              <a:rPr lang="en-US" sz="2800" dirty="0" smtClean="0"/>
              <a:t> :</a:t>
            </a:r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en-US" sz="2000" b="1" dirty="0">
                <a:solidFill>
                  <a:srgbClr val="FF9933"/>
                </a:solidFill>
              </a:rPr>
              <a:t> </a:t>
            </a:r>
            <a:r>
              <a:rPr lang="en-US" sz="2000" b="1" dirty="0" err="1">
                <a:solidFill>
                  <a:srgbClr val="FF9933"/>
                </a:solidFill>
              </a:rPr>
              <a:t>Nilai</a:t>
            </a:r>
            <a:r>
              <a:rPr lang="en-US" sz="2000" b="1" dirty="0">
                <a:solidFill>
                  <a:srgbClr val="FF9933"/>
                </a:solidFill>
              </a:rPr>
              <a:t> </a:t>
            </a:r>
            <a:r>
              <a:rPr lang="en-US" sz="2000" b="1" dirty="0" err="1">
                <a:solidFill>
                  <a:srgbClr val="FF9933"/>
                </a:solidFill>
              </a:rPr>
              <a:t>Indeks</a:t>
            </a:r>
            <a:r>
              <a:rPr lang="en-US" sz="2000" b="1" dirty="0">
                <a:solidFill>
                  <a:srgbClr val="FF9933"/>
                </a:solidFill>
              </a:rPr>
              <a:t> : </a:t>
            </a:r>
            <a:r>
              <a:rPr lang="en-US" sz="2000" b="1" dirty="0" smtClean="0">
                <a:solidFill>
                  <a:srgbClr val="FF9933"/>
                </a:solidFill>
              </a:rPr>
              <a:t>       </a:t>
            </a:r>
            <a:r>
              <a:rPr lang="en-US" sz="2000" dirty="0" smtClean="0"/>
              <a:t>         </a:t>
            </a:r>
            <a:r>
              <a:rPr lang="en-US" sz="2000" b="1" dirty="0" smtClean="0">
                <a:solidFill>
                  <a:srgbClr val="FF9933"/>
                </a:solidFill>
              </a:rPr>
              <a:t>NK </a:t>
            </a:r>
            <a:r>
              <a:rPr lang="en-US" sz="2000" b="1" dirty="0" err="1" smtClean="0">
                <a:solidFill>
                  <a:srgbClr val="FF9933"/>
                </a:solidFill>
              </a:rPr>
              <a:t>fungsi</a:t>
            </a:r>
            <a:r>
              <a:rPr lang="en-US" sz="2000" b="1" dirty="0" smtClean="0">
                <a:solidFill>
                  <a:srgbClr val="FF9933"/>
                </a:solidFill>
              </a:rPr>
              <a:t> </a:t>
            </a:r>
            <a:r>
              <a:rPr lang="en-US" sz="2000" b="1" dirty="0" err="1" smtClean="0">
                <a:solidFill>
                  <a:srgbClr val="FF9933"/>
                </a:solidFill>
              </a:rPr>
              <a:t>pembatas</a:t>
            </a:r>
            <a:endParaRPr lang="en-US" sz="2000" b="1" dirty="0" smtClean="0">
              <a:solidFill>
                <a:srgbClr val="FF9933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FF9933"/>
                </a:solidFill>
              </a:rPr>
              <a:t>                     </a:t>
            </a:r>
            <a:r>
              <a:rPr lang="en-US" sz="2000" b="1" dirty="0">
                <a:solidFill>
                  <a:srgbClr val="FF9933"/>
                </a:solidFill>
              </a:rPr>
              <a:t> </a:t>
            </a:r>
            <a:r>
              <a:rPr lang="en-US" sz="2000" b="1" dirty="0" smtClean="0">
                <a:solidFill>
                  <a:srgbClr val="FF9933"/>
                </a:solidFill>
              </a:rPr>
              <a:t> 		      </a:t>
            </a:r>
            <a:r>
              <a:rPr lang="en-US" sz="2000" b="1" dirty="0" err="1" smtClean="0">
                <a:solidFill>
                  <a:srgbClr val="FF9933"/>
                </a:solidFill>
              </a:rPr>
              <a:t>Nilai</a:t>
            </a:r>
            <a:r>
              <a:rPr lang="en-US" sz="2000" b="1" dirty="0" smtClean="0">
                <a:solidFill>
                  <a:srgbClr val="FF9933"/>
                </a:solidFill>
              </a:rPr>
              <a:t> </a:t>
            </a:r>
            <a:r>
              <a:rPr lang="en-US" sz="2000" b="1" dirty="0" err="1" smtClean="0">
                <a:solidFill>
                  <a:srgbClr val="FF9933"/>
                </a:solidFill>
              </a:rPr>
              <a:t>kolom</a:t>
            </a:r>
            <a:r>
              <a:rPr lang="en-US" sz="2000" b="1" dirty="0" smtClean="0">
                <a:solidFill>
                  <a:srgbClr val="FF9933"/>
                </a:solidFill>
              </a:rPr>
              <a:t> </a:t>
            </a:r>
            <a:r>
              <a:rPr lang="en-US" sz="2000" b="1" dirty="0" err="1" smtClean="0">
                <a:solidFill>
                  <a:srgbClr val="FF9933"/>
                </a:solidFill>
              </a:rPr>
              <a:t>kunci</a:t>
            </a:r>
            <a:r>
              <a:rPr lang="en-US" sz="2000" b="1" dirty="0" smtClean="0">
                <a:solidFill>
                  <a:srgbClr val="FF9933"/>
                </a:solidFill>
              </a:rPr>
              <a:t> f-</a:t>
            </a:r>
            <a:r>
              <a:rPr lang="en-US" sz="2000" b="1" dirty="0" err="1" smtClean="0">
                <a:solidFill>
                  <a:srgbClr val="FF9933"/>
                </a:solidFill>
              </a:rPr>
              <a:t>pembatas</a:t>
            </a:r>
            <a:endParaRPr lang="en-US" sz="2000" b="1" dirty="0" smtClean="0">
              <a:solidFill>
                <a:srgbClr val="FF9933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FF9933"/>
                </a:solidFill>
              </a:rPr>
              <a:t>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>
                <a:solidFill>
                  <a:srgbClr val="FF9933"/>
                </a:solidFill>
              </a:rPr>
              <a:t> </a:t>
            </a:r>
            <a:r>
              <a:rPr lang="en-US" sz="2000" b="1" dirty="0" smtClean="0">
                <a:solidFill>
                  <a:srgbClr val="FF9933"/>
                </a:solidFill>
              </a:rPr>
              <a:t>  </a:t>
            </a:r>
            <a:r>
              <a:rPr lang="en-US" sz="2800" b="1" dirty="0" err="1" smtClean="0"/>
              <a:t>Baris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kunci</a:t>
            </a:r>
            <a:r>
              <a:rPr lang="en-US" sz="2800" b="1" dirty="0" smtClean="0"/>
              <a:t> : </a:t>
            </a:r>
            <a:r>
              <a:rPr lang="en-US" sz="2800" b="1" dirty="0" err="1" smtClean="0"/>
              <a:t>nilai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indeks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terkecil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positif</a:t>
            </a:r>
            <a:r>
              <a:rPr lang="en-US" sz="2800" b="1" dirty="0" smtClean="0"/>
              <a:t>).</a:t>
            </a:r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			</a:t>
            </a:r>
            <a:r>
              <a:rPr lang="en-US" sz="2000" b="1" dirty="0" err="1" smtClean="0"/>
              <a:t>Angka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Kunci</a:t>
            </a: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1800" b="1" dirty="0" smtClean="0">
              <a:solidFill>
                <a:srgbClr val="FF9933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851920" y="1412776"/>
            <a:ext cx="338437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852936"/>
            <a:ext cx="7296150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70" name="Line 50"/>
          <p:cNvSpPr>
            <a:spLocks noChangeShapeType="1"/>
          </p:cNvSpPr>
          <p:nvPr/>
        </p:nvSpPr>
        <p:spPr bwMode="auto">
          <a:xfrm>
            <a:off x="2770907" y="4221088"/>
            <a:ext cx="288925" cy="10080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33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31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 uiExpand="1" build="p"/>
      <p:bldP spid="13317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30138"/>
            <a:ext cx="8215313" cy="53911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dirty="0" smtClean="0"/>
              <a:t>	</a:t>
            </a:r>
            <a:r>
              <a:rPr lang="en-US" dirty="0" smtClean="0"/>
              <a:t>C. </a:t>
            </a:r>
            <a:r>
              <a:rPr lang="en-US" dirty="0" err="1" smtClean="0"/>
              <a:t>Perubahan-perubahan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endParaRPr lang="en-US" dirty="0"/>
          </a:p>
          <a:p>
            <a:pPr marL="344488" indent="-344488" eaLnBrk="1" hangingPunct="1">
              <a:buFont typeface="Wingdings" pitchFamily="2" charset="2"/>
              <a:buNone/>
            </a:pPr>
            <a:r>
              <a:rPr lang="en-US" dirty="0" smtClean="0"/>
              <a:t> -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= (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lama) : </a:t>
            </a:r>
            <a:r>
              <a:rPr lang="en-US" dirty="0" err="1" smtClean="0"/>
              <a:t>angka</a:t>
            </a:r>
            <a:r>
              <a:rPr lang="en-US" dirty="0" smtClean="0"/>
              <a:t>  </a:t>
            </a:r>
            <a:r>
              <a:rPr lang="en-US" dirty="0" err="1" smtClean="0"/>
              <a:t>kunci</a:t>
            </a:r>
            <a:endParaRPr lang="en-US" dirty="0" smtClean="0"/>
          </a:p>
          <a:p>
            <a:pPr marL="344488" indent="-344488" eaLnBrk="1" hangingPunct="1">
              <a:buFont typeface="Wingdings" pitchFamily="2" charset="2"/>
              <a:buNone/>
            </a:pPr>
            <a:r>
              <a:rPr lang="en-US" dirty="0" smtClean="0"/>
              <a:t> -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yang lain = </a:t>
            </a:r>
            <a:r>
              <a:rPr lang="en-US" dirty="0" err="1" smtClean="0"/>
              <a:t>Baris</a:t>
            </a:r>
            <a:r>
              <a:rPr lang="en-US" dirty="0" smtClean="0"/>
              <a:t> lama – (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) x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ybs</a:t>
            </a:r>
            <a:r>
              <a:rPr lang="en-US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sz="2700" dirty="0" smtClean="0"/>
          </a:p>
        </p:txBody>
      </p:sp>
      <p:graphicFrame>
        <p:nvGraphicFramePr>
          <p:cNvPr id="134147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29684100"/>
              </p:ext>
            </p:extLst>
          </p:nvPr>
        </p:nvGraphicFramePr>
        <p:xfrm>
          <a:off x="983059" y="3140968"/>
          <a:ext cx="7045325" cy="3024189"/>
        </p:xfrm>
        <a:graphic>
          <a:graphicData uri="http://schemas.openxmlformats.org/drawingml/2006/table">
            <a:tbl>
              <a:tblPr/>
              <a:tblGrid>
                <a:gridCol w="1174750"/>
                <a:gridCol w="1174750"/>
                <a:gridCol w="1173163"/>
                <a:gridCol w="1174750"/>
                <a:gridCol w="1173162"/>
                <a:gridCol w="1174750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¼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4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4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36550" y="323850"/>
            <a:ext cx="68786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Mengubah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nilai-nilai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selain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pada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baris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kunci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357188" y="762000"/>
            <a:ext cx="1319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Rumus :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251520" y="1217955"/>
            <a:ext cx="8719054" cy="323165"/>
          </a:xfrm>
          <a:prstGeom prst="rect">
            <a:avLst/>
          </a:prstGeom>
          <a:solidFill>
            <a:srgbClr val="CC99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bIns="0" anchor="ctr">
            <a:spAutoFit/>
          </a:bodyPr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Baris baru = baris lama – (koefisien pada kolom kunci) x nilai baru baris kunci</a:t>
            </a:r>
          </a:p>
        </p:txBody>
      </p:sp>
      <p:graphicFrame>
        <p:nvGraphicFramePr>
          <p:cNvPr id="32256" name="Group 512"/>
          <p:cNvGraphicFramePr>
            <a:graphicFrameLocks noGrp="1"/>
          </p:cNvGraphicFramePr>
          <p:nvPr>
            <p:ph/>
          </p:nvPr>
        </p:nvGraphicFramePr>
        <p:xfrm>
          <a:off x="381000" y="2362200"/>
          <a:ext cx="8229600" cy="1289184"/>
        </p:xfrm>
        <a:graphic>
          <a:graphicData uri="http://schemas.openxmlformats.org/drawingml/2006/table">
            <a:tbl>
              <a:tblPr/>
              <a:tblGrid>
                <a:gridCol w="1419225"/>
                <a:gridCol w="871538"/>
                <a:gridCol w="871537"/>
                <a:gridCol w="871538"/>
                <a:gridCol w="871537"/>
                <a:gridCol w="869950"/>
                <a:gridCol w="871538"/>
                <a:gridCol w="871537"/>
                <a:gridCol w="711200"/>
              </a:tblGrid>
              <a:tr h="3655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Symbol" pitchFamily="18" charset="2"/>
                        <a:buNone/>
                        <a:tabLst/>
                      </a:pPr>
                      <a:endParaRPr kumimoji="0" lang="id-ID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Symbol" pitchFamily="18" charset="2"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[-8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-6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0 ]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Symbol" pitchFamily="18" charset="2"/>
                        <a:buNone/>
                        <a:tabLst/>
                      </a:pPr>
                      <a:endParaRPr kumimoji="0" lang="id-ID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Symbol" pitchFamily="18" charset="2"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(-8)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[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 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1/2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1/4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15 ]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 - )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735"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Nilai baru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=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[0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-2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120 ]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1775" marR="0" lvl="0" indent="-2317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Symbol" pitchFamily="18" charset="2"/>
                        <a:buNone/>
                        <a:tabLst/>
                      </a:pPr>
                      <a:endParaRPr kumimoji="0" lang="id-ID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891" name="Rectangle 147"/>
          <p:cNvSpPr>
            <a:spLocks noChangeArrowheads="1"/>
          </p:cNvSpPr>
          <p:nvPr/>
        </p:nvSpPr>
        <p:spPr bwMode="auto">
          <a:xfrm>
            <a:off x="304800" y="1981200"/>
            <a:ext cx="196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Baris pertama (Z)</a:t>
            </a:r>
          </a:p>
        </p:txBody>
      </p:sp>
      <p:sp>
        <p:nvSpPr>
          <p:cNvPr id="31892" name="Rectangle 148"/>
          <p:cNvSpPr>
            <a:spLocks noChangeArrowheads="1"/>
          </p:cNvSpPr>
          <p:nvPr/>
        </p:nvSpPr>
        <p:spPr bwMode="auto">
          <a:xfrm>
            <a:off x="304800" y="3946525"/>
            <a:ext cx="24542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bIns="0" anchor="ctr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Baris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ke-3 (</a:t>
            </a:r>
            <a:r>
              <a:rPr lang="en-US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batasan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2)</a:t>
            </a:r>
          </a:p>
        </p:txBody>
      </p:sp>
      <p:graphicFrame>
        <p:nvGraphicFramePr>
          <p:cNvPr id="32265" name="Group 521"/>
          <p:cNvGraphicFramePr>
            <a:graphicFrameLocks noGrp="1"/>
          </p:cNvGraphicFramePr>
          <p:nvPr/>
        </p:nvGraphicFramePr>
        <p:xfrm>
          <a:off x="381000" y="4497388"/>
          <a:ext cx="8229600" cy="1289184"/>
        </p:xfrm>
        <a:graphic>
          <a:graphicData uri="http://schemas.openxmlformats.org/drawingml/2006/table">
            <a:tbl>
              <a:tblPr/>
              <a:tblGrid>
                <a:gridCol w="1419225"/>
                <a:gridCol w="871538"/>
                <a:gridCol w="871537"/>
                <a:gridCol w="871538"/>
                <a:gridCol w="871537"/>
                <a:gridCol w="869950"/>
                <a:gridCol w="871538"/>
                <a:gridCol w="871537"/>
                <a:gridCol w="711200"/>
              </a:tblGrid>
              <a:tr h="3655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Symbol" pitchFamily="18" charset="2"/>
                        <a:buNone/>
                        <a:tabLst/>
                      </a:pPr>
                      <a:endParaRPr kumimoji="0" lang="id-ID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Symbol" pitchFamily="18" charset="2"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[2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48 ]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Symbol" pitchFamily="18" charset="2"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Symbol" pitchFamily="18" charset="2"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(2)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[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 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1/2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1/4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15 ]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 - 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7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Nilai baru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=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[0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-1/2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18 ]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Symbol" pitchFamily="18" charset="2"/>
                        <a:buNone/>
                        <a:tabLst/>
                      </a:pPr>
                      <a:endParaRPr kumimoji="0" lang="id-ID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266" name="AutoShape 522"/>
          <p:cNvSpPr>
            <a:spLocks/>
          </p:cNvSpPr>
          <p:nvPr/>
        </p:nvSpPr>
        <p:spPr bwMode="auto">
          <a:xfrm>
            <a:off x="2819400" y="2362200"/>
            <a:ext cx="5715000" cy="376238"/>
          </a:xfrm>
          <a:prstGeom prst="borderCallout2">
            <a:avLst>
              <a:gd name="adj1" fmla="val 30380"/>
              <a:gd name="adj2" fmla="val -1333"/>
              <a:gd name="adj3" fmla="val 30380"/>
              <a:gd name="adj4" fmla="val -3500"/>
              <a:gd name="adj5" fmla="val -208861"/>
              <a:gd name="adj6" fmla="val -111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d-ID"/>
          </a:p>
        </p:txBody>
      </p:sp>
      <p:sp>
        <p:nvSpPr>
          <p:cNvPr id="32268" name="Line 524"/>
          <p:cNvSpPr>
            <a:spLocks noChangeShapeType="1"/>
          </p:cNvSpPr>
          <p:nvPr/>
        </p:nvSpPr>
        <p:spPr bwMode="auto">
          <a:xfrm flipV="1">
            <a:off x="2514600" y="1600200"/>
            <a:ext cx="1676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269" name="AutoShape 525"/>
          <p:cNvSpPr>
            <a:spLocks/>
          </p:cNvSpPr>
          <p:nvPr/>
        </p:nvSpPr>
        <p:spPr bwMode="auto">
          <a:xfrm>
            <a:off x="2819400" y="2763838"/>
            <a:ext cx="5715000" cy="376237"/>
          </a:xfrm>
          <a:prstGeom prst="borderCallout2">
            <a:avLst>
              <a:gd name="adj1" fmla="val 30380"/>
              <a:gd name="adj2" fmla="val 101333"/>
              <a:gd name="adj3" fmla="val 30380"/>
              <a:gd name="adj4" fmla="val 101806"/>
              <a:gd name="adj5" fmla="val -327847"/>
              <a:gd name="adj6" fmla="val 10347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2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2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1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  <p:bldP spid="31750" grpId="0"/>
      <p:bldP spid="31751" grpId="0" animBg="1"/>
      <p:bldP spid="31891" grpId="0"/>
      <p:bldP spid="32266" grpId="0" animBg="1"/>
      <p:bldP spid="32268" grpId="0" animBg="1"/>
      <p:bldP spid="3226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476250"/>
            <a:ext cx="8215313" cy="53911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</p:txBody>
      </p:sp>
      <p:graphicFrame>
        <p:nvGraphicFramePr>
          <p:cNvPr id="136195" name="Group 3"/>
          <p:cNvGraphicFramePr>
            <a:graphicFrameLocks noGrp="1"/>
          </p:cNvGraphicFramePr>
          <p:nvPr>
            <p:ph sz="half" idx="2"/>
          </p:nvPr>
        </p:nvGraphicFramePr>
        <p:xfrm>
          <a:off x="1027113" y="1857375"/>
          <a:ext cx="7045325" cy="3024189"/>
        </p:xfrm>
        <a:graphic>
          <a:graphicData uri="http://schemas.openxmlformats.org/drawingml/2006/table">
            <a:tbl>
              <a:tblPr/>
              <a:tblGrid>
                <a:gridCol w="1174750"/>
                <a:gridCol w="1174750"/>
                <a:gridCol w="1173163"/>
                <a:gridCol w="1174750"/>
                <a:gridCol w="1173162"/>
                <a:gridCol w="1174750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¼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11560" y="476673"/>
            <a:ext cx="7200800" cy="538120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sv-SE" sz="2800" dirty="0" smtClean="0"/>
              <a:t>Metode simpleks pertama kali diperkenalkan oleh George B. Dantzig pada tahun 1947 dan telah diperbaiki oleh beberapa ahli lain.</a:t>
            </a:r>
          </a:p>
          <a:p>
            <a:pPr eaLnBrk="1" hangingPunct="1"/>
            <a:endParaRPr lang="sv-SE" sz="2800" dirty="0" smtClean="0"/>
          </a:p>
          <a:p>
            <a:pPr algn="just" eaLnBrk="1" hangingPunct="1"/>
            <a:r>
              <a:rPr lang="sv-SE" sz="2800" dirty="0" smtClean="0"/>
              <a:t>Metode penyelesaian dari metode simpleks ini melalui perhitungan ulang (</a:t>
            </a:r>
            <a:r>
              <a:rPr lang="sv-SE" sz="2800" i="1" dirty="0" smtClean="0"/>
              <a:t>iteration</a:t>
            </a:r>
            <a:r>
              <a:rPr lang="sv-SE" sz="2800" dirty="0" smtClean="0"/>
              <a:t>) dimana langkah-langkah perhitungan yang sama diulang-ulang sebelum solusi optimal diperoleh</a:t>
            </a:r>
            <a:r>
              <a:rPr lang="en-US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Iterasi</a:t>
            </a:r>
            <a:r>
              <a:rPr lang="en-US" sz="3200" dirty="0" smtClean="0"/>
              <a:t> 2 : </a:t>
            </a:r>
            <a:r>
              <a:rPr lang="en-US" sz="3200" dirty="0" err="1" smtClean="0"/>
              <a:t>Pilih</a:t>
            </a:r>
            <a:r>
              <a:rPr lang="en-US" sz="3200" dirty="0" smtClean="0"/>
              <a:t> </a:t>
            </a:r>
            <a:r>
              <a:rPr lang="en-US" sz="3200" dirty="0" err="1" smtClean="0"/>
              <a:t>kolom</a:t>
            </a:r>
            <a:r>
              <a:rPr lang="en-US" sz="3200" dirty="0" smtClean="0"/>
              <a:t> </a:t>
            </a:r>
            <a:r>
              <a:rPr lang="en-US" sz="3200" dirty="0" err="1" smtClean="0"/>
              <a:t>kunci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baris</a:t>
            </a:r>
            <a:r>
              <a:rPr lang="en-US" sz="3200" dirty="0" smtClean="0"/>
              <a:t> </a:t>
            </a:r>
            <a:r>
              <a:rPr lang="en-US" sz="3200" dirty="0" err="1" smtClean="0"/>
              <a:t>kunci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graphicFrame>
        <p:nvGraphicFramePr>
          <p:cNvPr id="138291" name="Group 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394614"/>
              </p:ext>
            </p:extLst>
          </p:nvPr>
        </p:nvGraphicFramePr>
        <p:xfrm>
          <a:off x="457200" y="1600200"/>
          <a:ext cx="8229599" cy="4214813"/>
        </p:xfrm>
        <a:graphic>
          <a:graphicData uri="http://schemas.openxmlformats.org/drawingml/2006/table">
            <a:tbl>
              <a:tblPr/>
              <a:tblGrid>
                <a:gridCol w="1176181"/>
                <a:gridCol w="1176182"/>
                <a:gridCol w="1174346"/>
                <a:gridCol w="1176181"/>
                <a:gridCol w="1176182"/>
                <a:gridCol w="1174346"/>
                <a:gridCol w="1176181"/>
              </a:tblGrid>
              <a:tr h="1046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6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L="105691" marR="10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- 2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0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¼ 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½ 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138242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28688" y="476250"/>
            <a:ext cx="8215312" cy="53911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8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8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8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baris</a:t>
            </a:r>
            <a:r>
              <a:rPr lang="en-US" sz="2400" dirty="0" smtClean="0"/>
              <a:t> </a:t>
            </a:r>
            <a:r>
              <a:rPr lang="en-US" sz="2400" dirty="0" err="1" smtClean="0"/>
              <a:t>kunci</a:t>
            </a:r>
            <a:r>
              <a:rPr lang="en-US" sz="2400" dirty="0" smtClean="0"/>
              <a:t> 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kolom</a:t>
            </a:r>
            <a:r>
              <a:rPr lang="en-US" sz="2400" dirty="0" smtClean="0"/>
              <a:t> </a:t>
            </a:r>
            <a:r>
              <a:rPr lang="en-US" sz="2400" dirty="0" err="1" smtClean="0"/>
              <a:t>kunci</a:t>
            </a:r>
            <a:endParaRPr lang="en-US" sz="2400" dirty="0"/>
          </a:p>
        </p:txBody>
      </p:sp>
      <p:graphicFrame>
        <p:nvGraphicFramePr>
          <p:cNvPr id="139318" name="Group 5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7775202"/>
              </p:ext>
            </p:extLst>
          </p:nvPr>
        </p:nvGraphicFramePr>
        <p:xfrm>
          <a:off x="457200" y="1600200"/>
          <a:ext cx="8229599" cy="3894139"/>
        </p:xfrm>
        <a:graphic>
          <a:graphicData uri="http://schemas.openxmlformats.org/drawingml/2006/table">
            <a:tbl>
              <a:tblPr/>
              <a:tblGrid>
                <a:gridCol w="1176181"/>
                <a:gridCol w="1176182"/>
                <a:gridCol w="1174346"/>
                <a:gridCol w="1176181"/>
                <a:gridCol w="1176182"/>
                <a:gridCol w="1174346"/>
                <a:gridCol w="1176181"/>
              </a:tblGrid>
              <a:tr h="1046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L="105691" marR="10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5691" marR="10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- 1/6 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1/3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L="105691" marR="10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9266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28688" y="476250"/>
            <a:ext cx="8215312" cy="53911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9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9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476250"/>
            <a:ext cx="8215313" cy="53911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</p:txBody>
      </p:sp>
      <p:graphicFrame>
        <p:nvGraphicFramePr>
          <p:cNvPr id="140291" name="Group 3"/>
          <p:cNvGraphicFramePr>
            <a:graphicFrameLocks noGrp="1"/>
          </p:cNvGraphicFramePr>
          <p:nvPr>
            <p:ph sz="half" idx="2"/>
          </p:nvPr>
        </p:nvGraphicFramePr>
        <p:xfrm>
          <a:off x="468313" y="908050"/>
          <a:ext cx="7119937" cy="3894139"/>
        </p:xfrm>
        <a:graphic>
          <a:graphicData uri="http://schemas.openxmlformats.org/drawingml/2006/table">
            <a:tbl>
              <a:tblPr/>
              <a:tblGrid>
                <a:gridCol w="1017587"/>
                <a:gridCol w="1017588"/>
                <a:gridCol w="1016000"/>
                <a:gridCol w="1017587"/>
                <a:gridCol w="1017588"/>
                <a:gridCol w="1016000"/>
                <a:gridCol w="1017587"/>
              </a:tblGrid>
              <a:tr h="1046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5/3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1/3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- 1/6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- 1/6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1/3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0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763588"/>
            <a:ext cx="8153400" cy="4951412"/>
          </a:xfrm>
        </p:spPr>
        <p:txBody>
          <a:bodyPr>
            <a:normAutofit/>
          </a:bodyPr>
          <a:lstStyle/>
          <a:p>
            <a:pPr marL="341313" indent="-341313" algn="just" eaLnBrk="1" hangingPunct="1">
              <a:buFont typeface="Wingdings" pitchFamily="2" charset="2"/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Pada</a:t>
            </a:r>
            <a:r>
              <a:rPr lang="en-US" sz="2800" dirty="0" smtClean="0"/>
              <a:t> iterasi-2 </a:t>
            </a:r>
            <a:r>
              <a:rPr lang="en-US" sz="2800" dirty="0" err="1" smtClean="0"/>
              <a:t>terlihat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koefisien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lagi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negatif</a:t>
            </a:r>
            <a:r>
              <a:rPr lang="en-US" sz="2800" dirty="0" smtClean="0"/>
              <a:t>, proses </a:t>
            </a:r>
            <a:r>
              <a:rPr lang="en-US" sz="2800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selesai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</a:t>
            </a:r>
            <a:r>
              <a:rPr lang="en-US" sz="2800" dirty="0" smtClean="0"/>
              <a:t> linear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simpleks</a:t>
            </a:r>
            <a:r>
              <a:rPr lang="en-US" sz="2800" dirty="0" smtClean="0"/>
              <a:t>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optimum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sbb</a:t>
            </a:r>
            <a:r>
              <a:rPr lang="en-US" sz="2800" dirty="0" smtClean="0"/>
              <a:t> :</a:t>
            </a:r>
          </a:p>
          <a:p>
            <a:pPr marL="892175" indent="-892175" algn="just" eaLnBrk="1" hangingPunct="1">
              <a:buFont typeface="Wingdings" pitchFamily="2" charset="2"/>
              <a:buNone/>
            </a:pPr>
            <a:r>
              <a:rPr lang="en-US" sz="2800" dirty="0" smtClean="0"/>
              <a:t>            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= 12 </a:t>
            </a:r>
            <a:r>
              <a:rPr lang="en-US" sz="2800" dirty="0" err="1" smtClean="0"/>
              <a:t>dan</a:t>
            </a:r>
            <a:r>
              <a:rPr lang="en-US" sz="2800" dirty="0" smtClean="0"/>
              <a:t>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6 </a:t>
            </a:r>
          </a:p>
          <a:p>
            <a:pPr marL="892175" indent="-892175" algn="just" eaLnBrk="1" hangingPunct="1">
              <a:buFont typeface="Wingdings" pitchFamily="2" charset="2"/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Z</a:t>
            </a:r>
            <a:r>
              <a:rPr lang="en-US" sz="2800" baseline="-25000" dirty="0" err="1" smtClean="0"/>
              <a:t>maksimum</a:t>
            </a:r>
            <a:r>
              <a:rPr lang="en-US" sz="2800" baseline="-25000" dirty="0" smtClean="0"/>
              <a:t> </a:t>
            </a:r>
            <a:r>
              <a:rPr lang="en-US" sz="2800" dirty="0" smtClean="0"/>
              <a:t>= </a:t>
            </a:r>
            <a:r>
              <a:rPr lang="en-US" sz="2800" dirty="0" err="1" smtClean="0"/>
              <a:t>Rp</a:t>
            </a:r>
            <a:r>
              <a:rPr lang="en-US" sz="2800" dirty="0" smtClean="0"/>
              <a:t> 132.000.-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</a:t>
            </a:r>
            <a:r>
              <a:rPr lang="en-US" dirty="0" err="1" smtClean="0"/>
              <a:t>ontoh</a:t>
            </a:r>
            <a:r>
              <a:rPr lang="en-US" dirty="0" smtClean="0"/>
              <a:t> 2 (</a:t>
            </a:r>
            <a:r>
              <a:rPr lang="en-US" dirty="0" err="1" smtClean="0"/>
              <a:t>dengan</a:t>
            </a:r>
            <a:r>
              <a:rPr lang="en-US" dirty="0" smtClean="0"/>
              <a:t> 3 </a:t>
            </a:r>
            <a:r>
              <a:rPr lang="en-US" dirty="0" err="1" smtClean="0"/>
              <a:t>variabel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Selesaikan</a:t>
            </a:r>
            <a:r>
              <a:rPr lang="en-US" dirty="0" smtClean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simpleks</a:t>
            </a:r>
            <a:r>
              <a:rPr lang="en-US" dirty="0"/>
              <a:t> :</a:t>
            </a:r>
          </a:p>
          <a:p>
            <a:pPr marL="0" indent="0"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Maksimumkan</a:t>
            </a:r>
            <a:r>
              <a:rPr lang="en-US" dirty="0" smtClean="0"/>
              <a:t> </a:t>
            </a:r>
            <a:r>
              <a:rPr lang="en-US" dirty="0"/>
              <a:t>z = 8 x</a:t>
            </a:r>
            <a:r>
              <a:rPr lang="en-US" baseline="-25000" dirty="0"/>
              <a:t>1 </a:t>
            </a:r>
            <a:r>
              <a:rPr lang="en-US" dirty="0"/>
              <a:t>+ 9 x</a:t>
            </a:r>
            <a:r>
              <a:rPr lang="en-US" baseline="-25000" dirty="0"/>
              <a:t>2</a:t>
            </a:r>
            <a:r>
              <a:rPr lang="en-US" dirty="0"/>
              <a:t> + 4x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 </a:t>
            </a:r>
            <a:r>
              <a:rPr lang="en-US" dirty="0"/>
              <a:t>:</a:t>
            </a:r>
          </a:p>
          <a:p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 + x</a:t>
            </a:r>
            <a:r>
              <a:rPr lang="en-US" baseline="-25000" dirty="0"/>
              <a:t>2</a:t>
            </a:r>
            <a:r>
              <a:rPr lang="en-US" dirty="0"/>
              <a:t> + 2x</a:t>
            </a:r>
            <a:r>
              <a:rPr lang="en-US" baseline="-25000" dirty="0"/>
              <a:t>3 </a:t>
            </a:r>
            <a:r>
              <a:rPr lang="en-US" dirty="0"/>
              <a:t>≤ 2</a:t>
            </a:r>
          </a:p>
          <a:p>
            <a:r>
              <a:rPr lang="en-US" dirty="0"/>
              <a:t>2x</a:t>
            </a:r>
            <a:r>
              <a:rPr lang="en-US" baseline="-25000" dirty="0"/>
              <a:t>1</a:t>
            </a:r>
            <a:r>
              <a:rPr lang="en-US" dirty="0"/>
              <a:t> + 3x</a:t>
            </a:r>
            <a:r>
              <a:rPr lang="en-US" baseline="-25000" dirty="0"/>
              <a:t>2</a:t>
            </a:r>
            <a:r>
              <a:rPr lang="en-US" dirty="0"/>
              <a:t> + 4x</a:t>
            </a:r>
            <a:r>
              <a:rPr lang="en-US" baseline="-25000" dirty="0"/>
              <a:t>3 </a:t>
            </a:r>
            <a:r>
              <a:rPr lang="en-US" dirty="0"/>
              <a:t>≤ 3</a:t>
            </a:r>
          </a:p>
          <a:p>
            <a:r>
              <a:rPr lang="en-US" dirty="0"/>
              <a:t>7x</a:t>
            </a:r>
            <a:r>
              <a:rPr lang="en-US" baseline="-25000" dirty="0"/>
              <a:t>1</a:t>
            </a:r>
            <a:r>
              <a:rPr lang="en-US" dirty="0"/>
              <a:t> + 6x</a:t>
            </a:r>
            <a:r>
              <a:rPr lang="en-US" baseline="-25000" dirty="0"/>
              <a:t>2</a:t>
            </a:r>
            <a:r>
              <a:rPr lang="en-US" dirty="0"/>
              <a:t> + 2x</a:t>
            </a:r>
            <a:r>
              <a:rPr lang="en-US" baseline="-25000" dirty="0"/>
              <a:t>3 </a:t>
            </a:r>
            <a:r>
              <a:rPr lang="en-US" dirty="0"/>
              <a:t>≤ 8</a:t>
            </a:r>
          </a:p>
          <a:p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,x</a:t>
            </a:r>
            <a:r>
              <a:rPr lang="en-US" baseline="-25000" dirty="0"/>
              <a:t>2</a:t>
            </a:r>
            <a:r>
              <a:rPr lang="en-US" dirty="0"/>
              <a:t>,x</a:t>
            </a:r>
            <a:r>
              <a:rPr lang="en-US" baseline="-25000" dirty="0"/>
              <a:t>3 </a:t>
            </a:r>
            <a:r>
              <a:rPr lang="en-US" dirty="0"/>
              <a:t>≥ 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9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9424"/>
            <a:ext cx="8229600" cy="51933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/>
              <a:t>bakunya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</a:t>
            </a:r>
          </a:p>
          <a:p>
            <a:pPr marL="0" indent="0"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 err="1" smtClean="0"/>
              <a:t>Maksimumkan</a:t>
            </a:r>
            <a:r>
              <a:rPr lang="en-US" dirty="0" smtClean="0"/>
              <a:t> </a:t>
            </a:r>
            <a:r>
              <a:rPr lang="en-US" dirty="0"/>
              <a:t>z = 8 x</a:t>
            </a:r>
            <a:r>
              <a:rPr lang="en-US" baseline="-25000" dirty="0"/>
              <a:t>1 </a:t>
            </a:r>
            <a:r>
              <a:rPr lang="en-US" dirty="0"/>
              <a:t>+ 9 x</a:t>
            </a:r>
            <a:r>
              <a:rPr lang="en-US" baseline="-25000" dirty="0"/>
              <a:t>2</a:t>
            </a:r>
            <a:r>
              <a:rPr lang="en-US" dirty="0"/>
              <a:t> + 4x</a:t>
            </a:r>
            <a:r>
              <a:rPr lang="en-US" baseline="-25000" dirty="0"/>
              <a:t>3 </a:t>
            </a:r>
            <a:r>
              <a:rPr lang="en-US" dirty="0"/>
              <a:t>+ 0s</a:t>
            </a:r>
            <a:r>
              <a:rPr lang="en-US" baseline="-25000" dirty="0"/>
              <a:t>1</a:t>
            </a:r>
            <a:r>
              <a:rPr lang="en-US" dirty="0"/>
              <a:t> + 0s</a:t>
            </a:r>
            <a:r>
              <a:rPr lang="en-US" baseline="-25000" dirty="0"/>
              <a:t>2</a:t>
            </a:r>
            <a:r>
              <a:rPr lang="en-US" dirty="0"/>
              <a:t> + 0s</a:t>
            </a:r>
            <a:r>
              <a:rPr lang="en-US" baseline="-25000" dirty="0"/>
              <a:t>3</a:t>
            </a: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atau</a:t>
            </a:r>
            <a:r>
              <a:rPr lang="en-US" dirty="0"/>
              <a:t>                 z - 8 x</a:t>
            </a:r>
            <a:r>
              <a:rPr lang="en-US" baseline="-25000" dirty="0"/>
              <a:t>1 </a:t>
            </a:r>
            <a:r>
              <a:rPr lang="en-US" dirty="0"/>
              <a:t>- 9 x</a:t>
            </a:r>
            <a:r>
              <a:rPr lang="en-US" baseline="-25000" dirty="0"/>
              <a:t>2</a:t>
            </a:r>
            <a:r>
              <a:rPr lang="en-US" dirty="0"/>
              <a:t> - 4x</a:t>
            </a:r>
            <a:r>
              <a:rPr lang="en-US" baseline="-25000" dirty="0"/>
              <a:t>3 </a:t>
            </a:r>
            <a:r>
              <a:rPr lang="en-US" dirty="0"/>
              <a:t>+ 0s</a:t>
            </a:r>
            <a:r>
              <a:rPr lang="en-US" baseline="-25000" dirty="0"/>
              <a:t>1</a:t>
            </a:r>
            <a:r>
              <a:rPr lang="en-US" dirty="0"/>
              <a:t> + 0s</a:t>
            </a:r>
            <a:r>
              <a:rPr lang="en-US" baseline="-25000" dirty="0"/>
              <a:t>2</a:t>
            </a:r>
            <a:r>
              <a:rPr lang="en-US" dirty="0"/>
              <a:t> + 0s</a:t>
            </a:r>
            <a:r>
              <a:rPr lang="en-US" baseline="-25000" dirty="0"/>
              <a:t>3</a:t>
            </a:r>
            <a:r>
              <a:rPr lang="en-US" dirty="0"/>
              <a:t> = 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 </a:t>
            </a:r>
            <a:r>
              <a:rPr lang="en-US" dirty="0"/>
              <a:t>:</a:t>
            </a:r>
          </a:p>
          <a:p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 + x</a:t>
            </a:r>
            <a:r>
              <a:rPr lang="en-US" baseline="-25000" dirty="0"/>
              <a:t>2</a:t>
            </a:r>
            <a:r>
              <a:rPr lang="en-US" dirty="0"/>
              <a:t> + 2x</a:t>
            </a:r>
            <a:r>
              <a:rPr lang="en-US" baseline="-25000" dirty="0"/>
              <a:t>3 </a:t>
            </a:r>
            <a:r>
              <a:rPr lang="en-US" dirty="0"/>
              <a:t>+ s</a:t>
            </a:r>
            <a:r>
              <a:rPr lang="en-US" baseline="-25000" dirty="0"/>
              <a:t>1</a:t>
            </a:r>
            <a:r>
              <a:rPr lang="en-US" dirty="0"/>
              <a:t>  = 2</a:t>
            </a:r>
          </a:p>
          <a:p>
            <a:r>
              <a:rPr lang="en-US" dirty="0"/>
              <a:t>2x</a:t>
            </a:r>
            <a:r>
              <a:rPr lang="en-US" baseline="-25000" dirty="0"/>
              <a:t>1</a:t>
            </a:r>
            <a:r>
              <a:rPr lang="en-US" dirty="0"/>
              <a:t> + 3x</a:t>
            </a:r>
            <a:r>
              <a:rPr lang="en-US" baseline="-25000" dirty="0"/>
              <a:t>2</a:t>
            </a:r>
            <a:r>
              <a:rPr lang="en-US" dirty="0"/>
              <a:t> + 4x</a:t>
            </a:r>
            <a:r>
              <a:rPr lang="en-US" baseline="-25000" dirty="0"/>
              <a:t>3 </a:t>
            </a:r>
            <a:r>
              <a:rPr lang="en-US" dirty="0"/>
              <a:t>+ s</a:t>
            </a:r>
            <a:r>
              <a:rPr lang="en-US" baseline="-25000" dirty="0"/>
              <a:t>2</a:t>
            </a:r>
            <a:r>
              <a:rPr lang="en-US" dirty="0"/>
              <a:t> = 3</a:t>
            </a:r>
          </a:p>
          <a:p>
            <a:r>
              <a:rPr lang="en-US" dirty="0"/>
              <a:t>7x</a:t>
            </a:r>
            <a:r>
              <a:rPr lang="en-US" baseline="-25000" dirty="0"/>
              <a:t>1</a:t>
            </a:r>
            <a:r>
              <a:rPr lang="en-US" dirty="0"/>
              <a:t> + 6x</a:t>
            </a:r>
            <a:r>
              <a:rPr lang="en-US" baseline="-25000" dirty="0"/>
              <a:t>2</a:t>
            </a:r>
            <a:r>
              <a:rPr lang="en-US" dirty="0"/>
              <a:t> + 2x</a:t>
            </a:r>
            <a:r>
              <a:rPr lang="en-US" baseline="-25000" dirty="0"/>
              <a:t>3</a:t>
            </a:r>
            <a:r>
              <a:rPr lang="en-US" dirty="0"/>
              <a:t>  + s</a:t>
            </a:r>
            <a:r>
              <a:rPr lang="en-US" baseline="-25000" dirty="0"/>
              <a:t>3 </a:t>
            </a:r>
            <a:r>
              <a:rPr lang="en-US" dirty="0"/>
              <a:t>= 8</a:t>
            </a:r>
          </a:p>
          <a:p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,x</a:t>
            </a:r>
            <a:r>
              <a:rPr lang="en-US" baseline="-25000" dirty="0"/>
              <a:t>2</a:t>
            </a:r>
            <a:r>
              <a:rPr lang="en-US" dirty="0"/>
              <a:t>,x</a:t>
            </a:r>
            <a:r>
              <a:rPr lang="en-US" baseline="-25000" dirty="0"/>
              <a:t>3 </a:t>
            </a:r>
            <a:r>
              <a:rPr lang="en-US" dirty="0"/>
              <a:t>,s</a:t>
            </a:r>
            <a:r>
              <a:rPr lang="en-US" baseline="-25000" dirty="0"/>
              <a:t>1</a:t>
            </a:r>
            <a:r>
              <a:rPr lang="en-US" dirty="0"/>
              <a:t> , s</a:t>
            </a:r>
            <a:r>
              <a:rPr lang="en-US" baseline="-25000" dirty="0"/>
              <a:t>2</a:t>
            </a:r>
            <a:r>
              <a:rPr lang="en-US" dirty="0"/>
              <a:t> , s</a:t>
            </a:r>
            <a:r>
              <a:rPr lang="en-US" baseline="-25000" dirty="0"/>
              <a:t>3</a:t>
            </a:r>
            <a:r>
              <a:rPr lang="en-US" dirty="0"/>
              <a:t> ≥ 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69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Solusi</a:t>
            </a:r>
            <a:r>
              <a:rPr lang="en-US" dirty="0">
                <a:solidFill>
                  <a:schemeClr val="tx1"/>
                </a:solidFill>
              </a:rPr>
              <a:t> / </a:t>
            </a:r>
            <a:r>
              <a:rPr lang="en-US" dirty="0" err="1" smtClean="0">
                <a:solidFill>
                  <a:schemeClr val="tx1"/>
                </a:solidFill>
              </a:rPr>
              <a:t>tabel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awal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simpleks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9" y="1484784"/>
            <a:ext cx="8496944" cy="234563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</p:pic>
      <p:sp>
        <p:nvSpPr>
          <p:cNvPr id="8" name="Title 4"/>
          <p:cNvSpPr txBox="1">
            <a:spLocks/>
          </p:cNvSpPr>
          <p:nvPr/>
        </p:nvSpPr>
        <p:spPr>
          <a:xfrm>
            <a:off x="457200" y="4149080"/>
            <a:ext cx="8229600" cy="15994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err="1" smtClean="0">
                <a:solidFill>
                  <a:schemeClr val="tx1"/>
                </a:solidFill>
              </a:rPr>
              <a:t>Memilih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kolom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kunci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en-US" sz="2400" dirty="0" err="1" smtClean="0">
                <a:solidFill>
                  <a:schemeClr val="tx1"/>
                </a:solidFill>
                <a:sym typeface="Wingdings" pitchFamily="2" charset="2"/>
              </a:rPr>
              <a:t>nilai</a:t>
            </a:r>
            <a:r>
              <a:rPr lang="en-US" sz="2400" dirty="0" smtClean="0">
                <a:solidFill>
                  <a:schemeClr val="tx1"/>
                </a:solidFill>
                <a:sym typeface="Wingdings" pitchFamily="2" charset="2"/>
              </a:rPr>
              <a:t> Z </a:t>
            </a:r>
            <a:r>
              <a:rPr lang="en-US" sz="2400" dirty="0" err="1" smtClean="0">
                <a:solidFill>
                  <a:schemeClr val="tx1"/>
                </a:solidFill>
                <a:sym typeface="Wingdings" pitchFamily="2" charset="2"/>
              </a:rPr>
              <a:t>negatif</a:t>
            </a:r>
            <a:r>
              <a:rPr lang="en-US" sz="24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sym typeface="Wingdings" pitchFamily="2" charset="2"/>
              </a:rPr>
              <a:t>terbesar</a:t>
            </a:r>
            <a:r>
              <a:rPr lang="en-US" sz="2400" dirty="0" smtClean="0">
                <a:solidFill>
                  <a:schemeClr val="tx1"/>
                </a:solidFill>
                <a:sym typeface="Wingdings" pitchFamily="2" charset="2"/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  <a:sym typeface="Wingdings" pitchFamily="2" charset="2"/>
              </a:rPr>
              <a:t>kolom</a:t>
            </a:r>
            <a:r>
              <a:rPr lang="en-US" sz="2400" dirty="0" smtClean="0">
                <a:solidFill>
                  <a:schemeClr val="tx1"/>
                </a:solidFill>
                <a:sym typeface="Wingdings" pitchFamily="2" charset="2"/>
              </a:rPr>
              <a:t> X2)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63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10" y="2204864"/>
            <a:ext cx="8301054" cy="234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99456"/>
          </a:xfrm>
        </p:spPr>
        <p:txBody>
          <a:bodyPr>
            <a:noAutofit/>
          </a:bodyPr>
          <a:lstStyle/>
          <a:p>
            <a:pPr marL="0" lvl="0" indent="0"/>
            <a:r>
              <a:rPr lang="en-US" sz="2400" dirty="0" err="1" smtClean="0">
                <a:solidFill>
                  <a:schemeClr val="tx1"/>
                </a:solidFill>
              </a:rPr>
              <a:t>Hitung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Index (</a:t>
            </a:r>
            <a:r>
              <a:rPr lang="en-US" sz="2400" dirty="0" err="1" smtClean="0">
                <a:solidFill>
                  <a:schemeClr val="tx1"/>
                </a:solidFill>
              </a:rPr>
              <a:t>rasio</a:t>
            </a:r>
            <a:r>
              <a:rPr lang="en-US" sz="2400" dirty="0" smtClean="0">
                <a:solidFill>
                  <a:schemeClr val="tx1"/>
                </a:solidFill>
              </a:rPr>
              <a:t>) </a:t>
            </a:r>
            <a:r>
              <a:rPr lang="en-US" sz="2400" dirty="0">
                <a:solidFill>
                  <a:schemeClr val="tx1"/>
                </a:solidFill>
              </a:rPr>
              <a:t>=  </a:t>
            </a:r>
            <a:r>
              <a:rPr lang="en-US" sz="2400" u="sng" dirty="0" err="1">
                <a:solidFill>
                  <a:schemeClr val="tx1"/>
                </a:solidFill>
              </a:rPr>
              <a:t>Nilai</a:t>
            </a:r>
            <a:r>
              <a:rPr lang="en-US" sz="2400" u="sng" dirty="0">
                <a:solidFill>
                  <a:schemeClr val="tx1"/>
                </a:solidFill>
              </a:rPr>
              <a:t> </a:t>
            </a:r>
            <a:r>
              <a:rPr lang="en-US" sz="2400" u="sng" dirty="0" err="1">
                <a:solidFill>
                  <a:schemeClr val="tx1"/>
                </a:solidFill>
              </a:rPr>
              <a:t>kanan</a:t>
            </a:r>
            <a:r>
              <a:rPr lang="en-US" sz="2400" u="sng" dirty="0">
                <a:solidFill>
                  <a:schemeClr val="tx1"/>
                </a:solidFill>
              </a:rPr>
              <a:t> (NK) </a:t>
            </a:r>
            <a:br>
              <a:rPr lang="en-US" sz="2400" u="sng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	 </a:t>
            </a:r>
            <a:r>
              <a:rPr lang="en-US" sz="2400" dirty="0" smtClean="0">
                <a:solidFill>
                  <a:schemeClr val="tx1"/>
                </a:solidFill>
              </a:rPr>
              <a:t>	 </a:t>
            </a:r>
            <a:r>
              <a:rPr lang="en-US" sz="2400" dirty="0" err="1" smtClean="0">
                <a:solidFill>
                  <a:schemeClr val="tx1"/>
                </a:solidFill>
              </a:rPr>
              <a:t>Nilai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kolom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kunci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Memilih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kunci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Wingdings" pitchFamily="2" charset="2"/>
              </a:rPr>
              <a:t> index </a:t>
            </a:r>
            <a:r>
              <a:rPr lang="en-US" sz="2400" dirty="0" err="1" smtClean="0">
                <a:solidFill>
                  <a:schemeClr val="tx1"/>
                </a:solidFill>
                <a:sym typeface="Wingdings" pitchFamily="2" charset="2"/>
              </a:rPr>
              <a:t>terkecil</a:t>
            </a:r>
            <a:r>
              <a:rPr lang="en-US" sz="2400" dirty="0" smtClean="0">
                <a:solidFill>
                  <a:schemeClr val="tx1"/>
                </a:solidFill>
                <a:sym typeface="Wingdings" pitchFamily="2" charset="2"/>
              </a:rPr>
              <a:t> ( </a:t>
            </a:r>
            <a:r>
              <a:rPr lang="en-US" sz="2400" dirty="0" err="1" smtClean="0">
                <a:solidFill>
                  <a:schemeClr val="tx1"/>
                </a:solidFill>
                <a:sym typeface="Wingdings" pitchFamily="2" charset="2"/>
              </a:rPr>
              <a:t>baris</a:t>
            </a:r>
            <a:r>
              <a:rPr lang="en-US" sz="2400" dirty="0" smtClean="0">
                <a:solidFill>
                  <a:schemeClr val="tx1"/>
                </a:solidFill>
                <a:sym typeface="Wingdings" pitchFamily="2" charset="2"/>
              </a:rPr>
              <a:t> S2)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4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4224"/>
            <a:ext cx="8229600" cy="9906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Semua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elemen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baris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kunci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dibagi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angka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kunci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20888"/>
            <a:ext cx="8483638" cy="2387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667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00035"/>
            <a:ext cx="7416824" cy="5853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950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228600"/>
            <a:ext cx="8077200" cy="887413"/>
          </a:xfrm>
        </p:spPr>
        <p:txBody>
          <a:bodyPr lIns="0" rIns="0" bIns="0">
            <a:normAutofit fontScale="90000"/>
          </a:bodyPr>
          <a:lstStyle/>
          <a:p>
            <a:pPr eaLnBrk="1" hangingPunct="1"/>
            <a:r>
              <a:rPr lang="en-US" sz="4000" smtClean="0"/>
              <a:t>Penyelesaian Dengan Metode Simpleks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16024" y="1412776"/>
            <a:ext cx="7772400" cy="4378325"/>
          </a:xfrm>
        </p:spPr>
        <p:txBody>
          <a:bodyPr/>
          <a:lstStyle/>
          <a:p>
            <a:pPr eaLnBrk="1" hangingPunct="1"/>
            <a:r>
              <a:rPr lang="sv-SE" sz="3600" dirty="0" smtClean="0"/>
              <a:t>Syarat :</a:t>
            </a:r>
          </a:p>
          <a:p>
            <a:pPr marL="457200" lvl="1" indent="0" eaLnBrk="1" hangingPunct="1">
              <a:buNone/>
            </a:pPr>
            <a:r>
              <a:rPr lang="sv-SE" sz="3200" dirty="0" smtClean="0"/>
              <a:t>Model program linier (</a:t>
            </a:r>
            <a:r>
              <a:rPr lang="sv-SE" sz="3200" dirty="0" smtClean="0">
                <a:sym typeface="Wingdings" pitchFamily="2" charset="2"/>
              </a:rPr>
              <a:t> </a:t>
            </a:r>
            <a:r>
              <a:rPr lang="sv-SE" sz="3200" i="1" dirty="0" smtClean="0">
                <a:sym typeface="Wingdings" pitchFamily="2" charset="2"/>
              </a:rPr>
              <a:t>Canonical form</a:t>
            </a:r>
            <a:r>
              <a:rPr lang="sv-SE" sz="3200" dirty="0" smtClean="0">
                <a:sym typeface="Wingdings" pitchFamily="2" charset="2"/>
              </a:rPr>
              <a:t>) </a:t>
            </a:r>
            <a:r>
              <a:rPr lang="sv-SE" sz="3200" dirty="0" smtClean="0"/>
              <a:t>harus dirubah dulu ke dalam suatu bentuk umum yang dinamakan ”bentuk baku” (</a:t>
            </a:r>
            <a:r>
              <a:rPr lang="sv-SE" sz="3200" i="1" dirty="0" smtClean="0"/>
              <a:t>standard form</a:t>
            </a:r>
            <a:r>
              <a:rPr lang="sv-SE" sz="3200" dirty="0" smtClean="0"/>
              <a:t>).</a:t>
            </a:r>
            <a:r>
              <a:rPr lang="sv-SE" sz="3900" dirty="0" smtClean="0"/>
              <a:t> </a:t>
            </a:r>
            <a:endParaRPr lang="en-US" sz="3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Nilainya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simplex. </a:t>
            </a:r>
          </a:p>
          <a:p>
            <a:pPr marL="0" indent="0">
              <a:buNone/>
            </a:pP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(</a:t>
            </a:r>
            <a:r>
              <a:rPr lang="en-US" dirty="0" err="1" smtClean="0"/>
              <a:t>negatif</a:t>
            </a:r>
            <a:r>
              <a:rPr lang="en-US" dirty="0" smtClean="0"/>
              <a:t> Z </a:t>
            </a:r>
            <a:r>
              <a:rPr lang="en-US" dirty="0" err="1" smtClean="0"/>
              <a:t>terbesar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kolom</a:t>
            </a:r>
            <a:r>
              <a:rPr lang="en-US" dirty="0" smtClean="0">
                <a:sym typeface="Wingdings" pitchFamily="2" charset="2"/>
              </a:rPr>
              <a:t> X1)</a:t>
            </a:r>
          </a:p>
          <a:p>
            <a:pPr marL="0" indent="0">
              <a:buNone/>
            </a:pPr>
            <a:r>
              <a:rPr lang="en-US" dirty="0" err="1" smtClean="0">
                <a:sym typeface="Wingdings" pitchFamily="2" charset="2"/>
              </a:rPr>
              <a:t>Indeks</a:t>
            </a:r>
            <a:r>
              <a:rPr lang="en-US" dirty="0" smtClean="0">
                <a:sym typeface="Wingdings" pitchFamily="2" charset="2"/>
              </a:rPr>
              <a:t> = NK/</a:t>
            </a:r>
            <a:r>
              <a:rPr lang="en-US" dirty="0" err="1" smtClean="0">
                <a:sym typeface="Wingdings" pitchFamily="2" charset="2"/>
              </a:rPr>
              <a:t>kolom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kunci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err="1" smtClean="0">
                <a:sym typeface="Wingdings" pitchFamily="2" charset="2"/>
              </a:rPr>
              <a:t>Pilih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kunci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indeks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terkecil</a:t>
            </a:r>
            <a:r>
              <a:rPr lang="en-US" dirty="0" smtClean="0">
                <a:sym typeface="Wingdings" pitchFamily="2" charset="2"/>
              </a:rPr>
              <a:t> (S3)  </a:t>
            </a:r>
            <a:r>
              <a:rPr lang="en-US" dirty="0" err="1" smtClean="0">
                <a:sym typeface="Wingdings" pitchFamily="2" charset="2"/>
              </a:rPr>
              <a:t>angka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kunci</a:t>
            </a:r>
            <a:r>
              <a:rPr lang="en-US" dirty="0" smtClean="0">
                <a:sym typeface="Wingdings" pitchFamily="2" charset="2"/>
              </a:rPr>
              <a:t> = 3</a:t>
            </a:r>
          </a:p>
          <a:p>
            <a:pPr marL="0" indent="0">
              <a:buNone/>
            </a:pPr>
            <a:r>
              <a:rPr lang="en-US" dirty="0" err="1" smtClean="0">
                <a:sym typeface="Wingdings" pitchFamily="2" charset="2"/>
              </a:rPr>
              <a:t>Hitung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nilai-nilai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baru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98" y="2204864"/>
            <a:ext cx="8679598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858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5600"/>
            <a:ext cx="8229600" cy="53414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Baris</a:t>
            </a:r>
            <a:r>
              <a:rPr lang="en-US" dirty="0" smtClean="0"/>
              <a:t> Z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negatif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:</a:t>
            </a:r>
          </a:p>
          <a:p>
            <a:r>
              <a:rPr lang="en-US" dirty="0" smtClean="0"/>
              <a:t>X1=2/3, X2 = 5/9,</a:t>
            </a:r>
            <a:r>
              <a:rPr lang="en-US" dirty="0"/>
              <a:t> S1 = 7/9 </a:t>
            </a:r>
            <a:r>
              <a:rPr lang="en-US" dirty="0">
                <a:sym typeface="Wingdings" pitchFamily="2" charset="2"/>
              </a:rPr>
              <a:t> X3 = </a:t>
            </a:r>
            <a:r>
              <a:rPr lang="en-US" dirty="0" smtClean="0">
                <a:sym typeface="Wingdings" pitchFamily="2" charset="2"/>
              </a:rPr>
              <a:t>0</a:t>
            </a:r>
          </a:p>
          <a:p>
            <a:r>
              <a:rPr lang="en-US" dirty="0" smtClean="0">
                <a:sym typeface="Wingdings" pitchFamily="2" charset="2"/>
              </a:rPr>
              <a:t>Z = 31/3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7885726" cy="284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12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5600"/>
            <a:ext cx="8229600" cy="534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X1 </a:t>
            </a:r>
            <a:r>
              <a:rPr lang="en-US" dirty="0" err="1" smtClean="0"/>
              <a:t>dan</a:t>
            </a:r>
            <a:r>
              <a:rPr lang="en-US" dirty="0" smtClean="0"/>
              <a:t> X2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>
                <a:sym typeface="Wingdings" pitchFamily="2" charset="2"/>
              </a:rPr>
              <a:t>lakukan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pembulatan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kendala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X1 = 2/3 </a:t>
            </a:r>
            <a:r>
              <a:rPr lang="en-US" dirty="0" smtClean="0">
                <a:sym typeface="Wingdings" pitchFamily="2" charset="2"/>
              </a:rPr>
              <a:t> 0 ≤ X1 ≤ 1 </a:t>
            </a:r>
            <a:endParaRPr lang="en-US" dirty="0">
              <a:sym typeface="Wingdings" pitchFamily="2" charset="2"/>
            </a:endParaRPr>
          </a:p>
          <a:p>
            <a:r>
              <a:rPr lang="en-US" dirty="0" smtClean="0"/>
              <a:t>X2 = 5/9 </a:t>
            </a:r>
            <a:r>
              <a:rPr lang="en-US" dirty="0">
                <a:sym typeface="Wingdings" pitchFamily="2" charset="2"/>
              </a:rPr>
              <a:t> 0 ≤ </a:t>
            </a:r>
            <a:r>
              <a:rPr lang="en-US" dirty="0" smtClean="0">
                <a:sym typeface="Wingdings" pitchFamily="2" charset="2"/>
              </a:rPr>
              <a:t>X2 </a:t>
            </a:r>
            <a:r>
              <a:rPr lang="en-US" dirty="0">
                <a:sym typeface="Wingdings" pitchFamily="2" charset="2"/>
              </a:rPr>
              <a:t>≤ </a:t>
            </a:r>
            <a:r>
              <a:rPr lang="en-US" dirty="0" smtClean="0">
                <a:sym typeface="Wingdings" pitchFamily="2" charset="2"/>
              </a:rPr>
              <a:t>1</a:t>
            </a:r>
          </a:p>
          <a:p>
            <a:pPr marL="0" indent="0">
              <a:buNone/>
            </a:pPr>
            <a:r>
              <a:rPr lang="en-US" dirty="0" err="1" smtClean="0">
                <a:sym typeface="Wingdings" pitchFamily="2" charset="2"/>
              </a:rPr>
              <a:t>Jika</a:t>
            </a:r>
            <a:r>
              <a:rPr lang="en-US" dirty="0" smtClean="0">
                <a:sym typeface="Wingdings" pitchFamily="2" charset="2"/>
              </a:rPr>
              <a:t> X1 =1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X2 = 1  </a:t>
            </a:r>
            <a:r>
              <a:rPr lang="en-US" dirty="0" err="1" smtClean="0">
                <a:sym typeface="Wingdings" pitchFamily="2" charset="2"/>
              </a:rPr>
              <a:t>Fs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kendala</a:t>
            </a:r>
            <a:r>
              <a:rPr lang="en-US" dirty="0" smtClean="0">
                <a:sym typeface="Wingdings" pitchFamily="2" charset="2"/>
              </a:rPr>
              <a:t> (1)M, (2,3)TM</a:t>
            </a:r>
          </a:p>
          <a:p>
            <a:pPr marL="0" indent="0">
              <a:buNone/>
            </a:pPr>
            <a:r>
              <a:rPr lang="en-US" dirty="0" err="1">
                <a:sym typeface="Wingdings" pitchFamily="2" charset="2"/>
              </a:rPr>
              <a:t>Jika</a:t>
            </a:r>
            <a:r>
              <a:rPr lang="en-US" dirty="0">
                <a:sym typeface="Wingdings" pitchFamily="2" charset="2"/>
              </a:rPr>
              <a:t> X1 </a:t>
            </a:r>
            <a:r>
              <a:rPr lang="en-US" dirty="0" smtClean="0">
                <a:sym typeface="Wingdings" pitchFamily="2" charset="2"/>
              </a:rPr>
              <a:t>=0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X2 = 1  </a:t>
            </a:r>
            <a:r>
              <a:rPr lang="en-US" dirty="0" err="1">
                <a:sym typeface="Wingdings" pitchFamily="2" charset="2"/>
              </a:rPr>
              <a:t>Fs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kendala</a:t>
            </a:r>
            <a:r>
              <a:rPr lang="en-US" dirty="0">
                <a:sym typeface="Wingdings" pitchFamily="2" charset="2"/>
              </a:rPr>
              <a:t> (</a:t>
            </a:r>
            <a:r>
              <a:rPr lang="en-US" dirty="0" smtClean="0">
                <a:sym typeface="Wingdings" pitchFamily="2" charset="2"/>
              </a:rPr>
              <a:t>1,2,3)M  Z = 9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err="1">
                <a:sym typeface="Wingdings" pitchFamily="2" charset="2"/>
              </a:rPr>
              <a:t>Jika</a:t>
            </a:r>
            <a:r>
              <a:rPr lang="en-US" dirty="0">
                <a:sym typeface="Wingdings" pitchFamily="2" charset="2"/>
              </a:rPr>
              <a:t> X1 =1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X2 = </a:t>
            </a:r>
            <a:r>
              <a:rPr lang="en-US" dirty="0" smtClean="0">
                <a:sym typeface="Wingdings" pitchFamily="2" charset="2"/>
              </a:rPr>
              <a:t>0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Fs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kendala</a:t>
            </a:r>
            <a:r>
              <a:rPr lang="en-US" dirty="0">
                <a:sym typeface="Wingdings" pitchFamily="2" charset="2"/>
              </a:rPr>
              <a:t> (</a:t>
            </a:r>
            <a:r>
              <a:rPr lang="en-US" dirty="0" smtClean="0">
                <a:sym typeface="Wingdings" pitchFamily="2" charset="2"/>
              </a:rPr>
              <a:t>1,2,3)M  Z = 8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02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620713"/>
            <a:ext cx="8153400" cy="5246687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800" b="1" dirty="0" err="1" smtClean="0">
                <a:solidFill>
                  <a:schemeClr val="accent1"/>
                </a:solidFill>
              </a:rPr>
              <a:t>Contoh</a:t>
            </a:r>
            <a:r>
              <a:rPr lang="en-US" sz="2800" b="1" dirty="0" smtClean="0">
                <a:solidFill>
                  <a:schemeClr val="accent1"/>
                </a:solidFill>
              </a:rPr>
              <a:t> 3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chemeClr val="accent1"/>
                </a:solidFill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="1" dirty="0" smtClean="0">
                <a:solidFill>
                  <a:schemeClr val="accent1"/>
                </a:solidFill>
              </a:rPr>
              <a:t>   </a:t>
            </a:r>
            <a:r>
              <a:rPr lang="en-US" sz="2800" b="1" dirty="0" smtClean="0">
                <a:solidFill>
                  <a:srgbClr val="FF9933"/>
                </a:solidFill>
              </a:rPr>
              <a:t>Model Program Linear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FF9933"/>
                </a:solidFill>
              </a:rPr>
              <a:t>   </a:t>
            </a:r>
            <a:r>
              <a:rPr lang="en-US" sz="2800" dirty="0" smtClean="0"/>
              <a:t>1. 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    </a:t>
            </a:r>
            <a:r>
              <a:rPr lang="en-US" sz="2800" dirty="0" err="1" smtClean="0"/>
              <a:t>Maksimumkan</a:t>
            </a:r>
            <a:r>
              <a:rPr lang="en-US" sz="2800" dirty="0" smtClean="0"/>
              <a:t> : Z=15X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+ 10X</a:t>
            </a:r>
            <a:r>
              <a:rPr lang="en-US" sz="2800" baseline="-25000" dirty="0" smtClean="0"/>
              <a:t>2</a:t>
            </a: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    (</a:t>
            </a:r>
            <a:r>
              <a:rPr lang="en-US" sz="2800" dirty="0" err="1" smtClean="0"/>
              <a:t>Dlm</a:t>
            </a:r>
            <a:r>
              <a:rPr lang="en-US" sz="2800" dirty="0" smtClean="0"/>
              <a:t> Rp10.000)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2. 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</a:t>
            </a:r>
            <a:r>
              <a:rPr lang="en-US" sz="2800" dirty="0" smtClean="0"/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    </a:t>
            </a:r>
            <a:r>
              <a:rPr lang="en-US" sz="2800" dirty="0" err="1" smtClean="0"/>
              <a:t>Bahan</a:t>
            </a:r>
            <a:r>
              <a:rPr lang="en-US" sz="2800" dirty="0" smtClean="0"/>
              <a:t> A :   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dirty="0" smtClean="0">
                <a:cs typeface="Arial" charset="0"/>
              </a:rPr>
              <a:t>≤ 600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cs typeface="Arial" charset="0"/>
              </a:rPr>
              <a:t>        </a:t>
            </a:r>
            <a:r>
              <a:rPr lang="en-US" sz="2800" dirty="0" err="1" smtClean="0">
                <a:cs typeface="Arial" charset="0"/>
              </a:rPr>
              <a:t>Bahan</a:t>
            </a:r>
            <a:r>
              <a:rPr lang="en-US" sz="2800" dirty="0" smtClean="0">
                <a:cs typeface="Arial" charset="0"/>
              </a:rPr>
              <a:t> B : 2X</a:t>
            </a:r>
            <a:r>
              <a:rPr lang="en-US" sz="2800" baseline="-25000" dirty="0" smtClean="0">
                <a:cs typeface="Arial" charset="0"/>
              </a:rPr>
              <a:t>1</a:t>
            </a:r>
            <a:r>
              <a:rPr lang="en-US" sz="2800" dirty="0" smtClean="0">
                <a:cs typeface="Arial" charset="0"/>
              </a:rPr>
              <a:t> + X</a:t>
            </a:r>
            <a:r>
              <a:rPr lang="en-US" sz="2800" baseline="-25000" dirty="0" smtClean="0">
                <a:cs typeface="Arial" charset="0"/>
              </a:rPr>
              <a:t>2</a:t>
            </a:r>
            <a:r>
              <a:rPr lang="en-US" sz="2800" dirty="0" smtClean="0">
                <a:cs typeface="Arial" charset="0"/>
              </a:rPr>
              <a:t> ≤ 1000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cs typeface="Arial" charset="0"/>
              </a:rPr>
              <a:t>                                  X</a:t>
            </a:r>
            <a:r>
              <a:rPr lang="en-US" sz="2800" baseline="-25000" dirty="0" smtClean="0">
                <a:cs typeface="Arial" charset="0"/>
              </a:rPr>
              <a:t>1</a:t>
            </a:r>
            <a:r>
              <a:rPr lang="en-US" sz="2800" dirty="0" smtClean="0">
                <a:cs typeface="Arial" charset="0"/>
              </a:rPr>
              <a:t>, X</a:t>
            </a:r>
            <a:r>
              <a:rPr lang="en-US" sz="2800" baseline="-25000" dirty="0" smtClean="0">
                <a:cs typeface="Arial" charset="0"/>
              </a:rPr>
              <a:t>2</a:t>
            </a:r>
            <a:r>
              <a:rPr lang="en-US" sz="2800" dirty="0" smtClean="0">
                <a:cs typeface="Arial" charset="0"/>
              </a:rPr>
              <a:t> ≥ 0</a:t>
            </a:r>
            <a:endParaRPr lang="en-US" sz="2800" b="1" dirty="0" smtClean="0">
              <a:solidFill>
                <a:srgbClr val="FF9933"/>
              </a:solidFill>
              <a:cs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549275"/>
            <a:ext cx="8153400" cy="5318125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	</a:t>
            </a:r>
            <a:r>
              <a:rPr lang="en-US" sz="2800" b="1" dirty="0" smtClean="0">
                <a:solidFill>
                  <a:srgbClr val="FF9933"/>
                </a:solidFill>
              </a:rPr>
              <a:t>Model </a:t>
            </a:r>
            <a:r>
              <a:rPr lang="en-US" sz="2800" b="1" dirty="0" err="1" smtClean="0">
                <a:solidFill>
                  <a:srgbClr val="FF9933"/>
                </a:solidFill>
              </a:rPr>
              <a:t>Simpleks</a:t>
            </a:r>
            <a:r>
              <a:rPr lang="en-US" sz="2800" b="1" dirty="0" smtClean="0">
                <a:solidFill>
                  <a:srgbClr val="FF9933"/>
                </a:solidFill>
              </a:rPr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FF9933"/>
                </a:solidFill>
              </a:rPr>
              <a:t>	</a:t>
            </a:r>
            <a:r>
              <a:rPr lang="en-US" sz="2800" dirty="0" smtClean="0"/>
              <a:t>1.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: </a:t>
            </a:r>
            <a:r>
              <a:rPr lang="en-US" sz="2800" dirty="0" err="1" smtClean="0"/>
              <a:t>Maksimumkan</a:t>
            </a: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   Z– 5X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–10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–0S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- 0S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2.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</a:t>
            </a:r>
            <a:r>
              <a:rPr lang="en-US" sz="2800" dirty="0" smtClean="0"/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     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+  S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+ 0S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600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   2X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+0S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+ 1S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1000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			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S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S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dirty="0" smtClean="0">
                <a:cs typeface="Arial" charset="0"/>
              </a:rPr>
              <a:t>≥ 0</a:t>
            </a:r>
            <a:endParaRPr lang="en-US" sz="2800" b="1" dirty="0" smtClean="0">
              <a:solidFill>
                <a:srgbClr val="FF9933"/>
              </a:solidFill>
              <a:cs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20713"/>
            <a:ext cx="8142288" cy="5246687"/>
          </a:xfrm>
        </p:spPr>
        <p:txBody>
          <a:bodyPr/>
          <a:lstStyle/>
          <a:p>
            <a:pPr eaLnBrk="1" hangingPunct="1"/>
            <a:r>
              <a:rPr lang="en-US" sz="2000" smtClean="0"/>
              <a:t>Tabel Simpleks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</p:txBody>
      </p:sp>
      <p:graphicFrame>
        <p:nvGraphicFramePr>
          <p:cNvPr id="96314" name="Group 58"/>
          <p:cNvGraphicFramePr>
            <a:graphicFrameLocks noGrp="1"/>
          </p:cNvGraphicFramePr>
          <p:nvPr>
            <p:ph sz="half" idx="2"/>
          </p:nvPr>
        </p:nvGraphicFramePr>
        <p:xfrm>
          <a:off x="971550" y="1341438"/>
          <a:ext cx="6543675" cy="615950"/>
        </p:xfrm>
        <a:graphic>
          <a:graphicData uri="http://schemas.openxmlformats.org/drawingml/2006/table">
            <a:tbl>
              <a:tblPr/>
              <a:tblGrid>
                <a:gridCol w="1090613"/>
                <a:gridCol w="1090612"/>
                <a:gridCol w="1089025"/>
                <a:gridCol w="1092200"/>
                <a:gridCol w="1090613"/>
                <a:gridCol w="1090612"/>
              </a:tblGrid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20713"/>
            <a:ext cx="8142288" cy="5246687"/>
          </a:xfrm>
        </p:spPr>
        <p:txBody>
          <a:bodyPr/>
          <a:lstStyle/>
          <a:p>
            <a:pPr eaLnBrk="1" hangingPunct="1"/>
            <a:r>
              <a:rPr lang="en-US" sz="2000" smtClean="0"/>
              <a:t>Tabel Simpleks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</p:txBody>
      </p:sp>
      <p:graphicFrame>
        <p:nvGraphicFramePr>
          <p:cNvPr id="100355" name="Group 3"/>
          <p:cNvGraphicFramePr>
            <a:graphicFrameLocks noGrp="1"/>
          </p:cNvGraphicFramePr>
          <p:nvPr>
            <p:ph sz="half" idx="2"/>
          </p:nvPr>
        </p:nvGraphicFramePr>
        <p:xfrm>
          <a:off x="971550" y="1341438"/>
          <a:ext cx="6543675" cy="2463800"/>
        </p:xfrm>
        <a:graphic>
          <a:graphicData uri="http://schemas.openxmlformats.org/drawingml/2006/table">
            <a:tbl>
              <a:tblPr/>
              <a:tblGrid>
                <a:gridCol w="1090613"/>
                <a:gridCol w="1090612"/>
                <a:gridCol w="1089025"/>
                <a:gridCol w="1092200"/>
                <a:gridCol w="1090613"/>
                <a:gridCol w="1090612"/>
              </a:tblGrid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20713"/>
            <a:ext cx="8142288" cy="5246687"/>
          </a:xfrm>
        </p:spPr>
        <p:txBody>
          <a:bodyPr/>
          <a:lstStyle/>
          <a:p>
            <a:pPr eaLnBrk="1" hangingPunct="1"/>
            <a:r>
              <a:rPr lang="en-US" sz="2000" smtClean="0"/>
              <a:t>Tabel Simpleks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</p:txBody>
      </p:sp>
      <p:graphicFrame>
        <p:nvGraphicFramePr>
          <p:cNvPr id="103427" name="Group 3"/>
          <p:cNvGraphicFramePr>
            <a:graphicFrameLocks noGrp="1"/>
          </p:cNvGraphicFramePr>
          <p:nvPr>
            <p:ph sz="half" idx="2"/>
          </p:nvPr>
        </p:nvGraphicFramePr>
        <p:xfrm>
          <a:off x="971550" y="1341438"/>
          <a:ext cx="6543675" cy="2463800"/>
        </p:xfrm>
        <a:graphic>
          <a:graphicData uri="http://schemas.openxmlformats.org/drawingml/2006/table">
            <a:tbl>
              <a:tblPr/>
              <a:tblGrid>
                <a:gridCol w="1090613"/>
                <a:gridCol w="1090612"/>
                <a:gridCol w="1089025"/>
                <a:gridCol w="1092200"/>
                <a:gridCol w="1090613"/>
                <a:gridCol w="1090612"/>
              </a:tblGrid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20713"/>
            <a:ext cx="8142288" cy="5246687"/>
          </a:xfrm>
        </p:spPr>
        <p:txBody>
          <a:bodyPr/>
          <a:lstStyle/>
          <a:p>
            <a:pPr eaLnBrk="1" hangingPunct="1"/>
            <a:r>
              <a:rPr lang="en-US" sz="2800" b="1" dirty="0" err="1" smtClean="0"/>
              <a:t>Tabel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Simpleks</a:t>
            </a:r>
            <a:r>
              <a:rPr lang="en-US" sz="2800" b="1" dirty="0" smtClean="0"/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dirty="0" smtClean="0"/>
              <a:t>	</a:t>
            </a:r>
          </a:p>
        </p:txBody>
      </p:sp>
      <p:graphicFrame>
        <p:nvGraphicFramePr>
          <p:cNvPr id="105475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61718155"/>
              </p:ext>
            </p:extLst>
          </p:nvPr>
        </p:nvGraphicFramePr>
        <p:xfrm>
          <a:off x="755575" y="1341438"/>
          <a:ext cx="6759650" cy="2548890"/>
        </p:xfrm>
        <a:graphic>
          <a:graphicData uri="http://schemas.openxmlformats.org/drawingml/2006/table">
            <a:tbl>
              <a:tblPr/>
              <a:tblGrid>
                <a:gridCol w="1190206"/>
                <a:gridCol w="1063011"/>
                <a:gridCol w="1124968"/>
                <a:gridCol w="1128248"/>
                <a:gridCol w="1126609"/>
                <a:gridCol w="1126608"/>
              </a:tblGrid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20713"/>
            <a:ext cx="8142288" cy="5246687"/>
          </a:xfrm>
        </p:spPr>
        <p:txBody>
          <a:bodyPr/>
          <a:lstStyle/>
          <a:p>
            <a:pPr eaLnBrk="1" hangingPunct="1"/>
            <a:r>
              <a:rPr lang="en-US" sz="2800" b="1" dirty="0" err="1" smtClean="0"/>
              <a:t>Tabel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Simpleks</a:t>
            </a:r>
            <a:r>
              <a:rPr lang="en-US" sz="2800" b="1" dirty="0" smtClean="0"/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dirty="0" smtClean="0"/>
              <a:t>	</a:t>
            </a:r>
          </a:p>
        </p:txBody>
      </p:sp>
      <p:graphicFrame>
        <p:nvGraphicFramePr>
          <p:cNvPr id="106499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04589979"/>
              </p:ext>
            </p:extLst>
          </p:nvPr>
        </p:nvGraphicFramePr>
        <p:xfrm>
          <a:off x="539551" y="1341438"/>
          <a:ext cx="6975674" cy="2670810"/>
        </p:xfrm>
        <a:graphic>
          <a:graphicData uri="http://schemas.openxmlformats.org/drawingml/2006/table">
            <a:tbl>
              <a:tblPr/>
              <a:tblGrid>
                <a:gridCol w="1440161"/>
                <a:gridCol w="1008112"/>
                <a:gridCol w="1037872"/>
                <a:gridCol w="1164304"/>
                <a:gridCol w="1162613"/>
                <a:gridCol w="1162612"/>
              </a:tblGrid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473075"/>
            <a:ext cx="8153400" cy="1143000"/>
          </a:xfrm>
        </p:spPr>
        <p:txBody>
          <a:bodyPr lIns="0" rIns="0" bIns="0">
            <a:normAutofit fontScale="90000"/>
          </a:bodyPr>
          <a:lstStyle/>
          <a:p>
            <a:pPr eaLnBrk="1" hangingPunct="1"/>
            <a:r>
              <a:rPr lang="sv-SE" sz="4000" smtClean="0"/>
              <a:t>Ciri-ciri dari bentuk baku model program linier</a:t>
            </a:r>
            <a:endParaRPr lang="en-US" sz="32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371600" y="1725613"/>
            <a:ext cx="7772400" cy="3933825"/>
          </a:xfrm>
        </p:spPr>
        <p:txBody>
          <a:bodyPr/>
          <a:lstStyle/>
          <a:p>
            <a:pPr eaLnBrk="1" hangingPunct="1"/>
            <a:r>
              <a:rPr lang="sv-SE" dirty="0" smtClean="0"/>
              <a:t>Semua fungsi kendala/pembatas berupa persamaan dengan sisi kanan non-negatif.</a:t>
            </a:r>
          </a:p>
          <a:p>
            <a:pPr eaLnBrk="1" hangingPunct="1"/>
            <a:r>
              <a:rPr lang="sv-SE" dirty="0" smtClean="0"/>
              <a:t>Semua variabel keputusan non-negatif.</a:t>
            </a:r>
          </a:p>
          <a:p>
            <a:pPr eaLnBrk="1" hangingPunct="1"/>
            <a:r>
              <a:rPr lang="sv-SE" dirty="0" smtClean="0"/>
              <a:t>Fungsi tujuan dapat memaksimumkan maupun meminimumkan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2800" smtClean="0"/>
              <a:t>Langkah-langkah penyelesaian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   1.  Iterasi Awal (Iterasi-0)</a:t>
            </a:r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	2.  Iterasi-1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         a.  Menentukan kolom kunci :</a:t>
            </a:r>
          </a:p>
        </p:txBody>
      </p:sp>
      <p:graphicFrame>
        <p:nvGraphicFramePr>
          <p:cNvPr id="68659" name="Group 5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38463107"/>
              </p:ext>
            </p:extLst>
          </p:nvPr>
        </p:nvGraphicFramePr>
        <p:xfrm>
          <a:off x="1393702" y="1828800"/>
          <a:ext cx="7138738" cy="2742825"/>
        </p:xfrm>
        <a:graphic>
          <a:graphicData uri="http://schemas.openxmlformats.org/drawingml/2006/table">
            <a:tbl>
              <a:tblPr/>
              <a:tblGrid>
                <a:gridCol w="1190062"/>
                <a:gridCol w="1190063"/>
                <a:gridCol w="1190062"/>
                <a:gridCol w="1190063"/>
                <a:gridCol w="1188426"/>
                <a:gridCol w="1190062"/>
              </a:tblGrid>
              <a:tr h="579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8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dirty="0" smtClean="0"/>
              <a:t>	</a:t>
            </a:r>
            <a:r>
              <a:rPr lang="en-US" sz="2700" dirty="0" err="1" smtClean="0"/>
              <a:t>K</a:t>
            </a:r>
            <a:r>
              <a:rPr lang="en-US" dirty="0" err="1" smtClean="0"/>
              <a:t>olom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: </a:t>
            </a:r>
            <a:r>
              <a:rPr lang="en-US" dirty="0" err="1" smtClean="0"/>
              <a:t>kolom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graphicFrame>
        <p:nvGraphicFramePr>
          <p:cNvPr id="70719" name="Group 6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03785623"/>
              </p:ext>
            </p:extLst>
          </p:nvPr>
        </p:nvGraphicFramePr>
        <p:xfrm>
          <a:off x="539750" y="1916113"/>
          <a:ext cx="6983413" cy="2735262"/>
        </p:xfrm>
        <a:graphic>
          <a:graphicData uri="http://schemas.openxmlformats.org/drawingml/2006/table">
            <a:tbl>
              <a:tblPr/>
              <a:tblGrid>
                <a:gridCol w="1163638"/>
                <a:gridCol w="1163638"/>
                <a:gridCol w="1165225"/>
                <a:gridCol w="1163637"/>
                <a:gridCol w="1163638"/>
                <a:gridCol w="1163637"/>
              </a:tblGrid>
              <a:tr h="8080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0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dirty="0" smtClean="0"/>
              <a:t>		</a:t>
            </a:r>
            <a:r>
              <a:rPr lang="en-US" sz="2000" dirty="0" smtClean="0"/>
              <a:t>b.  </a:t>
            </a:r>
            <a:r>
              <a:rPr lang="en-US" sz="2000" dirty="0" err="1" smtClean="0"/>
              <a:t>Menentukan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</a:t>
            </a:r>
            <a:r>
              <a:rPr lang="en-US" sz="2000" dirty="0" err="1" smtClean="0"/>
              <a:t>kunci</a:t>
            </a:r>
            <a:r>
              <a:rPr lang="en-US" sz="2000" dirty="0" smtClean="0"/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				</a:t>
            </a:r>
            <a:endParaRPr lang="en-US" sz="2000" b="1" dirty="0" smtClean="0">
              <a:solidFill>
                <a:srgbClr val="FF9933"/>
              </a:solidFill>
            </a:endParaRPr>
          </a:p>
          <a:p>
            <a:pPr>
              <a:buNone/>
            </a:pPr>
            <a:r>
              <a:rPr lang="en-US" sz="2000" b="1" dirty="0" smtClean="0"/>
              <a:t>                     - </a:t>
            </a:r>
            <a:r>
              <a:rPr lang="en-US" sz="2000" b="1" dirty="0" err="1" smtClean="0"/>
              <a:t>Nilai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Indeks</a:t>
            </a:r>
            <a:r>
              <a:rPr lang="en-US" sz="2000" b="1" dirty="0" smtClean="0"/>
              <a:t> :      NK </a:t>
            </a:r>
            <a:r>
              <a:rPr lang="en-US" sz="2000" b="1" dirty="0" err="1" smtClean="0"/>
              <a:t>fungsi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pembatas</a:t>
            </a: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                                               </a:t>
            </a:r>
            <a:r>
              <a:rPr lang="en-US" sz="2000" b="1" dirty="0" err="1" smtClean="0"/>
              <a:t>Nilai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kolom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kunci</a:t>
            </a:r>
            <a:r>
              <a:rPr lang="en-US" sz="2000" b="1" dirty="0" smtClean="0"/>
              <a:t> f-</a:t>
            </a:r>
            <a:r>
              <a:rPr lang="en-US" sz="2000" b="1" dirty="0" err="1" smtClean="0"/>
              <a:t>pembatas</a:t>
            </a: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FF9933"/>
                </a:solidFill>
              </a:rPr>
              <a:t>                     </a:t>
            </a:r>
            <a:r>
              <a:rPr lang="en-US" sz="2000" b="1" dirty="0" smtClean="0"/>
              <a:t>- </a:t>
            </a:r>
            <a:r>
              <a:rPr lang="en-US" sz="2000" b="1" dirty="0" err="1" smtClean="0"/>
              <a:t>Baris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kunci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nilai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indeks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terkecil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positif</a:t>
            </a:r>
            <a:r>
              <a:rPr lang="en-US" sz="2000" b="1" dirty="0" smtClean="0"/>
              <a:t>).</a:t>
            </a:r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		                  </a:t>
            </a:r>
            <a:r>
              <a:rPr lang="en-US" sz="2000" b="1" dirty="0" err="1" smtClean="0"/>
              <a:t>Angka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Kunci</a:t>
            </a: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1800" b="1" dirty="0" smtClean="0">
              <a:solidFill>
                <a:srgbClr val="FF9933"/>
              </a:solidFill>
            </a:endParaRPr>
          </a:p>
        </p:txBody>
      </p:sp>
      <p:graphicFrame>
        <p:nvGraphicFramePr>
          <p:cNvPr id="72766" name="Group 6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78226472"/>
              </p:ext>
            </p:extLst>
          </p:nvPr>
        </p:nvGraphicFramePr>
        <p:xfrm>
          <a:off x="539750" y="2708275"/>
          <a:ext cx="8136708" cy="2588833"/>
        </p:xfrm>
        <a:graphic>
          <a:graphicData uri="http://schemas.openxmlformats.org/drawingml/2006/table">
            <a:tbl>
              <a:tblPr/>
              <a:tblGrid>
                <a:gridCol w="1161578"/>
                <a:gridCol w="1161577"/>
                <a:gridCol w="1165355"/>
                <a:gridCol w="1161577"/>
                <a:gridCol w="1163466"/>
                <a:gridCol w="1161578"/>
                <a:gridCol w="1161577"/>
              </a:tblGrid>
              <a:tr h="579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6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9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72767" name="Line 63"/>
          <p:cNvSpPr>
            <a:spLocks noChangeShapeType="1"/>
          </p:cNvSpPr>
          <p:nvPr/>
        </p:nvSpPr>
        <p:spPr bwMode="auto">
          <a:xfrm>
            <a:off x="2143125" y="5214938"/>
            <a:ext cx="504825" cy="3603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3851920" y="1772816"/>
            <a:ext cx="338437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72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67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476250"/>
            <a:ext cx="8215313" cy="539115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	C. </a:t>
            </a:r>
            <a:r>
              <a:rPr lang="en-US" sz="2000" dirty="0" err="1" smtClean="0"/>
              <a:t>Perubahan-perubahan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       -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</a:t>
            </a:r>
            <a:r>
              <a:rPr lang="en-US" sz="2000" dirty="0" err="1" smtClean="0"/>
              <a:t>kunci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r>
              <a:rPr lang="en-US" sz="2000" dirty="0" smtClean="0"/>
              <a:t> = (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</a:t>
            </a:r>
            <a:r>
              <a:rPr lang="en-US" sz="2000" dirty="0" err="1" smtClean="0"/>
              <a:t>kunci</a:t>
            </a:r>
            <a:r>
              <a:rPr lang="en-US" sz="2000" dirty="0" smtClean="0"/>
              <a:t> lama) : </a:t>
            </a:r>
            <a:r>
              <a:rPr lang="en-US" sz="2000" dirty="0" err="1" smtClean="0"/>
              <a:t>angka</a:t>
            </a:r>
            <a:r>
              <a:rPr lang="en-US" sz="2000" dirty="0" smtClean="0"/>
              <a:t> </a:t>
            </a:r>
            <a:r>
              <a:rPr lang="en-US" sz="2000" dirty="0" err="1" smtClean="0"/>
              <a:t>kunci</a:t>
            </a:r>
            <a:endParaRPr lang="en-US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       -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yang lain = </a:t>
            </a:r>
            <a:r>
              <a:rPr lang="en-US" sz="2000" dirty="0" err="1" smtClean="0"/>
              <a:t>Baris</a:t>
            </a:r>
            <a:r>
              <a:rPr lang="en-US" sz="2000" dirty="0" smtClean="0"/>
              <a:t> lama – (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</a:t>
            </a:r>
            <a:r>
              <a:rPr lang="en-US" sz="2000" dirty="0" err="1" smtClean="0"/>
              <a:t>kunci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r>
              <a:rPr lang="en-US" sz="2000" dirty="0" smtClean="0"/>
              <a:t>) x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                                                </a:t>
            </a:r>
            <a:r>
              <a:rPr lang="en-US" sz="2000" dirty="0" err="1" smtClean="0"/>
              <a:t>angka</a:t>
            </a:r>
            <a:r>
              <a:rPr lang="en-US" sz="2000" dirty="0" smtClean="0"/>
              <a:t> </a:t>
            </a:r>
            <a:r>
              <a:rPr lang="en-US" sz="2000" dirty="0" err="1" smtClean="0"/>
              <a:t>kolom</a:t>
            </a:r>
            <a:r>
              <a:rPr lang="en-US" sz="2000" dirty="0" smtClean="0"/>
              <a:t> </a:t>
            </a:r>
            <a:r>
              <a:rPr lang="en-US" sz="2000" dirty="0" err="1" smtClean="0"/>
              <a:t>kunci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</a:t>
            </a:r>
            <a:r>
              <a:rPr lang="en-US" sz="2000" dirty="0" err="1" smtClean="0"/>
              <a:t>ybs</a:t>
            </a:r>
            <a:r>
              <a:rPr lang="en-US" sz="2000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sz="2000" dirty="0" smtClean="0"/>
          </a:p>
        </p:txBody>
      </p:sp>
      <p:graphicFrame>
        <p:nvGraphicFramePr>
          <p:cNvPr id="74805" name="Group 5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17229534"/>
              </p:ext>
            </p:extLst>
          </p:nvPr>
        </p:nvGraphicFramePr>
        <p:xfrm>
          <a:off x="468313" y="2276475"/>
          <a:ext cx="7045325" cy="3024189"/>
        </p:xfrm>
        <a:graphic>
          <a:graphicData uri="http://schemas.openxmlformats.org/drawingml/2006/table">
            <a:tbl>
              <a:tblPr/>
              <a:tblGrid>
                <a:gridCol w="1174750"/>
                <a:gridCol w="1174750"/>
                <a:gridCol w="1173163"/>
                <a:gridCol w="1174750"/>
                <a:gridCol w="1173162"/>
                <a:gridCol w="1174750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476250"/>
            <a:ext cx="8215313" cy="539115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	C. </a:t>
            </a:r>
            <a:r>
              <a:rPr lang="en-US" sz="2000" dirty="0" err="1" smtClean="0"/>
              <a:t>Perubahan-perubahan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          -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</a:t>
            </a:r>
            <a:r>
              <a:rPr lang="en-US" sz="2000" dirty="0" err="1" smtClean="0"/>
              <a:t>kunci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r>
              <a:rPr lang="en-US" sz="2000" dirty="0" smtClean="0"/>
              <a:t> = (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</a:t>
            </a:r>
            <a:r>
              <a:rPr lang="en-US" sz="2000" dirty="0" err="1" smtClean="0"/>
              <a:t>kunci</a:t>
            </a:r>
            <a:r>
              <a:rPr lang="en-US" sz="2000" dirty="0" smtClean="0"/>
              <a:t> lama) : n-</a:t>
            </a:r>
            <a:r>
              <a:rPr lang="en-US" sz="2000" dirty="0" err="1" smtClean="0"/>
              <a:t>angka</a:t>
            </a:r>
            <a:r>
              <a:rPr lang="en-US" sz="2000" dirty="0" smtClean="0"/>
              <a:t> </a:t>
            </a:r>
            <a:r>
              <a:rPr lang="en-US" sz="2000" dirty="0" err="1" smtClean="0"/>
              <a:t>kunci</a:t>
            </a:r>
            <a:endParaRPr lang="en-US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          -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yang lain = </a:t>
            </a:r>
            <a:r>
              <a:rPr lang="en-US" sz="2000" dirty="0" err="1" smtClean="0"/>
              <a:t>Baris</a:t>
            </a:r>
            <a:r>
              <a:rPr lang="en-US" sz="2000" dirty="0" smtClean="0"/>
              <a:t> lama – (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</a:t>
            </a:r>
            <a:r>
              <a:rPr lang="en-US" sz="2000" dirty="0" err="1" smtClean="0"/>
              <a:t>kunci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r>
              <a:rPr lang="en-US" sz="2000" dirty="0" smtClean="0"/>
              <a:t>) x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                                                </a:t>
            </a:r>
            <a:r>
              <a:rPr lang="en-US" sz="2000" dirty="0" err="1" smtClean="0"/>
              <a:t>angka</a:t>
            </a:r>
            <a:r>
              <a:rPr lang="en-US" sz="2000" dirty="0" smtClean="0"/>
              <a:t> </a:t>
            </a:r>
            <a:r>
              <a:rPr lang="en-US" sz="2000" dirty="0" err="1" smtClean="0"/>
              <a:t>kolom</a:t>
            </a:r>
            <a:r>
              <a:rPr lang="en-US" sz="2000" dirty="0" smtClean="0"/>
              <a:t> </a:t>
            </a:r>
            <a:r>
              <a:rPr lang="en-US" sz="2000" dirty="0" err="1" smtClean="0"/>
              <a:t>kunci</a:t>
            </a:r>
            <a:r>
              <a:rPr lang="en-US" sz="2000" dirty="0" smtClean="0"/>
              <a:t> </a:t>
            </a:r>
            <a:r>
              <a:rPr lang="en-US" sz="2000" dirty="0" err="1" smtClean="0"/>
              <a:t>baris</a:t>
            </a:r>
            <a:r>
              <a:rPr lang="en-US" sz="2000" dirty="0" smtClean="0"/>
              <a:t> </a:t>
            </a:r>
            <a:r>
              <a:rPr lang="en-US" sz="2000" dirty="0" err="1" smtClean="0"/>
              <a:t>ybs</a:t>
            </a:r>
            <a:r>
              <a:rPr lang="en-US" sz="2000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sz="2000" dirty="0" smtClean="0"/>
          </a:p>
        </p:txBody>
      </p:sp>
      <p:graphicFrame>
        <p:nvGraphicFramePr>
          <p:cNvPr id="107523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30911498"/>
              </p:ext>
            </p:extLst>
          </p:nvPr>
        </p:nvGraphicFramePr>
        <p:xfrm>
          <a:off x="468313" y="2276475"/>
          <a:ext cx="7045325" cy="3024189"/>
        </p:xfrm>
        <a:graphic>
          <a:graphicData uri="http://schemas.openxmlformats.org/drawingml/2006/table">
            <a:tbl>
              <a:tblPr/>
              <a:tblGrid>
                <a:gridCol w="1174750"/>
                <a:gridCol w="1174750"/>
                <a:gridCol w="1173163"/>
                <a:gridCol w="1174750"/>
                <a:gridCol w="1173162"/>
                <a:gridCol w="1174750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476250"/>
            <a:ext cx="8215313" cy="53911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1800" smtClean="0"/>
              <a:t>C. Perubahan-perubahan nilai baris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          - Nilai baris kunci baru = (Nilai baris kunci lama) : n-angka kunci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          - Nilai baris yang lain = Baris lama – (Nilai baris kunci baru) x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                                                angka kolom kunci baris ybs.</a:t>
            </a:r>
          </a:p>
          <a:p>
            <a:pPr eaLnBrk="1" hangingPunct="1">
              <a:buFont typeface="Wingdings" pitchFamily="2" charset="2"/>
              <a:buNone/>
            </a:pPr>
            <a:endParaRPr lang="en-US" sz="2700" smtClean="0"/>
          </a:p>
        </p:txBody>
      </p:sp>
      <p:graphicFrame>
        <p:nvGraphicFramePr>
          <p:cNvPr id="108547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29255056"/>
              </p:ext>
            </p:extLst>
          </p:nvPr>
        </p:nvGraphicFramePr>
        <p:xfrm>
          <a:off x="468313" y="2276475"/>
          <a:ext cx="7045325" cy="3024189"/>
        </p:xfrm>
        <a:graphic>
          <a:graphicData uri="http://schemas.openxmlformats.org/drawingml/2006/table">
            <a:tbl>
              <a:tblPr/>
              <a:tblGrid>
                <a:gridCol w="1174750"/>
                <a:gridCol w="1174750"/>
                <a:gridCol w="1173163"/>
                <a:gridCol w="1174750"/>
                <a:gridCol w="1173162"/>
                <a:gridCol w="1174750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142288" cy="5318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/>
              <a:t>	</a:t>
            </a:r>
            <a:r>
              <a:rPr lang="en-US" sz="2000" dirty="0" smtClean="0"/>
              <a:t>3. Iterasi-2 : </a:t>
            </a:r>
            <a:r>
              <a:rPr lang="en-US" sz="2000" dirty="0" err="1" smtClean="0"/>
              <a:t>perhatikan</a:t>
            </a:r>
            <a:r>
              <a:rPr lang="en-US" sz="2000" dirty="0" smtClean="0"/>
              <a:t>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koefisien</a:t>
            </a:r>
            <a:r>
              <a:rPr lang="en-US" sz="2000" dirty="0" smtClean="0"/>
              <a:t>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Tabel</a:t>
            </a:r>
            <a:r>
              <a:rPr lang="en-US" sz="20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                      </a:t>
            </a:r>
            <a:r>
              <a:rPr lang="en-US" sz="2000" dirty="0" err="1" smtClean="0"/>
              <a:t>simpleks</a:t>
            </a:r>
            <a:r>
              <a:rPr lang="en-US" sz="2000" dirty="0" smtClean="0"/>
              <a:t> </a:t>
            </a:r>
            <a:r>
              <a:rPr lang="en-US" sz="2000" dirty="0" err="1" smtClean="0"/>
              <a:t>masih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bernilai</a:t>
            </a:r>
            <a:r>
              <a:rPr lang="en-US" sz="2000" dirty="0" smtClean="0"/>
              <a:t> </a:t>
            </a:r>
            <a:r>
              <a:rPr lang="en-US" sz="2000" dirty="0" err="1" smtClean="0"/>
              <a:t>negatif</a:t>
            </a:r>
            <a:r>
              <a:rPr lang="en-US" sz="2000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chemeClr val="accent2"/>
                </a:solidFill>
              </a:rPr>
              <a:t>                                                                 </a:t>
            </a:r>
            <a:r>
              <a:rPr lang="en-US" sz="1400" dirty="0" err="1" smtClean="0"/>
              <a:t>Angka</a:t>
            </a:r>
            <a:r>
              <a:rPr lang="en-US" sz="1400" dirty="0" smtClean="0"/>
              <a:t> </a:t>
            </a:r>
            <a:r>
              <a:rPr lang="en-US" sz="1400" dirty="0" err="1" smtClean="0"/>
              <a:t>Kunci</a:t>
            </a: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 smtClean="0"/>
              <a:t>       </a:t>
            </a:r>
          </a:p>
        </p:txBody>
      </p:sp>
      <p:graphicFrame>
        <p:nvGraphicFramePr>
          <p:cNvPr id="76861" name="Group 6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86311837"/>
              </p:ext>
            </p:extLst>
          </p:nvPr>
        </p:nvGraphicFramePr>
        <p:xfrm>
          <a:off x="539750" y="1989138"/>
          <a:ext cx="7126288" cy="3333115"/>
        </p:xfrm>
        <a:graphic>
          <a:graphicData uri="http://schemas.openxmlformats.org/drawingml/2006/table">
            <a:tbl>
              <a:tblPr/>
              <a:tblGrid>
                <a:gridCol w="1017588"/>
                <a:gridCol w="1017587"/>
                <a:gridCol w="1019175"/>
                <a:gridCol w="1017588"/>
                <a:gridCol w="1019175"/>
                <a:gridCol w="1017587"/>
                <a:gridCol w="1017588"/>
              </a:tblGrid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197" name="Line 62"/>
          <p:cNvSpPr>
            <a:spLocks noChangeShapeType="1"/>
          </p:cNvSpPr>
          <p:nvPr/>
        </p:nvSpPr>
        <p:spPr bwMode="auto">
          <a:xfrm>
            <a:off x="3071813" y="4000500"/>
            <a:ext cx="647700" cy="122396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	</a:t>
            </a:r>
            <a:r>
              <a:rPr lang="en-US" sz="1800" smtClean="0"/>
              <a:t>- Merubah baris pada angka kunci dan baris-baris lainnya.</a:t>
            </a:r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</p:txBody>
      </p:sp>
      <p:graphicFrame>
        <p:nvGraphicFramePr>
          <p:cNvPr id="78905" name="Group 57"/>
          <p:cNvGraphicFramePr>
            <a:graphicFrameLocks noGrp="1"/>
          </p:cNvGraphicFramePr>
          <p:nvPr>
            <p:ph sz="half" idx="2"/>
          </p:nvPr>
        </p:nvGraphicFramePr>
        <p:xfrm>
          <a:off x="611188" y="1960563"/>
          <a:ext cx="7065962" cy="3340101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8062"/>
                <a:gridCol w="1009650"/>
                <a:gridCol w="1009650"/>
                <a:gridCol w="1009650"/>
              </a:tblGrid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	</a:t>
            </a:r>
            <a:r>
              <a:rPr lang="en-US" sz="1800" smtClean="0"/>
              <a:t>- Merubah baris pada angka kunci dan baris-baris lainnya.</a:t>
            </a:r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</p:txBody>
      </p:sp>
      <p:graphicFrame>
        <p:nvGraphicFramePr>
          <p:cNvPr id="109571" name="Group 3"/>
          <p:cNvGraphicFramePr>
            <a:graphicFrameLocks noGrp="1"/>
          </p:cNvGraphicFramePr>
          <p:nvPr>
            <p:ph sz="half" idx="2"/>
          </p:nvPr>
        </p:nvGraphicFramePr>
        <p:xfrm>
          <a:off x="611188" y="1960563"/>
          <a:ext cx="7065962" cy="3340101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8062"/>
                <a:gridCol w="1009650"/>
                <a:gridCol w="1009650"/>
                <a:gridCol w="1009650"/>
              </a:tblGrid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baris-baris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graphicFrame>
        <p:nvGraphicFramePr>
          <p:cNvPr id="110595" name="Group 3"/>
          <p:cNvGraphicFramePr>
            <a:graphicFrameLocks noGrp="1"/>
          </p:cNvGraphicFramePr>
          <p:nvPr>
            <p:ph sz="half" idx="2"/>
          </p:nvPr>
        </p:nvGraphicFramePr>
        <p:xfrm>
          <a:off x="611188" y="1960563"/>
          <a:ext cx="7065962" cy="3340101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8062"/>
                <a:gridCol w="1009650"/>
                <a:gridCol w="1009650"/>
                <a:gridCol w="1009650"/>
              </a:tblGrid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549275"/>
            <a:ext cx="8153400" cy="5318125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800" b="1" dirty="0" err="1" smtClean="0">
                <a:solidFill>
                  <a:schemeClr val="accent1"/>
                </a:solidFill>
              </a:rPr>
              <a:t>Soal</a:t>
            </a:r>
            <a:r>
              <a:rPr lang="en-US" sz="2800" b="1" dirty="0" smtClean="0">
                <a:solidFill>
                  <a:schemeClr val="accent1"/>
                </a:solidFill>
              </a:rPr>
              <a:t> Program Linier </a:t>
            </a:r>
          </a:p>
          <a:p>
            <a:pPr marL="0" indent="0" eaLnBrk="1" hangingPunct="1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: </a:t>
            </a:r>
            <a:r>
              <a:rPr lang="en-US" sz="2800" dirty="0" err="1" smtClean="0"/>
              <a:t>Maksimumkan</a:t>
            </a: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800" b="1" dirty="0" smtClean="0">
                <a:solidFill>
                  <a:schemeClr val="accent1"/>
                </a:solidFill>
              </a:rPr>
              <a:t>       </a:t>
            </a:r>
            <a:r>
              <a:rPr lang="en-US" sz="2800" dirty="0" smtClean="0">
                <a:solidFill>
                  <a:srgbClr val="FF9933"/>
                </a:solidFill>
              </a:rPr>
              <a:t>Z = C</a:t>
            </a:r>
            <a:r>
              <a:rPr lang="en-US" sz="2800" baseline="-25000" dirty="0" smtClean="0">
                <a:solidFill>
                  <a:srgbClr val="FF9933"/>
                </a:solidFill>
              </a:rPr>
              <a:t>1</a:t>
            </a:r>
            <a:r>
              <a:rPr lang="en-US" sz="2800" dirty="0" smtClean="0">
                <a:solidFill>
                  <a:srgbClr val="FF9933"/>
                </a:solidFill>
              </a:rPr>
              <a:t>X</a:t>
            </a:r>
            <a:r>
              <a:rPr lang="en-US" sz="2800" baseline="-25000" dirty="0" smtClean="0">
                <a:solidFill>
                  <a:srgbClr val="FF9933"/>
                </a:solidFill>
              </a:rPr>
              <a:t>1</a:t>
            </a:r>
            <a:r>
              <a:rPr lang="en-US" sz="2800" dirty="0" smtClean="0">
                <a:solidFill>
                  <a:srgbClr val="FF9933"/>
                </a:solidFill>
              </a:rPr>
              <a:t>+C</a:t>
            </a:r>
            <a:r>
              <a:rPr lang="en-US" sz="2800" baseline="-25000" dirty="0" smtClean="0">
                <a:solidFill>
                  <a:srgbClr val="FF9933"/>
                </a:solidFill>
              </a:rPr>
              <a:t>2</a:t>
            </a:r>
            <a:r>
              <a:rPr lang="en-US" sz="2800" dirty="0" smtClean="0">
                <a:solidFill>
                  <a:srgbClr val="FF9933"/>
                </a:solidFill>
              </a:rPr>
              <a:t>X</a:t>
            </a:r>
            <a:r>
              <a:rPr lang="en-US" sz="2800" baseline="-25000" dirty="0" smtClean="0">
                <a:solidFill>
                  <a:srgbClr val="FF9933"/>
                </a:solidFill>
              </a:rPr>
              <a:t>2</a:t>
            </a:r>
            <a:r>
              <a:rPr lang="en-US" sz="2800" dirty="0" smtClean="0">
                <a:solidFill>
                  <a:srgbClr val="FF9933"/>
                </a:solidFill>
              </a:rPr>
              <a:t>+ . . . . . +</a:t>
            </a:r>
            <a:r>
              <a:rPr lang="en-US" sz="2800" dirty="0" err="1" smtClean="0">
                <a:solidFill>
                  <a:srgbClr val="FF9933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FF9933"/>
                </a:solidFill>
              </a:rPr>
              <a:t>n</a:t>
            </a:r>
            <a:r>
              <a:rPr lang="en-US" sz="2800" dirty="0" err="1" smtClean="0">
                <a:solidFill>
                  <a:srgbClr val="FF9933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FF9933"/>
                </a:solidFill>
              </a:rPr>
              <a:t>n</a:t>
            </a:r>
            <a:endParaRPr lang="en-US" sz="2800" dirty="0" smtClean="0">
              <a:solidFill>
                <a:srgbClr val="FF9933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</a:t>
            </a:r>
            <a:r>
              <a:rPr lang="en-US" sz="2800" dirty="0" smtClean="0"/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FF9933"/>
                </a:solidFill>
              </a:rPr>
              <a:t>a</a:t>
            </a:r>
            <a:r>
              <a:rPr lang="en-US" sz="2800" baseline="-25000" dirty="0" smtClean="0">
                <a:solidFill>
                  <a:srgbClr val="FF9933"/>
                </a:solidFill>
              </a:rPr>
              <a:t>11</a:t>
            </a:r>
            <a:r>
              <a:rPr lang="en-US" sz="2800" dirty="0" smtClean="0">
                <a:solidFill>
                  <a:srgbClr val="FF9933"/>
                </a:solidFill>
              </a:rPr>
              <a:t>X</a:t>
            </a:r>
            <a:r>
              <a:rPr lang="en-US" sz="2800" baseline="-25000" dirty="0" smtClean="0">
                <a:solidFill>
                  <a:srgbClr val="FF9933"/>
                </a:solidFill>
              </a:rPr>
              <a:t>1  </a:t>
            </a:r>
            <a:r>
              <a:rPr lang="en-US" sz="2800" dirty="0" smtClean="0">
                <a:solidFill>
                  <a:srgbClr val="FF9933"/>
                </a:solidFill>
              </a:rPr>
              <a:t>+  </a:t>
            </a:r>
            <a:r>
              <a:rPr lang="en-US" sz="2800" dirty="0" smtClean="0">
                <a:solidFill>
                  <a:srgbClr val="FF9933"/>
                </a:solidFill>
              </a:rPr>
              <a:t>a</a:t>
            </a:r>
            <a:r>
              <a:rPr lang="en-US" sz="2800" baseline="-25000" dirty="0" smtClean="0">
                <a:solidFill>
                  <a:srgbClr val="FF9933"/>
                </a:solidFill>
              </a:rPr>
              <a:t>12</a:t>
            </a:r>
            <a:r>
              <a:rPr lang="en-US" sz="2800" dirty="0" smtClean="0">
                <a:solidFill>
                  <a:srgbClr val="FF9933"/>
                </a:solidFill>
              </a:rPr>
              <a:t>X</a:t>
            </a:r>
            <a:r>
              <a:rPr lang="en-US" sz="2800" baseline="-25000" dirty="0" smtClean="0">
                <a:solidFill>
                  <a:srgbClr val="FF9933"/>
                </a:solidFill>
              </a:rPr>
              <a:t>2  </a:t>
            </a:r>
            <a:r>
              <a:rPr lang="en-US" sz="2800" dirty="0" smtClean="0">
                <a:solidFill>
                  <a:srgbClr val="FF9933"/>
                </a:solidFill>
              </a:rPr>
              <a:t>+. . . .+  a</a:t>
            </a:r>
            <a:r>
              <a:rPr lang="en-US" sz="2800" baseline="-25000" dirty="0" smtClean="0">
                <a:solidFill>
                  <a:srgbClr val="FF9933"/>
                </a:solidFill>
              </a:rPr>
              <a:t>1n</a:t>
            </a:r>
            <a:r>
              <a:rPr lang="en-US" sz="2800" dirty="0" smtClean="0">
                <a:solidFill>
                  <a:srgbClr val="FF9933"/>
                </a:solidFill>
              </a:rPr>
              <a:t>X</a:t>
            </a:r>
            <a:r>
              <a:rPr lang="en-US" sz="2800" baseline="-25000" dirty="0" smtClean="0">
                <a:solidFill>
                  <a:srgbClr val="FF9933"/>
                </a:solidFill>
              </a:rPr>
              <a:t>n</a:t>
            </a:r>
            <a:r>
              <a:rPr lang="en-US" sz="2800" dirty="0" smtClean="0">
                <a:solidFill>
                  <a:srgbClr val="FF9933"/>
                </a:solidFill>
              </a:rPr>
              <a:t>   </a:t>
            </a:r>
            <a:r>
              <a:rPr lang="en-US" sz="2800" dirty="0" smtClean="0">
                <a:sym typeface="Symbol" pitchFamily="18" charset="2"/>
              </a:rPr>
              <a:t>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9933"/>
                </a:solidFill>
              </a:rPr>
              <a:t> b</a:t>
            </a:r>
            <a:r>
              <a:rPr lang="en-US" sz="2800" baseline="-25000" dirty="0" smtClean="0">
                <a:solidFill>
                  <a:srgbClr val="FF9933"/>
                </a:solidFill>
              </a:rPr>
              <a:t>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aseline="-25000" dirty="0" smtClean="0">
                <a:solidFill>
                  <a:srgbClr val="FF9933"/>
                </a:solidFill>
              </a:rPr>
              <a:t>          </a:t>
            </a:r>
            <a:r>
              <a:rPr lang="en-US" sz="2800" dirty="0" smtClean="0">
                <a:solidFill>
                  <a:srgbClr val="FF9933"/>
                </a:solidFill>
              </a:rPr>
              <a:t>a</a:t>
            </a:r>
            <a:r>
              <a:rPr lang="en-US" sz="2800" baseline="-25000" dirty="0" smtClean="0">
                <a:solidFill>
                  <a:srgbClr val="FF9933"/>
                </a:solidFill>
              </a:rPr>
              <a:t>21</a:t>
            </a:r>
            <a:r>
              <a:rPr lang="en-US" sz="2800" dirty="0" smtClean="0">
                <a:solidFill>
                  <a:srgbClr val="FF9933"/>
                </a:solidFill>
              </a:rPr>
              <a:t>X</a:t>
            </a:r>
            <a:r>
              <a:rPr lang="en-US" sz="2800" baseline="-25000" dirty="0" smtClean="0">
                <a:solidFill>
                  <a:srgbClr val="FF9933"/>
                </a:solidFill>
              </a:rPr>
              <a:t>1  </a:t>
            </a:r>
            <a:r>
              <a:rPr lang="en-US" sz="2800" dirty="0" smtClean="0">
                <a:solidFill>
                  <a:srgbClr val="FF9933"/>
                </a:solidFill>
              </a:rPr>
              <a:t>+  </a:t>
            </a:r>
            <a:r>
              <a:rPr lang="en-US" sz="2800" dirty="0" smtClean="0">
                <a:solidFill>
                  <a:srgbClr val="FF9933"/>
                </a:solidFill>
              </a:rPr>
              <a:t>a</a:t>
            </a:r>
            <a:r>
              <a:rPr lang="en-US" sz="2800" baseline="-25000" dirty="0" smtClean="0">
                <a:solidFill>
                  <a:srgbClr val="FF9933"/>
                </a:solidFill>
              </a:rPr>
              <a:t>22</a:t>
            </a:r>
            <a:r>
              <a:rPr lang="en-US" sz="2800" dirty="0" smtClean="0">
                <a:solidFill>
                  <a:srgbClr val="FF9933"/>
                </a:solidFill>
              </a:rPr>
              <a:t>X</a:t>
            </a:r>
            <a:r>
              <a:rPr lang="en-US" sz="2800" baseline="-25000" dirty="0" smtClean="0">
                <a:solidFill>
                  <a:srgbClr val="FF9933"/>
                </a:solidFill>
              </a:rPr>
              <a:t>2  </a:t>
            </a:r>
            <a:r>
              <a:rPr lang="en-US" sz="2800" dirty="0" smtClean="0">
                <a:solidFill>
                  <a:srgbClr val="FF9933"/>
                </a:solidFill>
              </a:rPr>
              <a:t>+. . . .+   a</a:t>
            </a:r>
            <a:r>
              <a:rPr lang="en-US" sz="2800" baseline="-25000" dirty="0" smtClean="0">
                <a:solidFill>
                  <a:srgbClr val="FF9933"/>
                </a:solidFill>
              </a:rPr>
              <a:t>2n</a:t>
            </a:r>
            <a:r>
              <a:rPr lang="en-US" sz="2800" dirty="0" smtClean="0">
                <a:solidFill>
                  <a:srgbClr val="FF9933"/>
                </a:solidFill>
              </a:rPr>
              <a:t>X</a:t>
            </a:r>
            <a:r>
              <a:rPr lang="en-US" sz="2800" baseline="-25000" dirty="0" smtClean="0">
                <a:solidFill>
                  <a:srgbClr val="FF9933"/>
                </a:solidFill>
              </a:rPr>
              <a:t>n </a:t>
            </a:r>
            <a:r>
              <a:rPr lang="en-US" sz="2800" dirty="0" smtClean="0">
                <a:solidFill>
                  <a:srgbClr val="FF9933"/>
                </a:solidFill>
              </a:rPr>
              <a:t> </a:t>
            </a:r>
            <a:r>
              <a:rPr lang="en-US" sz="2800" dirty="0" smtClean="0">
                <a:sym typeface="Symbol" pitchFamily="18" charset="2"/>
              </a:rPr>
              <a:t> </a:t>
            </a:r>
            <a:r>
              <a:rPr lang="en-US" sz="2800" dirty="0" smtClean="0">
                <a:solidFill>
                  <a:srgbClr val="FF9933"/>
                </a:solidFill>
              </a:rPr>
              <a:t>  b</a:t>
            </a:r>
            <a:r>
              <a:rPr lang="en-US" sz="2800" baseline="-25000" dirty="0" smtClean="0">
                <a:solidFill>
                  <a:srgbClr val="FF9933"/>
                </a:solidFill>
              </a:rPr>
              <a:t>2</a:t>
            </a:r>
            <a:endParaRPr lang="en-US" sz="2800" dirty="0" smtClean="0">
              <a:solidFill>
                <a:srgbClr val="FF9933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FF9933"/>
                </a:solidFill>
              </a:rPr>
              <a:t>       …….    ……..           …….   …..   …..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FF9933"/>
                </a:solidFill>
              </a:rPr>
              <a:t>       </a:t>
            </a:r>
            <a:r>
              <a:rPr lang="en-US" sz="2800" dirty="0" smtClean="0">
                <a:solidFill>
                  <a:srgbClr val="FF9933"/>
                </a:solidFill>
              </a:rPr>
              <a:t>a</a:t>
            </a:r>
            <a:r>
              <a:rPr lang="en-US" sz="2800" baseline="-25000" dirty="0" smtClean="0">
                <a:solidFill>
                  <a:srgbClr val="FF9933"/>
                </a:solidFill>
              </a:rPr>
              <a:t>m1</a:t>
            </a:r>
            <a:r>
              <a:rPr lang="en-US" sz="2800" dirty="0" smtClean="0">
                <a:solidFill>
                  <a:srgbClr val="FF9933"/>
                </a:solidFill>
              </a:rPr>
              <a:t>X</a:t>
            </a:r>
            <a:r>
              <a:rPr lang="en-US" sz="2800" baseline="-25000" dirty="0" smtClean="0">
                <a:solidFill>
                  <a:srgbClr val="FF9933"/>
                </a:solidFill>
              </a:rPr>
              <a:t>1  </a:t>
            </a:r>
            <a:r>
              <a:rPr lang="en-US" sz="2800" dirty="0" smtClean="0">
                <a:solidFill>
                  <a:srgbClr val="FF9933"/>
                </a:solidFill>
              </a:rPr>
              <a:t>+  </a:t>
            </a:r>
            <a:r>
              <a:rPr lang="en-US" sz="2800" dirty="0" smtClean="0">
                <a:solidFill>
                  <a:srgbClr val="FF9933"/>
                </a:solidFill>
              </a:rPr>
              <a:t>a</a:t>
            </a:r>
            <a:r>
              <a:rPr lang="en-US" sz="2800" baseline="-25000" dirty="0" smtClean="0">
                <a:solidFill>
                  <a:srgbClr val="FF9933"/>
                </a:solidFill>
              </a:rPr>
              <a:t>m2</a:t>
            </a:r>
            <a:r>
              <a:rPr lang="en-US" sz="2800" dirty="0" smtClean="0">
                <a:solidFill>
                  <a:srgbClr val="FF9933"/>
                </a:solidFill>
              </a:rPr>
              <a:t>X</a:t>
            </a:r>
            <a:r>
              <a:rPr lang="en-US" sz="2800" baseline="-25000" dirty="0" smtClean="0">
                <a:solidFill>
                  <a:srgbClr val="FF9933"/>
                </a:solidFill>
              </a:rPr>
              <a:t>2 </a:t>
            </a:r>
            <a:r>
              <a:rPr lang="en-US" sz="2800" dirty="0" smtClean="0">
                <a:solidFill>
                  <a:srgbClr val="FF9933"/>
                </a:solidFill>
              </a:rPr>
              <a:t>+. . . .+  </a:t>
            </a:r>
            <a:r>
              <a:rPr lang="en-US" sz="2800" dirty="0" err="1" smtClean="0">
                <a:solidFill>
                  <a:srgbClr val="FF9933"/>
                </a:solidFill>
              </a:rPr>
              <a:t>a</a:t>
            </a:r>
            <a:r>
              <a:rPr lang="en-US" sz="2800" baseline="-25000" dirty="0" err="1" smtClean="0">
                <a:solidFill>
                  <a:srgbClr val="FF9933"/>
                </a:solidFill>
              </a:rPr>
              <a:t>mn</a:t>
            </a:r>
            <a:r>
              <a:rPr lang="en-US" sz="2800" dirty="0" err="1" smtClean="0">
                <a:solidFill>
                  <a:srgbClr val="FF9933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FF9933"/>
                </a:solidFill>
              </a:rPr>
              <a:t>n</a:t>
            </a:r>
            <a:r>
              <a:rPr lang="en-US" sz="2800" dirty="0" smtClean="0">
                <a:solidFill>
                  <a:srgbClr val="FF9933"/>
                </a:solidFill>
              </a:rPr>
              <a:t>   </a:t>
            </a:r>
            <a:r>
              <a:rPr lang="en-US" sz="2800" dirty="0" smtClean="0">
                <a:sym typeface="Symbol" pitchFamily="18" charset="2"/>
              </a:rPr>
              <a:t></a:t>
            </a:r>
            <a:r>
              <a:rPr lang="en-US" sz="2800" dirty="0" smtClean="0">
                <a:solidFill>
                  <a:srgbClr val="FF9933"/>
                </a:solidFill>
              </a:rPr>
              <a:t>  </a:t>
            </a:r>
            <a:r>
              <a:rPr lang="en-US" sz="2800" dirty="0" err="1" smtClean="0">
                <a:solidFill>
                  <a:srgbClr val="FF9933"/>
                </a:solidFill>
              </a:rPr>
              <a:t>b</a:t>
            </a:r>
            <a:r>
              <a:rPr lang="en-US" sz="2800" baseline="-25000" dirty="0" err="1" smtClean="0">
                <a:solidFill>
                  <a:srgbClr val="FF9933"/>
                </a:solidFill>
              </a:rPr>
              <a:t>m</a:t>
            </a:r>
            <a:endParaRPr lang="en-US" sz="2800" baseline="-25000" dirty="0" smtClean="0">
              <a:solidFill>
                <a:srgbClr val="FF9933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baseline="-25000" dirty="0" smtClean="0">
                <a:solidFill>
                  <a:srgbClr val="FF9933"/>
                </a:solidFill>
              </a:rPr>
              <a:t>            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549275"/>
            <a:ext cx="8153400" cy="5318125"/>
          </a:xfrm>
        </p:spPr>
        <p:txBody>
          <a:bodyPr/>
          <a:lstStyle/>
          <a:p>
            <a:pPr marL="892175" indent="-892175" algn="just" eaLnBrk="1" hangingPunct="1">
              <a:buFont typeface="Wingdings" pitchFamily="2" charset="2"/>
              <a:buNone/>
            </a:pPr>
            <a:r>
              <a:rPr lang="en-US" smtClean="0"/>
              <a:t>		Pada iterasi-2 terlihat bahwa koefisien fungsi tujuan sudah tidak ada lagi yang mempunyai nilai negatif, proses peru-bahan selesai dan ini menunjukkan penyelesaian persoalan linear dengan metode simpleks sudah mencapai optimum dengan hasil sbb :</a:t>
            </a:r>
          </a:p>
          <a:p>
            <a:pPr marL="892175" indent="-892175" algn="just" eaLnBrk="1" hangingPunct="1">
              <a:buFont typeface="Wingdings" pitchFamily="2" charset="2"/>
              <a:buNone/>
            </a:pPr>
            <a:r>
              <a:rPr lang="en-US" smtClean="0"/>
              <a:t>        X</a:t>
            </a:r>
            <a:r>
              <a:rPr lang="en-US" baseline="-25000" smtClean="0"/>
              <a:t>1</a:t>
            </a:r>
            <a:r>
              <a:rPr lang="en-US" smtClean="0"/>
              <a:t>= 400 dan X</a:t>
            </a:r>
            <a:r>
              <a:rPr lang="en-US" baseline="-25000" smtClean="0"/>
              <a:t>2</a:t>
            </a:r>
            <a:r>
              <a:rPr lang="en-US" smtClean="0"/>
              <a:t> = 200 dengan Z</a:t>
            </a:r>
            <a:r>
              <a:rPr lang="en-US" baseline="-25000" smtClean="0"/>
              <a:t>makasimum </a:t>
            </a:r>
            <a:r>
              <a:rPr lang="en-US" smtClean="0"/>
              <a:t>= Rp 8000.-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549275"/>
            <a:ext cx="8153400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b="1" dirty="0" err="1" smtClean="0">
                <a:solidFill>
                  <a:srgbClr val="0000FF"/>
                </a:solidFill>
              </a:rPr>
              <a:t>Contoh</a:t>
            </a:r>
            <a:r>
              <a:rPr lang="en-US" b="1" dirty="0" smtClean="0">
                <a:solidFill>
                  <a:srgbClr val="0000FF"/>
                </a:solidFill>
              </a:rPr>
              <a:t> 4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dirty="0" smtClean="0">
                <a:solidFill>
                  <a:srgbClr val="0000FF"/>
                </a:solidFill>
              </a:rPr>
              <a:t>	Model Program Linear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Maksimumkan</a:t>
            </a:r>
            <a:r>
              <a:rPr lang="en-US" dirty="0" smtClean="0"/>
              <a:t> : Z = 3X</a:t>
            </a:r>
            <a:r>
              <a:rPr lang="en-US" baseline="-25000" dirty="0" smtClean="0"/>
              <a:t>1</a:t>
            </a:r>
            <a:r>
              <a:rPr lang="en-US" dirty="0" smtClean="0"/>
              <a:t>+2X</a:t>
            </a:r>
            <a:r>
              <a:rPr lang="en-US" baseline="-25000" dirty="0" smtClean="0"/>
              <a:t>2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aseline="-25000" dirty="0" smtClean="0"/>
              <a:t>    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Pembatas</a:t>
            </a:r>
            <a:r>
              <a:rPr lang="en-US" dirty="0" smtClean="0"/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              X</a:t>
            </a:r>
            <a:r>
              <a:rPr lang="en-US" baseline="-25000" dirty="0" smtClean="0"/>
              <a:t>1</a:t>
            </a:r>
            <a:r>
              <a:rPr lang="en-US" dirty="0" smtClean="0"/>
              <a:t> +   X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</a:rPr>
              <a:t>≤ 15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cs typeface="Arial" charset="0"/>
              </a:rPr>
              <a:t>                    2X</a:t>
            </a:r>
            <a:r>
              <a:rPr lang="en-US" baseline="-25000" dirty="0" smtClean="0">
                <a:cs typeface="Arial" charset="0"/>
              </a:rPr>
              <a:t>1</a:t>
            </a:r>
            <a:r>
              <a:rPr lang="en-US" dirty="0" smtClean="0">
                <a:cs typeface="Arial" charset="0"/>
              </a:rPr>
              <a:t> +   X</a:t>
            </a:r>
            <a:r>
              <a:rPr lang="en-US" baseline="-25000" dirty="0" smtClean="0">
                <a:cs typeface="Arial" charset="0"/>
              </a:rPr>
              <a:t>2</a:t>
            </a:r>
            <a:r>
              <a:rPr lang="en-US" dirty="0" smtClean="0">
                <a:cs typeface="Arial" charset="0"/>
              </a:rPr>
              <a:t> ≤ 28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cs typeface="Arial" charset="0"/>
              </a:rPr>
              <a:t>                      X</a:t>
            </a:r>
            <a:r>
              <a:rPr lang="en-US" baseline="-25000" dirty="0" smtClean="0">
                <a:cs typeface="Arial" charset="0"/>
              </a:rPr>
              <a:t>1  </a:t>
            </a:r>
            <a:r>
              <a:rPr lang="en-US" dirty="0" smtClean="0">
                <a:cs typeface="Arial" charset="0"/>
              </a:rPr>
              <a:t>+ 2X</a:t>
            </a:r>
            <a:r>
              <a:rPr lang="en-US" baseline="-25000" dirty="0" smtClean="0">
                <a:cs typeface="Arial" charset="0"/>
              </a:rPr>
              <a:t>2</a:t>
            </a:r>
            <a:r>
              <a:rPr lang="en-US" dirty="0" smtClean="0">
                <a:cs typeface="Arial" charset="0"/>
              </a:rPr>
              <a:t> ≤ 20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cs typeface="Arial" charset="0"/>
              </a:rPr>
              <a:t>                       X</a:t>
            </a:r>
            <a:r>
              <a:rPr lang="en-US" baseline="-25000" dirty="0" smtClean="0">
                <a:cs typeface="Arial" charset="0"/>
              </a:rPr>
              <a:t>1</a:t>
            </a:r>
            <a:r>
              <a:rPr lang="en-US" dirty="0" smtClean="0">
                <a:cs typeface="Arial" charset="0"/>
              </a:rPr>
              <a:t>, X</a:t>
            </a:r>
            <a:r>
              <a:rPr lang="en-US" baseline="-25000" dirty="0" smtClean="0">
                <a:cs typeface="Arial" charset="0"/>
              </a:rPr>
              <a:t>2</a:t>
            </a:r>
            <a:r>
              <a:rPr lang="en-US" dirty="0" smtClean="0">
                <a:cs typeface="Arial" charset="0"/>
              </a:rPr>
              <a:t> ≥ 0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549275"/>
            <a:ext cx="8153400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		</a:t>
            </a:r>
            <a:r>
              <a:rPr lang="en-US" smtClean="0">
                <a:solidFill>
                  <a:srgbClr val="0000FF"/>
                </a:solidFill>
              </a:rPr>
              <a:t>Model Simpleks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	Fungsi Tujuan : Maksimumkan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  Z– X</a:t>
            </a:r>
            <a:r>
              <a:rPr lang="en-US" baseline="-25000" smtClean="0"/>
              <a:t>1</a:t>
            </a:r>
            <a:r>
              <a:rPr lang="en-US" smtClean="0"/>
              <a:t>–2X</a:t>
            </a:r>
            <a:r>
              <a:rPr lang="en-US" baseline="-25000" smtClean="0"/>
              <a:t>1</a:t>
            </a:r>
            <a:r>
              <a:rPr lang="en-US" smtClean="0"/>
              <a:t>–0S</a:t>
            </a:r>
            <a:r>
              <a:rPr lang="en-US" baseline="-25000" smtClean="0"/>
              <a:t>1</a:t>
            </a:r>
            <a:r>
              <a:rPr lang="en-US" smtClean="0"/>
              <a:t>–0S</a:t>
            </a:r>
            <a:r>
              <a:rPr lang="en-US" baseline="-25000" smtClean="0"/>
              <a:t>2</a:t>
            </a:r>
            <a:r>
              <a:rPr lang="en-US" smtClean="0"/>
              <a:t>–0S</a:t>
            </a:r>
            <a:r>
              <a:rPr lang="en-US" baseline="-25000" smtClean="0"/>
              <a:t>3</a:t>
            </a:r>
            <a:r>
              <a:rPr lang="en-US" smtClean="0"/>
              <a:t> = 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Fungsi Pembatas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  X</a:t>
            </a:r>
            <a:r>
              <a:rPr lang="en-US" baseline="-25000" smtClean="0"/>
              <a:t>1</a:t>
            </a:r>
            <a:r>
              <a:rPr lang="en-US" smtClean="0"/>
              <a:t> +   X</a:t>
            </a:r>
            <a:r>
              <a:rPr lang="en-US" baseline="-25000" smtClean="0"/>
              <a:t>2</a:t>
            </a:r>
            <a:r>
              <a:rPr lang="en-US" smtClean="0"/>
              <a:t> +  S</a:t>
            </a:r>
            <a:r>
              <a:rPr lang="en-US" baseline="-25000" smtClean="0"/>
              <a:t>1</a:t>
            </a:r>
            <a:r>
              <a:rPr lang="en-US" smtClean="0"/>
              <a:t>                  = 15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2X</a:t>
            </a:r>
            <a:r>
              <a:rPr lang="en-US" baseline="-25000" smtClean="0"/>
              <a:t>1</a:t>
            </a:r>
            <a:r>
              <a:rPr lang="en-US" smtClean="0"/>
              <a:t> +   X</a:t>
            </a:r>
            <a:r>
              <a:rPr lang="en-US" baseline="-25000" smtClean="0"/>
              <a:t>2</a:t>
            </a:r>
            <a:r>
              <a:rPr lang="en-US" smtClean="0"/>
              <a:t>         + S</a:t>
            </a:r>
            <a:r>
              <a:rPr lang="en-US" baseline="-25000" smtClean="0"/>
              <a:t>2</a:t>
            </a:r>
            <a:r>
              <a:rPr lang="en-US" smtClean="0"/>
              <a:t>           = 28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  X</a:t>
            </a:r>
            <a:r>
              <a:rPr lang="en-US" baseline="-25000" smtClean="0"/>
              <a:t>1</a:t>
            </a:r>
            <a:r>
              <a:rPr lang="en-US" smtClean="0"/>
              <a:t> + 2X</a:t>
            </a:r>
            <a:r>
              <a:rPr lang="en-US" baseline="-25000" smtClean="0"/>
              <a:t>2</a:t>
            </a:r>
            <a:r>
              <a:rPr lang="en-US" smtClean="0"/>
              <a:t>                 + S</a:t>
            </a:r>
            <a:r>
              <a:rPr lang="en-US" baseline="-25000" smtClean="0"/>
              <a:t>3</a:t>
            </a:r>
            <a:r>
              <a:rPr lang="en-US" smtClean="0"/>
              <a:t>   = 20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              X</a:t>
            </a:r>
            <a:r>
              <a:rPr lang="en-US" baseline="-25000" smtClean="0"/>
              <a:t>1</a:t>
            </a:r>
            <a:r>
              <a:rPr lang="en-US" smtClean="0"/>
              <a:t>, X</a:t>
            </a:r>
            <a:r>
              <a:rPr lang="en-US" baseline="-25000" smtClean="0"/>
              <a:t>2</a:t>
            </a:r>
            <a:r>
              <a:rPr lang="en-US" smtClean="0"/>
              <a:t> </a:t>
            </a:r>
            <a:r>
              <a:rPr lang="en-US" smtClean="0">
                <a:cs typeface="Arial" charset="0"/>
              </a:rPr>
              <a:t>≥ 0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2700" b="1" smtClean="0">
                <a:solidFill>
                  <a:srgbClr val="0000FF"/>
                </a:solidFill>
              </a:rPr>
              <a:t>Tabel Simpleks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b="1" smtClean="0">
                <a:solidFill>
                  <a:srgbClr val="0000FF"/>
                </a:solidFill>
              </a:rPr>
              <a:t>	</a:t>
            </a:r>
          </a:p>
        </p:txBody>
      </p:sp>
      <p:graphicFrame>
        <p:nvGraphicFramePr>
          <p:cNvPr id="84059" name="Group 91"/>
          <p:cNvGraphicFramePr>
            <a:graphicFrameLocks noGrp="1"/>
          </p:cNvGraphicFramePr>
          <p:nvPr>
            <p:ph sz="half" idx="2"/>
          </p:nvPr>
        </p:nvGraphicFramePr>
        <p:xfrm>
          <a:off x="539750" y="1773238"/>
          <a:ext cx="7129462" cy="763587"/>
        </p:xfrm>
        <a:graphic>
          <a:graphicData uri="http://schemas.openxmlformats.org/drawingml/2006/table">
            <a:tbl>
              <a:tblPr/>
              <a:tblGrid>
                <a:gridCol w="1019175"/>
                <a:gridCol w="1019175"/>
                <a:gridCol w="1017587"/>
                <a:gridCol w="1019175"/>
                <a:gridCol w="1017588"/>
                <a:gridCol w="1017587"/>
                <a:gridCol w="1019175"/>
              </a:tblGrid>
              <a:tr h="7635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2700" b="1" smtClean="0">
                <a:solidFill>
                  <a:srgbClr val="0000FF"/>
                </a:solidFill>
              </a:rPr>
              <a:t>Tabel Simpleks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b="1" smtClean="0">
                <a:solidFill>
                  <a:srgbClr val="0000FF"/>
                </a:solidFill>
              </a:rPr>
              <a:t>	</a:t>
            </a:r>
          </a:p>
        </p:txBody>
      </p:sp>
      <p:graphicFrame>
        <p:nvGraphicFramePr>
          <p:cNvPr id="111619" name="Group 3"/>
          <p:cNvGraphicFramePr>
            <a:graphicFrameLocks noGrp="1"/>
          </p:cNvGraphicFramePr>
          <p:nvPr>
            <p:ph sz="half" idx="2"/>
          </p:nvPr>
        </p:nvGraphicFramePr>
        <p:xfrm>
          <a:off x="539750" y="1773238"/>
          <a:ext cx="7129462" cy="3816352"/>
        </p:xfrm>
        <a:graphic>
          <a:graphicData uri="http://schemas.openxmlformats.org/drawingml/2006/table">
            <a:tbl>
              <a:tblPr/>
              <a:tblGrid>
                <a:gridCol w="1019175"/>
                <a:gridCol w="1019175"/>
                <a:gridCol w="1017587"/>
                <a:gridCol w="1019175"/>
                <a:gridCol w="1017588"/>
                <a:gridCol w="1017587"/>
                <a:gridCol w="1019175"/>
              </a:tblGrid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2700" b="1" smtClean="0">
                <a:solidFill>
                  <a:srgbClr val="0000FF"/>
                </a:solidFill>
              </a:rPr>
              <a:t>Tabel Simpleks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b="1" smtClean="0">
                <a:solidFill>
                  <a:srgbClr val="0000FF"/>
                </a:solidFill>
              </a:rPr>
              <a:t>	</a:t>
            </a:r>
          </a:p>
        </p:txBody>
      </p:sp>
      <p:graphicFrame>
        <p:nvGraphicFramePr>
          <p:cNvPr id="112643" name="Group 3"/>
          <p:cNvGraphicFramePr>
            <a:graphicFrameLocks noGrp="1"/>
          </p:cNvGraphicFramePr>
          <p:nvPr>
            <p:ph sz="half" idx="2"/>
          </p:nvPr>
        </p:nvGraphicFramePr>
        <p:xfrm>
          <a:off x="539750" y="1773238"/>
          <a:ext cx="7129462" cy="3816352"/>
        </p:xfrm>
        <a:graphic>
          <a:graphicData uri="http://schemas.openxmlformats.org/drawingml/2006/table">
            <a:tbl>
              <a:tblPr/>
              <a:tblGrid>
                <a:gridCol w="1019175"/>
                <a:gridCol w="1019175"/>
                <a:gridCol w="1017587"/>
                <a:gridCol w="1019175"/>
                <a:gridCol w="1017588"/>
                <a:gridCol w="1017587"/>
                <a:gridCol w="1019175"/>
              </a:tblGrid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2700" b="1" smtClean="0">
                <a:solidFill>
                  <a:srgbClr val="0000FF"/>
                </a:solidFill>
              </a:rPr>
              <a:t>Tabel Simpleks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b="1" smtClean="0">
                <a:solidFill>
                  <a:srgbClr val="0000FF"/>
                </a:solidFill>
              </a:rPr>
              <a:t>	</a:t>
            </a:r>
          </a:p>
        </p:txBody>
      </p:sp>
      <p:graphicFrame>
        <p:nvGraphicFramePr>
          <p:cNvPr id="113667" name="Group 3"/>
          <p:cNvGraphicFramePr>
            <a:graphicFrameLocks noGrp="1"/>
          </p:cNvGraphicFramePr>
          <p:nvPr>
            <p:ph sz="half" idx="2"/>
          </p:nvPr>
        </p:nvGraphicFramePr>
        <p:xfrm>
          <a:off x="539750" y="1773238"/>
          <a:ext cx="7129462" cy="3816352"/>
        </p:xfrm>
        <a:graphic>
          <a:graphicData uri="http://schemas.openxmlformats.org/drawingml/2006/table">
            <a:tbl>
              <a:tblPr/>
              <a:tblGrid>
                <a:gridCol w="1019175"/>
                <a:gridCol w="1019175"/>
                <a:gridCol w="1017587"/>
                <a:gridCol w="1019175"/>
                <a:gridCol w="1017588"/>
                <a:gridCol w="1017587"/>
                <a:gridCol w="1019175"/>
              </a:tblGrid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2700" b="1" smtClean="0">
                <a:solidFill>
                  <a:srgbClr val="0000FF"/>
                </a:solidFill>
              </a:rPr>
              <a:t>Tabel Simpleks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b="1" smtClean="0">
                <a:solidFill>
                  <a:srgbClr val="0000FF"/>
                </a:solidFill>
              </a:rPr>
              <a:t>	</a:t>
            </a:r>
          </a:p>
        </p:txBody>
      </p:sp>
      <p:graphicFrame>
        <p:nvGraphicFramePr>
          <p:cNvPr id="114691" name="Group 3"/>
          <p:cNvGraphicFramePr>
            <a:graphicFrameLocks noGrp="1"/>
          </p:cNvGraphicFramePr>
          <p:nvPr>
            <p:ph sz="half" idx="2"/>
          </p:nvPr>
        </p:nvGraphicFramePr>
        <p:xfrm>
          <a:off x="539750" y="1773238"/>
          <a:ext cx="7129462" cy="3816352"/>
        </p:xfrm>
        <a:graphic>
          <a:graphicData uri="http://schemas.openxmlformats.org/drawingml/2006/table">
            <a:tbl>
              <a:tblPr/>
              <a:tblGrid>
                <a:gridCol w="1019175"/>
                <a:gridCol w="1019175"/>
                <a:gridCol w="1017587"/>
                <a:gridCol w="1019175"/>
                <a:gridCol w="1017588"/>
                <a:gridCol w="1017587"/>
                <a:gridCol w="1019175"/>
              </a:tblGrid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2700" b="1" smtClean="0">
                <a:solidFill>
                  <a:srgbClr val="0000FF"/>
                </a:solidFill>
              </a:rPr>
              <a:t>Tabel Simpleks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b="1" smtClean="0">
                <a:solidFill>
                  <a:srgbClr val="0000FF"/>
                </a:solidFill>
              </a:rPr>
              <a:t>	</a:t>
            </a:r>
          </a:p>
        </p:txBody>
      </p:sp>
      <p:graphicFrame>
        <p:nvGraphicFramePr>
          <p:cNvPr id="115715" name="Group 3"/>
          <p:cNvGraphicFramePr>
            <a:graphicFrameLocks noGrp="1"/>
          </p:cNvGraphicFramePr>
          <p:nvPr>
            <p:ph sz="half" idx="2"/>
          </p:nvPr>
        </p:nvGraphicFramePr>
        <p:xfrm>
          <a:off x="539750" y="1773238"/>
          <a:ext cx="7129462" cy="3816352"/>
        </p:xfrm>
        <a:graphic>
          <a:graphicData uri="http://schemas.openxmlformats.org/drawingml/2006/table">
            <a:tbl>
              <a:tblPr/>
              <a:tblGrid>
                <a:gridCol w="1019175"/>
                <a:gridCol w="1019175"/>
                <a:gridCol w="1017587"/>
                <a:gridCol w="1019175"/>
                <a:gridCol w="1017588"/>
                <a:gridCol w="1017587"/>
                <a:gridCol w="1019175"/>
              </a:tblGrid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142288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1800" smtClean="0"/>
              <a:t>(a). Iterasi Awal (Iterasi-0) :</a:t>
            </a:r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		</a:t>
            </a:r>
            <a:endParaRPr lang="en-US" sz="2700" smtClean="0">
              <a:solidFill>
                <a:schemeClr val="accent2"/>
              </a:solidFill>
            </a:endParaRPr>
          </a:p>
        </p:txBody>
      </p:sp>
      <p:graphicFrame>
        <p:nvGraphicFramePr>
          <p:cNvPr id="86098" name="Group 82"/>
          <p:cNvGraphicFramePr>
            <a:graphicFrameLocks noGrp="1"/>
          </p:cNvGraphicFramePr>
          <p:nvPr>
            <p:ph sz="half" idx="2"/>
          </p:nvPr>
        </p:nvGraphicFramePr>
        <p:xfrm>
          <a:off x="468313" y="1125538"/>
          <a:ext cx="8218487" cy="3384551"/>
        </p:xfrm>
        <a:graphic>
          <a:graphicData uri="http://schemas.openxmlformats.org/drawingml/2006/table">
            <a:tbl>
              <a:tblPr/>
              <a:tblGrid>
                <a:gridCol w="1027112"/>
                <a:gridCol w="1027113"/>
                <a:gridCol w="1028700"/>
                <a:gridCol w="1027112"/>
                <a:gridCol w="1027113"/>
                <a:gridCol w="1027112"/>
                <a:gridCol w="1027113"/>
                <a:gridCol w="1027112"/>
              </a:tblGrid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 Dasar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7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533400" y="549275"/>
            <a:ext cx="8215313" cy="531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en-US" sz="2700"/>
              <a:t>	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en-US" sz="2700"/>
              <a:t>	</a:t>
            </a:r>
            <a:endParaRPr lang="en-US" sz="2700" b="1">
              <a:solidFill>
                <a:srgbClr val="0000FF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en-US" sz="2700" b="1">
                <a:solidFill>
                  <a:srgbClr val="0000FF"/>
                </a:solidFill>
              </a:rPr>
              <a:t>	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473075"/>
            <a:ext cx="8153400" cy="1143000"/>
          </a:xfrm>
        </p:spPr>
        <p:txBody>
          <a:bodyPr lIns="0" rIns="0" bIns="0"/>
          <a:lstStyle/>
          <a:p>
            <a:pPr eaLnBrk="1" hangingPunct="1"/>
            <a:r>
              <a:rPr lang="sv-SE" smtClean="0"/>
              <a:t>Perlu diperhatikan :</a:t>
            </a:r>
            <a:endParaRPr 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219200" y="1828800"/>
            <a:ext cx="7924800" cy="3048000"/>
          </a:xfrm>
        </p:spPr>
        <p:txBody>
          <a:bodyPr/>
          <a:lstStyle/>
          <a:p>
            <a:pPr eaLnBrk="1" hangingPunct="1"/>
            <a:r>
              <a:rPr lang="sv-SE" sz="3200" dirty="0" smtClean="0"/>
              <a:t>Bahwa metode simpleks hanya bisa dipakai (diaplikasikan) pada bentuk standar, sehingga kalau tidak dalam bentuk standar harus ditransformasikan dulu menjadi bentuk standar.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142288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1800" smtClean="0"/>
              <a:t>(a). Iterasi Awal (Iterasi-0) :</a:t>
            </a:r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		</a:t>
            </a:r>
            <a:r>
              <a:rPr lang="en-US" sz="1800" smtClean="0">
                <a:solidFill>
                  <a:schemeClr val="accent2"/>
                </a:solidFill>
              </a:rPr>
              <a:t>Angka Kunci</a:t>
            </a:r>
            <a:endParaRPr lang="en-US" sz="2700" smtClean="0">
              <a:solidFill>
                <a:schemeClr val="accent2"/>
              </a:solidFill>
            </a:endParaRPr>
          </a:p>
        </p:txBody>
      </p:sp>
      <p:graphicFrame>
        <p:nvGraphicFramePr>
          <p:cNvPr id="116740" name="Group 4"/>
          <p:cNvGraphicFramePr>
            <a:graphicFrameLocks noGrp="1"/>
          </p:cNvGraphicFramePr>
          <p:nvPr>
            <p:ph sz="half" idx="2"/>
          </p:nvPr>
        </p:nvGraphicFramePr>
        <p:xfrm>
          <a:off x="468313" y="1125538"/>
          <a:ext cx="8218487" cy="3384551"/>
        </p:xfrm>
        <a:graphic>
          <a:graphicData uri="http://schemas.openxmlformats.org/drawingml/2006/table">
            <a:tbl>
              <a:tblPr/>
              <a:tblGrid>
                <a:gridCol w="1027112"/>
                <a:gridCol w="1027113"/>
                <a:gridCol w="1028700"/>
                <a:gridCol w="1027112"/>
                <a:gridCol w="1027113"/>
                <a:gridCol w="1027112"/>
                <a:gridCol w="1027113"/>
                <a:gridCol w="1027112"/>
              </a:tblGrid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 Dasar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7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533400" y="549275"/>
            <a:ext cx="8215313" cy="531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en-US" sz="2700"/>
              <a:t>	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en-US" sz="2700"/>
              <a:t>	</a:t>
            </a:r>
            <a:endParaRPr lang="en-US" sz="2700" b="1">
              <a:solidFill>
                <a:srgbClr val="0000FF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en-US" sz="2700" b="1">
                <a:solidFill>
                  <a:srgbClr val="0000FF"/>
                </a:solidFill>
              </a:rPr>
              <a:t>	</a:t>
            </a:r>
          </a:p>
        </p:txBody>
      </p:sp>
      <p:sp>
        <p:nvSpPr>
          <p:cNvPr id="63548" name="Line 60"/>
          <p:cNvSpPr>
            <a:spLocks noChangeShapeType="1"/>
          </p:cNvSpPr>
          <p:nvPr/>
        </p:nvSpPr>
        <p:spPr bwMode="auto">
          <a:xfrm>
            <a:off x="2124075" y="3789363"/>
            <a:ext cx="1008063" cy="129540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142288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1600" smtClean="0"/>
              <a:t>(b). Iterasi-1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smtClean="0"/>
              <a:t>     </a:t>
            </a:r>
            <a:endParaRPr lang="en-US" sz="2700" smtClean="0"/>
          </a:p>
        </p:txBody>
      </p:sp>
      <p:graphicFrame>
        <p:nvGraphicFramePr>
          <p:cNvPr id="88157" name="Group 93"/>
          <p:cNvGraphicFramePr>
            <a:graphicFrameLocks noGrp="1"/>
          </p:cNvGraphicFramePr>
          <p:nvPr>
            <p:ph sz="half" idx="2"/>
          </p:nvPr>
        </p:nvGraphicFramePr>
        <p:xfrm>
          <a:off x="468313" y="1125538"/>
          <a:ext cx="8218487" cy="4173538"/>
        </p:xfrm>
        <a:graphic>
          <a:graphicData uri="http://schemas.openxmlformats.org/drawingml/2006/table">
            <a:tbl>
              <a:tblPr/>
              <a:tblGrid>
                <a:gridCol w="1028700"/>
                <a:gridCol w="1025525"/>
                <a:gridCol w="1028700"/>
                <a:gridCol w="1027112"/>
                <a:gridCol w="1027113"/>
                <a:gridCol w="1027112"/>
                <a:gridCol w="1027113"/>
                <a:gridCol w="1027112"/>
              </a:tblGrid>
              <a:tr h="6477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 Dasar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1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205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049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142288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1600" smtClean="0"/>
              <a:t>(b). Iterasi-1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smtClean="0"/>
              <a:t>     </a:t>
            </a:r>
            <a:endParaRPr lang="en-US" sz="2700" smtClean="0"/>
          </a:p>
        </p:txBody>
      </p:sp>
      <p:graphicFrame>
        <p:nvGraphicFramePr>
          <p:cNvPr id="117763" name="Group 3"/>
          <p:cNvGraphicFramePr>
            <a:graphicFrameLocks noGrp="1"/>
          </p:cNvGraphicFramePr>
          <p:nvPr>
            <p:ph sz="half" idx="2"/>
          </p:nvPr>
        </p:nvGraphicFramePr>
        <p:xfrm>
          <a:off x="468313" y="1125538"/>
          <a:ext cx="8218487" cy="4173538"/>
        </p:xfrm>
        <a:graphic>
          <a:graphicData uri="http://schemas.openxmlformats.org/drawingml/2006/table">
            <a:tbl>
              <a:tblPr/>
              <a:tblGrid>
                <a:gridCol w="1028700"/>
                <a:gridCol w="1025525"/>
                <a:gridCol w="1028700"/>
                <a:gridCol w="1027112"/>
                <a:gridCol w="1027113"/>
                <a:gridCol w="1027112"/>
                <a:gridCol w="1027113"/>
                <a:gridCol w="1027112"/>
              </a:tblGrid>
              <a:tr h="6477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 Dasar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1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205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049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3/2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-½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142288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1600" smtClean="0"/>
              <a:t>(b). Iterasi-1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smtClean="0"/>
              <a:t>     </a:t>
            </a:r>
            <a:endParaRPr lang="en-US" sz="2700" smtClean="0"/>
          </a:p>
        </p:txBody>
      </p:sp>
      <p:graphicFrame>
        <p:nvGraphicFramePr>
          <p:cNvPr id="118787" name="Group 3"/>
          <p:cNvGraphicFramePr>
            <a:graphicFrameLocks noGrp="1"/>
          </p:cNvGraphicFramePr>
          <p:nvPr>
            <p:ph sz="half" idx="2"/>
          </p:nvPr>
        </p:nvGraphicFramePr>
        <p:xfrm>
          <a:off x="468313" y="1125538"/>
          <a:ext cx="8218487" cy="4173538"/>
        </p:xfrm>
        <a:graphic>
          <a:graphicData uri="http://schemas.openxmlformats.org/drawingml/2006/table">
            <a:tbl>
              <a:tblPr/>
              <a:tblGrid>
                <a:gridCol w="1028700"/>
                <a:gridCol w="1025525"/>
                <a:gridCol w="1028700"/>
                <a:gridCol w="1027112"/>
                <a:gridCol w="1027113"/>
                <a:gridCol w="1027112"/>
                <a:gridCol w="1027113"/>
                <a:gridCol w="1027112"/>
              </a:tblGrid>
              <a:tr h="6477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 Dasar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1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-½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205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049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3/2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-½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142288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1600" smtClean="0"/>
              <a:t>(b). Iterasi-1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smtClean="0"/>
              <a:t>     </a:t>
            </a:r>
            <a:endParaRPr lang="en-US" sz="2700" smtClean="0"/>
          </a:p>
        </p:txBody>
      </p:sp>
      <p:graphicFrame>
        <p:nvGraphicFramePr>
          <p:cNvPr id="119811" name="Group 3"/>
          <p:cNvGraphicFramePr>
            <a:graphicFrameLocks noGrp="1"/>
          </p:cNvGraphicFramePr>
          <p:nvPr>
            <p:ph sz="half" idx="2"/>
          </p:nvPr>
        </p:nvGraphicFramePr>
        <p:xfrm>
          <a:off x="468313" y="1125538"/>
          <a:ext cx="8218487" cy="4173538"/>
        </p:xfrm>
        <a:graphic>
          <a:graphicData uri="http://schemas.openxmlformats.org/drawingml/2006/table">
            <a:tbl>
              <a:tblPr/>
              <a:tblGrid>
                <a:gridCol w="1028700"/>
                <a:gridCol w="1025525"/>
                <a:gridCol w="1028700"/>
                <a:gridCol w="1027112"/>
                <a:gridCol w="1027113"/>
                <a:gridCol w="1027112"/>
                <a:gridCol w="1027113"/>
                <a:gridCol w="1027112"/>
              </a:tblGrid>
              <a:tr h="6477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 Dasar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-½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3/2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1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-½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205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049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3/2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-½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215313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1800" smtClean="0"/>
              <a:t>(c). Iterasi-2</a:t>
            </a:r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			</a:t>
            </a:r>
            <a:r>
              <a:rPr lang="en-US" sz="2000" b="1" smtClean="0">
                <a:solidFill>
                  <a:schemeClr val="accent2"/>
                </a:solidFill>
              </a:rPr>
              <a:t>Angka Kunci</a:t>
            </a:r>
            <a:endParaRPr lang="en-US" sz="2700" b="1" smtClean="0">
              <a:solidFill>
                <a:schemeClr val="accent2"/>
              </a:solidFill>
            </a:endParaRPr>
          </a:p>
        </p:txBody>
      </p:sp>
      <p:graphicFrame>
        <p:nvGraphicFramePr>
          <p:cNvPr id="90181" name="Group 69"/>
          <p:cNvGraphicFramePr>
            <a:graphicFrameLocks noGrp="1"/>
          </p:cNvGraphicFramePr>
          <p:nvPr>
            <p:ph sz="half" idx="2"/>
          </p:nvPr>
        </p:nvGraphicFramePr>
        <p:xfrm>
          <a:off x="395288" y="1196975"/>
          <a:ext cx="8291512" cy="3698875"/>
        </p:xfrm>
        <a:graphic>
          <a:graphicData uri="http://schemas.openxmlformats.org/drawingml/2006/table">
            <a:tbl>
              <a:tblPr/>
              <a:tblGrid>
                <a:gridCol w="1036637"/>
                <a:gridCol w="1036638"/>
                <a:gridCol w="1036637"/>
                <a:gridCol w="1036638"/>
                <a:gridCol w="1035050"/>
                <a:gridCol w="1036637"/>
                <a:gridCol w="1036638"/>
                <a:gridCol w="1036637"/>
              </a:tblGrid>
              <a:tr h="608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 Dasar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4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-½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3/2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7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-½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9205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4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3/2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-½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8667" name="Line 70"/>
          <p:cNvSpPr>
            <a:spLocks noChangeShapeType="1"/>
          </p:cNvSpPr>
          <p:nvPr/>
        </p:nvSpPr>
        <p:spPr bwMode="auto">
          <a:xfrm>
            <a:off x="3203575" y="2852738"/>
            <a:ext cx="792163" cy="2592387"/>
          </a:xfrm>
          <a:prstGeom prst="line">
            <a:avLst/>
          </a:prstGeom>
          <a:noFill/>
          <a:ln w="9525">
            <a:solidFill>
              <a:srgbClr val="FF99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142288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1800" smtClean="0"/>
              <a:t>Perubahan-perubahan baris kunci dan baris lainnya.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	</a:t>
            </a:r>
            <a:endParaRPr lang="en-US" sz="2700" smtClean="0"/>
          </a:p>
        </p:txBody>
      </p:sp>
      <p:graphicFrame>
        <p:nvGraphicFramePr>
          <p:cNvPr id="92227" name="Group 67"/>
          <p:cNvGraphicFramePr>
            <a:graphicFrameLocks noGrp="1"/>
          </p:cNvGraphicFramePr>
          <p:nvPr>
            <p:ph sz="half" idx="2"/>
          </p:nvPr>
        </p:nvGraphicFramePr>
        <p:xfrm>
          <a:off x="539750" y="1196975"/>
          <a:ext cx="8075613" cy="3570290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  <a:gridCol w="1008063"/>
                <a:gridCol w="1009650"/>
                <a:gridCol w="1009650"/>
                <a:gridCol w="1009650"/>
              </a:tblGrid>
              <a:tr h="608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 Dasar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142288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1800" smtClean="0"/>
              <a:t>Perubahan-perubahan baris kunci dan baris lainnya.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	</a:t>
            </a:r>
            <a:endParaRPr lang="en-US" sz="2700" smtClean="0"/>
          </a:p>
        </p:txBody>
      </p:sp>
      <p:graphicFrame>
        <p:nvGraphicFramePr>
          <p:cNvPr id="120835" name="Group 3"/>
          <p:cNvGraphicFramePr>
            <a:graphicFrameLocks noGrp="1"/>
          </p:cNvGraphicFramePr>
          <p:nvPr>
            <p:ph sz="half" idx="2"/>
          </p:nvPr>
        </p:nvGraphicFramePr>
        <p:xfrm>
          <a:off x="539750" y="1196975"/>
          <a:ext cx="8075613" cy="3698875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  <a:gridCol w="1008063"/>
                <a:gridCol w="1009650"/>
                <a:gridCol w="1009650"/>
                <a:gridCol w="1009650"/>
              </a:tblGrid>
              <a:tr h="608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 Dasar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4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7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205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4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142288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1800" smtClean="0"/>
              <a:t>Perubahan-perubahan baris kunci dan baris lainnya.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	</a:t>
            </a:r>
            <a:endParaRPr lang="en-US" sz="2700" smtClean="0"/>
          </a:p>
        </p:txBody>
      </p:sp>
      <p:graphicFrame>
        <p:nvGraphicFramePr>
          <p:cNvPr id="121859" name="Group 3"/>
          <p:cNvGraphicFramePr>
            <a:graphicFrameLocks noGrp="1"/>
          </p:cNvGraphicFramePr>
          <p:nvPr>
            <p:ph sz="half" idx="2"/>
          </p:nvPr>
        </p:nvGraphicFramePr>
        <p:xfrm>
          <a:off x="539750" y="1196975"/>
          <a:ext cx="8075613" cy="3698875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  <a:gridCol w="1008063"/>
                <a:gridCol w="1009650"/>
                <a:gridCol w="1009650"/>
                <a:gridCol w="1009650"/>
              </a:tblGrid>
              <a:tr h="608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 Dasar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4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7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205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4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549275"/>
            <a:ext cx="8142288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	</a:t>
            </a:r>
            <a:r>
              <a:rPr lang="en-US" sz="1800" smtClean="0"/>
              <a:t>Perubahan-perubahan baris kunci dan baris lainnya.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	</a:t>
            </a:r>
            <a:endParaRPr lang="en-US" sz="2700" smtClean="0"/>
          </a:p>
        </p:txBody>
      </p:sp>
      <p:graphicFrame>
        <p:nvGraphicFramePr>
          <p:cNvPr id="122883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20785150"/>
              </p:ext>
            </p:extLst>
          </p:nvPr>
        </p:nvGraphicFramePr>
        <p:xfrm>
          <a:off x="539750" y="1196975"/>
          <a:ext cx="8075613" cy="3906082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  <a:gridCol w="1008063"/>
                <a:gridCol w="1009650"/>
                <a:gridCol w="1009650"/>
                <a:gridCol w="1009650"/>
              </a:tblGrid>
              <a:tr h="608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Variabel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Dasar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NK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Indeks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4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7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205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 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4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152400"/>
            <a:ext cx="8077200" cy="1143000"/>
          </a:xfrm>
        </p:spPr>
        <p:txBody>
          <a:bodyPr lIns="0" rIns="0" bIns="0"/>
          <a:lstStyle/>
          <a:p>
            <a:pPr eaLnBrk="1" hangingPunct="1"/>
            <a:r>
              <a:rPr lang="sv-SE" sz="2800" smtClean="0"/>
              <a:t>Untuk memudahkan melakukan transformasi ke bentuk standar, beberapa hal yang perlu diperhatikan :</a:t>
            </a:r>
            <a:endParaRPr lang="en-US" sz="28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83568" y="1556792"/>
            <a:ext cx="7772400" cy="3888432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sv-SE" sz="2800" dirty="0" smtClean="0"/>
              <a:t>Fungsi Pembatas</a:t>
            </a:r>
          </a:p>
          <a:p>
            <a:r>
              <a:rPr lang="sv-SE" sz="2800" dirty="0" smtClean="0"/>
              <a:t>Suatu fungsi pembatas yang mempunyai tanda </a:t>
            </a:r>
            <a:r>
              <a:rPr lang="sv-SE" sz="2800" u="sng" dirty="0" smtClean="0"/>
              <a:t>&lt;</a:t>
            </a:r>
            <a:r>
              <a:rPr lang="sv-SE" sz="2800" dirty="0" smtClean="0"/>
              <a:t> diubah menjadi suatu bentuk persamaan (bentuk standar) dengan cara menambahkan suatu variabel baru yang dinamakan </a:t>
            </a:r>
            <a:r>
              <a:rPr lang="sv-SE" sz="2800" i="1" dirty="0" smtClean="0">
                <a:solidFill>
                  <a:srgbClr val="0000FF"/>
                </a:solidFill>
              </a:rPr>
              <a:t>slack variable</a:t>
            </a:r>
            <a:r>
              <a:rPr lang="sv-SE" sz="2800" dirty="0" smtClean="0"/>
              <a:t> . </a:t>
            </a:r>
          </a:p>
          <a:p>
            <a:r>
              <a:rPr lang="en-US" sz="2800" dirty="0" err="1" smtClean="0"/>
              <a:t>Banyaknya</a:t>
            </a:r>
            <a:r>
              <a:rPr lang="en-US" sz="2800" dirty="0" smtClean="0"/>
              <a:t> slack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bergantung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620713"/>
            <a:ext cx="8153400" cy="5246687"/>
          </a:xfrm>
        </p:spPr>
        <p:txBody>
          <a:bodyPr/>
          <a:lstStyle/>
          <a:p>
            <a:pPr marL="892175" indent="-892175" algn="just" eaLnBrk="1" hangingPunct="1">
              <a:buFont typeface="Wingdings" pitchFamily="2" charset="2"/>
              <a:buNone/>
            </a:pPr>
            <a:r>
              <a:rPr lang="en-US" smtClean="0"/>
              <a:t>		Pada iterasi-2 terlihat bahwa koefisien fungsi tujuan sudah tidak ada lagi yang mempunyai nilai negatif, proses peru-bahan selesai dan ini menunjukkan penyelesaian perhitungan persoalan program linear dengan metode simpleks sudah mencapai optimum dengan rincian sbb :</a:t>
            </a:r>
          </a:p>
          <a:p>
            <a:pPr marL="892175" indent="-892175" algn="just" eaLnBrk="1" hangingPunct="1">
              <a:buFont typeface="Wingdings" pitchFamily="2" charset="2"/>
              <a:buNone/>
            </a:pPr>
            <a:r>
              <a:rPr lang="en-US" smtClean="0"/>
              <a:t>        X</a:t>
            </a:r>
            <a:r>
              <a:rPr lang="en-US" baseline="-25000" smtClean="0"/>
              <a:t>1</a:t>
            </a:r>
            <a:r>
              <a:rPr lang="en-US" smtClean="0"/>
              <a:t> =13; X</a:t>
            </a:r>
            <a:r>
              <a:rPr lang="en-US" baseline="-25000" smtClean="0"/>
              <a:t>2</a:t>
            </a:r>
            <a:r>
              <a:rPr lang="en-US" smtClean="0"/>
              <a:t>=2, Z</a:t>
            </a:r>
            <a:r>
              <a:rPr lang="en-US" baseline="-25000" smtClean="0"/>
              <a:t>maksimum </a:t>
            </a:r>
            <a:r>
              <a:rPr lang="en-US" smtClean="0"/>
              <a:t>= 43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00063"/>
            <a:ext cx="3467100" cy="6873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    Latihan :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1000125" y="1143000"/>
            <a:ext cx="7324725" cy="49291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1. Fungsi Tujuan : Maksimumkan</a:t>
            </a:r>
          </a:p>
          <a:p>
            <a:pPr eaLnBrk="1" hangingPunct="1"/>
            <a:r>
              <a:rPr lang="en-US" smtClean="0"/>
              <a:t>      Z = 60X1+30X2+20X3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Pembatas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     8X1 + 6X2 +      X3 ≤ 48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     4X1 + 2X2 + 1.5X3 ≤ 20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     2X1 + 1.5X2 + 0.5X3 ≤ 8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                          X2 ≤ 5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                X1,X2,x3 ≥ 0</a:t>
            </a:r>
          </a:p>
        </p:txBody>
      </p:sp>
    </p:spTree>
    <p:extLst>
      <p:ext uri="{BB962C8B-B14F-4D97-AF65-F5344CB8AC3E}">
        <p14:creationId xmlns:p14="http://schemas.microsoft.com/office/powerpoint/2010/main" val="283419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9552" y="1052736"/>
            <a:ext cx="8153400" cy="41910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sv-SE" sz="2800" dirty="0" smtClean="0"/>
              <a:t>Fungsi Tujuan</a:t>
            </a:r>
          </a:p>
          <a:p>
            <a:pPr marL="990600" lvl="1" indent="-533400" eaLnBrk="1" hangingPunct="1"/>
            <a:r>
              <a:rPr lang="sv-SE" sz="2800" dirty="0" smtClean="0"/>
              <a:t>Dengan adanya </a:t>
            </a:r>
            <a:r>
              <a:rPr lang="sv-SE" sz="2800" i="1" dirty="0" smtClean="0"/>
              <a:t>slack variable </a:t>
            </a:r>
            <a:r>
              <a:rPr lang="sv-SE" sz="2800" dirty="0" smtClean="0"/>
              <a:t>pada fungsi pembatas, maka fungsi tujuan juga harus disesuaikan dengan memasukkan unsur </a:t>
            </a:r>
            <a:r>
              <a:rPr lang="sv-SE" sz="2800" i="1" dirty="0" smtClean="0"/>
              <a:t>slack variable</a:t>
            </a:r>
            <a:r>
              <a:rPr lang="sv-SE" sz="2800" dirty="0" smtClean="0"/>
              <a:t> ini. </a:t>
            </a:r>
          </a:p>
          <a:p>
            <a:pPr marL="990600" lvl="1" indent="-533400" eaLnBrk="1" hangingPunct="1"/>
            <a:r>
              <a:rPr lang="sv-SE" sz="2800" dirty="0" smtClean="0"/>
              <a:t>Karena </a:t>
            </a:r>
            <a:r>
              <a:rPr lang="sv-SE" sz="2800" i="1" dirty="0" smtClean="0"/>
              <a:t>slack variable</a:t>
            </a:r>
            <a:r>
              <a:rPr lang="sv-SE" sz="2800" dirty="0" smtClean="0"/>
              <a:t> tidak mempunyai kontribusi apa-apa terhadap fungsi tujuan, maka konstanta untuk </a:t>
            </a:r>
            <a:r>
              <a:rPr lang="sv-SE" sz="2800" i="1" dirty="0" smtClean="0"/>
              <a:t>slack variable</a:t>
            </a:r>
            <a:r>
              <a:rPr lang="sv-SE" sz="2800" dirty="0" smtClean="0"/>
              <a:t> tersebut dituliskan nol.</a:t>
            </a:r>
            <a:r>
              <a:rPr lang="en-US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1756</TotalTime>
  <Words>2311</Words>
  <Application>Microsoft Office PowerPoint</Application>
  <PresentationFormat>On-screen Show (4:3)</PresentationFormat>
  <Paragraphs>1517</Paragraphs>
  <Slides>81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2" baseType="lpstr">
      <vt:lpstr>Clarity</vt:lpstr>
      <vt:lpstr>  II.METODE SIMPLEKS  </vt:lpstr>
      <vt:lpstr>Metode Simpleks</vt:lpstr>
      <vt:lpstr>PowerPoint Presentation</vt:lpstr>
      <vt:lpstr>Penyelesaian Dengan Metode Simpleks</vt:lpstr>
      <vt:lpstr>Ciri-ciri dari bentuk baku model program linier</vt:lpstr>
      <vt:lpstr>PowerPoint Presentation</vt:lpstr>
      <vt:lpstr>Perlu diperhatikan :</vt:lpstr>
      <vt:lpstr>Untuk memudahkan melakukan transformasi ke bentuk standar, beberapa hal yang perlu diperhatikan :</vt:lpstr>
      <vt:lpstr>PowerPoint Presentation</vt:lpstr>
      <vt:lpstr>Bentuk standar Metode Simpleks</vt:lpstr>
      <vt:lpstr>PowerPoint Presentation</vt:lpstr>
      <vt:lpstr>PowerPoint Presentation</vt:lpstr>
      <vt:lpstr>Langkah-Langkah Metode Simpleks</vt:lpstr>
      <vt:lpstr>Langkah-langkah penyelesaian simplex</vt:lpstr>
      <vt:lpstr>PowerPoint Presentation</vt:lpstr>
      <vt:lpstr>contoh 1 (dengan 2 variabel)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 Iterasi-1 :  a.  Menentukan kolom kunci : Kolom kunci = kolom yang mempunyai koefisien fungsi tujuan yang bernilai negatif dengan angka terbesar</vt:lpstr>
      <vt:lpstr>PowerPoint Presentation</vt:lpstr>
      <vt:lpstr>PowerPoint Presentation</vt:lpstr>
      <vt:lpstr>PowerPoint Presentation</vt:lpstr>
      <vt:lpstr>PowerPoint Presentation</vt:lpstr>
      <vt:lpstr>Iterasi 2 : Pilih kolom kunci dan baris kunci </vt:lpstr>
      <vt:lpstr>semua nilai baris kunci dibagi nilai kolom kunci</vt:lpstr>
      <vt:lpstr>PowerPoint Presentation</vt:lpstr>
      <vt:lpstr>PowerPoint Presentation</vt:lpstr>
      <vt:lpstr>Contoh 2 (dengan 3 variabel) </vt:lpstr>
      <vt:lpstr> Penyelesaian : </vt:lpstr>
      <vt:lpstr>Solusi / tabel awal simpleks :</vt:lpstr>
      <vt:lpstr>Hitung Index (rasio) =  Nilai kanan (NK)      Nilai kolom kunci Memilih baris kunci  index terkecil ( baris S2)</vt:lpstr>
      <vt:lpstr>Semua elemen baris kunci dibagi dengan angka kunci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Latihan :</vt:lpstr>
    </vt:vector>
  </TitlesOfParts>
  <Company>plg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METODE SIMPLEKS</dc:title>
  <dc:creator>WinXp</dc:creator>
  <cp:lastModifiedBy>pc</cp:lastModifiedBy>
  <cp:revision>130</cp:revision>
  <dcterms:created xsi:type="dcterms:W3CDTF">2007-09-08T15:59:52Z</dcterms:created>
  <dcterms:modified xsi:type="dcterms:W3CDTF">2018-09-14T04:34:59Z</dcterms:modified>
</cp:coreProperties>
</file>