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79" r:id="rId3"/>
    <p:sldId id="293" r:id="rId4"/>
    <p:sldId id="280" r:id="rId5"/>
    <p:sldId id="291" r:id="rId6"/>
    <p:sldId id="281" r:id="rId7"/>
    <p:sldId id="282" r:id="rId8"/>
    <p:sldId id="283" r:id="rId9"/>
    <p:sldId id="292" r:id="rId10"/>
    <p:sldId id="259" r:id="rId11"/>
    <p:sldId id="265" r:id="rId12"/>
    <p:sldId id="267" r:id="rId13"/>
    <p:sldId id="266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64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71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270" y="60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-88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FB07F-F1EA-46EC-BB53-B38B9680CE3F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625F78-9B0C-4720-9509-4F823037E1C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mbria" pitchFamily="18" charset="0"/>
            </a:rPr>
            <a:t>Sub </a:t>
          </a:r>
          <a:r>
            <a:rPr lang="en-US" sz="2000" b="1" dirty="0" err="1" smtClean="0">
              <a:solidFill>
                <a:schemeClr val="bg1"/>
              </a:solidFill>
              <a:latin typeface="Cambria" pitchFamily="18" charset="0"/>
            </a:rPr>
            <a:t>Sistem</a:t>
          </a:r>
          <a:r>
            <a:rPr lang="en-US" sz="2000" b="1" dirty="0" smtClean="0">
              <a:solidFill>
                <a:schemeClr val="bg1"/>
              </a:solidFill>
              <a:latin typeface="Cambria" pitchFamily="18" charset="0"/>
            </a:rPr>
            <a:t> Input</a:t>
          </a:r>
          <a:endParaRPr lang="en-US" sz="2000" b="1" dirty="0">
            <a:solidFill>
              <a:schemeClr val="bg1"/>
            </a:solidFill>
            <a:latin typeface="Cambria" pitchFamily="18" charset="0"/>
          </a:endParaRPr>
        </a:p>
      </dgm:t>
    </dgm:pt>
    <dgm:pt modelId="{8B6A6F44-1844-470A-B623-A68F654FC8FE}" type="parTrans" cxnId="{58631780-E911-47F3-9F9C-822E4CD2D9B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A695009-4C52-4BC2-851B-3647CDCE17C0}" type="sibTrans" cxnId="{58631780-E911-47F3-9F9C-822E4CD2D9BC}">
      <dgm:prSet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mbria" pitchFamily="18" charset="0"/>
            </a:rPr>
            <a:t>Sub </a:t>
          </a:r>
          <a:r>
            <a:rPr lang="en-US" sz="2000" b="1" dirty="0" err="1" smtClean="0">
              <a:solidFill>
                <a:schemeClr val="bg1"/>
              </a:solidFill>
              <a:latin typeface="Cambria" pitchFamily="18" charset="0"/>
            </a:rPr>
            <a:t>Sistem</a:t>
          </a:r>
          <a:r>
            <a:rPr lang="en-US" sz="2000" b="1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Cambria" pitchFamily="18" charset="0"/>
            </a:rPr>
            <a:t>Kelembagan</a:t>
          </a:r>
          <a:endParaRPr lang="en-US" sz="2000" b="1" dirty="0">
            <a:solidFill>
              <a:schemeClr val="bg1"/>
            </a:solidFill>
            <a:latin typeface="Cambria" pitchFamily="18" charset="0"/>
          </a:endParaRPr>
        </a:p>
      </dgm:t>
    </dgm:pt>
    <dgm:pt modelId="{A78A7B65-D0DE-4495-BFF2-E7C4AF75BCA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Sub </a:t>
          </a:r>
          <a:r>
            <a:rPr lang="en-US" sz="2000" b="1" dirty="0" err="1" smtClean="0">
              <a:solidFill>
                <a:schemeClr val="bg1"/>
              </a:solidFill>
            </a:rPr>
            <a:t>Sistem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 smtClean="0">
              <a:solidFill>
                <a:schemeClr val="bg1"/>
              </a:solidFill>
            </a:rPr>
            <a:t>Pemasaran</a:t>
          </a:r>
          <a:endParaRPr lang="en-US" sz="2000" b="1" dirty="0">
            <a:solidFill>
              <a:schemeClr val="bg1"/>
            </a:solidFill>
          </a:endParaRPr>
        </a:p>
      </dgm:t>
    </dgm:pt>
    <dgm:pt modelId="{6D5267B1-CEFC-4DE8-8FC5-9B59A2A4597C}" type="parTrans" cxnId="{4AF6B5AF-5510-4C4C-80E1-39D1306CC8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DC672F8-C989-4E8E-B159-E1702A939C0E}" type="sibTrans" cxnId="{4AF6B5AF-5510-4C4C-80E1-39D1306CC8A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Sub </a:t>
          </a:r>
          <a:r>
            <a:rPr lang="en-US" sz="2000" b="1" dirty="0" err="1" smtClean="0">
              <a:solidFill>
                <a:schemeClr val="bg1"/>
              </a:solidFill>
            </a:rPr>
            <a:t>Sistem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 smtClean="0">
              <a:solidFill>
                <a:schemeClr val="bg1"/>
              </a:solidFill>
            </a:rPr>
            <a:t>Pengolah</a:t>
          </a:r>
          <a:endParaRPr lang="en-US" sz="2000" b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an </a:t>
          </a:r>
          <a:r>
            <a:rPr lang="en-US" sz="2000" b="1" dirty="0" err="1" smtClean="0">
              <a:solidFill>
                <a:schemeClr val="bg1"/>
              </a:solidFill>
            </a:rPr>
            <a:t>Hasil</a:t>
          </a:r>
          <a:endParaRPr lang="en-US" sz="2000" b="1" dirty="0">
            <a:solidFill>
              <a:schemeClr val="bg1"/>
            </a:solidFill>
          </a:endParaRPr>
        </a:p>
      </dgm:t>
    </dgm:pt>
    <dgm:pt modelId="{17E3AD05-0ECC-47F0-AC38-7279F0E1708E}" type="pres">
      <dgm:prSet presAssocID="{7C9FB07F-F1EA-46EC-BB53-B38B9680CE3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ED825-7F93-4634-A71F-4F8690D21066}" type="pres">
      <dgm:prSet presAssocID="{33625F78-9B0C-4720-9509-4F823037E1C0}" presName="composite" presStyleCnt="0"/>
      <dgm:spPr/>
    </dgm:pt>
    <dgm:pt modelId="{A1AA1A31-6F97-4C73-963B-9704BF8F5B54}" type="pres">
      <dgm:prSet presAssocID="{33625F78-9B0C-4720-9509-4F823037E1C0}" presName="Parent1" presStyleLbl="node1" presStyleIdx="0" presStyleCnt="4" custLinFactX="-13" custLinFactNeighborX="-100000" custLinFactNeighborY="-1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86DC-8693-4C07-AC60-2AD192BDC615}" type="pres">
      <dgm:prSet presAssocID="{33625F78-9B0C-4720-9509-4F823037E1C0}" presName="Childtext1" presStyleLbl="revTx" presStyleIdx="0" presStyleCnt="2" custLinFactX="-100000" custLinFactY="100000" custLinFactNeighborX="-196106" custLinFactNeighborY="166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E43FE-B381-43D5-B998-E3B1AE332310}" type="pres">
      <dgm:prSet presAssocID="{33625F78-9B0C-4720-9509-4F823037E1C0}" presName="BalanceSpacing" presStyleCnt="0"/>
      <dgm:spPr/>
    </dgm:pt>
    <dgm:pt modelId="{8F03154A-69DD-4ABD-A4EB-ACE7AB5542D1}" type="pres">
      <dgm:prSet presAssocID="{33625F78-9B0C-4720-9509-4F823037E1C0}" presName="BalanceSpacing1" presStyleCnt="0"/>
      <dgm:spPr/>
    </dgm:pt>
    <dgm:pt modelId="{28F27773-342C-4F47-83E4-3CB23F77FFDE}" type="pres">
      <dgm:prSet presAssocID="{CA695009-4C52-4BC2-851B-3647CDCE17C0}" presName="Accent1Text" presStyleLbl="node1" presStyleIdx="1" presStyleCnt="4" custLinFactX="75137" custLinFactNeighborX="100000" custLinFactNeighborY="85150"/>
      <dgm:spPr/>
      <dgm:t>
        <a:bodyPr/>
        <a:lstStyle/>
        <a:p>
          <a:endParaRPr lang="en-US"/>
        </a:p>
      </dgm:t>
    </dgm:pt>
    <dgm:pt modelId="{16A28839-FF32-4035-ABB7-7165208C0501}" type="pres">
      <dgm:prSet presAssocID="{CA695009-4C52-4BC2-851B-3647CDCE17C0}" presName="spaceBetweenRectangles" presStyleCnt="0"/>
      <dgm:spPr/>
    </dgm:pt>
    <dgm:pt modelId="{E386E5D6-1480-4D51-89EF-47E1C3777090}" type="pres">
      <dgm:prSet presAssocID="{A78A7B65-D0DE-4495-BFF2-E7C4AF75BCAC}" presName="composite" presStyleCnt="0"/>
      <dgm:spPr/>
    </dgm:pt>
    <dgm:pt modelId="{A17BC40E-A019-458F-A1F0-7FA19FBF8AD7}" type="pres">
      <dgm:prSet presAssocID="{A78A7B65-D0DE-4495-BFF2-E7C4AF75BCAC}" presName="Parent1" presStyleLbl="node1" presStyleIdx="2" presStyleCnt="4" custAng="0" custLinFactX="-1509" custLinFactNeighborX="-100000" custLinFactNeighborY="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69BB-A33E-43F4-8C03-6C19AAB8D105}" type="pres">
      <dgm:prSet presAssocID="{A78A7B65-D0DE-4495-BFF2-E7C4AF75BCAC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578EB-8EAA-4FE5-8208-2562EC8109D2}" type="pres">
      <dgm:prSet presAssocID="{A78A7B65-D0DE-4495-BFF2-E7C4AF75BCAC}" presName="BalanceSpacing" presStyleCnt="0"/>
      <dgm:spPr/>
    </dgm:pt>
    <dgm:pt modelId="{E5889CB0-E2EF-43F1-9526-988FE20DCFC6}" type="pres">
      <dgm:prSet presAssocID="{A78A7B65-D0DE-4495-BFF2-E7C4AF75BCAC}" presName="BalanceSpacing1" presStyleCnt="0"/>
      <dgm:spPr/>
    </dgm:pt>
    <dgm:pt modelId="{3E049D69-9B31-4DC8-AE6B-3D0084948A5F}" type="pres">
      <dgm:prSet presAssocID="{CDC672F8-C989-4E8E-B159-E1702A939C0E}" presName="Accent1Text" presStyleLbl="node1" presStyleIdx="3" presStyleCnt="4" custScaleX="103284" custLinFactNeighborX="-99329" custLinFactNeighborY="270"/>
      <dgm:spPr/>
      <dgm:t>
        <a:bodyPr/>
        <a:lstStyle/>
        <a:p>
          <a:endParaRPr lang="en-US"/>
        </a:p>
      </dgm:t>
    </dgm:pt>
  </dgm:ptLst>
  <dgm:cxnLst>
    <dgm:cxn modelId="{42866D27-9FE9-46FD-88AC-21381B275B38}" type="presOf" srcId="{A78A7B65-D0DE-4495-BFF2-E7C4AF75BCAC}" destId="{A17BC40E-A019-458F-A1F0-7FA19FBF8AD7}" srcOrd="0" destOrd="0" presId="urn:microsoft.com/office/officeart/2008/layout/AlternatingHexagons"/>
    <dgm:cxn modelId="{A93D1151-9F67-4D86-9779-B8EF96A00C8C}" type="presOf" srcId="{CDC672F8-C989-4E8E-B159-E1702A939C0E}" destId="{3E049D69-9B31-4DC8-AE6B-3D0084948A5F}" srcOrd="0" destOrd="0" presId="urn:microsoft.com/office/officeart/2008/layout/AlternatingHexagons"/>
    <dgm:cxn modelId="{8A4C70E0-3916-43F4-A20C-9F8695A84684}" type="presOf" srcId="{CA695009-4C52-4BC2-851B-3647CDCE17C0}" destId="{28F27773-342C-4F47-83E4-3CB23F77FFDE}" srcOrd="0" destOrd="0" presId="urn:microsoft.com/office/officeart/2008/layout/AlternatingHexagons"/>
    <dgm:cxn modelId="{794F7C42-AB0E-4995-A752-38A3E7ADE511}" type="presOf" srcId="{7C9FB07F-F1EA-46EC-BB53-B38B9680CE3F}" destId="{17E3AD05-0ECC-47F0-AC38-7279F0E1708E}" srcOrd="0" destOrd="0" presId="urn:microsoft.com/office/officeart/2008/layout/AlternatingHexagons"/>
    <dgm:cxn modelId="{283057F7-139F-4AC4-A7E5-6A44073D7166}" type="presOf" srcId="{33625F78-9B0C-4720-9509-4F823037E1C0}" destId="{A1AA1A31-6F97-4C73-963B-9704BF8F5B54}" srcOrd="0" destOrd="0" presId="urn:microsoft.com/office/officeart/2008/layout/AlternatingHexagons"/>
    <dgm:cxn modelId="{58631780-E911-47F3-9F9C-822E4CD2D9BC}" srcId="{7C9FB07F-F1EA-46EC-BB53-B38B9680CE3F}" destId="{33625F78-9B0C-4720-9509-4F823037E1C0}" srcOrd="0" destOrd="0" parTransId="{8B6A6F44-1844-470A-B623-A68F654FC8FE}" sibTransId="{CA695009-4C52-4BC2-851B-3647CDCE17C0}"/>
    <dgm:cxn modelId="{4AF6B5AF-5510-4C4C-80E1-39D1306CC8A3}" srcId="{7C9FB07F-F1EA-46EC-BB53-B38B9680CE3F}" destId="{A78A7B65-D0DE-4495-BFF2-E7C4AF75BCAC}" srcOrd="1" destOrd="0" parTransId="{6D5267B1-CEFC-4DE8-8FC5-9B59A2A4597C}" sibTransId="{CDC672F8-C989-4E8E-B159-E1702A939C0E}"/>
    <dgm:cxn modelId="{792BF705-305A-4BF3-9EFC-06D04956C443}" type="presParOf" srcId="{17E3AD05-0ECC-47F0-AC38-7279F0E1708E}" destId="{877ED825-7F93-4634-A71F-4F8690D21066}" srcOrd="0" destOrd="0" presId="urn:microsoft.com/office/officeart/2008/layout/AlternatingHexagons"/>
    <dgm:cxn modelId="{F0EAA589-CB2E-4679-A438-752480E4B816}" type="presParOf" srcId="{877ED825-7F93-4634-A71F-4F8690D21066}" destId="{A1AA1A31-6F97-4C73-963B-9704BF8F5B54}" srcOrd="0" destOrd="0" presId="urn:microsoft.com/office/officeart/2008/layout/AlternatingHexagons"/>
    <dgm:cxn modelId="{56045A0B-8351-4FE9-9636-E8DFB1942F83}" type="presParOf" srcId="{877ED825-7F93-4634-A71F-4F8690D21066}" destId="{66A686DC-8693-4C07-AC60-2AD192BDC615}" srcOrd="1" destOrd="0" presId="urn:microsoft.com/office/officeart/2008/layout/AlternatingHexagons"/>
    <dgm:cxn modelId="{39818ACF-5ED1-4132-9E5A-F3E08A4DF5DE}" type="presParOf" srcId="{877ED825-7F93-4634-A71F-4F8690D21066}" destId="{463E43FE-B381-43D5-B998-E3B1AE332310}" srcOrd="2" destOrd="0" presId="urn:microsoft.com/office/officeart/2008/layout/AlternatingHexagons"/>
    <dgm:cxn modelId="{CAD463C0-489E-4DAF-9343-BA4E0A67B6F5}" type="presParOf" srcId="{877ED825-7F93-4634-A71F-4F8690D21066}" destId="{8F03154A-69DD-4ABD-A4EB-ACE7AB5542D1}" srcOrd="3" destOrd="0" presId="urn:microsoft.com/office/officeart/2008/layout/AlternatingHexagons"/>
    <dgm:cxn modelId="{28D13D5A-DB9A-4345-8EB7-7448A005C28B}" type="presParOf" srcId="{877ED825-7F93-4634-A71F-4F8690D21066}" destId="{28F27773-342C-4F47-83E4-3CB23F77FFDE}" srcOrd="4" destOrd="0" presId="urn:microsoft.com/office/officeart/2008/layout/AlternatingHexagons"/>
    <dgm:cxn modelId="{8045A87B-73EA-4525-83A7-FA205846F5D3}" type="presParOf" srcId="{17E3AD05-0ECC-47F0-AC38-7279F0E1708E}" destId="{16A28839-FF32-4035-ABB7-7165208C0501}" srcOrd="1" destOrd="0" presId="urn:microsoft.com/office/officeart/2008/layout/AlternatingHexagons"/>
    <dgm:cxn modelId="{D97A5CBC-8B3B-4483-A685-6AD3DE2755FA}" type="presParOf" srcId="{17E3AD05-0ECC-47F0-AC38-7279F0E1708E}" destId="{E386E5D6-1480-4D51-89EF-47E1C3777090}" srcOrd="2" destOrd="0" presId="urn:microsoft.com/office/officeart/2008/layout/AlternatingHexagons"/>
    <dgm:cxn modelId="{467D19CC-84D5-4D04-A6D9-6EED4383C3E1}" type="presParOf" srcId="{E386E5D6-1480-4D51-89EF-47E1C3777090}" destId="{A17BC40E-A019-458F-A1F0-7FA19FBF8AD7}" srcOrd="0" destOrd="0" presId="urn:microsoft.com/office/officeart/2008/layout/AlternatingHexagons"/>
    <dgm:cxn modelId="{086253BF-8179-4E08-8572-8F43EEDCC6A2}" type="presParOf" srcId="{E386E5D6-1480-4D51-89EF-47E1C3777090}" destId="{856069BB-A33E-43F4-8C03-6C19AAB8D105}" srcOrd="1" destOrd="0" presId="urn:microsoft.com/office/officeart/2008/layout/AlternatingHexagons"/>
    <dgm:cxn modelId="{7F1BC6FB-3BED-4FD5-AE88-16CD484F2D9B}" type="presParOf" srcId="{E386E5D6-1480-4D51-89EF-47E1C3777090}" destId="{F47578EB-8EAA-4FE5-8208-2562EC8109D2}" srcOrd="2" destOrd="0" presId="urn:microsoft.com/office/officeart/2008/layout/AlternatingHexagons"/>
    <dgm:cxn modelId="{95C2EA82-E216-42C3-AF46-11F144494990}" type="presParOf" srcId="{E386E5D6-1480-4D51-89EF-47E1C3777090}" destId="{E5889CB0-E2EF-43F1-9526-988FE20DCFC6}" srcOrd="3" destOrd="0" presId="urn:microsoft.com/office/officeart/2008/layout/AlternatingHexagons"/>
    <dgm:cxn modelId="{1ECA1E0C-1909-4FA0-955F-C9DE0B9BF1DC}" type="presParOf" srcId="{E386E5D6-1480-4D51-89EF-47E1C3777090}" destId="{3E049D69-9B31-4DC8-AE6B-3D0084948A5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87BD9-D69C-48EE-9046-10CA75B049C9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E3500-C1A9-4276-A616-3E1327830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868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DEVA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E3500-C1A9-4276-A616-3E13278309B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210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622755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62396"/>
            <a:ext cx="9144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089595"/>
            <a:ext cx="9144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4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79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5642" y="233796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1" y="5395518"/>
            <a:ext cx="12192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1150515"/>
            <a:ext cx="1828800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50515"/>
            <a:ext cx="82296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2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3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755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932519"/>
            <a:ext cx="9144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4084265"/>
            <a:ext cx="9144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1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19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60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159657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99" y="2413001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9" y="159657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9" y="2413001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05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7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6096001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00202"/>
            <a:ext cx="34544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3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5" y="1600200"/>
            <a:ext cx="6705596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600200"/>
            <a:ext cx="28448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7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2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6448425"/>
            <a:ext cx="829056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152400"/>
            <a:ext cx="97536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600200"/>
            <a:ext cx="97536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448425"/>
            <a:ext cx="14224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572A19-4E62-4C74-92A0-B6D7029AD243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48425"/>
            <a:ext cx="812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A0FE05B-9E70-4794-9CD4-276E6FBD86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97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Keterkaitan</a:t>
            </a:r>
            <a:r>
              <a:rPr lang="en-GB" dirty="0" smtClean="0"/>
              <a:t> </a:t>
            </a:r>
            <a:r>
              <a:rPr lang="en-GB" dirty="0" err="1" smtClean="0"/>
              <a:t>Potensi</a:t>
            </a:r>
            <a:r>
              <a:rPr lang="en-GB" dirty="0" smtClean="0"/>
              <a:t> SDM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Pengelolaan</a:t>
            </a:r>
            <a:r>
              <a:rPr lang="en-GB" dirty="0" smtClean="0"/>
              <a:t> SDA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02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37444" y="698786"/>
            <a:ext cx="9557869" cy="1676400"/>
          </a:xfrm>
        </p:spPr>
        <p:txBody>
          <a:bodyPr/>
          <a:lstStyle/>
          <a:p>
            <a:r>
              <a:rPr lang="en-GB" dirty="0" err="1" smtClean="0"/>
              <a:t>Potensi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Pengembangan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 di Indonesia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66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</a:t>
            </a:r>
            <a:r>
              <a:rPr lang="en-GB" dirty="0" err="1" smtClean="0"/>
              <a:t>Pengembangan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80882"/>
            <a:ext cx="5934634" cy="4572000"/>
          </a:xfrm>
        </p:spPr>
        <p:txBody>
          <a:bodyPr/>
          <a:lstStyle/>
          <a:p>
            <a:r>
              <a:rPr lang="en-GB" dirty="0" err="1" smtClean="0"/>
              <a:t>Produksi</a:t>
            </a:r>
            <a:r>
              <a:rPr lang="en-GB" dirty="0" smtClean="0"/>
              <a:t> </a:t>
            </a:r>
            <a:r>
              <a:rPr lang="en-GB" dirty="0" err="1" smtClean="0"/>
              <a:t>sektor</a:t>
            </a:r>
            <a:r>
              <a:rPr lang="en-GB" dirty="0" smtClean="0"/>
              <a:t> </a:t>
            </a:r>
            <a:r>
              <a:rPr lang="en-GB" dirty="0" err="1" smtClean="0"/>
              <a:t>pertanian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berorientasi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pasar</a:t>
            </a:r>
            <a:endParaRPr lang="en-GB" dirty="0" smtClean="0"/>
          </a:p>
          <a:p>
            <a:r>
              <a:rPr lang="en-GB" dirty="0" err="1" smtClean="0"/>
              <a:t>Pola</a:t>
            </a:r>
            <a:r>
              <a:rPr lang="en-GB" dirty="0" smtClean="0"/>
              <a:t> </a:t>
            </a:r>
            <a:r>
              <a:rPr lang="en-GB" dirty="0" err="1" smtClean="0"/>
              <a:t>pertanian</a:t>
            </a:r>
            <a:r>
              <a:rPr lang="en-GB" dirty="0" smtClean="0"/>
              <a:t> </a:t>
            </a:r>
            <a:r>
              <a:rPr lang="en-GB" dirty="0" err="1" smtClean="0"/>
              <a:t>bertransformasi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pertanian</a:t>
            </a:r>
            <a:r>
              <a:rPr lang="en-GB" dirty="0" smtClean="0"/>
              <a:t> </a:t>
            </a:r>
            <a:r>
              <a:rPr lang="en-GB" dirty="0" err="1" smtClean="0"/>
              <a:t>subsisten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usahatani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skala</a:t>
            </a:r>
            <a:r>
              <a:rPr lang="en-GB" dirty="0" smtClean="0"/>
              <a:t> yang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ekonomis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8563429" y="3966882"/>
            <a:ext cx="3193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 smtClean="0">
                <a:solidFill>
                  <a:srgbClr val="002060"/>
                </a:solidFill>
              </a:rPr>
              <a:t>Produk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pertanian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dijual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ke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pasar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dan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sektor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pertanian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harus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chemeClr val="accent3"/>
                </a:solidFill>
              </a:rPr>
              <a:t>menyediakan</a:t>
            </a:r>
            <a:r>
              <a:rPr lang="en-GB" sz="2400" b="1" i="1" dirty="0" smtClean="0">
                <a:solidFill>
                  <a:schemeClr val="accent3"/>
                </a:solidFill>
              </a:rPr>
              <a:t> </a:t>
            </a:r>
            <a:r>
              <a:rPr lang="en-GB" sz="2400" b="1" i="1" dirty="0" err="1" smtClean="0">
                <a:solidFill>
                  <a:schemeClr val="accent3"/>
                </a:solidFill>
              </a:rPr>
              <a:t>bahan</a:t>
            </a:r>
            <a:r>
              <a:rPr lang="en-GB" sz="2400" b="1" i="1" dirty="0" smtClean="0">
                <a:solidFill>
                  <a:schemeClr val="accent3"/>
                </a:solidFill>
              </a:rPr>
              <a:t> </a:t>
            </a:r>
            <a:r>
              <a:rPr lang="en-GB" sz="2400" b="1" i="1" dirty="0" err="1" smtClean="0">
                <a:solidFill>
                  <a:schemeClr val="accent3"/>
                </a:solidFill>
              </a:rPr>
              <a:t>baku</a:t>
            </a:r>
            <a:r>
              <a:rPr lang="en-GB" sz="2400" b="1" i="1" dirty="0" smtClean="0">
                <a:solidFill>
                  <a:schemeClr val="accent3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bagi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sektor</a:t>
            </a:r>
            <a:r>
              <a:rPr lang="en-GB" sz="2400" b="1" i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err="1" smtClean="0">
                <a:solidFill>
                  <a:srgbClr val="002060"/>
                </a:solidFill>
              </a:rPr>
              <a:t>industri</a:t>
            </a:r>
            <a:endParaRPr lang="id-ID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1" y="1932519"/>
            <a:ext cx="4513942" cy="210536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mbria" panose="02040503050406030204" pitchFamily="18" charset="0"/>
              </a:rPr>
              <a:t>Indonesia </a:t>
            </a:r>
            <a:r>
              <a:rPr lang="en-GB" sz="2800" dirty="0" err="1" smtClean="0">
                <a:latin typeface="Cambria" panose="02040503050406030204" pitchFamily="18" charset="0"/>
              </a:rPr>
              <a:t>memiliki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potensi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besar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disektor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pertanian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memiliki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keunggulan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komparatif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8114" y="1517020"/>
            <a:ext cx="473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Cambria" panose="02040503050406030204" pitchFamily="18" charset="0"/>
              </a:rPr>
              <a:t>Agroindustri </a:t>
            </a:r>
            <a:r>
              <a:rPr lang="en-GB" sz="2400" i="1" dirty="0" err="1" smtClean="0">
                <a:latin typeface="Cambria" panose="02040503050406030204" pitchFamily="18" charset="0"/>
              </a:rPr>
              <a:t>atau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industrialisasi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berbasis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pertanian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tropika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endParaRPr lang="id-ID" sz="24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4514" y="4408013"/>
            <a:ext cx="587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Berbasis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keunggulan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sumberdaya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pertanian</a:t>
            </a:r>
            <a:endParaRPr lang="en-GB" sz="2400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(resources based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atau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agro based)</a:t>
            </a:r>
            <a:endParaRPr lang="id-ID" sz="24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013371" y="2854043"/>
            <a:ext cx="580571" cy="104794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63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Pengembangan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707" y="1627094"/>
            <a:ext cx="7400364" cy="874059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Sistem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terintegrasi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kuat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54188" y="1949823"/>
            <a:ext cx="6804211" cy="4652681"/>
            <a:chOff x="3254188" y="1949823"/>
            <a:chExt cx="6804211" cy="4652681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015866864"/>
                </p:ext>
              </p:extLst>
            </p:nvPr>
          </p:nvGraphicFramePr>
          <p:xfrm>
            <a:off x="3254188" y="1949823"/>
            <a:ext cx="6804211" cy="46526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5" name="Group 4"/>
            <p:cNvGrpSpPr/>
            <p:nvPr/>
          </p:nvGrpSpPr>
          <p:grpSpPr>
            <a:xfrm>
              <a:off x="6535270" y="2501153"/>
              <a:ext cx="1667435" cy="1842247"/>
              <a:chOff x="1246911" y="1278661"/>
              <a:chExt cx="957580" cy="1100666"/>
            </a:xfrm>
            <a:solidFill>
              <a:schemeClr val="accent2">
                <a:lumMod val="75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6" name="Hexagon 5"/>
              <p:cNvSpPr/>
              <p:nvPr/>
            </p:nvSpPr>
            <p:spPr>
              <a:xfrm rot="5400000">
                <a:off x="1175368" y="1350204"/>
                <a:ext cx="1100666" cy="95758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12825041"/>
                  <a:satOff val="23188"/>
                  <a:lumOff val="-12549"/>
                  <a:alphaOff val="0"/>
                </a:schemeClr>
              </a:fillRef>
              <a:effectRef idx="2">
                <a:schemeClr val="accent4">
                  <a:hueOff val="12825041"/>
                  <a:satOff val="23188"/>
                  <a:lumOff val="-1254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Hexagon 4"/>
              <p:cNvSpPr/>
              <p:nvPr/>
            </p:nvSpPr>
            <p:spPr>
              <a:xfrm>
                <a:off x="1396134" y="1450183"/>
                <a:ext cx="659134" cy="75762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  <a:latin typeface="Cambria" pitchFamily="18" charset="0"/>
                  </a:rPr>
                  <a:t>Sub </a:t>
                </a:r>
                <a:r>
                  <a:rPr lang="en-US" sz="2000" b="1" kern="1200" dirty="0" err="1" smtClean="0">
                    <a:solidFill>
                      <a:schemeClr val="bg1"/>
                    </a:solidFill>
                    <a:latin typeface="Cambria" pitchFamily="18" charset="0"/>
                  </a:rPr>
                  <a:t>Sistem</a:t>
                </a:r>
                <a:r>
                  <a:rPr lang="en-US" sz="2000" b="1" kern="1200" dirty="0" smtClean="0">
                    <a:solidFill>
                      <a:schemeClr val="bg1"/>
                    </a:solidFill>
                    <a:latin typeface="Cambria" pitchFamily="18" charset="0"/>
                  </a:rPr>
                  <a:t> </a:t>
                </a:r>
                <a:r>
                  <a:rPr lang="en-US" sz="2000" b="1" kern="1200" dirty="0" err="1" smtClean="0">
                    <a:solidFill>
                      <a:schemeClr val="bg1"/>
                    </a:solidFill>
                    <a:latin typeface="Cambria" pitchFamily="18" charset="0"/>
                  </a:rPr>
                  <a:t>Produksi</a:t>
                </a:r>
                <a:endParaRPr lang="en-US" sz="2000" b="1" kern="1200" dirty="0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25" y="499956"/>
            <a:ext cx="2083173" cy="18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Agribisnis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4795" y="1593485"/>
            <a:ext cx="3715870" cy="510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rgbClr val="002060"/>
                </a:solidFill>
              </a:rPr>
              <a:t>Berorientasi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Pasar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73283" y="1593485"/>
            <a:ext cx="4781948" cy="1436585"/>
          </a:xfrm>
        </p:spPr>
        <p:txBody>
          <a:bodyPr/>
          <a:lstStyle/>
          <a:p>
            <a:r>
              <a:rPr lang="en-GB" b="1" dirty="0" err="1" smtClean="0">
                <a:solidFill>
                  <a:srgbClr val="002060"/>
                </a:solidFill>
              </a:rPr>
              <a:t>Keterkaitan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sistem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produksi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dengan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pendukung</a:t>
            </a:r>
            <a:r>
              <a:rPr lang="en-GB" b="1" dirty="0" smtClean="0">
                <a:solidFill>
                  <a:srgbClr val="002060"/>
                </a:solidFill>
              </a:rPr>
              <a:t> yang </a:t>
            </a:r>
            <a:r>
              <a:rPr lang="en-GB" b="1" dirty="0" err="1" smtClean="0">
                <a:solidFill>
                  <a:srgbClr val="002060"/>
                </a:solidFill>
              </a:rPr>
              <a:t>efisien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8" y="4045849"/>
            <a:ext cx="4560477" cy="2836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99" y="4343963"/>
            <a:ext cx="4041281" cy="2239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23" y="2279406"/>
            <a:ext cx="2834435" cy="188962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235388" y="4625788"/>
            <a:ext cx="1954306" cy="838084"/>
          </a:xfrm>
          <a:prstGeom prst="leftArrow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28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Agribisnis</a:t>
            </a:r>
            <a:endParaRPr lang="id-ID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74540" y="152400"/>
            <a:ext cx="4966448" cy="5109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002060"/>
                </a:solidFill>
              </a:rPr>
              <a:t>Sustainable Development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1198" y="663388"/>
            <a:ext cx="4880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 smtClean="0">
                <a:latin typeface="Cambria" panose="02040503050406030204" pitchFamily="18" charset="0"/>
              </a:rPr>
              <a:t>Memperhitungkan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kesinambungan</a:t>
            </a:r>
            <a:r>
              <a:rPr lang="en-GB" sz="2400" i="1" dirty="0" smtClean="0">
                <a:latin typeface="Cambria" panose="02040503050406030204" pitchFamily="18" charset="0"/>
              </a:rPr>
              <a:t> supply demand </a:t>
            </a:r>
            <a:r>
              <a:rPr lang="en-GB" sz="2400" i="1" dirty="0" err="1" smtClean="0">
                <a:latin typeface="Cambria" panose="02040503050406030204" pitchFamily="18" charset="0"/>
              </a:rPr>
              <a:t>dan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daya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dukung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lingkungan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untuk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produksi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jangka</a:t>
            </a:r>
            <a:r>
              <a:rPr lang="en-GB" sz="2400" i="1" dirty="0" smtClean="0"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latin typeface="Cambria" panose="02040503050406030204" pitchFamily="18" charset="0"/>
              </a:rPr>
              <a:t>panjang</a:t>
            </a:r>
            <a:endParaRPr lang="id-ID" sz="2400" i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2" y="1575556"/>
            <a:ext cx="2814061" cy="166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2" y="3565712"/>
            <a:ext cx="2237107" cy="1611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53" y="5128271"/>
            <a:ext cx="2291323" cy="1716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60" y="2548416"/>
            <a:ext cx="2489605" cy="2212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1" y="2392517"/>
            <a:ext cx="2857500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2" y="4695111"/>
            <a:ext cx="2867025" cy="1590675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2958353" y="2181544"/>
            <a:ext cx="1354862" cy="588550"/>
          </a:xfrm>
          <a:prstGeom prst="bentConnector3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08729" y="3654907"/>
            <a:ext cx="1704486" cy="473452"/>
          </a:xfrm>
          <a:prstGeom prst="bentConnector3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5400000">
            <a:off x="2223622" y="5211660"/>
            <a:ext cx="896470" cy="804391"/>
          </a:xfrm>
          <a:prstGeom prst="bentUpArrow">
            <a:avLst>
              <a:gd name="adj1" fmla="val 13855"/>
              <a:gd name="adj2" fmla="val 25000"/>
              <a:gd name="adj3" fmla="val 16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4" name="Elbow Connector 23"/>
          <p:cNvCxnSpPr/>
          <p:nvPr/>
        </p:nvCxnSpPr>
        <p:spPr>
          <a:xfrm>
            <a:off x="6798865" y="2716690"/>
            <a:ext cx="1354862" cy="588550"/>
          </a:xfrm>
          <a:prstGeom prst="bentConnector3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6779652" y="4496214"/>
            <a:ext cx="1354862" cy="588550"/>
          </a:xfrm>
          <a:prstGeom prst="bentConnector3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Pembangunan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77" y="2801470"/>
            <a:ext cx="4913312" cy="1828800"/>
          </a:xfrm>
        </p:spPr>
        <p:txBody>
          <a:bodyPr/>
          <a:lstStyle/>
          <a:p>
            <a:r>
              <a:rPr lang="en-GB" b="1" i="1" dirty="0" err="1" smtClean="0">
                <a:solidFill>
                  <a:srgbClr val="002060"/>
                </a:solidFill>
              </a:rPr>
              <a:t>Pengembangan</a:t>
            </a:r>
            <a:r>
              <a:rPr lang="en-GB" b="1" i="1" dirty="0" smtClean="0">
                <a:solidFill>
                  <a:srgbClr val="002060"/>
                </a:solidFill>
              </a:rPr>
              <a:t> industry </a:t>
            </a:r>
            <a:r>
              <a:rPr lang="en-GB" b="1" i="1" dirty="0" err="1" smtClean="0">
                <a:solidFill>
                  <a:srgbClr val="002060"/>
                </a:solidFill>
              </a:rPr>
              <a:t>hulu</a:t>
            </a:r>
            <a:r>
              <a:rPr lang="en-GB" b="1" i="1" dirty="0" smtClean="0">
                <a:solidFill>
                  <a:srgbClr val="002060"/>
                </a:solidFill>
              </a:rPr>
              <a:t> ( up-stream agribusiness)</a:t>
            </a:r>
            <a:endParaRPr lang="id-ID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7977" y="1946155"/>
            <a:ext cx="46437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Untuk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menghasilkan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barang-barang</a:t>
            </a:r>
            <a:r>
              <a:rPr lang="en-GB" sz="2800" dirty="0" smtClean="0">
                <a:latin typeface="Cambria" panose="02040503050406030204" pitchFamily="18" charset="0"/>
              </a:rPr>
              <a:t> modal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saprodi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pertanian</a:t>
            </a:r>
            <a:r>
              <a:rPr lang="en-GB" sz="2800" dirty="0" smtClean="0">
                <a:latin typeface="Cambria" panose="02040503050406030204" pitchFamily="18" charset="0"/>
              </a:rPr>
              <a:t>. </a:t>
            </a:r>
          </a:p>
          <a:p>
            <a:endParaRPr lang="en-GB" sz="2800" dirty="0" smtClean="0">
              <a:latin typeface="Cambria" panose="02040503050406030204" pitchFamily="18" charset="0"/>
            </a:endParaRPr>
          </a:p>
          <a:p>
            <a:r>
              <a:rPr lang="en-GB" sz="2800" dirty="0" err="1" smtClean="0">
                <a:latin typeface="Cambria" panose="02040503050406030204" pitchFamily="18" charset="0"/>
              </a:rPr>
              <a:t>Misal</a:t>
            </a:r>
            <a:r>
              <a:rPr lang="en-GB" sz="2800" dirty="0" smtClean="0">
                <a:latin typeface="Cambria" panose="02040503050406030204" pitchFamily="18" charset="0"/>
              </a:rPr>
              <a:t>: </a:t>
            </a:r>
            <a:r>
              <a:rPr lang="en-GB" sz="2800" dirty="0" err="1" smtClean="0">
                <a:latin typeface="Cambria" panose="02040503050406030204" pitchFamily="18" charset="0"/>
              </a:rPr>
              <a:t>industri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pupuk</a:t>
            </a:r>
            <a:r>
              <a:rPr lang="en-GB" sz="2800" dirty="0" smtClean="0">
                <a:latin typeface="Cambria" panose="02040503050406030204" pitchFamily="18" charset="0"/>
              </a:rPr>
              <a:t>, </a:t>
            </a:r>
            <a:r>
              <a:rPr lang="en-GB" sz="2800" dirty="0" err="1" smtClean="0">
                <a:latin typeface="Cambria" panose="02040503050406030204" pitchFamily="18" charset="0"/>
              </a:rPr>
              <a:t>Industri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pembibitan</a:t>
            </a:r>
            <a:r>
              <a:rPr lang="en-GB" sz="2800" dirty="0" smtClean="0">
                <a:latin typeface="Cambria" panose="02040503050406030204" pitchFamily="18" charset="0"/>
              </a:rPr>
              <a:t>, </a:t>
            </a:r>
            <a:r>
              <a:rPr lang="en-GB" sz="2800" dirty="0" err="1" smtClean="0">
                <a:latin typeface="Cambria" panose="02040503050406030204" pitchFamily="18" charset="0"/>
              </a:rPr>
              <a:t>Industri</a:t>
            </a:r>
            <a:r>
              <a:rPr lang="en-GB" sz="2800" dirty="0" smtClean="0">
                <a:latin typeface="Cambria" panose="02040503050406030204" pitchFamily="18" charset="0"/>
              </a:rPr>
              <a:t> agro-</a:t>
            </a:r>
            <a:r>
              <a:rPr lang="en-GB" sz="2800" dirty="0" err="1" smtClean="0">
                <a:latin typeface="Cambria" panose="02040503050406030204" pitchFamily="18" charset="0"/>
              </a:rPr>
              <a:t>otomotif</a:t>
            </a:r>
            <a:r>
              <a:rPr lang="en-GB" sz="2800" dirty="0" smtClean="0">
                <a:latin typeface="Cambria" panose="02040503050406030204" pitchFamily="18" charset="0"/>
              </a:rPr>
              <a:t>, industry </a:t>
            </a:r>
            <a:r>
              <a:rPr lang="en-GB" sz="2800" dirty="0" err="1" smtClean="0">
                <a:latin typeface="Cambria" panose="02040503050406030204" pitchFamily="18" charset="0"/>
              </a:rPr>
              <a:t>pakan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56530" y="2312894"/>
            <a:ext cx="1075765" cy="2527232"/>
          </a:xfrm>
          <a:prstGeom prst="rightArrow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4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Pembangunan </a:t>
            </a:r>
            <a:r>
              <a:rPr lang="en-GB" dirty="0" err="1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9" y="2837329"/>
            <a:ext cx="5289175" cy="2398059"/>
          </a:xfrm>
        </p:spPr>
        <p:txBody>
          <a:bodyPr/>
          <a:lstStyle/>
          <a:p>
            <a:r>
              <a:rPr lang="en-GB" b="1" dirty="0" err="1" smtClean="0">
                <a:solidFill>
                  <a:srgbClr val="002060"/>
                </a:solidFill>
              </a:rPr>
              <a:t>Pengembangan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pertanian</a:t>
            </a:r>
            <a:r>
              <a:rPr lang="en-GB" b="1" dirty="0" smtClean="0">
                <a:solidFill>
                  <a:srgbClr val="002060"/>
                </a:solidFill>
              </a:rPr>
              <a:t>/</a:t>
            </a:r>
            <a:r>
              <a:rPr lang="en-GB" b="1" dirty="0" err="1" smtClean="0">
                <a:solidFill>
                  <a:srgbClr val="002060"/>
                </a:solidFill>
              </a:rPr>
              <a:t>usaha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budidaya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tanaman</a:t>
            </a:r>
            <a:r>
              <a:rPr lang="en-GB" b="1" dirty="0" smtClean="0">
                <a:solidFill>
                  <a:srgbClr val="002060"/>
                </a:solidFill>
              </a:rPr>
              <a:t>/</a:t>
            </a:r>
            <a:r>
              <a:rPr lang="en-GB" b="1" dirty="0" err="1" smtClean="0">
                <a:solidFill>
                  <a:srgbClr val="002060"/>
                </a:solidFill>
              </a:rPr>
              <a:t>ikan</a:t>
            </a:r>
            <a:r>
              <a:rPr lang="en-GB" b="1" dirty="0" smtClean="0">
                <a:solidFill>
                  <a:srgbClr val="002060"/>
                </a:solidFill>
              </a:rPr>
              <a:t>/</a:t>
            </a:r>
            <a:r>
              <a:rPr lang="en-GB" b="1" dirty="0" err="1" smtClean="0">
                <a:solidFill>
                  <a:srgbClr val="002060"/>
                </a:solidFill>
              </a:rPr>
              <a:t>ternak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   (on-farm agribusiness)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41" y="460673"/>
            <a:ext cx="4872318" cy="32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Pembangunan </a:t>
            </a:r>
            <a:r>
              <a:rPr lang="en-GB" dirty="0" err="1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514600"/>
            <a:ext cx="5091953" cy="1828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Pengembangan</a:t>
            </a:r>
            <a:r>
              <a:rPr lang="en-GB" b="1" dirty="0" smtClean="0">
                <a:solidFill>
                  <a:srgbClr val="002060"/>
                </a:solidFill>
              </a:rPr>
              <a:t> industry </a:t>
            </a:r>
            <a:r>
              <a:rPr lang="en-GB" b="1" dirty="0" err="1" smtClean="0">
                <a:solidFill>
                  <a:srgbClr val="002060"/>
                </a:solidFill>
              </a:rPr>
              <a:t>hilir</a:t>
            </a:r>
            <a:r>
              <a:rPr lang="en-GB" b="1" dirty="0" smtClean="0">
                <a:solidFill>
                  <a:srgbClr val="002060"/>
                </a:solidFill>
              </a:rPr>
              <a:t> (down-stream agribusiness)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776" y="2096631"/>
            <a:ext cx="4213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Untuk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mengolah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komoditas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pertanian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menjadi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produk-produk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setengah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jadi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maupun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produk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jadi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2826" y="2341474"/>
            <a:ext cx="808411" cy="1757082"/>
          </a:xfrm>
          <a:prstGeom prst="rightArrow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Pembangunan </a:t>
            </a:r>
            <a:r>
              <a:rPr lang="en-GB" dirty="0" err="1"/>
              <a:t>Agribisnis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2839570"/>
            <a:ext cx="5307105" cy="1178859"/>
          </a:xfrm>
        </p:spPr>
        <p:txBody>
          <a:bodyPr/>
          <a:lstStyle/>
          <a:p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Pengembangan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sektor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jasa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(services for agribusiness)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7755" y="1447800"/>
            <a:ext cx="47170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Untuk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memfasilitasi</a:t>
            </a:r>
            <a:r>
              <a:rPr lang="en-GB" sz="2800" dirty="0" smtClean="0">
                <a:latin typeface="Cambria" panose="02040503050406030204" pitchFamily="18" charset="0"/>
              </a:rPr>
              <a:t> up-stream, on-farm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down-stream.</a:t>
            </a:r>
          </a:p>
          <a:p>
            <a:r>
              <a:rPr lang="en-GB" sz="2800" dirty="0" err="1" smtClean="0">
                <a:latin typeface="Cambria" panose="02040503050406030204" pitchFamily="18" charset="0"/>
              </a:rPr>
              <a:t>Misal</a:t>
            </a:r>
            <a:r>
              <a:rPr lang="en-GB" sz="2800" dirty="0" smtClean="0">
                <a:latin typeface="Cambria" panose="02040503050406030204" pitchFamily="18" charset="0"/>
              </a:rPr>
              <a:t>: </a:t>
            </a:r>
            <a:r>
              <a:rPr lang="en-GB" sz="2800" dirty="0" err="1" smtClean="0">
                <a:latin typeface="Cambria" panose="02040503050406030204" pitchFamily="18" charset="0"/>
              </a:rPr>
              <a:t>infrastruktur</a:t>
            </a:r>
            <a:r>
              <a:rPr lang="en-GB" sz="2800" dirty="0" smtClean="0">
                <a:latin typeface="Cambria" panose="02040503050406030204" pitchFamily="18" charset="0"/>
              </a:rPr>
              <a:t>, </a:t>
            </a:r>
            <a:r>
              <a:rPr lang="en-GB" sz="2800" dirty="0" err="1" smtClean="0">
                <a:latin typeface="Cambria" panose="02040503050406030204" pitchFamily="18" charset="0"/>
              </a:rPr>
              <a:t>penelitian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pengembangan</a:t>
            </a:r>
            <a:r>
              <a:rPr lang="en-GB" sz="2800" dirty="0" smtClean="0">
                <a:latin typeface="Cambria" panose="02040503050406030204" pitchFamily="18" charset="0"/>
              </a:rPr>
              <a:t>, </a:t>
            </a:r>
            <a:r>
              <a:rPr lang="en-GB" sz="2800" dirty="0" err="1" smtClean="0">
                <a:latin typeface="Cambria" panose="02040503050406030204" pitchFamily="18" charset="0"/>
              </a:rPr>
              <a:t>pendidikan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penyuluhan</a:t>
            </a:r>
            <a:r>
              <a:rPr lang="en-GB" sz="2800" dirty="0" smtClean="0">
                <a:latin typeface="Cambria" panose="02040503050406030204" pitchFamily="18" charset="0"/>
              </a:rPr>
              <a:t>, </a:t>
            </a:r>
            <a:r>
              <a:rPr lang="en-GB" sz="2800" dirty="0" err="1" smtClean="0">
                <a:latin typeface="Cambria" panose="02040503050406030204" pitchFamily="18" charset="0"/>
              </a:rPr>
              <a:t>perbankan</a:t>
            </a:r>
            <a:r>
              <a:rPr lang="en-GB" sz="2800" dirty="0" smtClean="0">
                <a:latin typeface="Cambria" panose="02040503050406030204" pitchFamily="18" charset="0"/>
              </a:rPr>
              <a:t>, </a:t>
            </a:r>
            <a:r>
              <a:rPr lang="en-GB" sz="2800" dirty="0" err="1" smtClean="0">
                <a:latin typeface="Cambria" panose="02040503050406030204" pitchFamily="18" charset="0"/>
              </a:rPr>
              <a:t>kebijakan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pemerintah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perdagangan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baik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antar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daerah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maupun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antar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negara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4413" y="2548217"/>
            <a:ext cx="880129" cy="1470212"/>
          </a:xfrm>
          <a:prstGeom prst="rightArrow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2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-1090"/>
          <a:stretch/>
        </p:blipFill>
        <p:spPr>
          <a:xfrm>
            <a:off x="2355858" y="1205358"/>
            <a:ext cx="4867835" cy="2980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86" y="-19330"/>
            <a:ext cx="4879314" cy="365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0775"/>
          <a:stretch/>
        </p:blipFill>
        <p:spPr>
          <a:xfrm>
            <a:off x="179294" y="3962400"/>
            <a:ext cx="469947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50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00200"/>
            <a:ext cx="9699811" cy="25952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b="1" dirty="0" smtClean="0">
                <a:solidFill>
                  <a:schemeClr val="bg1"/>
                </a:solidFill>
              </a:rPr>
              <a:t>Pembangunan </a:t>
            </a:r>
            <a:r>
              <a:rPr lang="en-GB" sz="3600" b="1" dirty="0" err="1" smtClean="0">
                <a:solidFill>
                  <a:schemeClr val="bg1"/>
                </a:solidFill>
              </a:rPr>
              <a:t>agribisnis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pada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dasarnya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merupakan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pembangunan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pertanian</a:t>
            </a:r>
            <a:r>
              <a:rPr lang="en-GB" sz="3600" b="1" dirty="0" smtClean="0">
                <a:solidFill>
                  <a:schemeClr val="bg1"/>
                </a:solidFill>
              </a:rPr>
              <a:t>, industry </a:t>
            </a:r>
            <a:r>
              <a:rPr lang="en-GB" sz="3600" b="1" dirty="0" err="1" smtClean="0">
                <a:solidFill>
                  <a:schemeClr val="bg1"/>
                </a:solidFill>
              </a:rPr>
              <a:t>dan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jasa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secara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saling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terkait</a:t>
            </a:r>
            <a:r>
              <a:rPr lang="en-GB" sz="3600" b="1" dirty="0" smtClean="0">
                <a:solidFill>
                  <a:schemeClr val="bg1"/>
                </a:solidFill>
              </a:rPr>
              <a:t> (</a:t>
            </a:r>
            <a:r>
              <a:rPr lang="en-GB" sz="3600" b="1" dirty="0" err="1" smtClean="0">
                <a:solidFill>
                  <a:srgbClr val="FFFF00"/>
                </a:solidFill>
              </a:rPr>
              <a:t>sinergi</a:t>
            </a:r>
            <a:r>
              <a:rPr lang="en-GB" sz="3600" b="1" dirty="0" smtClean="0">
                <a:solidFill>
                  <a:schemeClr val="bg1"/>
                </a:solidFill>
              </a:rPr>
              <a:t>) </a:t>
            </a:r>
            <a:r>
              <a:rPr lang="en-GB" sz="3600" b="1" dirty="0" err="1" smtClean="0">
                <a:solidFill>
                  <a:schemeClr val="bg1"/>
                </a:solidFill>
              </a:rPr>
              <a:t>dalam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mendayagunakan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sumberdaya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</a:rPr>
              <a:t>agraris</a:t>
            </a:r>
            <a:r>
              <a:rPr lang="en-GB" sz="3600" b="1" dirty="0" smtClean="0">
                <a:solidFill>
                  <a:schemeClr val="bg1"/>
                </a:solidFill>
              </a:rPr>
              <a:t> (</a:t>
            </a:r>
            <a:r>
              <a:rPr lang="en-GB" sz="3600" b="1" dirty="0" smtClean="0">
                <a:solidFill>
                  <a:srgbClr val="FFFF00"/>
                </a:solidFill>
              </a:rPr>
              <a:t>resources-based</a:t>
            </a:r>
            <a:r>
              <a:rPr lang="en-GB" sz="3600" b="1" dirty="0" smtClean="0">
                <a:solidFill>
                  <a:schemeClr val="bg1"/>
                </a:solidFill>
              </a:rPr>
              <a:t>) yang </a:t>
            </a:r>
            <a:r>
              <a:rPr lang="en-GB" sz="3600" b="1" dirty="0" err="1" smtClean="0">
                <a:solidFill>
                  <a:schemeClr val="bg1"/>
                </a:solidFill>
              </a:rPr>
              <a:t>dimiliki</a:t>
            </a:r>
            <a:r>
              <a:rPr lang="en-GB" sz="3600" b="1" dirty="0" smtClean="0">
                <a:solidFill>
                  <a:schemeClr val="bg1"/>
                </a:solidFill>
              </a:rPr>
              <a:t> Indonesia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4" b="6079"/>
          <a:stretch/>
        </p:blipFill>
        <p:spPr>
          <a:xfrm>
            <a:off x="1207994" y="0"/>
            <a:ext cx="9776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SDM </a:t>
            </a:r>
            <a:r>
              <a:rPr lang="en-GB" sz="4800" b="1" dirty="0" err="1" smtClean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Agribisnis</a:t>
            </a:r>
            <a:endParaRPr lang="id-ID" sz="4800" b="1" dirty="0"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31" y="1815352"/>
            <a:ext cx="7164387" cy="4572000"/>
          </a:xfrm>
        </p:spPr>
        <p:txBody>
          <a:bodyPr/>
          <a:lstStyle/>
          <a:p>
            <a:r>
              <a:rPr lang="en-GB" dirty="0" err="1" smtClean="0"/>
              <a:t>Petani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Pengusahatani</a:t>
            </a:r>
            <a:r>
              <a:rPr lang="en-GB" dirty="0" smtClean="0"/>
              <a:t> (</a:t>
            </a:r>
            <a:r>
              <a:rPr lang="en-GB" dirty="0" err="1" smtClean="0"/>
              <a:t>wirausahatani-agribisnis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Pengusaha</a:t>
            </a:r>
            <a:r>
              <a:rPr lang="en-GB" dirty="0" smtClean="0"/>
              <a:t> (</a:t>
            </a:r>
            <a:r>
              <a:rPr lang="en-GB" dirty="0" err="1" smtClean="0"/>
              <a:t>pelaku</a:t>
            </a:r>
            <a:r>
              <a:rPr lang="en-GB" dirty="0" smtClean="0"/>
              <a:t> </a:t>
            </a:r>
            <a:r>
              <a:rPr lang="en-GB" dirty="0" err="1" smtClean="0"/>
              <a:t>usaha</a:t>
            </a:r>
            <a:r>
              <a:rPr lang="en-GB" dirty="0" smtClean="0"/>
              <a:t>) </a:t>
            </a:r>
            <a:r>
              <a:rPr lang="en-GB" dirty="0" err="1" smtClean="0"/>
              <a:t>dibidang</a:t>
            </a:r>
            <a:r>
              <a:rPr lang="en-GB" dirty="0" smtClean="0"/>
              <a:t> </a:t>
            </a:r>
            <a:r>
              <a:rPr lang="en-GB" dirty="0" err="1" smtClean="0"/>
              <a:t>pertanian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 yang </a:t>
            </a:r>
            <a:r>
              <a:rPr lang="en-GB" dirty="0" err="1" smtClean="0"/>
              <a:t>mengusahakan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menjalankan</a:t>
            </a:r>
            <a:r>
              <a:rPr lang="en-GB" dirty="0" smtClean="0"/>
              <a:t> </a:t>
            </a:r>
            <a:r>
              <a:rPr lang="en-GB" dirty="0" err="1" smtClean="0"/>
              <a:t>bisnis</a:t>
            </a:r>
            <a:r>
              <a:rPr lang="en-GB" dirty="0" smtClean="0"/>
              <a:t> </a:t>
            </a:r>
            <a:r>
              <a:rPr lang="en-GB" dirty="0" err="1" smtClean="0"/>
              <a:t>pengadaan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pemasaran</a:t>
            </a:r>
            <a:r>
              <a:rPr lang="en-GB" dirty="0" smtClean="0"/>
              <a:t> </a:t>
            </a:r>
            <a:r>
              <a:rPr lang="en-GB" dirty="0" err="1" smtClean="0"/>
              <a:t>baik</a:t>
            </a:r>
            <a:r>
              <a:rPr lang="en-GB" dirty="0" smtClean="0"/>
              <a:t> </a:t>
            </a:r>
            <a:r>
              <a:rPr lang="en-GB" dirty="0" err="1" smtClean="0"/>
              <a:t>sarana</a:t>
            </a:r>
            <a:r>
              <a:rPr lang="en-GB" dirty="0" smtClean="0"/>
              <a:t> </a:t>
            </a:r>
            <a:r>
              <a:rPr lang="en-GB" dirty="0" err="1" smtClean="0"/>
              <a:t>produksi</a:t>
            </a:r>
            <a:r>
              <a:rPr lang="en-GB" dirty="0" smtClean="0"/>
              <a:t> </a:t>
            </a:r>
            <a:r>
              <a:rPr lang="en-GB" dirty="0" err="1" smtClean="0"/>
              <a:t>maupun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yang </a:t>
            </a:r>
            <a:r>
              <a:rPr lang="en-GB" dirty="0" err="1" smtClean="0"/>
              <a:t>dihasilkan</a:t>
            </a:r>
            <a:endParaRPr lang="en-GB" dirty="0" smtClean="0"/>
          </a:p>
          <a:p>
            <a:r>
              <a:rPr lang="en-GB" dirty="0" err="1" smtClean="0"/>
              <a:t>Pemerintah</a:t>
            </a:r>
            <a:r>
              <a:rPr lang="en-GB" dirty="0" smtClean="0"/>
              <a:t> yang </a:t>
            </a:r>
            <a:r>
              <a:rPr lang="en-GB" dirty="0" err="1" smtClean="0"/>
              <a:t>membuat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mengembangkan</a:t>
            </a:r>
            <a:r>
              <a:rPr lang="en-GB" dirty="0" smtClean="0"/>
              <a:t> </a:t>
            </a:r>
            <a:r>
              <a:rPr lang="en-GB" dirty="0" err="1" smtClean="0"/>
              <a:t>kebijakan</a:t>
            </a:r>
            <a:r>
              <a:rPr lang="en-GB" dirty="0" smtClean="0"/>
              <a:t> 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8767482" y="2245656"/>
            <a:ext cx="30659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Kelompok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terpenting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persaingan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pertanian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adalah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petani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pedagang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wirausaha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pengusaha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id-ID" sz="28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0118" y="4314529"/>
            <a:ext cx="8373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Ketika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proses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produksi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pada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dunia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berlangsung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maka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kesempatan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kerja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kesempatan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berusaha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pendapatan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akan</a:t>
            </a:r>
            <a:r>
              <a:rPr lang="en-GB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tercipta</a:t>
            </a:r>
            <a:endParaRPr lang="id-ID" sz="28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118" y="986117"/>
            <a:ext cx="7763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Menumbuhkembangkan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sesuai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sumberdaya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tersedia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disetiap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daerah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merupakan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hal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sangat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penting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pembangunan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endParaRPr lang="id-ID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862918" y="3101788"/>
            <a:ext cx="1039906" cy="986118"/>
          </a:xfrm>
          <a:prstGeom prst="upArrow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35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316" y="786063"/>
            <a:ext cx="6400799" cy="1054054"/>
          </a:xfrm>
        </p:spPr>
        <p:txBody>
          <a:bodyPr/>
          <a:lstStyle/>
          <a:p>
            <a:r>
              <a:rPr lang="en-GB" dirty="0" err="1" smtClean="0"/>
              <a:t>Tantangan</a:t>
            </a:r>
            <a:r>
              <a:rPr lang="en-GB" dirty="0" smtClean="0"/>
              <a:t> SDM 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691" y="2042132"/>
            <a:ext cx="8758988" cy="2773735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latin typeface="Cambria" panose="02040503050406030204" pitchFamily="18" charset="0"/>
              </a:rPr>
              <a:t>Mampu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menciptakan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keunggulan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komparatif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dengan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bertumpu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pada</a:t>
            </a:r>
            <a:r>
              <a:rPr lang="en-GB" b="1" dirty="0" smtClean="0">
                <a:latin typeface="Cambria" panose="02040503050406030204" pitchFamily="18" charset="0"/>
              </a:rPr>
              <a:t> SDA yang </a:t>
            </a:r>
            <a:r>
              <a:rPr lang="en-GB" b="1" dirty="0" err="1" smtClean="0">
                <a:latin typeface="Cambria" panose="02040503050406030204" pitchFamily="18" charset="0"/>
              </a:rPr>
              <a:t>ada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berupa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ketersediaan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lahan</a:t>
            </a:r>
            <a:r>
              <a:rPr lang="en-GB" b="1" dirty="0" smtClean="0">
                <a:latin typeface="Cambria" panose="02040503050406030204" pitchFamily="18" charset="0"/>
              </a:rPr>
              <a:t> yang </a:t>
            </a:r>
            <a:r>
              <a:rPr lang="en-GB" b="1" dirty="0" err="1" smtClean="0">
                <a:latin typeface="Cambria" panose="02040503050406030204" pitchFamily="18" charset="0"/>
              </a:rPr>
              <a:t>cukup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luas</a:t>
            </a:r>
            <a:r>
              <a:rPr lang="en-GB" b="1" dirty="0" smtClean="0">
                <a:latin typeface="Cambria" panose="02040503050406030204" pitchFamily="18" charset="0"/>
              </a:rPr>
              <a:t>, </a:t>
            </a:r>
            <a:r>
              <a:rPr lang="en-GB" b="1" dirty="0" err="1" smtClean="0">
                <a:latin typeface="Cambria" panose="02040503050406030204" pitchFamily="18" charset="0"/>
              </a:rPr>
              <a:t>jumlah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tenaga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kerja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disektor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pertanian</a:t>
            </a:r>
            <a:r>
              <a:rPr lang="en-GB" b="1" dirty="0" smtClean="0">
                <a:latin typeface="Cambria" panose="02040503050406030204" pitchFamily="18" charset="0"/>
              </a:rPr>
              <a:t> yang </a:t>
            </a:r>
            <a:r>
              <a:rPr lang="en-GB" b="1" dirty="0" err="1" smtClean="0">
                <a:latin typeface="Cambria" panose="02040503050406030204" pitchFamily="18" charset="0"/>
              </a:rPr>
              <a:t>masih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besar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dan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didukung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oleh</a:t>
            </a:r>
            <a:r>
              <a:rPr lang="en-GB" b="1" dirty="0" smtClean="0"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</a:rPr>
              <a:t>agroklimat</a:t>
            </a:r>
            <a:r>
              <a:rPr lang="en-GB" b="1" dirty="0" smtClean="0">
                <a:latin typeface="Cambria" panose="02040503050406030204" pitchFamily="18" charset="0"/>
              </a:rPr>
              <a:t> yang </a:t>
            </a:r>
            <a:r>
              <a:rPr lang="en-GB" b="1" dirty="0" err="1" smtClean="0">
                <a:latin typeface="Cambria" panose="02040503050406030204" pitchFamily="18" charset="0"/>
              </a:rPr>
              <a:t>sesuai</a:t>
            </a:r>
            <a:endParaRPr lang="id-ID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719" y="4890264"/>
            <a:ext cx="4930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Input yang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berupa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SDA (natural resources input)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memiliki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kontribusi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cukup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besar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proses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produksi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pertanian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id-ID" sz="24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3659" y="4705598"/>
            <a:ext cx="5002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Secara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ekonomi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produk-produk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dihasilkan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mampu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memberikan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tambahan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manfaat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atau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value added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dari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potensi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pengembangan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itu</a:t>
            </a:r>
            <a:r>
              <a:rPr lang="en-GB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4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sendiri</a:t>
            </a:r>
            <a:endParaRPr lang="id-ID" sz="24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36" y="336802"/>
            <a:ext cx="9144000" cy="2105367"/>
          </a:xfrm>
        </p:spPr>
        <p:txBody>
          <a:bodyPr/>
          <a:lstStyle/>
          <a:p>
            <a:r>
              <a:rPr lang="en-GB" dirty="0" err="1" smtClean="0"/>
              <a:t>Modernisasi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1178" y="2962351"/>
            <a:ext cx="7171764" cy="933297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Usaha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makin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berkualitas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diperoleh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kesempatan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kerja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kesempatan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berusaha,peningkatan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pendapatan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dan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berkualitas</a:t>
            </a:r>
            <a:endParaRPr lang="id-ID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Modernisasi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259106" y="4898047"/>
            <a:ext cx="9377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latin typeface="Cambria" panose="02040503050406030204" pitchFamily="18" charset="0"/>
              </a:rPr>
              <a:t>dihela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oleh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sumberdaya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alam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GB" sz="2800" dirty="0" smtClean="0">
                <a:latin typeface="Cambria" panose="02040503050406030204" pitchFamily="18" charset="0"/>
              </a:rPr>
              <a:t>SDM </a:t>
            </a:r>
            <a:r>
              <a:rPr lang="en-GB" sz="2800" dirty="0" err="1" smtClean="0">
                <a:latin typeface="Cambria" panose="02040503050406030204" pitchFamily="18" charset="0"/>
              </a:rPr>
              <a:t>belum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terampil</a:t>
            </a:r>
            <a:endParaRPr lang="en-GB" sz="2800" dirty="0" smtClean="0">
              <a:latin typeface="Cambria" panose="02040503050406030204" pitchFamily="18" charset="0"/>
            </a:endParaRPr>
          </a:p>
          <a:p>
            <a:r>
              <a:rPr lang="en-GB" sz="2800" dirty="0" smtClean="0">
                <a:latin typeface="Cambria" panose="02040503050406030204" pitchFamily="18" charset="0"/>
              </a:rPr>
              <a:t>(</a:t>
            </a:r>
            <a:r>
              <a:rPr lang="en-GB" sz="2800" i="1" dirty="0" smtClean="0">
                <a:latin typeface="Cambria" panose="02040503050406030204" pitchFamily="18" charset="0"/>
              </a:rPr>
              <a:t>natural resources and </a:t>
            </a:r>
            <a:r>
              <a:rPr lang="en-GB" sz="2800" i="1" dirty="0" err="1" smtClean="0">
                <a:latin typeface="Cambria" panose="02040503050406030204" pitchFamily="18" charset="0"/>
              </a:rPr>
              <a:t>unskill</a:t>
            </a:r>
            <a:r>
              <a:rPr lang="en-GB" sz="2800" i="1" dirty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labor</a:t>
            </a:r>
            <a:r>
              <a:rPr lang="en-GB" sz="2800" i="1" dirty="0" smtClean="0">
                <a:latin typeface="Cambria" panose="02040503050406030204" pitchFamily="18" charset="0"/>
              </a:rPr>
              <a:t>-based / </a:t>
            </a:r>
            <a:r>
              <a:rPr lang="en-GB" sz="2800" b="1" i="1" dirty="0" smtClean="0">
                <a:latin typeface="Cambria" panose="02040503050406030204" pitchFamily="18" charset="0"/>
              </a:rPr>
              <a:t>factor-driven</a:t>
            </a:r>
            <a:r>
              <a:rPr lang="en-GB" sz="2800" dirty="0" smtClean="0">
                <a:latin typeface="Cambria" panose="02040503050406030204" pitchFamily="18" charset="0"/>
              </a:rPr>
              <a:t>)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107" y="3603811"/>
            <a:ext cx="8288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latin typeface="Cambria" panose="02040503050406030204" pitchFamily="18" charset="0"/>
              </a:rPr>
              <a:t>dihela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oleh</a:t>
            </a:r>
            <a:r>
              <a:rPr lang="en-GB" sz="2800" dirty="0" smtClean="0">
                <a:latin typeface="Cambria" panose="02040503050406030204" pitchFamily="18" charset="0"/>
              </a:rPr>
              <a:t> modal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SDM </a:t>
            </a:r>
            <a:r>
              <a:rPr lang="en-GB" sz="2800" dirty="0" err="1" smtClean="0">
                <a:latin typeface="Cambria" panose="02040503050406030204" pitchFamily="18" charset="0"/>
              </a:rPr>
              <a:t>terampil</a:t>
            </a:r>
            <a:endParaRPr lang="en-GB" sz="2800" dirty="0" smtClean="0">
              <a:latin typeface="Cambria" panose="02040503050406030204" pitchFamily="18" charset="0"/>
            </a:endParaRPr>
          </a:p>
          <a:p>
            <a:r>
              <a:rPr lang="en-GB" sz="2800" dirty="0" smtClean="0">
                <a:latin typeface="Cambria" panose="02040503050406030204" pitchFamily="18" charset="0"/>
              </a:rPr>
              <a:t>(</a:t>
            </a:r>
            <a:r>
              <a:rPr lang="en-GB" sz="2800" i="1" dirty="0" smtClean="0">
                <a:latin typeface="Cambria" panose="02040503050406030204" pitchFamily="18" charset="0"/>
              </a:rPr>
              <a:t>Capital and semi-skill labour based/ </a:t>
            </a:r>
            <a:r>
              <a:rPr lang="en-GB" sz="28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capital-driven </a:t>
            </a:r>
            <a:r>
              <a:rPr lang="en-GB" sz="2800" i="1" dirty="0" smtClean="0">
                <a:latin typeface="Cambria" panose="02040503050406030204" pitchFamily="18" charset="0"/>
              </a:rPr>
              <a:t>)</a:t>
            </a:r>
            <a:endParaRPr lang="id-ID" sz="2800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9106" y="1787928"/>
            <a:ext cx="9377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latin typeface="Cambria" panose="02040503050406030204" pitchFamily="18" charset="0"/>
              </a:rPr>
              <a:t>dihela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oleh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ilmu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pengetahuan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GB" sz="2800" dirty="0" smtClean="0">
                <a:latin typeface="Cambria" panose="02040503050406030204" pitchFamily="18" charset="0"/>
              </a:rPr>
              <a:t>SDM </a:t>
            </a:r>
            <a:r>
              <a:rPr lang="en-GB" sz="2800" dirty="0" err="1" smtClean="0">
                <a:latin typeface="Cambria" panose="02040503050406030204" pitchFamily="18" charset="0"/>
              </a:rPr>
              <a:t>terampil</a:t>
            </a:r>
            <a:endParaRPr lang="en-GB" sz="2800" dirty="0" smtClean="0">
              <a:latin typeface="Cambria" panose="02040503050406030204" pitchFamily="18" charset="0"/>
            </a:endParaRPr>
          </a:p>
          <a:p>
            <a:r>
              <a:rPr lang="en-GB" sz="2800" dirty="0" smtClean="0">
                <a:latin typeface="Cambria" panose="02040503050406030204" pitchFamily="18" charset="0"/>
              </a:rPr>
              <a:t>(</a:t>
            </a:r>
            <a:r>
              <a:rPr lang="en-GB" sz="2800" i="1" dirty="0" smtClean="0">
                <a:latin typeface="Cambria" panose="02040503050406030204" pitchFamily="18" charset="0"/>
              </a:rPr>
              <a:t>Knowledge and skilled labour based / </a:t>
            </a:r>
            <a:r>
              <a:rPr lang="en-GB" sz="28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innovation driven</a:t>
            </a:r>
            <a:r>
              <a:rPr lang="en-GB" sz="2800" dirty="0" smtClean="0">
                <a:latin typeface="Cambria" panose="02040503050406030204" pitchFamily="18" charset="0"/>
              </a:rPr>
              <a:t>)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flipV="1">
            <a:off x="1452282" y="4091751"/>
            <a:ext cx="806824" cy="128707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flipV="1">
            <a:off x="1425388" y="2785464"/>
            <a:ext cx="806824" cy="1287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07" y="0"/>
            <a:ext cx="3900793" cy="3735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9092" y="511005"/>
            <a:ext cx="522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SDM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Agribisnis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982" y="2391062"/>
            <a:ext cx="74407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mbria" panose="02040503050406030204" pitchFamily="18" charset="0"/>
              </a:rPr>
              <a:t>Pembangunan </a:t>
            </a:r>
            <a:r>
              <a:rPr lang="en-GB" sz="2800" dirty="0" err="1" smtClean="0">
                <a:latin typeface="Cambria" panose="02040503050406030204" pitchFamily="18" charset="0"/>
              </a:rPr>
              <a:t>usaha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disetiap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daerah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akan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menghasilkan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bahan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pangan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baik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bentuk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segar</a:t>
            </a:r>
            <a:r>
              <a:rPr lang="en-GB" sz="2800" dirty="0" smtClean="0">
                <a:latin typeface="Cambria" panose="02040503050406030204" pitchFamily="18" charset="0"/>
              </a:rPr>
              <a:t> (fresh product) </a:t>
            </a:r>
            <a:r>
              <a:rPr lang="en-GB" sz="2800" dirty="0" err="1" smtClean="0">
                <a:latin typeface="Cambria" panose="02040503050406030204" pitchFamily="18" charset="0"/>
              </a:rPr>
              <a:t>maupun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bentuk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olahan</a:t>
            </a:r>
            <a:r>
              <a:rPr lang="en-GB" sz="2800" dirty="0" smtClean="0">
                <a:latin typeface="Cambria" panose="02040503050406030204" pitchFamily="18" charset="0"/>
              </a:rPr>
              <a:t> (processed)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4582" y="5163671"/>
            <a:ext cx="7566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Produksi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pangan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berbasis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pada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kerangaman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sumberdaya</a:t>
            </a:r>
            <a:r>
              <a:rPr lang="en-GB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di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setiap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daerah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akan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menghasilkan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bahan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pangan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beragam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id-ID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065929" y="1434335"/>
            <a:ext cx="699247" cy="770983"/>
          </a:xfrm>
          <a:prstGeom prst="downArrow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Down Arrow 11"/>
          <p:cNvSpPr/>
          <p:nvPr/>
        </p:nvSpPr>
        <p:spPr>
          <a:xfrm>
            <a:off x="6167438" y="4007196"/>
            <a:ext cx="699247" cy="770983"/>
          </a:xfrm>
          <a:prstGeom prst="downArrow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1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247" y="731248"/>
            <a:ext cx="9144000" cy="2105367"/>
          </a:xfrm>
        </p:spPr>
        <p:txBody>
          <a:bodyPr>
            <a:normAutofit fontScale="90000"/>
          </a:bodyPr>
          <a:lstStyle/>
          <a:p>
            <a:r>
              <a:rPr lang="en-GB" sz="2800" dirty="0" err="1" smtClean="0">
                <a:solidFill>
                  <a:srgbClr val="002060"/>
                </a:solidFill>
              </a:rPr>
              <a:t>Peningkatan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perekonomian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petani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dengan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pendekatan</a:t>
            </a:r>
            <a:r>
              <a:rPr lang="en-GB" sz="2800" dirty="0" smtClean="0">
                <a:solidFill>
                  <a:srgbClr val="002060"/>
                </a:solidFill>
              </a:rPr>
              <a:t> system </a:t>
            </a:r>
            <a:r>
              <a:rPr lang="en-GB" sz="2800" dirty="0" err="1" smtClean="0">
                <a:solidFill>
                  <a:srgbClr val="002060"/>
                </a:solidFill>
              </a:rPr>
              <a:t>agribisnis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memerlukan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dukungan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tenaga-tenaga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manajer</a:t>
            </a:r>
            <a:r>
              <a:rPr lang="en-GB" sz="2800" dirty="0" smtClean="0">
                <a:solidFill>
                  <a:srgbClr val="002060"/>
                </a:solidFill>
              </a:rPr>
              <a:t> yang </a:t>
            </a:r>
            <a:r>
              <a:rPr lang="en-GB" sz="2800" dirty="0" err="1" smtClean="0">
                <a:solidFill>
                  <a:srgbClr val="002060"/>
                </a:solidFill>
              </a:rPr>
              <a:t>berkemampuan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mengelola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usaha-usaha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bisnis</a:t>
            </a:r>
            <a:r>
              <a:rPr lang="en-GB" sz="2800" dirty="0" smtClean="0">
                <a:solidFill>
                  <a:srgbClr val="002060"/>
                </a:solidFill>
              </a:rPr>
              <a:t> yang </a:t>
            </a:r>
            <a:r>
              <a:rPr lang="en-GB" sz="2800" dirty="0" err="1" smtClean="0">
                <a:solidFill>
                  <a:srgbClr val="002060"/>
                </a:solidFill>
              </a:rPr>
              <a:t>terintegrasi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dalam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satu</a:t>
            </a:r>
            <a:r>
              <a:rPr lang="en-GB" sz="2800" dirty="0" smtClean="0">
                <a:solidFill>
                  <a:srgbClr val="002060"/>
                </a:solidFill>
              </a:rPr>
              <a:t> unit </a:t>
            </a:r>
            <a:r>
              <a:rPr lang="en-GB" sz="2800" dirty="0" err="1" smtClean="0">
                <a:solidFill>
                  <a:srgbClr val="002060"/>
                </a:solidFill>
              </a:rPr>
              <a:t>pengelolaan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bisnis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berskala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besar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lebih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baik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daripada</a:t>
            </a:r>
            <a:r>
              <a:rPr lang="en-GB" sz="2800" dirty="0" smtClean="0">
                <a:solidFill>
                  <a:srgbClr val="002060"/>
                </a:solidFill>
              </a:rPr>
              <a:t> unit </a:t>
            </a:r>
            <a:r>
              <a:rPr lang="en-GB" sz="2800" dirty="0" err="1" smtClean="0">
                <a:solidFill>
                  <a:srgbClr val="002060"/>
                </a:solidFill>
              </a:rPr>
              <a:t>bisnis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perorangan</a:t>
            </a:r>
            <a:endParaRPr lang="id-ID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3247" y="3854824"/>
            <a:ext cx="8122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Selain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kemampuan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manajerial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,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diperlukan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pula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kearifan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moral social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ekonomi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manajer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untuk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mampu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menerapkan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distribusi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pendapatan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atau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distribusi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harga</a:t>
            </a:r>
            <a:endParaRPr lang="id-ID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33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3" id="{3E24FC13-CFB1-4E11-A2E7-2F20578C06AE}" vid="{33851232-586E-4A99-A07F-27B6F9C659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Theme33</Template>
  <TotalTime>403</TotalTime>
  <Words>581</Words>
  <Application>Microsoft Office PowerPoint</Application>
  <PresentationFormat>Widescreen</PresentationFormat>
  <Paragraphs>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Constantia</vt:lpstr>
      <vt:lpstr>Wingdings</vt:lpstr>
      <vt:lpstr>Theme33</vt:lpstr>
      <vt:lpstr>Keterkaitan Potensi SDM dengan Pengelolaan SDA</vt:lpstr>
      <vt:lpstr>PowerPoint Presentation</vt:lpstr>
      <vt:lpstr>SDM Agribisnis</vt:lpstr>
      <vt:lpstr>PowerPoint Presentation</vt:lpstr>
      <vt:lpstr>Tantangan SDM </vt:lpstr>
      <vt:lpstr>Modernisasi Agribisnis</vt:lpstr>
      <vt:lpstr>Modernisasi Agribisnis</vt:lpstr>
      <vt:lpstr>PowerPoint Presentation</vt:lpstr>
      <vt:lpstr>Peningkatan perekonomian petani dengan pendekatan system agribisnis memerlukan dukungan tenaga-tenaga manajer yang berkemampuan mengelola usaha-usaha bisnis yang terintegrasi dalam satu unit pengelolaan bisnis berskala besar lebih baik daripada unit bisnis perorangan</vt:lpstr>
      <vt:lpstr>Potensi dan Pengembangan Agribisnis di Indonesia</vt:lpstr>
      <vt:lpstr>Model Pengembangan Agribisnis</vt:lpstr>
      <vt:lpstr>Indonesia memiliki potensi besar disektor pertanian dan memiliki keunggulan komparatif</vt:lpstr>
      <vt:lpstr>Pengembangan Agribisnis</vt:lpstr>
      <vt:lpstr>Pengembangan Agribisnis</vt:lpstr>
      <vt:lpstr>Pengembangan Agribisnis</vt:lpstr>
      <vt:lpstr>Pembangunan Agribisnis</vt:lpstr>
      <vt:lpstr>Pembangunan Agribisnis</vt:lpstr>
      <vt:lpstr>Pembangunan Agribisnis</vt:lpstr>
      <vt:lpstr>Pembangunan Agribisnis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Agribisnis</dc:title>
  <dc:creator>heni utami</dc:creator>
  <cp:lastModifiedBy>heni utami</cp:lastModifiedBy>
  <cp:revision>40</cp:revision>
  <dcterms:created xsi:type="dcterms:W3CDTF">2016-12-04T07:31:56Z</dcterms:created>
  <dcterms:modified xsi:type="dcterms:W3CDTF">2017-02-01T05:13:21Z</dcterms:modified>
</cp:coreProperties>
</file>