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293" r:id="rId3"/>
    <p:sldId id="263" r:id="rId4"/>
    <p:sldId id="295" r:id="rId5"/>
    <p:sldId id="322" r:id="rId6"/>
    <p:sldId id="367" r:id="rId7"/>
    <p:sldId id="323" r:id="rId8"/>
    <p:sldId id="324" r:id="rId9"/>
    <p:sldId id="325" r:id="rId10"/>
    <p:sldId id="326" r:id="rId11"/>
    <p:sldId id="368" r:id="rId12"/>
    <p:sldId id="327" r:id="rId13"/>
    <p:sldId id="363" r:id="rId14"/>
    <p:sldId id="329" r:id="rId15"/>
    <p:sldId id="369" r:id="rId16"/>
    <p:sldId id="371" r:id="rId17"/>
    <p:sldId id="370" r:id="rId18"/>
    <p:sldId id="372" r:id="rId19"/>
    <p:sldId id="373" r:id="rId20"/>
    <p:sldId id="330" r:id="rId21"/>
    <p:sldId id="348" r:id="rId22"/>
    <p:sldId id="345" r:id="rId23"/>
    <p:sldId id="342" r:id="rId24"/>
    <p:sldId id="337" r:id="rId25"/>
    <p:sldId id="375" r:id="rId26"/>
    <p:sldId id="376" r:id="rId27"/>
    <p:sldId id="377" r:id="rId28"/>
    <p:sldId id="378" r:id="rId29"/>
    <p:sldId id="379" r:id="rId30"/>
    <p:sldId id="380" r:id="rId31"/>
    <p:sldId id="383" r:id="rId32"/>
    <p:sldId id="384" r:id="rId33"/>
    <p:sldId id="385" r:id="rId34"/>
    <p:sldId id="365" r:id="rId35"/>
    <p:sldId id="366" r:id="rId36"/>
    <p:sldId id="381" r:id="rId37"/>
    <p:sldId id="382" r:id="rId38"/>
    <p:sldId id="362" r:id="rId39"/>
    <p:sldId id="269" r:id="rId40"/>
  </p:sldIdLst>
  <p:sldSz cx="9144000" cy="5143500" type="screen16x9"/>
  <p:notesSz cx="6858000" cy="9144000"/>
  <p:embeddedFontLst>
    <p:embeddedFont>
      <p:font typeface="Barlow Condensed SemiBold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Georgia" pitchFamily="18" charset="0"/>
      <p:regular r:id="rId50"/>
      <p:bold r:id="rId51"/>
      <p:italic r:id="rId52"/>
      <p:boldItalic r:id="rId53"/>
    </p:embeddedFont>
    <p:embeddedFont>
      <p:font typeface="Trebuchet MS" pitchFamily="34" charset="0"/>
      <p:regular r:id="rId54"/>
      <p:bold r:id="rId55"/>
      <p:italic r:id="rId56"/>
      <p:boldItalic r:id="rId57"/>
    </p:embeddedFont>
    <p:embeddedFont>
      <p:font typeface="Arvo" charset="0"/>
      <p:regular r:id="rId58"/>
      <p:bold r:id="rId59"/>
      <p:italic r:id="rId60"/>
      <p:boldItalic r:id="rId61"/>
    </p:embeddedFont>
    <p:embeddedFont>
      <p:font typeface="Barlow Condensed Medium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60" d="100"/>
          <a:sy n="60" d="100"/>
        </p:scale>
        <p:origin x="-1566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025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5e1ed11e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5e1ed11e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BIG TITLE OPENING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E9E6E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4CC9-BF40-47F0-82B5-3ED20C812D2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7F41-1302-495E-A284-3CF6D36214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>
            <a:spLocks noGrp="1"/>
          </p:cNvSpPr>
          <p:nvPr>
            <p:ph type="ctrTitle"/>
          </p:nvPr>
        </p:nvSpPr>
        <p:spPr>
          <a:xfrm>
            <a:off x="2362500" y="426024"/>
            <a:ext cx="4419000" cy="3387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/>
              <a:t>MANAJEMEN PROYEK PERANGKAT LUNAK</a:t>
            </a:r>
            <a:endParaRPr sz="5200" b="1" dirty="0"/>
          </a:p>
        </p:txBody>
      </p:sp>
      <p:sp>
        <p:nvSpPr>
          <p:cNvPr id="5" name="Google Shape;361;p13">
            <a:extLst>
              <a:ext uri="{FF2B5EF4-FFF2-40B4-BE49-F238E27FC236}">
                <a16:creationId xmlns:a16="http://schemas.microsoft.com/office/drawing/2014/main" xmlns="" id="{2D5F60A4-10C4-47E5-BEDC-57D1FE939CDB}"/>
              </a:ext>
            </a:extLst>
          </p:cNvPr>
          <p:cNvSpPr txBox="1">
            <a:spLocks/>
          </p:cNvSpPr>
          <p:nvPr/>
        </p:nvSpPr>
        <p:spPr>
          <a:xfrm>
            <a:off x="2164152" y="3886198"/>
            <a:ext cx="4815695" cy="74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Yuli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 </a:t>
            </a:r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faziah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, ST., MT.</a:t>
            </a:r>
            <a:endParaRPr lang="en-US" sz="1600" dirty="0">
              <a:latin typeface="Arvo" panose="020B0604020202020204" charset="0"/>
              <a:ea typeface="Adobe Ming Std L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4D2A0-8A76-4FC9-8262-EAB88992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94370" y="333994"/>
            <a:ext cx="8095500" cy="577800"/>
          </a:xfrm>
        </p:spPr>
        <p:txBody>
          <a:bodyPr/>
          <a:lstStyle/>
          <a:p>
            <a:r>
              <a:rPr lang="en-US" dirty="0"/>
              <a:t>Activity 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43FA42-1C67-46BB-BEC0-9724347D043A}"/>
              </a:ext>
            </a:extLst>
          </p:cNvPr>
          <p:cNvSpPr/>
          <p:nvPr/>
        </p:nvSpPr>
        <p:spPr>
          <a:xfrm>
            <a:off x="608644" y="2834674"/>
            <a:ext cx="7563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vo" panose="020B0604020202020204" charset="0"/>
              </a:rPr>
              <a:t>Activity Definition </a:t>
            </a:r>
            <a:r>
              <a:rPr lang="en-US" dirty="0" err="1">
                <a:latin typeface="Arvo" panose="020B0604020202020204" charset="0"/>
              </a:rPr>
              <a:t>melibatkan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pengembangan</a:t>
            </a:r>
            <a:r>
              <a:rPr lang="en-US" dirty="0">
                <a:latin typeface="Arvo" panose="020B0604020202020204" charset="0"/>
              </a:rPr>
              <a:t> WBS yang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rinci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penjelasan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pendukung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memahami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semua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dilakukan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sehingga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mengembangkan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perkiraan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biaya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durasi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realistis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77F9A2-38B1-4186-8FCD-C39D12A8EEC4}"/>
              </a:ext>
            </a:extLst>
          </p:cNvPr>
          <p:cNvSpPr/>
          <p:nvPr/>
        </p:nvSpPr>
        <p:spPr>
          <a:xfrm>
            <a:off x="608644" y="998601"/>
            <a:ext cx="74295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Suatu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mengidentifikasi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menjadwalkan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kegiatan-kegiatan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dilakukan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  </a:t>
            </a:r>
            <a:r>
              <a:rPr lang="en-US" dirty="0" err="1">
                <a:latin typeface="Arvo" panose="020B0604020202020204" charset="0"/>
              </a:rPr>
              <a:t>suatu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penyelesaian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secara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terperinci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lengkap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jelas</a:t>
            </a:r>
            <a:r>
              <a:rPr lang="en-US" dirty="0">
                <a:latin typeface="Arvo" panose="020B0604020202020204" charset="0"/>
              </a:rPr>
              <a:t>. </a:t>
            </a:r>
          </a:p>
          <a:p>
            <a:pPr algn="just"/>
            <a:endParaRPr lang="en-US" dirty="0">
              <a:latin typeface="Arvo" panose="020B0604020202020204" charset="0"/>
            </a:endParaRPr>
          </a:p>
          <a:p>
            <a:pPr algn="just"/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utama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proses activity definition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memastikan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bahwa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sudah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benar</a:t>
            </a:r>
            <a:r>
              <a:rPr lang="en-US" dirty="0">
                <a:latin typeface="Arvo" panose="020B0604020202020204" charset="0"/>
              </a:rPr>
              <a:t> – </a:t>
            </a:r>
            <a:r>
              <a:rPr lang="en-US" dirty="0" err="1">
                <a:latin typeface="Arvo" panose="020B0604020202020204" charset="0"/>
              </a:rPr>
              <a:t>benar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mengerti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semua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tugas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mereka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lakukan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sebagai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project scope </a:t>
            </a:r>
            <a:r>
              <a:rPr lang="en-US" dirty="0" err="1">
                <a:latin typeface="Arvo" panose="020B0604020202020204" charset="0"/>
              </a:rPr>
              <a:t>sehingga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mereka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memulai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penjadwalan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kerja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9D7D548-B50F-4772-8AB1-0ACDFF7EFB5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2725"/>
            <a:ext cx="8144540" cy="577850"/>
          </a:xfrm>
        </p:spPr>
        <p:txBody>
          <a:bodyPr/>
          <a:lstStyle/>
          <a:p>
            <a:r>
              <a:rPr lang="en-US" sz="2800" dirty="0"/>
              <a:t>Activity Lists, Attributes and Milestones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E0113F-BF8F-480E-A4CC-A9CCA9263DFB}"/>
              </a:ext>
            </a:extLst>
          </p:cNvPr>
          <p:cNvSpPr/>
          <p:nvPr/>
        </p:nvSpPr>
        <p:spPr>
          <a:xfrm>
            <a:off x="467833" y="903313"/>
            <a:ext cx="76767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vo" panose="020B0604020202020204" charset="0"/>
              </a:rPr>
              <a:t>Activity Lists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tabulasi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dimasukkan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 Daftar </a:t>
            </a:r>
            <a:r>
              <a:rPr lang="en-US" dirty="0" err="1">
                <a:latin typeface="Arvo" panose="020B0604020202020204" charset="0"/>
              </a:rPr>
              <a:t>tersebut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mencakup</a:t>
            </a:r>
            <a:r>
              <a:rPr lang="en-US" dirty="0">
                <a:latin typeface="Arvo" panose="020B0604020202020204" charset="0"/>
              </a:rPr>
              <a:t>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>
              <a:latin typeface="Arvo" panose="020B060402020202020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Nama </a:t>
            </a:r>
            <a:r>
              <a:rPr lang="en-US" dirty="0" err="1">
                <a:latin typeface="Arvo" panose="020B0604020202020204" charset="0"/>
              </a:rPr>
              <a:t>aktivitas</a:t>
            </a:r>
            <a:endParaRPr lang="en-US" dirty="0">
              <a:latin typeface="Arvo" panose="020B060402020202020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Pengidentifikasi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nomor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endParaRPr lang="en-US" dirty="0">
              <a:latin typeface="Arvo" panose="020B060402020202020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Deskripsi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singkat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endParaRPr lang="en-US" dirty="0">
              <a:latin typeface="Arvo" panose="020B0604020202020204" charset="0"/>
            </a:endParaRPr>
          </a:p>
          <a:p>
            <a:r>
              <a:rPr lang="en-US" dirty="0">
                <a:latin typeface="Arvo" panose="020B0604020202020204" charset="0"/>
              </a:rPr>
              <a:t> </a:t>
            </a:r>
          </a:p>
          <a:p>
            <a:pPr algn="just"/>
            <a:r>
              <a:rPr lang="en-US" b="1" dirty="0">
                <a:latin typeface="Arvo" panose="020B0604020202020204" charset="0"/>
              </a:rPr>
              <a:t>Attributes Activity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banyak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informasi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tentang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pendahulu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penerus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hubungan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logis</a:t>
            </a:r>
            <a:r>
              <a:rPr lang="en-US" dirty="0">
                <a:latin typeface="Arvo" panose="020B0604020202020204" charset="0"/>
              </a:rPr>
              <a:t>, lead dan lag, </a:t>
            </a:r>
            <a:r>
              <a:rPr lang="en-US" dirty="0" err="1">
                <a:latin typeface="Arvo" panose="020B0604020202020204" charset="0"/>
              </a:rPr>
              <a:t>persyaratan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kendala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ditentukan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asumsi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terkait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7A9078-2FBA-4F25-9CF9-3AD140F59C49}"/>
              </a:ext>
            </a:extLst>
          </p:cNvPr>
          <p:cNvSpPr/>
          <p:nvPr/>
        </p:nvSpPr>
        <p:spPr>
          <a:xfrm>
            <a:off x="467833" y="3262118"/>
            <a:ext cx="76767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vo" panose="020B0604020202020204" charset="0"/>
              </a:rPr>
              <a:t>Milestone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merupakan</a:t>
            </a:r>
            <a:r>
              <a:rPr lang="en-US" dirty="0">
                <a:latin typeface="Arvo" panose="020B0604020202020204" charset="0"/>
              </a:rPr>
              <a:t> daftar </a:t>
            </a:r>
            <a:r>
              <a:rPr lang="en-US" dirty="0" err="1">
                <a:latin typeface="Arvo" panose="020B0604020202020204" charset="0"/>
              </a:rPr>
              <a:t>peristiwa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menjadi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penanda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selesainya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suatu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. Milestone list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daftar </a:t>
            </a:r>
            <a:r>
              <a:rPr lang="en-US" dirty="0" err="1">
                <a:latin typeface="Arvo" panose="020B0604020202020204" charset="0"/>
              </a:rPr>
              <a:t>mengidentifikasi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semua</a:t>
            </a:r>
            <a:r>
              <a:rPr lang="en-US" dirty="0">
                <a:latin typeface="Arvo" panose="020B0604020202020204" charset="0"/>
              </a:rPr>
              <a:t> milestone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menunjukkan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apakah</a:t>
            </a:r>
            <a:r>
              <a:rPr lang="en-US" dirty="0">
                <a:latin typeface="Arvo" panose="020B0604020202020204" charset="0"/>
              </a:rPr>
              <a:t> milestone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wajib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dipersyaratkan</a:t>
            </a:r>
            <a:r>
              <a:rPr lang="en-US" dirty="0">
                <a:latin typeface="Arvo" panose="020B0604020202020204" charset="0"/>
              </a:rPr>
              <a:t> oleh </a:t>
            </a:r>
            <a:r>
              <a:rPr lang="en-US" dirty="0" err="1">
                <a:latin typeface="Arvo" panose="020B0604020202020204" charset="0"/>
              </a:rPr>
              <a:t>kontrak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opsional</a:t>
            </a:r>
            <a:r>
              <a:rPr lang="en-US" dirty="0">
                <a:latin typeface="Arvo" panose="020B0604020202020204" charset="0"/>
              </a:rPr>
              <a:t>, 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berdasarkan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informasi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historis</a:t>
            </a:r>
            <a:r>
              <a:rPr lang="en-US" dirty="0">
                <a:latin typeface="Arvo" panose="020B0604020202020204" charset="0"/>
              </a:rPr>
              <a:t>. Milestones </a:t>
            </a:r>
            <a:r>
              <a:rPr lang="en-US" dirty="0" err="1">
                <a:latin typeface="Arvo" panose="020B0604020202020204" charset="0"/>
              </a:rPr>
              <a:t>mirip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rutin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struktur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atribut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41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0DCE5-2E4F-4291-A838-8430FBA1C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76" y="287475"/>
            <a:ext cx="8095500" cy="577800"/>
          </a:xfrm>
        </p:spPr>
        <p:txBody>
          <a:bodyPr/>
          <a:lstStyle/>
          <a:p>
            <a:r>
              <a:rPr lang="en-US" dirty="0"/>
              <a:t>Activity Sequencing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CCA873-E34F-4596-A810-90E81DFD94E6}"/>
              </a:ext>
            </a:extLst>
          </p:cNvPr>
          <p:cNvSpPr/>
          <p:nvPr/>
        </p:nvSpPr>
        <p:spPr>
          <a:xfrm>
            <a:off x="906441" y="1051304"/>
            <a:ext cx="7522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Proses </a:t>
            </a:r>
            <a:r>
              <a:rPr lang="en-US" dirty="0" err="1">
                <a:latin typeface="Arvo" panose="020B0604020202020204" charset="0"/>
              </a:rPr>
              <a:t>mengidentifikasi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mendokumentasikan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hubungan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antar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suatu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meninjau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kembali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dikerjakan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menentukan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ketergantungan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yang lain </a:t>
            </a:r>
            <a:r>
              <a:rPr lang="en-US" dirty="0" err="1">
                <a:latin typeface="Arvo" panose="020B0604020202020204" charset="0"/>
              </a:rPr>
              <a:t>sehingga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mengetahui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urutan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B0C499-4143-49C8-A978-1BEFF7E35D20}"/>
              </a:ext>
            </a:extLst>
          </p:cNvPr>
          <p:cNvSpPr/>
          <p:nvPr/>
        </p:nvSpPr>
        <p:spPr>
          <a:xfrm>
            <a:off x="906441" y="2138275"/>
            <a:ext cx="7522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Activity sequencing </a:t>
            </a:r>
            <a:r>
              <a:rPr lang="en-US" dirty="0" err="1">
                <a:latin typeface="Arvo" panose="020B0604020202020204" charset="0"/>
              </a:rPr>
              <a:t>melibatkan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pengematan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kembali</a:t>
            </a:r>
            <a:r>
              <a:rPr lang="en-US" dirty="0">
                <a:latin typeface="Arvo" panose="020B0604020202020204" charset="0"/>
              </a:rPr>
              <a:t> pada daftar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atribut</a:t>
            </a:r>
            <a:r>
              <a:rPr lang="en-US" dirty="0">
                <a:latin typeface="Arvo" panose="020B0604020202020204" charset="0"/>
              </a:rPr>
              <a:t>, project  scope  management,  daftar  milestone,  dan 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 yang  </a:t>
            </a:r>
            <a:r>
              <a:rPr lang="en-US" dirty="0" err="1">
                <a:latin typeface="Arvo" panose="020B0604020202020204" charset="0"/>
              </a:rPr>
              <a:t>disetujui</a:t>
            </a:r>
            <a:r>
              <a:rPr lang="en-US" dirty="0">
                <a:latin typeface="Arvo" panose="020B0604020202020204" charset="0"/>
              </a:rPr>
              <a:t> 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menetukan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hubungan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antara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DD9BF1-8925-43A2-B186-3AF87F52C11A}"/>
              </a:ext>
            </a:extLst>
          </p:cNvPr>
          <p:cNvSpPr/>
          <p:nvPr/>
        </p:nvSpPr>
        <p:spPr>
          <a:xfrm>
            <a:off x="2743204" y="3297578"/>
            <a:ext cx="6230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vo" panose="020B0604020202020204" charset="0"/>
              </a:rPr>
              <a:t>Activity Sequencing </a:t>
            </a:r>
            <a:r>
              <a:rPr lang="en-US" dirty="0" err="1">
                <a:latin typeface="Arvo" panose="020B0604020202020204" charset="0"/>
              </a:rPr>
              <a:t>melibatkan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meninjau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menentukan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dependensi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vo" panose="020B0604020202020204" charset="0"/>
              </a:rPr>
              <a:t>Dependency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Relationship </a:t>
            </a:r>
            <a:r>
              <a:rPr lang="en-US" dirty="0" err="1">
                <a:latin typeface="Arvo" panose="020B0604020202020204" charset="0"/>
              </a:rPr>
              <a:t>berkaitan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urutan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tugas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vo" panose="020B0604020202020204" charset="0"/>
              </a:rPr>
              <a:t>Pada activity sequencing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menentukan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dependensi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gunakan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analisis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jalur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kritis</a:t>
            </a:r>
            <a:r>
              <a:rPr lang="en-US" dirty="0">
                <a:latin typeface="Arvo" panose="020B0604020202020204" charset="0"/>
              </a:rPr>
              <a:t> (</a:t>
            </a:r>
            <a:r>
              <a:rPr lang="en-US" i="1" dirty="0">
                <a:latin typeface="Arvo" panose="020B0604020202020204" charset="0"/>
              </a:rPr>
              <a:t>critical path analysis</a:t>
            </a:r>
            <a:r>
              <a:rPr lang="en-US" dirty="0">
                <a:latin typeface="Arvo" panose="020B060402020202020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2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xmlns="" id="{2783F06D-D6BA-411E-A089-019708A3367B}"/>
              </a:ext>
            </a:extLst>
          </p:cNvPr>
          <p:cNvSpPr txBox="1">
            <a:spLocks/>
          </p:cNvSpPr>
          <p:nvPr/>
        </p:nvSpPr>
        <p:spPr>
          <a:xfrm>
            <a:off x="275771" y="250439"/>
            <a:ext cx="58928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2400" dirty="0"/>
              <a:t>Three Types of Dependencies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6CE63E-B496-437F-A1BF-03981D3FBC8D}"/>
              </a:ext>
            </a:extLst>
          </p:cNvPr>
          <p:cNvSpPr/>
          <p:nvPr/>
        </p:nvSpPr>
        <p:spPr>
          <a:xfrm>
            <a:off x="275771" y="913349"/>
            <a:ext cx="84429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Arvo" panose="020B0604020202020204" charset="0"/>
              </a:rPr>
              <a:t>Mandatory dependencies 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melekat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sifat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dilakukan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; </a:t>
            </a:r>
            <a:r>
              <a:rPr lang="en-US" dirty="0" err="1">
                <a:latin typeface="Arvo" panose="020B0604020202020204" charset="0"/>
              </a:rPr>
              <a:t>kadang-kadang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disebut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sebagai</a:t>
            </a:r>
            <a:r>
              <a:rPr lang="en-US" dirty="0">
                <a:latin typeface="Arvo" panose="020B0604020202020204" charset="0"/>
              </a:rPr>
              <a:t> hard logic.</a:t>
            </a:r>
          </a:p>
          <a:p>
            <a:r>
              <a:rPr lang="en-US" dirty="0">
                <a:latin typeface="Arvo" panose="020B0604020202020204" charset="0"/>
              </a:rPr>
              <a:t>    	   </a:t>
            </a:r>
            <a:r>
              <a:rPr lang="en-US" dirty="0" err="1">
                <a:latin typeface="Arvo" panose="020B0604020202020204" charset="0"/>
              </a:rPr>
              <a:t>Contoh</a:t>
            </a:r>
            <a:r>
              <a:rPr lang="en-US" dirty="0">
                <a:latin typeface="Arvo" panose="020B0604020202020204" charset="0"/>
              </a:rPr>
              <a:t>: Anda </a:t>
            </a:r>
            <a:r>
              <a:rPr lang="en-US" dirty="0" err="1">
                <a:latin typeface="Arvo" panose="020B0604020202020204" charset="0"/>
              </a:rPr>
              <a:t>tidak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menguji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kode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sampai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kode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ditulis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v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Arvo" panose="020B0604020202020204" charset="0"/>
              </a:rPr>
              <a:t>Discretionary dependencies 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Ditentukan</a:t>
            </a:r>
            <a:r>
              <a:rPr lang="en-US" dirty="0">
                <a:latin typeface="Arvo" panose="020B0604020202020204" charset="0"/>
              </a:rPr>
              <a:t> oleh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; </a:t>
            </a:r>
            <a:r>
              <a:rPr lang="en-US" dirty="0" err="1">
                <a:latin typeface="Arvo" panose="020B0604020202020204" charset="0"/>
              </a:rPr>
              <a:t>kadang-kadang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disebut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sebagai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logika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lunak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digunakan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hati-hati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karena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mereka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membatasi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opsi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penjadwalan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nanti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r>
              <a:rPr lang="en-US" dirty="0">
                <a:latin typeface="Arvo" panose="020B0604020202020204" charset="0"/>
              </a:rPr>
              <a:t>	</a:t>
            </a:r>
            <a:r>
              <a:rPr lang="en-US" dirty="0" err="1">
                <a:latin typeface="Arvo" panose="020B0604020202020204" charset="0"/>
              </a:rPr>
              <a:t>Contoh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mungkin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tidak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memulai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perincian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desain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baru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sistem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informasi</a:t>
            </a:r>
            <a:r>
              <a:rPr lang="en-US" dirty="0">
                <a:latin typeface="Arvo" panose="020B0604020202020204" charset="0"/>
              </a:rPr>
              <a:t> 	</a:t>
            </a:r>
            <a:r>
              <a:rPr lang="en-US" dirty="0" err="1">
                <a:latin typeface="Arvo" panose="020B0604020202020204" charset="0"/>
              </a:rPr>
              <a:t>sampai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pengguna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menandatangani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semua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analisis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v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Arvo" panose="020B0604020202020204" charset="0"/>
              </a:rPr>
              <a:t>External dependencies 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Melibatkan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hubungan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antara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non-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r>
              <a:rPr lang="en-US" dirty="0">
                <a:latin typeface="Arvo" panose="020B0604020202020204" charset="0"/>
              </a:rPr>
              <a:t>	</a:t>
            </a:r>
            <a:r>
              <a:rPr lang="en-US" dirty="0" err="1">
                <a:latin typeface="Arvo" panose="020B0604020202020204" charset="0"/>
              </a:rPr>
              <a:t>Contoh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pemasangan</a:t>
            </a:r>
            <a:r>
              <a:rPr lang="en-US" dirty="0">
                <a:latin typeface="Arvo" panose="020B0604020202020204" charset="0"/>
              </a:rPr>
              <a:t> OS </a:t>
            </a:r>
            <a:r>
              <a:rPr lang="en-US" dirty="0" err="1">
                <a:latin typeface="Arvo" panose="020B0604020202020204" charset="0"/>
              </a:rPr>
              <a:t>baru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perangkat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lunak</a:t>
            </a:r>
            <a:r>
              <a:rPr lang="en-US" dirty="0">
                <a:latin typeface="Arvo" panose="020B0604020202020204" charset="0"/>
              </a:rPr>
              <a:t> lain </a:t>
            </a:r>
            <a:r>
              <a:rPr lang="en-US" dirty="0" err="1">
                <a:latin typeface="Arvo" panose="020B0604020202020204" charset="0"/>
              </a:rPr>
              <a:t>mungkin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tergantung</a:t>
            </a:r>
            <a:endParaRPr lang="en-US" dirty="0">
              <a:latin typeface="Arvo" panose="020B0604020202020204" charset="0"/>
            </a:endParaRPr>
          </a:p>
          <a:p>
            <a:r>
              <a:rPr lang="en-US" dirty="0">
                <a:latin typeface="Arvo" panose="020B0604020202020204" charset="0"/>
              </a:rPr>
              <a:t>	pada </a:t>
            </a:r>
            <a:r>
              <a:rPr lang="en-US" dirty="0" err="1">
                <a:latin typeface="Arvo" panose="020B0604020202020204" charset="0"/>
              </a:rPr>
              <a:t>pengiriman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perangkat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keras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baru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pemasok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eksternal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EC1BF6C6-2F39-4C20-AAF7-E10ADA2F3252}"/>
              </a:ext>
            </a:extLst>
          </p:cNvPr>
          <p:cNvSpPr/>
          <p:nvPr/>
        </p:nvSpPr>
        <p:spPr>
          <a:xfrm>
            <a:off x="8165805" y="4306184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9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6CEA7900-AF31-4B85-B079-6CE7E091BEB4}"/>
              </a:ext>
            </a:extLst>
          </p:cNvPr>
          <p:cNvSpPr/>
          <p:nvPr/>
        </p:nvSpPr>
        <p:spPr>
          <a:xfrm rot="10800000">
            <a:off x="8133906" y="4306184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AA0D847-9C15-4D2D-B837-338714E01707}"/>
              </a:ext>
            </a:extLst>
          </p:cNvPr>
          <p:cNvSpPr txBox="1">
            <a:spLocks/>
          </p:cNvSpPr>
          <p:nvPr/>
        </p:nvSpPr>
        <p:spPr>
          <a:xfrm>
            <a:off x="307668" y="186643"/>
            <a:ext cx="58928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dirty="0"/>
              <a:t>Network Diagrams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1B161A-CDE0-4B45-8E50-A77DD654E98E}"/>
              </a:ext>
            </a:extLst>
          </p:cNvPr>
          <p:cNvSpPr/>
          <p:nvPr/>
        </p:nvSpPr>
        <p:spPr>
          <a:xfrm>
            <a:off x="307668" y="975624"/>
            <a:ext cx="782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vo" panose="020B0604020202020204" charset="0"/>
              </a:rPr>
              <a:t>Diagram </a:t>
            </a:r>
            <a:r>
              <a:rPr lang="en-US" sz="1800" dirty="0" err="1">
                <a:latin typeface="Arvo" panose="020B0604020202020204" charset="0"/>
              </a:rPr>
              <a:t>jaringan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adalah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teknik</a:t>
            </a:r>
            <a:r>
              <a:rPr lang="en-US" sz="1800" dirty="0">
                <a:latin typeface="Arvo" panose="020B0604020202020204" charset="0"/>
              </a:rPr>
              <a:t> yang </a:t>
            </a:r>
            <a:r>
              <a:rPr lang="en-US" sz="1800" dirty="0" err="1">
                <a:latin typeface="Arvo" panose="020B0604020202020204" charset="0"/>
              </a:rPr>
              <a:t>disukai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untuk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menunjukkan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urutan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aktivitas</a:t>
            </a:r>
            <a:r>
              <a:rPr lang="en-US" sz="1800" dirty="0">
                <a:latin typeface="Arvo" panose="020B060402020202020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C30E93-6000-4995-9F90-EA8911B6E919}"/>
              </a:ext>
            </a:extLst>
          </p:cNvPr>
          <p:cNvSpPr/>
          <p:nvPr/>
        </p:nvSpPr>
        <p:spPr>
          <a:xfrm>
            <a:off x="904272" y="1863655"/>
            <a:ext cx="678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vo" panose="020B0604020202020204" charset="0"/>
              </a:rPr>
              <a:t>Diagram </a:t>
            </a:r>
            <a:r>
              <a:rPr lang="en-US" sz="1800" dirty="0" err="1">
                <a:latin typeface="Arvo" panose="020B0604020202020204" charset="0"/>
              </a:rPr>
              <a:t>jaringan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adalah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tampilan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skematis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dari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hubungan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logis</a:t>
            </a:r>
            <a:r>
              <a:rPr lang="en-US" sz="1800" dirty="0">
                <a:latin typeface="Arvo" panose="020B0604020202020204" charset="0"/>
              </a:rPr>
              <a:t> di </a:t>
            </a:r>
            <a:r>
              <a:rPr lang="en-US" sz="1800" dirty="0" err="1">
                <a:latin typeface="Arvo" panose="020B0604020202020204" charset="0"/>
              </a:rPr>
              <a:t>antara</a:t>
            </a:r>
            <a:r>
              <a:rPr lang="en-US" sz="1800" dirty="0">
                <a:latin typeface="Arvo" panose="020B0604020202020204" charset="0"/>
              </a:rPr>
              <a:t>, </a:t>
            </a:r>
            <a:r>
              <a:rPr lang="en-US" sz="1800" dirty="0" err="1">
                <a:latin typeface="Arvo" panose="020B0604020202020204" charset="0"/>
              </a:rPr>
              <a:t>atau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urutan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kegiatan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proyek</a:t>
            </a:r>
            <a:r>
              <a:rPr lang="en-US" sz="1800" dirty="0"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7A75D2-3C8A-4D87-916F-288483EB8B2B}"/>
              </a:ext>
            </a:extLst>
          </p:cNvPr>
          <p:cNvSpPr/>
          <p:nvPr/>
        </p:nvSpPr>
        <p:spPr>
          <a:xfrm>
            <a:off x="425301" y="2833305"/>
            <a:ext cx="7506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vo" panose="020B0604020202020204" charset="0"/>
              </a:rPr>
              <a:t>Terdapat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dua</a:t>
            </a:r>
            <a:r>
              <a:rPr lang="en-US" sz="1800" dirty="0">
                <a:latin typeface="Arvo" panose="020B0604020202020204" charset="0"/>
              </a:rPr>
              <a:t> format </a:t>
            </a:r>
            <a:r>
              <a:rPr lang="en-US" sz="1800" dirty="0" err="1">
                <a:latin typeface="Arvo" panose="020B0604020202020204" charset="0"/>
              </a:rPr>
              <a:t>utama</a:t>
            </a:r>
            <a:r>
              <a:rPr lang="en-US" sz="1800" dirty="0">
                <a:latin typeface="Arvo" panose="020B0604020202020204" charset="0"/>
              </a:rPr>
              <a:t> pada network diagrams </a:t>
            </a:r>
            <a:r>
              <a:rPr lang="en-US" sz="1800" dirty="0" err="1">
                <a:latin typeface="Arvo" panose="020B0604020202020204" charset="0"/>
              </a:rPr>
              <a:t>ini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yaitu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metode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b="1" dirty="0">
                <a:latin typeface="Arvo" panose="020B0604020202020204" charset="0"/>
              </a:rPr>
              <a:t>arrow diagram  </a:t>
            </a:r>
            <a:r>
              <a:rPr lang="en-US" sz="1800" dirty="0">
                <a:latin typeface="Arvo" panose="020B0604020202020204" charset="0"/>
              </a:rPr>
              <a:t>dan </a:t>
            </a:r>
            <a:r>
              <a:rPr lang="en-US" sz="1800" b="1" dirty="0" err="1">
                <a:latin typeface="Arvo" panose="020B0604020202020204" charset="0"/>
              </a:rPr>
              <a:t>Precendence</a:t>
            </a:r>
            <a:r>
              <a:rPr lang="en-US" sz="1800" b="1" dirty="0">
                <a:latin typeface="Arvo" panose="020B0604020202020204" charset="0"/>
              </a:rPr>
              <a:t> diagram.</a:t>
            </a:r>
          </a:p>
        </p:txBody>
      </p:sp>
    </p:spTree>
    <p:extLst>
      <p:ext uri="{BB962C8B-B14F-4D97-AF65-F5344CB8AC3E}">
        <p14:creationId xmlns:p14="http://schemas.microsoft.com/office/powerpoint/2010/main" val="2566559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290D638-2408-4A03-B721-7491DDC8A6A2}"/>
              </a:ext>
            </a:extLst>
          </p:cNvPr>
          <p:cNvSpPr txBox="1">
            <a:spLocks/>
          </p:cNvSpPr>
          <p:nvPr/>
        </p:nvSpPr>
        <p:spPr>
          <a:xfrm>
            <a:off x="1345170" y="72449"/>
            <a:ext cx="58928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dirty="0"/>
              <a:t>Arrow Diagramming Method (ADM)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E86B43-4BFE-404F-9FA1-1B358485E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09" y="700697"/>
            <a:ext cx="6624785" cy="31376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7409B0-8764-4820-89CA-47CEE899D626}"/>
              </a:ext>
            </a:extLst>
          </p:cNvPr>
          <p:cNvSpPr/>
          <p:nvPr/>
        </p:nvSpPr>
        <p:spPr>
          <a:xfrm>
            <a:off x="914400" y="3939149"/>
            <a:ext cx="6763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Metode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pembuatan</a:t>
            </a:r>
            <a:r>
              <a:rPr lang="en-US" dirty="0">
                <a:latin typeface="Arvo" panose="020B0604020202020204" charset="0"/>
              </a:rPr>
              <a:t> diagram </a:t>
            </a:r>
            <a:r>
              <a:rPr lang="en-US" dirty="0" err="1">
                <a:latin typeface="Arvo" panose="020B0604020202020204" charset="0"/>
              </a:rPr>
              <a:t>jaringan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menggunakan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panah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mewakili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menghubungkannya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titik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simpul</a:t>
            </a:r>
            <a:r>
              <a:rPr lang="en-US" dirty="0">
                <a:latin typeface="Arvo" panose="020B0604020202020204" charset="0"/>
              </a:rPr>
              <a:t> (node)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menunjukkan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ketergantungannya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C9C347E1-43EF-4D66-B0F7-79C284878B5A}"/>
              </a:ext>
            </a:extLst>
          </p:cNvPr>
          <p:cNvSpPr/>
          <p:nvPr/>
        </p:nvSpPr>
        <p:spPr>
          <a:xfrm rot="16200000">
            <a:off x="8069127" y="4235745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9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143F2F4-F6C9-43E7-91C4-CDFD6090E035}"/>
              </a:ext>
            </a:extLst>
          </p:cNvPr>
          <p:cNvSpPr txBox="1">
            <a:spLocks/>
          </p:cNvSpPr>
          <p:nvPr/>
        </p:nvSpPr>
        <p:spPr>
          <a:xfrm>
            <a:off x="94707" y="81073"/>
            <a:ext cx="58928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dirty="0"/>
              <a:t>Proses </a:t>
            </a:r>
            <a:r>
              <a:rPr lang="en-US" dirty="0" err="1"/>
              <a:t>membuat</a:t>
            </a:r>
            <a:r>
              <a:rPr lang="en-US" dirty="0"/>
              <a:t> Diagram ADM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4F56B9E-54B8-49D2-9611-AC4EF967C138}"/>
              </a:ext>
            </a:extLst>
          </p:cNvPr>
          <p:cNvSpPr/>
          <p:nvPr/>
        </p:nvSpPr>
        <p:spPr>
          <a:xfrm>
            <a:off x="94707" y="4235746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D9B52AB1-3D97-476F-A735-18B44ADD0DBE}"/>
              </a:ext>
            </a:extLst>
          </p:cNvPr>
          <p:cNvSpPr/>
          <p:nvPr/>
        </p:nvSpPr>
        <p:spPr>
          <a:xfrm>
            <a:off x="8062040" y="4235745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96FB3B-1445-4D97-B8F8-CFBD30D9A2A1}"/>
              </a:ext>
            </a:extLst>
          </p:cNvPr>
          <p:cNvSpPr/>
          <p:nvPr/>
        </p:nvSpPr>
        <p:spPr>
          <a:xfrm>
            <a:off x="744279" y="782166"/>
            <a:ext cx="76554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vo" panose="020B0604020202020204" charset="0"/>
              </a:rPr>
              <a:t>Tentukan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semua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aktivitas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berawal</a:t>
            </a:r>
            <a:r>
              <a:rPr lang="en-US" sz="1600" dirty="0">
                <a:latin typeface="Arvo" panose="020B0604020202020204" charset="0"/>
              </a:rPr>
              <a:t> di node 1. </a:t>
            </a:r>
            <a:r>
              <a:rPr lang="en-US" sz="1600" dirty="0" err="1">
                <a:latin typeface="Arvo" panose="020B0604020202020204" charset="0"/>
              </a:rPr>
              <a:t>Gambarkan</a:t>
            </a:r>
            <a:r>
              <a:rPr lang="en-US" sz="1600" dirty="0">
                <a:latin typeface="Arvo" panose="020B0604020202020204" charset="0"/>
              </a:rPr>
              <a:t> node </a:t>
            </a:r>
            <a:r>
              <a:rPr lang="en-US" sz="1600" dirty="0" err="1">
                <a:latin typeface="Arvo" panose="020B0604020202020204" charset="0"/>
              </a:rPr>
              <a:t>akhirnya</a:t>
            </a:r>
            <a:r>
              <a:rPr lang="en-US" sz="1600" dirty="0">
                <a:latin typeface="Arvo" panose="020B0604020202020204" charset="0"/>
              </a:rPr>
              <a:t> dan </a:t>
            </a:r>
            <a:r>
              <a:rPr lang="en-US" sz="1600" dirty="0" err="1">
                <a:latin typeface="Arvo" panose="020B0604020202020204" charset="0"/>
              </a:rPr>
              <a:t>tanda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panah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menghubungkan</a:t>
            </a:r>
            <a:r>
              <a:rPr lang="en-US" sz="1600" dirty="0">
                <a:latin typeface="Arvo" panose="020B0604020202020204" charset="0"/>
              </a:rPr>
              <a:t> node 1 </a:t>
            </a:r>
            <a:r>
              <a:rPr lang="en-US" sz="1600" dirty="0" err="1">
                <a:latin typeface="Arvo" panose="020B0604020202020204" charset="0"/>
              </a:rPr>
              <a:t>dengan</a:t>
            </a:r>
            <a:r>
              <a:rPr lang="en-US" sz="1600" dirty="0">
                <a:latin typeface="Arvo" panose="020B0604020202020204" charset="0"/>
              </a:rPr>
              <a:t> node-node </a:t>
            </a:r>
            <a:r>
              <a:rPr lang="en-US" sz="1600" dirty="0" err="1">
                <a:latin typeface="Arvo" panose="020B0604020202020204" charset="0"/>
              </a:rPr>
              <a:t>akhirnya</a:t>
            </a:r>
            <a:r>
              <a:rPr lang="en-US" sz="1600" dirty="0">
                <a:latin typeface="Arvo" panose="020B0604020202020204" charset="0"/>
              </a:rPr>
              <a:t>. </a:t>
            </a:r>
            <a:r>
              <a:rPr lang="en-US" sz="1600" dirty="0" err="1">
                <a:latin typeface="Arvo" panose="020B0604020202020204" charset="0"/>
              </a:rPr>
              <a:t>Tulis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huruf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nama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aktivitas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disertai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estimasi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durasi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dibutuhkan</a:t>
            </a:r>
            <a:r>
              <a:rPr lang="en-US" sz="1600" dirty="0">
                <a:latin typeface="Arvo" panose="020B0604020202020204" charset="0"/>
              </a:rPr>
              <a:t> pada </a:t>
            </a:r>
            <a:r>
              <a:rPr lang="en-US" sz="1600" dirty="0" err="1">
                <a:latin typeface="Arvo" panose="020B0604020202020204" charset="0"/>
              </a:rPr>
              <a:t>tanda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panah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berkaitan</a:t>
            </a:r>
            <a:r>
              <a:rPr lang="en-US" sz="1600" dirty="0">
                <a:latin typeface="Arvo" panose="020B060402020202020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vo" panose="020B0604020202020204" charset="0"/>
              </a:rPr>
              <a:t>Lanjutkan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menggambar</a:t>
            </a:r>
            <a:r>
              <a:rPr lang="en-US" sz="1600" dirty="0">
                <a:latin typeface="Arvo" panose="020B0604020202020204" charset="0"/>
              </a:rPr>
              <a:t> network diagram, </a:t>
            </a:r>
            <a:r>
              <a:rPr lang="en-US" sz="1600" dirty="0" err="1">
                <a:latin typeface="Arvo" panose="020B0604020202020204" charset="0"/>
              </a:rPr>
              <a:t>dengan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cara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menggambarkannya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dari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kiri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kanan</a:t>
            </a:r>
            <a:r>
              <a:rPr lang="en-US" sz="1600" dirty="0">
                <a:latin typeface="Arvo" panose="020B0604020202020204" charset="0"/>
              </a:rPr>
              <a:t>. </a:t>
            </a:r>
            <a:r>
              <a:rPr lang="en-US" sz="1600" dirty="0" err="1">
                <a:latin typeface="Arvo" panose="020B0604020202020204" charset="0"/>
              </a:rPr>
              <a:t>Perhatikan</a:t>
            </a:r>
            <a:r>
              <a:rPr lang="en-US" sz="1600" dirty="0">
                <a:latin typeface="Arvo" panose="020B0604020202020204" charset="0"/>
              </a:rPr>
              <a:t> node-node yang </a:t>
            </a:r>
            <a:r>
              <a:rPr lang="en-US" sz="1600" dirty="0" err="1">
                <a:latin typeface="Arvo" panose="020B0604020202020204" charset="0"/>
              </a:rPr>
              <a:t>diikuti</a:t>
            </a:r>
            <a:r>
              <a:rPr lang="en-US" sz="1600" dirty="0">
                <a:latin typeface="Arvo" panose="020B0604020202020204" charset="0"/>
              </a:rPr>
              <a:t> oleh 2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lebih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aktivitas</a:t>
            </a:r>
            <a:r>
              <a:rPr lang="en-US" sz="1600" dirty="0">
                <a:latin typeface="Arvo" panose="020B0604020202020204" charset="0"/>
              </a:rPr>
              <a:t>,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sebaliknya</a:t>
            </a:r>
            <a:r>
              <a:rPr lang="en-US" sz="1600" dirty="0">
                <a:latin typeface="Arvo" panose="020B0604020202020204" charset="0"/>
              </a:rPr>
              <a:t> 1 node yang </a:t>
            </a:r>
            <a:r>
              <a:rPr lang="en-US" sz="1600" dirty="0" err="1">
                <a:latin typeface="Arvo" panose="020B0604020202020204" charset="0"/>
              </a:rPr>
              <a:t>didahului</a:t>
            </a:r>
            <a:r>
              <a:rPr lang="en-US" sz="1600" dirty="0">
                <a:latin typeface="Arvo" panose="020B0604020202020204" charset="0"/>
              </a:rPr>
              <a:t> oleh 2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lebih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aktivitas</a:t>
            </a:r>
            <a:r>
              <a:rPr lang="en-US" sz="1600" dirty="0">
                <a:latin typeface="Arvo" panose="020B0604020202020204" charset="0"/>
              </a:rPr>
              <a:t>, </a:t>
            </a:r>
            <a:r>
              <a:rPr lang="en-US" sz="1600" dirty="0" err="1">
                <a:latin typeface="Arvo" panose="020B0604020202020204" charset="0"/>
              </a:rPr>
              <a:t>jika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perlu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digabung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dipisahkan</a:t>
            </a:r>
            <a:r>
              <a:rPr lang="en-US" sz="1600" dirty="0">
                <a:latin typeface="Arvo" panose="020B060402020202020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latin typeface="Arvo" panose="020B0604020202020204" charset="0"/>
              </a:rPr>
              <a:t>Diagram </a:t>
            </a:r>
            <a:r>
              <a:rPr lang="en-US" sz="1600" dirty="0" err="1">
                <a:latin typeface="Arvo" panose="020B0604020202020204" charset="0"/>
              </a:rPr>
              <a:t>terus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digambar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hingga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semua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aktivitas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tercantum</a:t>
            </a:r>
            <a:r>
              <a:rPr lang="en-US" sz="1600" dirty="0">
                <a:latin typeface="Arvo" panose="020B0604020202020204" charset="0"/>
              </a:rPr>
              <a:t> pada diagram, </a:t>
            </a:r>
            <a:r>
              <a:rPr lang="en-US" sz="1600" dirty="0" err="1">
                <a:latin typeface="Arvo" panose="020B0604020202020204" charset="0"/>
              </a:rPr>
              <a:t>termasuk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keterkaitan</a:t>
            </a:r>
            <a:r>
              <a:rPr lang="en-US" sz="1600" dirty="0">
                <a:latin typeface="Arvo" panose="020B0604020202020204" charset="0"/>
              </a:rPr>
              <a:t>/</a:t>
            </a:r>
            <a:r>
              <a:rPr lang="en-US" sz="1600" dirty="0" err="1">
                <a:latin typeface="Arvo" panose="020B0604020202020204" charset="0"/>
              </a:rPr>
              <a:t>ketergantungan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satu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aktivitas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dengan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aktivitas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lainnya</a:t>
            </a:r>
            <a:r>
              <a:rPr lang="en-US" sz="1600" dirty="0">
                <a:latin typeface="Arvo" panose="020B060402020202020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Arvo" panose="020B0604020202020204" charset="0"/>
              </a:rPr>
              <a:t>Perhatikan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aturan</a:t>
            </a:r>
            <a:r>
              <a:rPr lang="en-US" sz="1600" dirty="0">
                <a:latin typeface="Arvo" panose="020B0604020202020204" charset="0"/>
              </a:rPr>
              <a:t> : </a:t>
            </a:r>
            <a:r>
              <a:rPr lang="en-US" sz="1600" dirty="0" err="1">
                <a:latin typeface="Arvo" panose="020B0604020202020204" charset="0"/>
              </a:rPr>
              <a:t>semua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tanda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panah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harus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mengarah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dari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kiri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kanan</a:t>
            </a:r>
            <a:r>
              <a:rPr lang="en-US" sz="1600" dirty="0">
                <a:latin typeface="Arvo" panose="020B0604020202020204" charset="0"/>
              </a:rPr>
              <a:t>, dan </a:t>
            </a:r>
            <a:r>
              <a:rPr lang="en-US" sz="1600" dirty="0" err="1">
                <a:latin typeface="Arvo" panose="020B0604020202020204" charset="0"/>
              </a:rPr>
              <a:t>tidak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tanda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panah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saling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berpotongan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A150B2-F444-46CA-94E7-51D9134B04DD}"/>
              </a:ext>
            </a:extLst>
          </p:cNvPr>
          <p:cNvSpPr txBox="1">
            <a:spLocks/>
          </p:cNvSpPr>
          <p:nvPr/>
        </p:nvSpPr>
        <p:spPr>
          <a:xfrm>
            <a:off x="1345170" y="104348"/>
            <a:ext cx="58928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dirty="0"/>
              <a:t>Precedence Diagramming Method (PDM)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BAADE140-7F47-4656-9916-A9C7EFF90809}"/>
              </a:ext>
            </a:extLst>
          </p:cNvPr>
          <p:cNvSpPr/>
          <p:nvPr/>
        </p:nvSpPr>
        <p:spPr>
          <a:xfrm rot="5400000">
            <a:off x="8111659" y="4225113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D50FD9-B6BE-4B44-89E3-2FAB2B3BEB86}"/>
              </a:ext>
            </a:extLst>
          </p:cNvPr>
          <p:cNvSpPr/>
          <p:nvPr/>
        </p:nvSpPr>
        <p:spPr>
          <a:xfrm>
            <a:off x="669852" y="931558"/>
            <a:ext cx="8048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vo" panose="020B0604020202020204" charset="0"/>
              </a:rPr>
              <a:t>Aktivitas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direpresentasikan</a:t>
            </a:r>
            <a:r>
              <a:rPr lang="en-US" sz="1800" dirty="0">
                <a:latin typeface="Arvo" panose="020B0604020202020204" charset="0"/>
              </a:rPr>
              <a:t> oleh </a:t>
            </a:r>
            <a:r>
              <a:rPr lang="en-US" sz="1800" dirty="0" err="1">
                <a:latin typeface="Arvo" panose="020B0604020202020204" charset="0"/>
              </a:rPr>
              <a:t>kotak-kotak</a:t>
            </a:r>
            <a:endParaRPr lang="en-US" sz="1800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vo" panose="020B0604020202020204" charset="0"/>
              </a:rPr>
              <a:t>Tanda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panah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menunjukkan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relasi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antar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aktivitas</a:t>
            </a:r>
            <a:endParaRPr lang="en-US" sz="1800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vo" panose="020B0604020202020204" charset="0"/>
              </a:rPr>
              <a:t>Lebih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populer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dibandingkan</a:t>
            </a:r>
            <a:r>
              <a:rPr lang="en-US" sz="1800" dirty="0">
                <a:latin typeface="Arvo" panose="020B0604020202020204" charset="0"/>
              </a:rPr>
              <a:t> ADM dan </a:t>
            </a:r>
            <a:r>
              <a:rPr lang="en-US" sz="1800" dirty="0" err="1">
                <a:latin typeface="Arvo" panose="020B0604020202020204" charset="0"/>
              </a:rPr>
              <a:t>banyak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digunakan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dalam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manajemen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proyek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perangkat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lunak</a:t>
            </a:r>
            <a:r>
              <a:rPr lang="en-US" sz="1800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vo" panose="020B0604020202020204" charset="0"/>
              </a:rPr>
              <a:t>Lebih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baik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dalam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memperlihatkan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berbagai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tipe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ketergantungan</a:t>
            </a:r>
            <a:r>
              <a:rPr lang="en-US" sz="1800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875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8576EE7-E9B3-49F9-A967-7CB7828C15B5}"/>
              </a:ext>
            </a:extLst>
          </p:cNvPr>
          <p:cNvSpPr txBox="1">
            <a:spLocks/>
          </p:cNvSpPr>
          <p:nvPr/>
        </p:nvSpPr>
        <p:spPr>
          <a:xfrm>
            <a:off x="1345170" y="104348"/>
            <a:ext cx="58928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dirty="0"/>
              <a:t>Task Dependency Types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1CE809-7C2E-47BD-A753-CF07C179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8" y="724730"/>
            <a:ext cx="7845123" cy="3478258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B3CAE22D-BB5A-4A8D-8988-228D649710A4}"/>
              </a:ext>
            </a:extLst>
          </p:cNvPr>
          <p:cNvSpPr/>
          <p:nvPr/>
        </p:nvSpPr>
        <p:spPr>
          <a:xfrm rot="16200000">
            <a:off x="-32885" y="4129789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7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14904-1C8A-4133-AB86-A483F1CC5A15}"/>
              </a:ext>
            </a:extLst>
          </p:cNvPr>
          <p:cNvSpPr txBox="1">
            <a:spLocks/>
          </p:cNvSpPr>
          <p:nvPr/>
        </p:nvSpPr>
        <p:spPr>
          <a:xfrm>
            <a:off x="313812" y="200041"/>
            <a:ext cx="507689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dirty="0"/>
              <a:t>PDM Network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5556BF-660E-4B10-95BD-133763F7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1"/>
          <a:stretch/>
        </p:blipFill>
        <p:spPr>
          <a:xfrm>
            <a:off x="1006872" y="890813"/>
            <a:ext cx="6875074" cy="4052646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4357C0E2-4CD6-4460-9862-92ACD4E652DA}"/>
              </a:ext>
            </a:extLst>
          </p:cNvPr>
          <p:cNvSpPr/>
          <p:nvPr/>
        </p:nvSpPr>
        <p:spPr>
          <a:xfrm rot="2364978">
            <a:off x="8287125" y="-37862"/>
            <a:ext cx="988828" cy="82668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12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80A88-E2D3-45EB-A2E1-BCF8AF05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500" y="377989"/>
            <a:ext cx="5553000" cy="3877155"/>
          </a:xfrm>
        </p:spPr>
        <p:txBody>
          <a:bodyPr/>
          <a:lstStyle/>
          <a:p>
            <a:r>
              <a:rPr lang="en-US" sz="5500" dirty="0"/>
              <a:t>Project Time Management</a:t>
            </a:r>
            <a:br>
              <a:rPr lang="en-US" sz="5500" dirty="0"/>
            </a:br>
            <a:r>
              <a:rPr lang="en-US" sz="5500" dirty="0"/>
              <a:t>(Knowledge Area 3)</a:t>
            </a:r>
          </a:p>
        </p:txBody>
      </p:sp>
    </p:spTree>
    <p:extLst>
      <p:ext uri="{BB962C8B-B14F-4D97-AF65-F5344CB8AC3E}">
        <p14:creationId xmlns:p14="http://schemas.microsoft.com/office/powerpoint/2010/main" val="1284767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8A324-353F-4F0A-8C5B-4B7FC379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97" y="207113"/>
            <a:ext cx="8095500" cy="577800"/>
          </a:xfrm>
        </p:spPr>
        <p:txBody>
          <a:bodyPr/>
          <a:lstStyle/>
          <a:p>
            <a:r>
              <a:rPr lang="en-US" dirty="0"/>
              <a:t>Activity Resource Estimating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033182-4E78-4005-9A8C-AD9679DBD1EB}"/>
              </a:ext>
            </a:extLst>
          </p:cNvPr>
          <p:cNvSpPr/>
          <p:nvPr/>
        </p:nvSpPr>
        <p:spPr>
          <a:xfrm>
            <a:off x="619599" y="1093556"/>
            <a:ext cx="7904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Proses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memperkirakan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jenis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jumlah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bahan</a:t>
            </a:r>
            <a:r>
              <a:rPr lang="en-US" dirty="0">
                <a:latin typeface="Arvo" panose="020B0604020202020204" charset="0"/>
              </a:rPr>
              <a:t> (material),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manusia</a:t>
            </a:r>
            <a:r>
              <a:rPr lang="en-US" dirty="0">
                <a:latin typeface="Arvo" panose="020B0604020202020204" charset="0"/>
              </a:rPr>
              <a:t>,</a:t>
            </a:r>
          </a:p>
          <a:p>
            <a:pPr algn="just"/>
            <a:r>
              <a:rPr lang="en-US" dirty="0" err="1">
                <a:latin typeface="Arvo" panose="020B0604020202020204" charset="0"/>
              </a:rPr>
              <a:t>peralatan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perlengkapan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dibutuhkan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melakukan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. Activity Resources Estimating </a:t>
            </a:r>
            <a:r>
              <a:rPr lang="en-US" dirty="0" err="1">
                <a:latin typeface="Arvo" panose="020B0604020202020204" charset="0"/>
              </a:rPr>
              <a:t>menghitung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tipe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dibutuhkan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Jadi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kita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menganalisis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apa</a:t>
            </a:r>
            <a:r>
              <a:rPr lang="en-US" dirty="0">
                <a:latin typeface="Arvo" panose="020B0604020202020204" charset="0"/>
              </a:rPr>
              <a:t> yang di </a:t>
            </a:r>
            <a:r>
              <a:rPr lang="en-US" dirty="0" err="1">
                <a:latin typeface="Arvo" panose="020B0604020202020204" charset="0"/>
              </a:rPr>
              <a:t>butuhkan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membangaun</a:t>
            </a:r>
            <a:r>
              <a:rPr lang="en-US" dirty="0">
                <a:latin typeface="Arvo" panose="020B0604020202020204" charset="0"/>
              </a:rPr>
              <a:t> project agar </a:t>
            </a:r>
            <a:r>
              <a:rPr lang="en-US" dirty="0" err="1">
                <a:latin typeface="Arvo" panose="020B0604020202020204" charset="0"/>
              </a:rPr>
              <a:t>sesuai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yang di </a:t>
            </a:r>
            <a:r>
              <a:rPr lang="en-US" dirty="0" err="1">
                <a:latin typeface="Arvo" panose="020B0604020202020204" charset="0"/>
              </a:rPr>
              <a:t>inginkan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222D25-A8B0-42C7-9849-7AEE93072F07}"/>
              </a:ext>
            </a:extLst>
          </p:cNvPr>
          <p:cNvSpPr/>
          <p:nvPr/>
        </p:nvSpPr>
        <p:spPr>
          <a:xfrm>
            <a:off x="619599" y="2415929"/>
            <a:ext cx="7904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Mengestimasi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aktifitas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meliputi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penentuan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apa</a:t>
            </a:r>
            <a:r>
              <a:rPr lang="en-US" dirty="0">
                <a:latin typeface="Arvo" panose="020B0604020202020204" charset="0"/>
              </a:rPr>
              <a:t> (person, </a:t>
            </a:r>
            <a:r>
              <a:rPr lang="en-US" dirty="0" err="1">
                <a:latin typeface="Arvo" panose="020B0604020202020204" charset="0"/>
              </a:rPr>
              <a:t>peralatan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material) yang </a:t>
            </a:r>
            <a:r>
              <a:rPr lang="en-US" dirty="0" err="1">
                <a:latin typeface="Arvo" panose="020B0604020202020204" charset="0"/>
              </a:rPr>
              <a:t>digunakan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aktifitas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beserta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kuliatasnya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kapan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tersebut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disediakan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D2E577-EC35-4BD0-8565-D3F10880F27F}"/>
              </a:ext>
            </a:extLst>
          </p:cNvPr>
          <p:cNvSpPr/>
          <p:nvPr/>
        </p:nvSpPr>
        <p:spPr>
          <a:xfrm>
            <a:off x="1268023" y="3307415"/>
            <a:ext cx="7376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Pendokumentasian</a:t>
            </a:r>
            <a:r>
              <a:rPr lang="en-US" dirty="0">
                <a:latin typeface="Arvo" panose="020B0604020202020204" charset="0"/>
              </a:rPr>
              <a:t> resource requirement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aktifitas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bisa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meliputi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dasar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perkiraan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sumberdaya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asumsi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tipe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sumberdaya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diterapkan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kemampuan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mereka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seberapa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kuantitas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digunakan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F0C69-E97A-42EE-A622-8F3163636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1211" y="275191"/>
            <a:ext cx="8095500" cy="577800"/>
          </a:xfrm>
        </p:spPr>
        <p:txBody>
          <a:bodyPr/>
          <a:lstStyle/>
          <a:p>
            <a:r>
              <a:rPr lang="en-US" dirty="0"/>
              <a:t>Activity Duration Estimating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85559F-A442-473D-8ADF-F785B3027139}"/>
              </a:ext>
            </a:extLst>
          </p:cNvPr>
          <p:cNvSpPr/>
          <p:nvPr/>
        </p:nvSpPr>
        <p:spPr>
          <a:xfrm>
            <a:off x="611210" y="1104473"/>
            <a:ext cx="7724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vo" panose="020B0604020202020204" charset="0"/>
              </a:rPr>
              <a:t>Activity Durations Estimating </a:t>
            </a:r>
            <a:r>
              <a:rPr lang="en-US" dirty="0" err="1">
                <a:latin typeface="Arvo" panose="020B0604020202020204" charset="0"/>
              </a:rPr>
              <a:t>Merupakan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memperkirakan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jumlah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periode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kerja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diperlukan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menyelesaikan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perkiraan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333C58-FA75-4C32-ACC0-75A7488375C0}"/>
              </a:ext>
            </a:extLst>
          </p:cNvPr>
          <p:cNvSpPr/>
          <p:nvPr/>
        </p:nvSpPr>
        <p:spPr>
          <a:xfrm>
            <a:off x="611210" y="1810163"/>
            <a:ext cx="739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vo" panose="020B0604020202020204" charset="0"/>
              </a:rPr>
              <a:t>Durasi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jumlah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aktual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waktu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dibutuhkan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bekerja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ditambah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waktu</a:t>
            </a:r>
            <a:endParaRPr lang="en-US" dirty="0">
              <a:latin typeface="Arvo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070C3F-AE77-4170-9BA6-9B0C5BB9F16A}"/>
              </a:ext>
            </a:extLst>
          </p:cNvPr>
          <p:cNvSpPr/>
          <p:nvPr/>
        </p:nvSpPr>
        <p:spPr>
          <a:xfrm>
            <a:off x="611210" y="2385640"/>
            <a:ext cx="7575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vo" panose="020B0604020202020204" charset="0"/>
              </a:rPr>
              <a:t>Effort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jumlah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jumlah</a:t>
            </a:r>
            <a:r>
              <a:rPr lang="en-US" dirty="0">
                <a:latin typeface="Arvo" panose="020B0604020202020204" charset="0"/>
              </a:rPr>
              <a:t> jam yang </a:t>
            </a:r>
            <a:r>
              <a:rPr lang="en-US" dirty="0" err="1">
                <a:latin typeface="Arvo" panose="020B0604020202020204" charset="0"/>
              </a:rPr>
              <a:t>dibutuhkan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menyelesaikan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suatu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DA102C-19FF-49A0-8056-E96D2751A52C}"/>
              </a:ext>
            </a:extLst>
          </p:cNvPr>
          <p:cNvSpPr/>
          <p:nvPr/>
        </p:nvSpPr>
        <p:spPr>
          <a:xfrm>
            <a:off x="611210" y="3066167"/>
            <a:ext cx="739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utama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membangun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realistis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sebagai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dasar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memonitor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kemajuan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berkaitan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keterbatasan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waktu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5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0B8C1E-CE85-4D8B-8CA4-1685FEC0B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89" y="208667"/>
            <a:ext cx="8095500" cy="577800"/>
          </a:xfrm>
        </p:spPr>
        <p:txBody>
          <a:bodyPr/>
          <a:lstStyle/>
          <a:p>
            <a:r>
              <a:rPr lang="en-US" dirty="0"/>
              <a:t>Schedule Development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BBC2E0-1C29-4E73-AC29-FD521A90C0FC}"/>
              </a:ext>
            </a:extLst>
          </p:cNvPr>
          <p:cNvSpPr/>
          <p:nvPr/>
        </p:nvSpPr>
        <p:spPr>
          <a:xfrm>
            <a:off x="956929" y="1062497"/>
            <a:ext cx="7564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vo" panose="020B0604020202020204" charset="0"/>
              </a:rPr>
              <a:t>Menggunakan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hasil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dari</a:t>
            </a:r>
            <a:r>
              <a:rPr lang="en-US" sz="1600" dirty="0">
                <a:latin typeface="Arvo" panose="020B0604020202020204" charset="0"/>
              </a:rPr>
              <a:t> proses </a:t>
            </a:r>
            <a:r>
              <a:rPr lang="en-US" sz="1600" dirty="0" err="1">
                <a:latin typeface="Arvo" panose="020B0604020202020204" charset="0"/>
              </a:rPr>
              <a:t>manajemen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waktu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lainnya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untuk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menentukan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tanggal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mulai</a:t>
            </a:r>
            <a:r>
              <a:rPr lang="en-US" sz="1600" dirty="0">
                <a:latin typeface="Arvo" panose="020B0604020202020204" charset="0"/>
              </a:rPr>
              <a:t> dan </a:t>
            </a:r>
            <a:r>
              <a:rPr lang="en-US" sz="1600" dirty="0" err="1">
                <a:latin typeface="Arvo" panose="020B0604020202020204" charset="0"/>
              </a:rPr>
              <a:t>berakhirnya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565BF8-2E9C-4333-851E-4AF187A91439}"/>
              </a:ext>
            </a:extLst>
          </p:cNvPr>
          <p:cNvSpPr/>
          <p:nvPr/>
        </p:nvSpPr>
        <p:spPr>
          <a:xfrm>
            <a:off x="956928" y="1765495"/>
            <a:ext cx="6983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vo" panose="020B0604020202020204" charset="0"/>
              </a:rPr>
              <a:t>Tujuan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utama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adalah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untuk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membuat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jadwal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realistis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menyediakan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dasar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untuk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memantau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kemajuan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untuk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dimensi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waktu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9E4586-0FD8-4D53-B0F1-11FAA6572144}"/>
              </a:ext>
            </a:extLst>
          </p:cNvPr>
          <p:cNvSpPr/>
          <p:nvPr/>
        </p:nvSpPr>
        <p:spPr>
          <a:xfrm>
            <a:off x="956928" y="2714715"/>
            <a:ext cx="7112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vo" panose="020B0604020202020204" charset="0"/>
              </a:rPr>
              <a:t>Alat</a:t>
            </a:r>
            <a:r>
              <a:rPr lang="en-US" sz="1600" dirty="0">
                <a:latin typeface="Arvo" panose="020B0604020202020204" charset="0"/>
              </a:rPr>
              <a:t> dan </a:t>
            </a:r>
            <a:r>
              <a:rPr lang="en-US" sz="1600" dirty="0" err="1">
                <a:latin typeface="Arvo" panose="020B0604020202020204" charset="0"/>
              </a:rPr>
              <a:t>teknik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penting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termasuk</a:t>
            </a:r>
            <a:r>
              <a:rPr lang="en-US" sz="1600" dirty="0">
                <a:latin typeface="Arvo" panose="020B0604020202020204" charset="0"/>
              </a:rPr>
              <a:t> Gantt Chart, Critical Path Analysis, Critical Chain </a:t>
            </a:r>
            <a:r>
              <a:rPr lang="en-US" sz="1600" dirty="0" err="1">
                <a:latin typeface="Arvo" panose="020B0604020202020204" charset="0"/>
              </a:rPr>
              <a:t>Schedulling</a:t>
            </a:r>
            <a:r>
              <a:rPr lang="en-US" sz="1600" dirty="0">
                <a:latin typeface="Arvo" panose="020B0604020202020204" charset="0"/>
              </a:rPr>
              <a:t>, dan PERT Analysis.</a:t>
            </a:r>
          </a:p>
        </p:txBody>
      </p:sp>
    </p:spTree>
    <p:extLst>
      <p:ext uri="{BB962C8B-B14F-4D97-AF65-F5344CB8AC3E}">
        <p14:creationId xmlns:p14="http://schemas.microsoft.com/office/powerpoint/2010/main" val="33385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069A2E0-0662-426A-A9E4-26A4B05A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20" y="308840"/>
            <a:ext cx="8520600" cy="572700"/>
          </a:xfrm>
        </p:spPr>
        <p:txBody>
          <a:bodyPr/>
          <a:lstStyle/>
          <a:p>
            <a:r>
              <a:rPr lang="en-US" dirty="0"/>
              <a:t>Gantt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CA9E2A-F96E-48E8-BACD-A2B5DB4364D5}"/>
              </a:ext>
            </a:extLst>
          </p:cNvPr>
          <p:cNvSpPr/>
          <p:nvPr/>
        </p:nvSpPr>
        <p:spPr>
          <a:xfrm>
            <a:off x="677915" y="1004419"/>
            <a:ext cx="7485321" cy="10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vo" panose="020B0604020202020204" charset="0"/>
              </a:rPr>
              <a:t>Gantt charts </a:t>
            </a:r>
            <a:r>
              <a:rPr lang="en-US" dirty="0" err="1">
                <a:latin typeface="Arvo" panose="020B0604020202020204" charset="0"/>
              </a:rPr>
              <a:t>menampilkan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format </a:t>
            </a:r>
            <a:r>
              <a:rPr lang="en-US" dirty="0" err="1">
                <a:latin typeface="Arvo" panose="020B0604020202020204" charset="0"/>
              </a:rPr>
              <a:t>standar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yaitu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menampilkan</a:t>
            </a:r>
            <a:r>
              <a:rPr lang="en-US" dirty="0">
                <a:latin typeface="Arvo" panose="020B0604020202020204" charset="0"/>
              </a:rPr>
              <a:t> daftar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beserta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awal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akhirnya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format </a:t>
            </a:r>
            <a:r>
              <a:rPr lang="en-US" dirty="0" err="1">
                <a:latin typeface="Arvo" panose="020B0604020202020204" charset="0"/>
              </a:rPr>
              <a:t>kalender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2B41DD-3D28-4C14-92E0-C75A860B0350}"/>
              </a:ext>
            </a:extLst>
          </p:cNvPr>
          <p:cNvGrpSpPr/>
          <p:nvPr/>
        </p:nvGrpSpPr>
        <p:grpSpPr>
          <a:xfrm>
            <a:off x="8162012" y="4631043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65112186-28FC-4266-9D60-B124E66404D3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0C863B61-32FD-4531-AF2C-1B54BECAC1DF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6EB1F20C-E88B-4861-BBF9-5C69B223AAED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44EE70-4C1A-4452-9980-C22154FA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7" y="2230482"/>
            <a:ext cx="7069216" cy="26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35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A244D-ECA1-45DA-B08B-14372189234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flipH="1">
            <a:off x="-1" y="114300"/>
            <a:ext cx="8860221" cy="577850"/>
          </a:xfrm>
        </p:spPr>
        <p:txBody>
          <a:bodyPr/>
          <a:lstStyle/>
          <a:p>
            <a:r>
              <a:rPr lang="en-US" altLang="en-US" sz="2800" dirty="0"/>
              <a:t>Adding Milestones to Gantt Charts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E6A992-5511-4830-95BA-AA8A83047E82}"/>
              </a:ext>
            </a:extLst>
          </p:cNvPr>
          <p:cNvSpPr/>
          <p:nvPr/>
        </p:nvSpPr>
        <p:spPr>
          <a:xfrm>
            <a:off x="643110" y="858845"/>
            <a:ext cx="8095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Arvo" panose="020B0604020202020204" charset="0"/>
              </a:rPr>
              <a:t>Banyak orang </a:t>
            </a:r>
            <a:r>
              <a:rPr lang="en-US" dirty="0" err="1">
                <a:latin typeface="Arvo" panose="020B0604020202020204" charset="0"/>
              </a:rPr>
              <a:t>suka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fokus</a:t>
            </a:r>
            <a:r>
              <a:rPr lang="en-US" dirty="0">
                <a:latin typeface="Arvo" panose="020B0604020202020204" charset="0"/>
              </a:rPr>
              <a:t> pada Milestones, </a:t>
            </a:r>
            <a:r>
              <a:rPr lang="en-US" dirty="0" err="1">
                <a:latin typeface="Arvo" panose="020B0604020202020204" charset="0"/>
              </a:rPr>
              <a:t>terutama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proyek-proyek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besar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Arvo" panose="020B0604020202020204" charset="0"/>
              </a:rPr>
              <a:t>Milestones </a:t>
            </a:r>
            <a:r>
              <a:rPr lang="en-US" dirty="0" err="1">
                <a:latin typeface="Arvo" panose="020B0604020202020204" charset="0"/>
              </a:rPr>
              <a:t>menekankan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peristiwa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pencapaian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penting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Arvo" panose="020B0604020202020204" charset="0"/>
              </a:rPr>
              <a:t>Anda </a:t>
            </a:r>
            <a:r>
              <a:rPr lang="en-US" dirty="0" err="1">
                <a:latin typeface="Arvo" panose="020B0604020202020204" charset="0"/>
              </a:rPr>
              <a:t>biasanya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membuat</a:t>
            </a:r>
            <a:r>
              <a:rPr lang="en-US" dirty="0">
                <a:latin typeface="Arvo" panose="020B0604020202020204" charset="0"/>
              </a:rPr>
              <a:t> milestones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memasukkan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tugas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memiliki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durasi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nol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Anda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menandai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tugas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apa</a:t>
            </a:r>
            <a:r>
              <a:rPr lang="en-US" dirty="0">
                <a:latin typeface="Arvo" panose="020B0604020202020204" charset="0"/>
              </a:rPr>
              <a:t> pun </a:t>
            </a:r>
            <a:r>
              <a:rPr lang="en-US" dirty="0" err="1">
                <a:latin typeface="Arvo" panose="020B0604020202020204" charset="0"/>
              </a:rPr>
              <a:t>sebagai</a:t>
            </a:r>
            <a:r>
              <a:rPr lang="en-US" dirty="0">
                <a:latin typeface="Arvo" panose="020B0604020202020204" charset="0"/>
              </a:rPr>
              <a:t> milestones.</a:t>
            </a:r>
          </a:p>
          <a:p>
            <a:pPr algn="just"/>
            <a:endParaRPr lang="en-US" dirty="0">
              <a:latin typeface="Arvo" panose="020B0604020202020204" charset="0"/>
            </a:endParaRPr>
          </a:p>
          <a:p>
            <a:pPr algn="just"/>
            <a:r>
              <a:rPr lang="en-US" dirty="0">
                <a:latin typeface="Arvo" panose="020B0604020202020204" charset="0"/>
              </a:rPr>
              <a:t>Milestones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Arvo" panose="020B0604020202020204" charset="0"/>
              </a:rPr>
              <a:t>Spesifik</a:t>
            </a:r>
            <a:endParaRPr lang="en-US" dirty="0">
              <a:latin typeface="Arvo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Arvo" panose="020B0604020202020204" charset="0"/>
              </a:rPr>
              <a:t>Terukur</a:t>
            </a:r>
            <a:endParaRPr lang="en-US" dirty="0">
              <a:latin typeface="Arvo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Arvo" panose="020B0604020202020204" charset="0"/>
              </a:rPr>
              <a:t>Ditugaskan</a:t>
            </a:r>
            <a:endParaRPr lang="en-US" dirty="0">
              <a:latin typeface="Arvo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Arvo" panose="020B0604020202020204" charset="0"/>
              </a:rPr>
              <a:t>Realistis</a:t>
            </a:r>
            <a:endParaRPr lang="en-US" dirty="0">
              <a:latin typeface="Arvo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>
                <a:latin typeface="Arvo" panose="020B0604020202020204" charset="0"/>
              </a:rPr>
              <a:t>Time Framed</a:t>
            </a:r>
          </a:p>
          <a:p>
            <a:pPr algn="just"/>
            <a:endParaRPr lang="en-US" dirty="0">
              <a:latin typeface="Arvo" panose="020B0604020202020204" charset="0"/>
            </a:endParaRPr>
          </a:p>
          <a:p>
            <a:pPr algn="just"/>
            <a:r>
              <a:rPr lang="en-US" dirty="0" err="1">
                <a:latin typeface="Arvo" panose="020B0604020202020204" charset="0"/>
              </a:rPr>
              <a:t>Misalkan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mendistribusikan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rencana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pemasaran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bersifat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spesifik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terukur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ditugaskan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jika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semua</a:t>
            </a:r>
            <a:r>
              <a:rPr lang="en-US" dirty="0">
                <a:latin typeface="Arvo" panose="020B0604020202020204" charset="0"/>
              </a:rPr>
              <a:t> orang </a:t>
            </a:r>
            <a:r>
              <a:rPr lang="en-US" dirty="0" err="1">
                <a:latin typeface="Arvo" panose="020B0604020202020204" charset="0"/>
              </a:rPr>
              <a:t>tahu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apa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seharusnya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rencana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pemasaran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bagaimana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seharusnya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didistribusikan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berapa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banyak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salinan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didistribusikan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kepada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siapa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siapa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bertanggung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jawab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pengiriman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aktual</a:t>
            </a:r>
            <a:r>
              <a:rPr lang="en-US" dirty="0">
                <a:latin typeface="Arvo" panose="020B0604020202020204" charset="0"/>
              </a:rPr>
              <a:t> 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3953A2-97AE-42AC-B7D8-F2FD461000B6}"/>
              </a:ext>
            </a:extLst>
          </p:cNvPr>
          <p:cNvGrpSpPr/>
          <p:nvPr/>
        </p:nvGrpSpPr>
        <p:grpSpPr>
          <a:xfrm rot="10800000">
            <a:off x="85060" y="4653804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763E0FF5-AF4D-4C8E-B5DC-C184EAE5EE05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D16F2626-A0E5-440B-804E-723B5330B260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E421E47A-AF4D-43A2-BAEF-204648713FA3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6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1B669-C74E-430A-B5A8-D1DAEE7315A6}"/>
              </a:ext>
            </a:extLst>
          </p:cNvPr>
          <p:cNvSpPr txBox="1">
            <a:spLocks/>
          </p:cNvSpPr>
          <p:nvPr/>
        </p:nvSpPr>
        <p:spPr>
          <a:xfrm flipH="1">
            <a:off x="1014403" y="43087"/>
            <a:ext cx="5087839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altLang="en-US" dirty="0"/>
              <a:t>Critical Path Method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CBB56D-690B-44A2-A42C-24110E6076CB}"/>
              </a:ext>
            </a:extLst>
          </p:cNvPr>
          <p:cNvSpPr/>
          <p:nvPr/>
        </p:nvSpPr>
        <p:spPr>
          <a:xfrm>
            <a:off x="813876" y="801195"/>
            <a:ext cx="7575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vo" panose="020B0604020202020204" charset="0"/>
              </a:rPr>
              <a:t>CPM </a:t>
            </a:r>
            <a:r>
              <a:rPr lang="en-US" sz="1600" dirty="0" err="1">
                <a:latin typeface="Arvo" panose="020B0604020202020204" charset="0"/>
              </a:rPr>
              <a:t>adalah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teknik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analisa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jaringan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digunakan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untuk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mempredikasi</a:t>
            </a:r>
            <a:r>
              <a:rPr lang="en-US" sz="1600" dirty="0">
                <a:latin typeface="Arvo" panose="020B0604020202020204" charset="0"/>
              </a:rPr>
              <a:t> (</a:t>
            </a:r>
            <a:r>
              <a:rPr lang="en-US" sz="1600" dirty="0" err="1">
                <a:latin typeface="Arvo" panose="020B0604020202020204" charset="0"/>
              </a:rPr>
              <a:t>memperkirakan</a:t>
            </a:r>
            <a:r>
              <a:rPr lang="en-US" sz="1600" dirty="0">
                <a:latin typeface="Arvo" panose="020B0604020202020204" charset="0"/>
              </a:rPr>
              <a:t>) total </a:t>
            </a:r>
            <a:r>
              <a:rPr lang="en-US" sz="1600" dirty="0" err="1">
                <a:latin typeface="Arvo" panose="020B0604020202020204" charset="0"/>
              </a:rPr>
              <a:t>durasi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vo" panose="020B0604020202020204" charset="0"/>
              </a:rPr>
              <a:t>Critical path </a:t>
            </a:r>
            <a:r>
              <a:rPr lang="en-US" sz="1600" dirty="0" err="1">
                <a:latin typeface="Arvo" panose="020B0604020202020204" charset="0"/>
              </a:rPr>
              <a:t>untuk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sebuah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adalah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sejumlah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aktifitas-aktifitas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menentukan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waktu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tercepat</a:t>
            </a:r>
            <a:r>
              <a:rPr lang="en-US" sz="1600" dirty="0">
                <a:latin typeface="Arvo" panose="020B0604020202020204" charset="0"/>
              </a:rPr>
              <a:t> (earliest time) yang </a:t>
            </a:r>
            <a:r>
              <a:rPr lang="en-US" sz="1600" dirty="0" err="1">
                <a:latin typeface="Arvo" panose="020B0604020202020204" charset="0"/>
              </a:rPr>
              <a:t>seharusnya</a:t>
            </a:r>
            <a:r>
              <a:rPr lang="en-US" sz="1600" dirty="0">
                <a:latin typeface="Arvo" panose="020B0604020202020204" charset="0"/>
              </a:rPr>
              <a:t> agar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mampu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diselesaikan</a:t>
            </a:r>
            <a:endParaRPr lang="en-US" sz="1600" dirty="0">
              <a:latin typeface="Arv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vo" panose="020B0604020202020204" charset="0"/>
              </a:rPr>
              <a:t>Critical path </a:t>
            </a:r>
            <a:r>
              <a:rPr lang="en-US" sz="1600" dirty="0" err="1">
                <a:latin typeface="Arvo" panose="020B0604020202020204" charset="0"/>
              </a:rPr>
              <a:t>adalah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jalur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terpanjang</a:t>
            </a:r>
            <a:r>
              <a:rPr lang="en-US" sz="1600" dirty="0">
                <a:latin typeface="Arvo" panose="020B0604020202020204" charset="0"/>
              </a:rPr>
              <a:t> (</a:t>
            </a:r>
            <a:r>
              <a:rPr lang="en-US" sz="1600" dirty="0" err="1">
                <a:latin typeface="Arvo" panose="020B0604020202020204" charset="0"/>
              </a:rPr>
              <a:t>longtes</a:t>
            </a:r>
            <a:r>
              <a:rPr lang="en-US" sz="1600" dirty="0">
                <a:latin typeface="Arvo" panose="020B0604020202020204" charset="0"/>
              </a:rPr>
              <a:t> path) </a:t>
            </a:r>
            <a:r>
              <a:rPr lang="en-US" sz="1600" dirty="0" err="1">
                <a:latin typeface="Arvo" panose="020B0604020202020204" charset="0"/>
              </a:rPr>
              <a:t>sepanjang</a:t>
            </a:r>
            <a:r>
              <a:rPr lang="en-US" sz="1600" dirty="0">
                <a:latin typeface="Arvo" panose="020B0604020202020204" charset="0"/>
              </a:rPr>
              <a:t> diagram </a:t>
            </a:r>
            <a:r>
              <a:rPr lang="en-US" sz="1600" dirty="0" err="1">
                <a:latin typeface="Arvo" panose="020B0604020202020204" charset="0"/>
              </a:rPr>
              <a:t>jaringan</a:t>
            </a:r>
            <a:r>
              <a:rPr lang="en-US" sz="1600" dirty="0">
                <a:latin typeface="Arvo" panose="020B0604020202020204" charset="0"/>
              </a:rPr>
              <a:t> dan </a:t>
            </a:r>
            <a:r>
              <a:rPr lang="en-US" sz="1600" dirty="0" err="1">
                <a:latin typeface="Arvo" panose="020B0604020202020204" charset="0"/>
              </a:rPr>
              <a:t>memiliki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nilai</a:t>
            </a:r>
            <a:r>
              <a:rPr lang="en-US" sz="1600" dirty="0">
                <a:latin typeface="Arvo" panose="020B0604020202020204" charset="0"/>
              </a:rPr>
              <a:t> slack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float </a:t>
            </a:r>
            <a:r>
              <a:rPr lang="en-US" sz="1600" dirty="0" err="1">
                <a:latin typeface="Arvo" panose="020B0604020202020204" charset="0"/>
              </a:rPr>
              <a:t>terkecil</a:t>
            </a:r>
            <a:r>
              <a:rPr lang="en-US" sz="1600" dirty="0">
                <a:latin typeface="Arvo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vo" panose="020B0604020202020204" charset="0"/>
              </a:rPr>
              <a:t>Slack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float </a:t>
            </a:r>
            <a:r>
              <a:rPr lang="en-US" sz="1600" dirty="0" err="1">
                <a:latin typeface="Arvo" panose="020B0604020202020204" charset="0"/>
              </a:rPr>
              <a:t>adalah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jumlah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waktu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suatu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kegiatan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dapat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ditunda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tanpa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menunda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kegiatan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berhasil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atau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tanggal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penyelesaian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655B24-4C46-42CB-B373-19DA47BCA8D1}"/>
              </a:ext>
            </a:extLst>
          </p:cNvPr>
          <p:cNvGrpSpPr/>
          <p:nvPr/>
        </p:nvGrpSpPr>
        <p:grpSpPr>
          <a:xfrm>
            <a:off x="159492" y="143310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92B45DB9-09D1-478F-997D-B13B48D98073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2118CB0-919D-4C85-958B-9C5F44C06888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8FF96F2E-6C61-4785-BDBE-9279DFEEF7FD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7153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7BF73-9C2C-4FF2-9D8D-A5B646127762}"/>
              </a:ext>
            </a:extLst>
          </p:cNvPr>
          <p:cNvGrpSpPr/>
          <p:nvPr/>
        </p:nvGrpSpPr>
        <p:grpSpPr>
          <a:xfrm rot="10800000">
            <a:off x="8070112" y="207103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9B44BF0C-58F4-4386-BFBF-B310E268A5FE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9E7E9145-BB4E-4468-92AA-4019710DF091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CEA010B6-961A-426A-AC00-624E1BC487BA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9C159DD-4863-4B79-B095-06D0D97E1559}"/>
              </a:ext>
            </a:extLst>
          </p:cNvPr>
          <p:cNvSpPr txBox="1">
            <a:spLocks/>
          </p:cNvSpPr>
          <p:nvPr/>
        </p:nvSpPr>
        <p:spPr>
          <a:xfrm flipH="1">
            <a:off x="570081" y="207103"/>
            <a:ext cx="627728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Sederhana</a:t>
            </a:r>
            <a:r>
              <a:rPr lang="en-US" altLang="en-US" dirty="0"/>
              <a:t> </a:t>
            </a:r>
            <a:r>
              <a:rPr lang="en-US" altLang="en-US" dirty="0" err="1"/>
              <a:t>Penentuan</a:t>
            </a:r>
            <a:r>
              <a:rPr lang="en-US" altLang="en-US" dirty="0"/>
              <a:t> </a:t>
            </a:r>
            <a:r>
              <a:rPr lang="en-US" altLang="en-US" i="1" dirty="0"/>
              <a:t>Critical Path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C8F5DD1-B2B1-4BB6-BC99-39E14AE8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" y="1022350"/>
            <a:ext cx="7727950" cy="391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0113" indent="-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27188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87575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7963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2051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623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195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67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Pertimbangkan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diagaram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jaringan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proyek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berikut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:</a:t>
            </a:r>
          </a:p>
          <a:p>
            <a:pPr marL="355600" marR="0" lvl="0" indent="-3556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	</a:t>
            </a:r>
          </a:p>
          <a:p>
            <a:pPr marL="355600" marR="0" lvl="0" indent="-3556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kern="1200" dirty="0">
                <a:solidFill>
                  <a:srgbClr val="000000"/>
                </a:solidFill>
                <a:latin typeface="Arvo" panose="020B0604020202020204" charset="0"/>
                <a:ea typeface="+mn-ea"/>
              </a:rPr>
              <a:t>	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Asumsikan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semua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waktu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adalah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hari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 panose="020B0604020202020204" charset="0"/>
              <a:ea typeface="+mn-ea"/>
            </a:endParaRPr>
          </a:p>
          <a:p>
            <a:pPr marL="355600" marR="0" lvl="0" indent="-3556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 panose="020B0604020202020204" charset="0"/>
              <a:ea typeface="+mn-ea"/>
            </a:endParaRPr>
          </a:p>
          <a:p>
            <a:pPr marL="355600" marR="0" lvl="0" indent="-3556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 panose="020B0604020202020204" charset="0"/>
              <a:ea typeface="+mn-ea"/>
            </a:endParaRPr>
          </a:p>
          <a:p>
            <a:pPr marL="355600" marR="0" lvl="0" indent="-3556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 panose="020B0604020202020204" charset="0"/>
              <a:ea typeface="+mn-ea"/>
            </a:endParaRPr>
          </a:p>
          <a:p>
            <a:pPr marL="355600" marR="0" lvl="0" indent="-3556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 panose="020B0604020202020204" charset="0"/>
              <a:ea typeface="+mn-ea"/>
            </a:endParaRPr>
          </a:p>
          <a:p>
            <a:pPr marL="355600" marR="0" lvl="0" indent="-3556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 panose="020B0604020202020204" charset="0"/>
              <a:ea typeface="+mn-ea"/>
            </a:endParaRPr>
          </a:p>
          <a:p>
            <a:pPr marL="900113" marR="0" lvl="1" indent="-365125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 panose="020B0604020202020204" charset="0"/>
              <a:ea typeface="+mn-ea"/>
            </a:endParaRPr>
          </a:p>
          <a:p>
            <a:pPr marL="900113" marR="0" lvl="1" indent="-365125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Seberapa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banyak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path yang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ada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pada diagram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jaringan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tersebut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?</a:t>
            </a:r>
          </a:p>
          <a:p>
            <a:pPr marL="900113" marR="0" lvl="1" indent="-365125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Setiap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path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butuh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waktu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seberapa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lama?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</a:p>
          <a:p>
            <a:pPr marL="900113" marR="0" lvl="1" indent="-365125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Mana yang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menjadi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critical path?</a:t>
            </a:r>
          </a:p>
          <a:p>
            <a:pPr marL="900113" marR="0" lvl="1" indent="-365125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Berapa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minimal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waktu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yang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dibutuhkan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untuk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menyelesaikan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proyek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tersebut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ea typeface="+mn-ea"/>
              </a:rPr>
              <a:t>?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xmlns="" id="{D4EF5C20-C9AF-49F0-9EA6-FAAED0483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68386"/>
              </p:ext>
            </p:extLst>
          </p:nvPr>
        </p:nvGraphicFramePr>
        <p:xfrm>
          <a:off x="814635" y="1963492"/>
          <a:ext cx="70104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3" imgW="5478780" imgH="993140" progId="Word.Document.8">
                  <p:embed/>
                </p:oleObj>
              </mc:Choice>
              <mc:Fallback>
                <p:oleObj name="Document" r:id="rId3" imgW="5478780" imgH="993140" progId="Word.Document.8">
                  <p:embed/>
                  <p:pic>
                    <p:nvPicPr>
                      <p:cNvPr id="243716" name="Object 4">
                        <a:extLst>
                          <a:ext uri="{FF2B5EF4-FFF2-40B4-BE49-F238E27FC236}">
                            <a16:creationId xmlns:a16="http://schemas.microsoft.com/office/drawing/2014/main" xmlns="" id="{86BDEDE7-550B-4866-B256-83590A936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35" y="1963492"/>
                        <a:ext cx="7010400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224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8E7E50-AF17-4E59-82B4-90D4B79F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21917"/>
            <a:ext cx="4364600" cy="28269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CD8481B-FD8B-469C-B52B-6E0CEFB7D683}"/>
              </a:ext>
            </a:extLst>
          </p:cNvPr>
          <p:cNvGrpSpPr/>
          <p:nvPr/>
        </p:nvGrpSpPr>
        <p:grpSpPr>
          <a:xfrm rot="5400000">
            <a:off x="8465003" y="1427634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2DFE13C0-7D04-4307-B035-D32CD4A74F19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627E6FFA-EAAC-48E6-9427-673A0B774A6E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ACEED986-1975-46E3-9179-5C2F6EAC2C2F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EBED82D-592B-4BBB-9647-8574D8AF287A}"/>
              </a:ext>
            </a:extLst>
          </p:cNvPr>
          <p:cNvSpPr txBox="1">
            <a:spLocks/>
          </p:cNvSpPr>
          <p:nvPr/>
        </p:nvSpPr>
        <p:spPr>
          <a:xfrm flipH="1">
            <a:off x="570081" y="0"/>
            <a:ext cx="627728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Lain…..</a:t>
            </a:r>
            <a:endParaRPr lang="en-US" alt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3772B6-5D34-4E6C-89DB-4701AAEE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1" y="584791"/>
            <a:ext cx="4522708" cy="30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9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AF151-CB66-481C-BC2B-C82A29B86990}"/>
              </a:ext>
            </a:extLst>
          </p:cNvPr>
          <p:cNvSpPr txBox="1">
            <a:spLocks/>
          </p:cNvSpPr>
          <p:nvPr/>
        </p:nvSpPr>
        <p:spPr>
          <a:xfrm flipH="1">
            <a:off x="623247" y="127591"/>
            <a:ext cx="627728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eaLnBrk="1" hangingPunct="1"/>
            <a:r>
              <a:rPr lang="en-US" altLang="en-US" dirty="0"/>
              <a:t>Issue Pada Critical Path </a:t>
            </a:r>
            <a:endParaRPr lang="en-US" altLang="en-US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011DB9-6F22-42CA-8913-CD41BA7BDC69}"/>
              </a:ext>
            </a:extLst>
          </p:cNvPr>
          <p:cNvSpPr/>
          <p:nvPr/>
        </p:nvSpPr>
        <p:spPr>
          <a:xfrm>
            <a:off x="718937" y="830148"/>
            <a:ext cx="79956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latin typeface="Arvo" panose="020B0604020202020204" charset="0"/>
              </a:rPr>
              <a:t>Jika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critical path </a:t>
            </a:r>
            <a:r>
              <a:rPr lang="en-US" dirty="0" err="1">
                <a:latin typeface="Arvo" panose="020B0604020202020204" charset="0"/>
              </a:rPr>
              <a:t>dilakukan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lama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direncanakan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maka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seluruh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berubah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kecuali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segera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diambil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tindakan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korektif</a:t>
            </a:r>
            <a:endParaRPr lang="en-US" dirty="0">
              <a:latin typeface="Arvo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latin typeface="Arvo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Arvo" panose="020B0604020202020204" charset="0"/>
              </a:rPr>
              <a:t>Misconceptions:</a:t>
            </a:r>
          </a:p>
          <a:p>
            <a:pPr lvl="7" algn="just"/>
            <a:r>
              <a:rPr lang="en-US" dirty="0">
                <a:latin typeface="Arvo" panose="020B0604020202020204" charset="0"/>
              </a:rPr>
              <a:t>	1. Critical path </a:t>
            </a:r>
            <a:r>
              <a:rPr lang="en-US" dirty="0" err="1">
                <a:latin typeface="Arvo" panose="020B0604020202020204" charset="0"/>
              </a:rPr>
              <a:t>bukanlah</a:t>
            </a:r>
            <a:r>
              <a:rPr lang="en-US" dirty="0">
                <a:latin typeface="Arvo" panose="020B0604020202020204" charset="0"/>
              </a:rPr>
              <a:t> critical activities</a:t>
            </a:r>
          </a:p>
          <a:p>
            <a:pPr lvl="5" algn="just"/>
            <a:r>
              <a:rPr lang="en-US" dirty="0">
                <a:latin typeface="Arvo" panose="020B0604020202020204" charset="0"/>
              </a:rPr>
              <a:t>	2.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diagram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saja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satu</a:t>
            </a:r>
            <a:r>
              <a:rPr lang="en-US" dirty="0">
                <a:latin typeface="Arvo" panose="020B0604020202020204" charset="0"/>
              </a:rPr>
              <a:t> critical path</a:t>
            </a:r>
          </a:p>
          <a:p>
            <a:pPr lvl="5" algn="just"/>
            <a:r>
              <a:rPr lang="en-US" dirty="0">
                <a:latin typeface="Arvo" panose="020B0604020202020204" charset="0"/>
              </a:rPr>
              <a:t>	3. Critical path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mengubah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kemajuan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endParaRPr lang="en-US" dirty="0">
              <a:latin typeface="Arvo" panose="020B0604020202020204" charset="0"/>
            </a:endParaRPr>
          </a:p>
          <a:p>
            <a:pPr marL="285750" lvl="5" indent="-285750" algn="just">
              <a:buFont typeface="Wingdings" panose="05000000000000000000" pitchFamily="2" charset="2"/>
              <a:buChar char="q"/>
            </a:pPr>
            <a:endParaRPr lang="en-US" dirty="0">
              <a:latin typeface="Arvo" panose="020B0604020202020204" charset="0"/>
            </a:endParaRPr>
          </a:p>
          <a:p>
            <a:pPr marL="285750" lvl="5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Arvo" panose="020B0604020202020204" charset="0"/>
              </a:rPr>
              <a:t>Critical path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digunakan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mempertimbangkan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terbaik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mungkin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digunakan</a:t>
            </a:r>
            <a:endParaRPr lang="en-US" dirty="0">
              <a:latin typeface="Arvo" panose="020B0604020202020204" charset="0"/>
            </a:endParaRPr>
          </a:p>
          <a:p>
            <a:pPr marL="285750" lvl="5" indent="-285750" algn="just">
              <a:buFont typeface="Wingdings" panose="05000000000000000000" pitchFamily="2" charset="2"/>
              <a:buChar char="q"/>
            </a:pPr>
            <a:r>
              <a:rPr lang="en-US" b="1" dirty="0">
                <a:latin typeface="Arvo" panose="020B0604020202020204" charset="0"/>
              </a:rPr>
              <a:t>Free slack or free float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jumlah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waktu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ditunda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membuat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penundaan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waktu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tercepat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mengikutinya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lvl="5" indent="-285750" algn="just">
              <a:buFont typeface="Wingdings" panose="05000000000000000000" pitchFamily="2" charset="2"/>
              <a:buChar char="q"/>
            </a:pPr>
            <a:r>
              <a:rPr lang="en-US" b="1" dirty="0">
                <a:latin typeface="Arvo" panose="020B0604020202020204" charset="0"/>
              </a:rPr>
              <a:t>Total slack or total float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jumlah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waktu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tunda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tercepatnya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mengakibatkan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penundaan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akhir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direncanakan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lvl="5" indent="-285750" algn="just">
              <a:buFont typeface="Wingdings" panose="05000000000000000000" pitchFamily="2" charset="2"/>
              <a:buChar char="q"/>
            </a:pPr>
            <a:r>
              <a:rPr lang="en-US" b="1" dirty="0">
                <a:latin typeface="Arvo" panose="020B0604020202020204" charset="0"/>
              </a:rPr>
              <a:t>A forward pass network </a:t>
            </a:r>
            <a:r>
              <a:rPr lang="en-US" dirty="0">
                <a:latin typeface="Arvo" panose="020B0604020202020204" charset="0"/>
              </a:rPr>
              <a:t>diagram </a:t>
            </a:r>
            <a:r>
              <a:rPr lang="en-US" dirty="0" err="1">
                <a:latin typeface="Arvo" panose="020B0604020202020204" charset="0"/>
              </a:rPr>
              <a:t>menunjukkan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tercepat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dimulainya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berakhirnya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sedang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b="1" dirty="0">
                <a:latin typeface="Arvo" panose="020B0604020202020204" charset="0"/>
              </a:rPr>
              <a:t>backward pass </a:t>
            </a:r>
            <a:r>
              <a:rPr lang="en-US" dirty="0" err="1">
                <a:latin typeface="Arvo" panose="020B0604020202020204" charset="0"/>
              </a:rPr>
              <a:t>menunjukkan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paling </a:t>
            </a:r>
            <a:r>
              <a:rPr lang="en-US" dirty="0" err="1">
                <a:latin typeface="Arvo" panose="020B0604020202020204" charset="0"/>
              </a:rPr>
              <a:t>terlambat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dimulainya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berakhirnya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endParaRPr lang="en-US" dirty="0">
              <a:latin typeface="Arvo" panose="020B060402020202020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DD98F6-B8BF-4409-988D-E07C004AD738}"/>
              </a:ext>
            </a:extLst>
          </p:cNvPr>
          <p:cNvGrpSpPr/>
          <p:nvPr/>
        </p:nvGrpSpPr>
        <p:grpSpPr>
          <a:xfrm rot="16200000">
            <a:off x="-130181" y="239712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646C7930-233A-47DC-B86A-B23FD1FF3928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57FD82-C8CA-499D-AE77-5B26A18B89C5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E4ABD733-B1F1-4088-B203-D73CB20D4E90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2323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2A13E0-A1EF-4ED5-8AB7-64097678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0" y="647543"/>
            <a:ext cx="4514912" cy="3386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99BC0D-6F7C-4274-AA19-5CE54C167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583" y="1909946"/>
            <a:ext cx="4909091" cy="31524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374C2DE-43BF-4837-BF73-B62DBE055285}"/>
              </a:ext>
            </a:extLst>
          </p:cNvPr>
          <p:cNvSpPr txBox="1">
            <a:spLocks/>
          </p:cNvSpPr>
          <p:nvPr/>
        </p:nvSpPr>
        <p:spPr>
          <a:xfrm flipH="1">
            <a:off x="368065" y="0"/>
            <a:ext cx="70109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dirty="0" err="1"/>
              <a:t>Menghitung</a:t>
            </a:r>
            <a:r>
              <a:rPr lang="en-US" dirty="0"/>
              <a:t> Early and Late Start and Finish Dates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53EA873-843B-45BE-A4A3-15D6F6353AA8}"/>
              </a:ext>
            </a:extLst>
          </p:cNvPr>
          <p:cNvGrpSpPr/>
          <p:nvPr/>
        </p:nvGrpSpPr>
        <p:grpSpPr>
          <a:xfrm rot="16200000">
            <a:off x="-175918" y="4425887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2A06A2ED-5BE1-46AA-9E9E-E81A7441ECAE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5B84A440-3F4E-4B3B-BF5E-817F975668EA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96232606-4F56-4A3D-9052-AA62F3ED4DAF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30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88C458BC-FC69-4818-8991-9668FE72918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10892" y="137608"/>
            <a:ext cx="8096250" cy="104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Arvo" panose="020B0604020202020204" charset="0"/>
              </a:rPr>
              <a:t>Pentingnya</a:t>
            </a:r>
            <a:r>
              <a:rPr lang="en-US" altLang="en-US" sz="2800" b="1" dirty="0">
                <a:latin typeface="Arvo" panose="020B0604020202020204" charset="0"/>
              </a:rPr>
              <a:t> </a:t>
            </a:r>
            <a:r>
              <a:rPr lang="en-US" altLang="en-US" sz="2800" b="1" i="1" dirty="0">
                <a:latin typeface="Arvo" panose="020B0604020202020204" charset="0"/>
              </a:rPr>
              <a:t>Project Time Management</a:t>
            </a:r>
            <a:r>
              <a:rPr lang="en-US" altLang="en-US" sz="2800" b="1" dirty="0">
                <a:latin typeface="Arvo" panose="020B0604020202020204" charset="0"/>
              </a:rPr>
              <a:t> yang </a:t>
            </a:r>
            <a:r>
              <a:rPr lang="en-US" altLang="en-US" sz="2800" b="1" dirty="0" err="1">
                <a:latin typeface="Arvo" panose="020B0604020202020204" charset="0"/>
              </a:rPr>
              <a:t>Baik</a:t>
            </a:r>
            <a:endParaRPr lang="en-US" altLang="en-US" sz="2800" b="1" i="1" dirty="0">
              <a:latin typeface="Arvo" panose="020B060402020202020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5F1F5AF-1DF8-4D70-8519-6A5187FD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29" y="1309566"/>
            <a:ext cx="8585200" cy="29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>
                <a:latin typeface="Arvo" panose="020B0604020202020204" charset="0"/>
              </a:rPr>
              <a:t>Seringkali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manajer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menyatakan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bahwa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untuk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menyerahkan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hasil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proyek</a:t>
            </a:r>
            <a:r>
              <a:rPr lang="en-US" altLang="en-US" sz="2000" dirty="0">
                <a:latin typeface="Arvo" panose="020B0604020202020204" charset="0"/>
              </a:rPr>
              <a:t> pada </a:t>
            </a:r>
            <a:r>
              <a:rPr lang="en-US" altLang="en-US" sz="2000" dirty="0" err="1">
                <a:latin typeface="Arvo" panose="020B0604020202020204" charset="0"/>
              </a:rPr>
              <a:t>waktu</a:t>
            </a:r>
            <a:r>
              <a:rPr lang="en-US" altLang="en-US" sz="2000" dirty="0">
                <a:latin typeface="Arvo" panose="020B0604020202020204" charset="0"/>
              </a:rPr>
              <a:t> yang </a:t>
            </a:r>
            <a:r>
              <a:rPr lang="en-US" altLang="en-US" sz="2000" dirty="0" err="1">
                <a:latin typeface="Arvo" panose="020B0604020202020204" charset="0"/>
              </a:rPr>
              <a:t>tepat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merupakan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tantangan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terbesar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mereka</a:t>
            </a:r>
            <a:r>
              <a:rPr lang="en-US" altLang="en-US" sz="2000" dirty="0">
                <a:latin typeface="Arvo" panose="020B0604020202020204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vo" panose="020B0604020202020204" charset="0"/>
              </a:rPr>
              <a:t>Rata-rata time overrun </a:t>
            </a:r>
            <a:r>
              <a:rPr lang="en-US" altLang="en-US" sz="2000" dirty="0" err="1">
                <a:latin typeface="Arvo" panose="020B0604020202020204" charset="0"/>
              </a:rPr>
              <a:t>menurut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laporan</a:t>
            </a:r>
            <a:r>
              <a:rPr lang="en-US" altLang="en-US" sz="2000" dirty="0">
                <a:latin typeface="Arvo" panose="020B0604020202020204" charset="0"/>
              </a:rPr>
              <a:t> CHAOS </a:t>
            </a:r>
            <a:r>
              <a:rPr lang="en-US" altLang="en-US" sz="2000" dirty="0" err="1">
                <a:latin typeface="Arvo" panose="020B0604020202020204" charset="0"/>
              </a:rPr>
              <a:t>mencapai</a:t>
            </a:r>
            <a:r>
              <a:rPr lang="en-US" altLang="en-US" sz="2000" dirty="0">
                <a:latin typeface="Arvo" panose="020B0604020202020204" charset="0"/>
              </a:rPr>
              <a:t> 222%; </a:t>
            </a:r>
            <a:r>
              <a:rPr lang="en-US" altLang="en-US" sz="2000" dirty="0" err="1">
                <a:latin typeface="Arvo" panose="020B0604020202020204" charset="0"/>
              </a:rPr>
              <a:t>menurun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sampai</a:t>
            </a:r>
            <a:r>
              <a:rPr lang="en-US" altLang="en-US" sz="2000" dirty="0">
                <a:latin typeface="Arvo" panose="020B0604020202020204" charset="0"/>
              </a:rPr>
              <a:t> 163% di </a:t>
            </a:r>
            <a:r>
              <a:rPr lang="en-US" altLang="en-US" sz="2000" dirty="0" err="1">
                <a:latin typeface="Arvo" panose="020B0604020202020204" charset="0"/>
              </a:rPr>
              <a:t>tahun</a:t>
            </a:r>
            <a:r>
              <a:rPr lang="en-US" altLang="en-US" sz="2000" dirty="0">
                <a:latin typeface="Arvo" panose="020B0604020202020204" charset="0"/>
              </a:rPr>
              <a:t> 2001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vo" panose="020B0604020202020204" charset="0"/>
              </a:rPr>
              <a:t>Waktu </a:t>
            </a:r>
            <a:r>
              <a:rPr lang="en-US" altLang="en-US" sz="2000" dirty="0" err="1">
                <a:latin typeface="Arvo" panose="020B0604020202020204" charset="0"/>
              </a:rPr>
              <a:t>memiliki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nilai</a:t>
            </a:r>
            <a:r>
              <a:rPr lang="en-US" altLang="en-US" sz="2000" dirty="0">
                <a:latin typeface="Arvo" panose="020B0604020202020204" charset="0"/>
              </a:rPr>
              <a:t> yang </a:t>
            </a:r>
            <a:r>
              <a:rPr lang="en-US" altLang="en-US" sz="2000" dirty="0" err="1">
                <a:latin typeface="Arvo" panose="020B0604020202020204" charset="0"/>
              </a:rPr>
              <a:t>kurang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fleksibel</a:t>
            </a:r>
            <a:r>
              <a:rPr lang="en-US" altLang="en-US" sz="2000" dirty="0">
                <a:latin typeface="Arvo" panose="020B0604020202020204" charset="0"/>
              </a:rPr>
              <a:t>; </a:t>
            </a:r>
            <a:r>
              <a:rPr lang="en-US" altLang="en-US" sz="2000" dirty="0" err="1">
                <a:latin typeface="Arvo" panose="020B0604020202020204" charset="0"/>
              </a:rPr>
              <a:t>biarpun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terlewati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tidak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menjadi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masalah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apa-apa</a:t>
            </a:r>
            <a:endParaRPr lang="en-US" altLang="en-US" sz="2000" dirty="0">
              <a:latin typeface="Arvo" panose="020B060402020202020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>
                <a:latin typeface="Arvo" panose="020B0604020202020204" charset="0"/>
              </a:rPr>
              <a:t>Isu-isu</a:t>
            </a:r>
            <a:r>
              <a:rPr lang="en-US" altLang="en-US" sz="2000" dirty="0">
                <a:latin typeface="Arvo" panose="020B0604020202020204" charset="0"/>
              </a:rPr>
              <a:t> pada </a:t>
            </a:r>
            <a:r>
              <a:rPr lang="en-US" altLang="en-US" sz="2000" dirty="0" err="1">
                <a:latin typeface="Arvo" panose="020B0604020202020204" charset="0"/>
              </a:rPr>
              <a:t>jadwal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menjadi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alasan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utama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terjadinya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konflik</a:t>
            </a:r>
            <a:r>
              <a:rPr lang="en-US" altLang="en-US" sz="2000" dirty="0">
                <a:latin typeface="Arvo" panose="020B0604020202020204" charset="0"/>
              </a:rPr>
              <a:t> pada </a:t>
            </a:r>
            <a:r>
              <a:rPr lang="en-US" altLang="en-US" sz="2000" dirty="0" err="1">
                <a:latin typeface="Arvo" panose="020B0604020202020204" charset="0"/>
              </a:rPr>
              <a:t>proyek</a:t>
            </a:r>
            <a:r>
              <a:rPr lang="en-US" altLang="en-US" sz="2000" dirty="0">
                <a:latin typeface="Arvo" panose="020B0604020202020204" charset="0"/>
              </a:rPr>
              <a:t>, </a:t>
            </a:r>
            <a:r>
              <a:rPr lang="en-US" altLang="en-US" sz="2000" dirty="0" err="1">
                <a:latin typeface="Arvo" panose="020B0604020202020204" charset="0"/>
              </a:rPr>
              <a:t>terutama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sejak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paruh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kedua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proyek</a:t>
            </a:r>
            <a:endParaRPr lang="en-US" altLang="en-US" sz="2000" dirty="0">
              <a:latin typeface="Arvo" panose="020B0604020202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8AA33D0-0493-4190-855D-4B7988050968}"/>
              </a:ext>
            </a:extLst>
          </p:cNvPr>
          <p:cNvGrpSpPr/>
          <p:nvPr/>
        </p:nvGrpSpPr>
        <p:grpSpPr>
          <a:xfrm rot="5400000">
            <a:off x="8330128" y="321719"/>
            <a:ext cx="918709" cy="439285"/>
            <a:chOff x="7154779" y="4517726"/>
            <a:chExt cx="918709" cy="439285"/>
          </a:xfrm>
          <a:solidFill>
            <a:srgbClr val="FF0000"/>
          </a:solidFill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294357CD-70E3-4F2B-9168-E99755726835}"/>
                </a:ext>
              </a:extLst>
            </p:cNvPr>
            <p:cNvSpPr/>
            <p:nvPr/>
          </p:nvSpPr>
          <p:spPr>
            <a:xfrm>
              <a:off x="7154779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B48FF749-FC4A-4CA0-8C66-C4A85EE1FDF4}"/>
                </a:ext>
              </a:extLst>
            </p:cNvPr>
            <p:cNvSpPr/>
            <p:nvPr/>
          </p:nvSpPr>
          <p:spPr>
            <a:xfrm rot="10800000">
              <a:off x="7408978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63859E92-B38B-4425-ADEA-B14B2D0936AF}"/>
                </a:ext>
              </a:extLst>
            </p:cNvPr>
            <p:cNvSpPr/>
            <p:nvPr/>
          </p:nvSpPr>
          <p:spPr>
            <a:xfrm>
              <a:off x="7672435" y="4517726"/>
              <a:ext cx="401053" cy="439285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6DBC505-69D1-433E-B6F8-B07E1A78A784}"/>
              </a:ext>
            </a:extLst>
          </p:cNvPr>
          <p:cNvSpPr txBox="1">
            <a:spLocks/>
          </p:cNvSpPr>
          <p:nvPr/>
        </p:nvSpPr>
        <p:spPr>
          <a:xfrm flipH="1">
            <a:off x="442493" y="162238"/>
            <a:ext cx="70109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Free Float dan Total Float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0AD98E-DA02-4796-B240-BF61920E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93" y="1947972"/>
            <a:ext cx="6128428" cy="30078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77DFFC-D012-4C87-A387-4EEB820AAE43}"/>
              </a:ext>
            </a:extLst>
          </p:cNvPr>
          <p:cNvSpPr/>
          <p:nvPr/>
        </p:nvSpPr>
        <p:spPr>
          <a:xfrm>
            <a:off x="516921" y="1000716"/>
            <a:ext cx="44823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altLang="en-US" b="1" kern="1200" dirty="0" err="1">
                <a:latin typeface="Arvo" panose="020B0604020202020204" charset="0"/>
              </a:rPr>
              <a:t>Buat</a:t>
            </a:r>
            <a:r>
              <a:rPr lang="en-US" altLang="en-US" b="1" kern="1200" dirty="0">
                <a:latin typeface="Arvo" panose="020B0604020202020204" charset="0"/>
              </a:rPr>
              <a:t> Diagram </a:t>
            </a:r>
            <a:r>
              <a:rPr lang="en-US" altLang="en-US" b="1" kern="1200" dirty="0" err="1">
                <a:latin typeface="Arvo" panose="020B0604020202020204" charset="0"/>
              </a:rPr>
              <a:t>Sebelumnya</a:t>
            </a:r>
            <a:r>
              <a:rPr lang="en-US" altLang="en-US" b="1" kern="1200" dirty="0">
                <a:latin typeface="Arvo" panose="020B0604020202020204" charset="0"/>
              </a:rPr>
              <a:t> </a:t>
            </a:r>
            <a:r>
              <a:rPr lang="en-US" altLang="en-US" b="1" kern="1200" dirty="0" err="1">
                <a:latin typeface="Arvo" panose="020B0604020202020204" charset="0"/>
              </a:rPr>
              <a:t>menjadi</a:t>
            </a:r>
            <a:r>
              <a:rPr lang="en-US" altLang="en-US" b="1" kern="1200" dirty="0">
                <a:latin typeface="Arvo" panose="020B0604020202020204" charset="0"/>
              </a:rPr>
              <a:t> </a:t>
            </a:r>
            <a:r>
              <a:rPr lang="en-US" altLang="en-US" b="1" kern="1200" dirty="0" err="1">
                <a:latin typeface="Arvo" panose="020B0604020202020204" charset="0"/>
              </a:rPr>
              <a:t>seperti</a:t>
            </a:r>
            <a:r>
              <a:rPr lang="en-US" altLang="en-US" b="1" kern="1200" dirty="0">
                <a:latin typeface="Arvo" panose="020B0604020202020204" charset="0"/>
              </a:rPr>
              <a:t> </a:t>
            </a:r>
            <a:r>
              <a:rPr lang="en-US" altLang="en-US" b="1" kern="1200" dirty="0" err="1">
                <a:latin typeface="Arvo" panose="020B0604020202020204" charset="0"/>
              </a:rPr>
              <a:t>ini</a:t>
            </a:r>
            <a:endParaRPr lang="en-US" altLang="en-US" b="1" kern="1200" dirty="0">
              <a:latin typeface="Arvo" panose="020B060402020202020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79BFB4-C1E4-4673-9F71-9F1AE4E9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71" y="947847"/>
            <a:ext cx="12001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3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DD7874-EB85-44E9-9B0A-CCD26CD6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62" y="775734"/>
            <a:ext cx="6362700" cy="403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0784B1-A784-4342-A478-ED1BAB332184}"/>
              </a:ext>
            </a:extLst>
          </p:cNvPr>
          <p:cNvSpPr/>
          <p:nvPr/>
        </p:nvSpPr>
        <p:spPr>
          <a:xfrm>
            <a:off x="1231162" y="489502"/>
            <a:ext cx="447269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altLang="en-US" b="1" kern="1200" dirty="0" err="1">
                <a:latin typeface="Arvo" panose="020B0604020202020204" charset="0"/>
              </a:rPr>
              <a:t>Lakukan</a:t>
            </a:r>
            <a:r>
              <a:rPr lang="en-US" altLang="en-US" b="1" kern="1200" dirty="0">
                <a:latin typeface="Arvo" panose="020B0604020202020204" charset="0"/>
              </a:rPr>
              <a:t> </a:t>
            </a:r>
            <a:r>
              <a:rPr lang="en-US" altLang="en-US" b="1" kern="1200" dirty="0" err="1">
                <a:latin typeface="Arvo" panose="020B0604020202020204" charset="0"/>
              </a:rPr>
              <a:t>Perhitungan</a:t>
            </a:r>
            <a:r>
              <a:rPr lang="en-US" altLang="en-US" b="1" kern="1200" dirty="0">
                <a:latin typeface="Arvo" panose="020B0604020202020204" charset="0"/>
              </a:rPr>
              <a:t> Forward Pass Network </a:t>
            </a:r>
          </a:p>
        </p:txBody>
      </p:sp>
    </p:spTree>
    <p:extLst>
      <p:ext uri="{BB962C8B-B14F-4D97-AF65-F5344CB8AC3E}">
        <p14:creationId xmlns:p14="http://schemas.microsoft.com/office/powerpoint/2010/main" val="34315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DA2DCF-9757-4400-AEE1-BFAB3E1A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22" y="773960"/>
            <a:ext cx="6815955" cy="38405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2E9624-24D9-490A-83CF-54BBAB62BBDC}"/>
              </a:ext>
            </a:extLst>
          </p:cNvPr>
          <p:cNvSpPr/>
          <p:nvPr/>
        </p:nvSpPr>
        <p:spPr>
          <a:xfrm>
            <a:off x="1231162" y="489502"/>
            <a:ext cx="560762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altLang="en-US" b="1" kern="1200" dirty="0">
                <a:latin typeface="Arvo" panose="020B0604020202020204" charset="0"/>
              </a:rPr>
              <a:t>Setelah </a:t>
            </a:r>
            <a:r>
              <a:rPr lang="en-US" altLang="en-US" b="1" kern="1200" dirty="0" err="1">
                <a:latin typeface="Arvo" panose="020B0604020202020204" charset="0"/>
              </a:rPr>
              <a:t>itu</a:t>
            </a:r>
            <a:r>
              <a:rPr lang="en-US" altLang="en-US" b="1" kern="1200" dirty="0">
                <a:latin typeface="Arvo" panose="020B0604020202020204" charset="0"/>
              </a:rPr>
              <a:t> </a:t>
            </a:r>
            <a:r>
              <a:rPr lang="en-US" altLang="en-US" b="1" kern="1200" dirty="0" err="1">
                <a:latin typeface="Arvo" panose="020B0604020202020204" charset="0"/>
              </a:rPr>
              <a:t>lakukan</a:t>
            </a:r>
            <a:r>
              <a:rPr lang="en-US" altLang="en-US" b="1" kern="1200" dirty="0">
                <a:latin typeface="Arvo" panose="020B0604020202020204" charset="0"/>
              </a:rPr>
              <a:t> </a:t>
            </a:r>
            <a:r>
              <a:rPr lang="en-US" altLang="en-US" b="1" kern="1200" dirty="0" err="1">
                <a:latin typeface="Arvo" panose="020B0604020202020204" charset="0"/>
              </a:rPr>
              <a:t>Perhitungan</a:t>
            </a:r>
            <a:r>
              <a:rPr lang="en-US" altLang="en-US" b="1" kern="1200" dirty="0">
                <a:latin typeface="Arvo" panose="020B0604020202020204" charset="0"/>
              </a:rPr>
              <a:t> Backward Pass Network </a:t>
            </a:r>
          </a:p>
        </p:txBody>
      </p:sp>
    </p:spTree>
    <p:extLst>
      <p:ext uri="{BB962C8B-B14F-4D97-AF65-F5344CB8AC3E}">
        <p14:creationId xmlns:p14="http://schemas.microsoft.com/office/powerpoint/2010/main" val="5206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79DEB3-48CE-47B2-A184-79D1DBD3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80" y="1867817"/>
            <a:ext cx="5635478" cy="3120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DEFF4E-6341-4E36-A2DF-4A37D385D20F}"/>
              </a:ext>
            </a:extLst>
          </p:cNvPr>
          <p:cNvSpPr/>
          <p:nvPr/>
        </p:nvSpPr>
        <p:spPr>
          <a:xfrm>
            <a:off x="286857" y="200797"/>
            <a:ext cx="88571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vo" panose="020B0604020202020204" charset="0"/>
              </a:rPr>
              <a:t>Total Float </a:t>
            </a:r>
            <a:r>
              <a:rPr lang="en-US" dirty="0">
                <a:latin typeface="Arvo" panose="020B0604020202020204" charset="0"/>
              </a:rPr>
              <a:t>= Late Finish – Early Start – </a:t>
            </a:r>
            <a:r>
              <a:rPr lang="en-US" dirty="0" err="1">
                <a:latin typeface="Arvo" panose="020B0604020202020204" charset="0"/>
              </a:rPr>
              <a:t>Durasi</a:t>
            </a:r>
            <a:endParaRPr lang="en-US" dirty="0">
              <a:latin typeface="Arvo" panose="020B0604020202020204" charset="0"/>
            </a:endParaRPr>
          </a:p>
          <a:p>
            <a:r>
              <a:rPr lang="en-US" b="1" dirty="0">
                <a:latin typeface="Arvo" panose="020B0604020202020204" charset="0"/>
              </a:rPr>
              <a:t>Free Float </a:t>
            </a:r>
            <a:r>
              <a:rPr lang="en-US" dirty="0">
                <a:latin typeface="Arvo" panose="020B0604020202020204" charset="0"/>
              </a:rPr>
              <a:t>= Early Finish – Early Start – </a:t>
            </a:r>
            <a:r>
              <a:rPr lang="en-US" dirty="0" err="1">
                <a:latin typeface="Arvo" panose="020B0604020202020204" charset="0"/>
              </a:rPr>
              <a:t>Durasi</a:t>
            </a:r>
            <a:r>
              <a:rPr lang="en-US" dirty="0">
                <a:latin typeface="Arvo" panose="020B0604020202020204" charset="0"/>
              </a:rPr>
              <a:t> </a:t>
            </a:r>
          </a:p>
          <a:p>
            <a:r>
              <a:rPr lang="en-US" dirty="0">
                <a:latin typeface="Arvo" panose="020B0604020202020204" charset="0"/>
              </a:rPr>
              <a:t>Critical Path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jalur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melewati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dimana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b="1" dirty="0">
                <a:latin typeface="Arvo" panose="020B0604020202020204" charset="0"/>
              </a:rPr>
              <a:t>Total Float = Free Float = 0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artinya</a:t>
            </a:r>
            <a:endParaRPr lang="en-US" dirty="0">
              <a:latin typeface="Arvo" panose="020B0604020202020204" charset="0"/>
            </a:endParaRPr>
          </a:p>
          <a:p>
            <a:r>
              <a:rPr lang="en-US" dirty="0" err="1">
                <a:latin typeface="Arvo" panose="020B0604020202020204" charset="0"/>
              </a:rPr>
              <a:t>jalur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dimana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tidak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memiliki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waktu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kelonggaran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baik</a:t>
            </a:r>
            <a:r>
              <a:rPr lang="en-US" dirty="0">
                <a:latin typeface="Arvo" panose="020B0604020202020204" charset="0"/>
              </a:rPr>
              <a:t> total float </a:t>
            </a:r>
            <a:r>
              <a:rPr lang="en-US" dirty="0" err="1">
                <a:latin typeface="Arvo" panose="020B0604020202020204" charset="0"/>
              </a:rPr>
              <a:t>maupun</a:t>
            </a:r>
            <a:r>
              <a:rPr lang="en-US" dirty="0">
                <a:latin typeface="Arvo" panose="020B0604020202020204" charset="0"/>
              </a:rPr>
              <a:t> free</a:t>
            </a:r>
          </a:p>
          <a:p>
            <a:r>
              <a:rPr lang="en-US" dirty="0">
                <a:latin typeface="Arvo" panose="020B0604020202020204" charset="0"/>
              </a:rPr>
              <a:t>float.</a:t>
            </a:r>
          </a:p>
          <a:p>
            <a:r>
              <a:rPr lang="en-US" dirty="0" err="1">
                <a:latin typeface="Arvo" panose="020B0604020202020204" charset="0"/>
              </a:rPr>
              <a:t>Jalur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kritis</a:t>
            </a:r>
            <a:r>
              <a:rPr lang="en-US" dirty="0">
                <a:latin typeface="Arvo" panose="020B0604020202020204" charset="0"/>
              </a:rPr>
              <a:t> = B – E – H – J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1 – 3 – 5 – 6 – 8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umur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selama</a:t>
            </a:r>
            <a:r>
              <a:rPr lang="en-US" dirty="0">
                <a:latin typeface="Arvo" panose="020B0604020202020204" charset="0"/>
              </a:rPr>
              <a:t> 16 </a:t>
            </a:r>
            <a:r>
              <a:rPr lang="en-US" dirty="0" err="1">
                <a:latin typeface="Arvo" panose="020B0604020202020204" charset="0"/>
              </a:rPr>
              <a:t>hari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Jadi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jika</a:t>
            </a:r>
            <a:endParaRPr lang="en-US" dirty="0">
              <a:latin typeface="Arvo" panose="020B0604020202020204" charset="0"/>
            </a:endParaRPr>
          </a:p>
          <a:p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dimulai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1 April 2006 </a:t>
            </a:r>
            <a:r>
              <a:rPr lang="en-US" dirty="0" err="1">
                <a:latin typeface="Arvo" panose="020B0604020202020204" charset="0"/>
              </a:rPr>
              <a:t>maka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selesai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16 April 2006. </a:t>
            </a:r>
          </a:p>
        </p:txBody>
      </p:sp>
    </p:spTree>
    <p:extLst>
      <p:ext uri="{BB962C8B-B14F-4D97-AF65-F5344CB8AC3E}">
        <p14:creationId xmlns:p14="http://schemas.microsoft.com/office/powerpoint/2010/main" val="17030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3A6139-D631-40F1-BC9E-984F0FD5C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49212" y="492281"/>
            <a:ext cx="8649747" cy="577800"/>
          </a:xfrm>
        </p:spPr>
        <p:txBody>
          <a:bodyPr/>
          <a:lstStyle/>
          <a:p>
            <a:r>
              <a:rPr lang="en-US" dirty="0"/>
              <a:t>Program Evaluation and Review Technique (PERT)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8DF02C-6C21-4D2F-BD2F-D468BC77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03" y="1291858"/>
            <a:ext cx="8585200" cy="19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vo" panose="020B0604020202020204" charset="0"/>
              </a:rPr>
              <a:t>PERT </a:t>
            </a:r>
            <a:r>
              <a:rPr lang="en-US" altLang="en-US" sz="1800" dirty="0" err="1">
                <a:latin typeface="Arvo" panose="020B0604020202020204" charset="0"/>
              </a:rPr>
              <a:t>teknik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analisis</a:t>
            </a:r>
            <a:r>
              <a:rPr lang="en-US" altLang="en-US" sz="1800" dirty="0">
                <a:latin typeface="Arvo" panose="020B0604020202020204" charset="0"/>
              </a:rPr>
              <a:t> network diagram yang </a:t>
            </a:r>
            <a:r>
              <a:rPr lang="en-US" altLang="en-US" sz="1800" dirty="0" err="1">
                <a:latin typeface="Arvo" panose="020B0604020202020204" charset="0"/>
              </a:rPr>
              <a:t>dapat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digunakan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untuk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mengestimasi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durasi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proyek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dimana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terdapat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ketidakpastian</a:t>
            </a:r>
            <a:r>
              <a:rPr lang="en-US" altLang="en-US" sz="1800" dirty="0">
                <a:latin typeface="Arvo" panose="020B0604020202020204" charset="0"/>
              </a:rPr>
              <a:t> yang </a:t>
            </a:r>
            <a:r>
              <a:rPr lang="en-US" altLang="en-US" sz="1800" dirty="0" err="1">
                <a:latin typeface="Arvo" panose="020B0604020202020204" charset="0"/>
              </a:rPr>
              <a:t>tinggi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mengenai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estimasi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durasi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aktivitas</a:t>
            </a:r>
            <a:r>
              <a:rPr lang="en-US" altLang="en-US" sz="1800" dirty="0">
                <a:latin typeface="Arvo" panose="020B0604020202020204" charset="0"/>
              </a:rPr>
              <a:t> individual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vo" panose="020B0604020202020204" charset="0"/>
              </a:rPr>
              <a:t>PERT </a:t>
            </a:r>
            <a:r>
              <a:rPr lang="en-US" altLang="en-US" sz="1800" dirty="0" err="1">
                <a:latin typeface="Arvo" panose="020B0604020202020204" charset="0"/>
              </a:rPr>
              <a:t>menggunakan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estimasi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probabilitas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waktu</a:t>
            </a:r>
            <a:r>
              <a:rPr lang="en-US" altLang="en-US" sz="1800" dirty="0">
                <a:latin typeface="Arvo" panose="020B0604020202020204" charset="0"/>
              </a:rPr>
              <a:t> yang </a:t>
            </a:r>
            <a:r>
              <a:rPr lang="en-US" altLang="en-US" sz="1800" dirty="0" err="1">
                <a:latin typeface="Arvo" panose="020B0604020202020204" charset="0"/>
              </a:rPr>
              <a:t>digunakan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berdasarkan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estimasi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durasi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aktivitas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b="1" dirty="0">
                <a:latin typeface="Arvo" panose="020B0604020202020204" charset="0"/>
              </a:rPr>
              <a:t>optimistic</a:t>
            </a:r>
            <a:r>
              <a:rPr lang="en-US" altLang="en-US" sz="1800" dirty="0">
                <a:latin typeface="Arvo" panose="020B0604020202020204" charset="0"/>
              </a:rPr>
              <a:t>, </a:t>
            </a:r>
            <a:r>
              <a:rPr lang="en-US" altLang="en-US" sz="1800" b="1" dirty="0">
                <a:latin typeface="Arvo" panose="020B0604020202020204" charset="0"/>
              </a:rPr>
              <a:t>most likely</a:t>
            </a:r>
            <a:r>
              <a:rPr lang="en-US" altLang="en-US" sz="1800" dirty="0">
                <a:latin typeface="Arvo" panose="020B0604020202020204" charset="0"/>
              </a:rPr>
              <a:t>, dan </a:t>
            </a:r>
            <a:r>
              <a:rPr lang="en-US" altLang="en-US" sz="1800" b="1" dirty="0">
                <a:latin typeface="Arvo" panose="020B0604020202020204" charset="0"/>
              </a:rPr>
              <a:t>pessimistic</a:t>
            </a:r>
            <a:r>
              <a:rPr lang="en-US" altLang="en-US" sz="1800" dirty="0">
                <a:latin typeface="Arvo" panose="020B0604020202020204" charset="0"/>
              </a:rPr>
              <a:t>.</a:t>
            </a:r>
            <a:endParaRPr lang="en-US" altLang="en-US" sz="1800" i="1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ADF32-606F-4D8D-A655-24033C30E111}"/>
              </a:ext>
            </a:extLst>
          </p:cNvPr>
          <p:cNvSpPr/>
          <p:nvPr/>
        </p:nvSpPr>
        <p:spPr>
          <a:xfrm>
            <a:off x="446566" y="854798"/>
            <a:ext cx="80594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Arvo" panose="020B0604020202020204" charset="0"/>
              </a:rPr>
              <a:t>PERT weighted average</a:t>
            </a:r>
            <a:r>
              <a:rPr lang="en-US" sz="1500" dirty="0">
                <a:latin typeface="Arvo" panose="020B0604020202020204" charset="0"/>
              </a:rPr>
              <a:t> =  </a:t>
            </a:r>
          </a:p>
          <a:p>
            <a:r>
              <a:rPr lang="en-US" sz="1500" dirty="0">
                <a:latin typeface="Arvo" panose="020B0604020202020204" charset="0"/>
              </a:rPr>
              <a:t> </a:t>
            </a:r>
          </a:p>
          <a:p>
            <a:r>
              <a:rPr lang="en-US" sz="1500" u="sng" dirty="0">
                <a:latin typeface="Arvo" panose="020B0604020202020204" charset="0"/>
              </a:rPr>
              <a:t>optimistic time + 4X most likely time + pessimistic time </a:t>
            </a:r>
          </a:p>
          <a:p>
            <a:r>
              <a:rPr lang="en-US" sz="1500" dirty="0">
                <a:latin typeface="Arvo" panose="020B0604020202020204" charset="0"/>
              </a:rPr>
              <a:t>   		6 </a:t>
            </a:r>
          </a:p>
          <a:p>
            <a:r>
              <a:rPr lang="en-US" sz="1500" dirty="0">
                <a:latin typeface="Arvo" panose="020B0604020202020204" charset="0"/>
              </a:rPr>
              <a:t>For Example: </a:t>
            </a:r>
          </a:p>
          <a:p>
            <a:r>
              <a:rPr lang="en-US" sz="1500" dirty="0">
                <a:latin typeface="Arvo" panose="020B0604020202020204" charset="0"/>
              </a:rPr>
              <a:t> </a:t>
            </a:r>
          </a:p>
          <a:p>
            <a:r>
              <a:rPr lang="en-US" sz="1500" b="1" dirty="0">
                <a:latin typeface="Arvo" panose="020B0604020202020204" charset="0"/>
              </a:rPr>
              <a:t>PERT weighted average</a:t>
            </a:r>
            <a:r>
              <a:rPr lang="en-US" sz="1500" dirty="0">
                <a:latin typeface="Arvo" panose="020B0604020202020204" charset="0"/>
              </a:rPr>
              <a:t> =</a:t>
            </a:r>
          </a:p>
          <a:p>
            <a:r>
              <a:rPr lang="en-US" sz="1500" dirty="0">
                <a:latin typeface="Arvo" panose="020B0604020202020204" charset="0"/>
              </a:rPr>
              <a:t> </a:t>
            </a:r>
          </a:p>
          <a:p>
            <a:r>
              <a:rPr lang="en-US" sz="1500" u="sng" dirty="0">
                <a:latin typeface="Arvo" panose="020B0604020202020204" charset="0"/>
              </a:rPr>
              <a:t>8 workdays + 4 X 10 workdays + 24 workday</a:t>
            </a:r>
            <a:r>
              <a:rPr lang="en-US" sz="1500" dirty="0">
                <a:latin typeface="Arvo" panose="020B0604020202020204" charset="0"/>
              </a:rPr>
              <a:t>s  = 12 days </a:t>
            </a:r>
          </a:p>
          <a:p>
            <a:r>
              <a:rPr lang="en-US" sz="1500" dirty="0">
                <a:latin typeface="Arvo" panose="020B0604020202020204" charset="0"/>
              </a:rPr>
              <a:t> 		6 </a:t>
            </a:r>
          </a:p>
          <a:p>
            <a:endParaRPr lang="en-US" sz="1500" dirty="0">
              <a:latin typeface="Arvo" panose="020B0604020202020204" charset="0"/>
            </a:endParaRPr>
          </a:p>
          <a:p>
            <a:r>
              <a:rPr lang="en-US" sz="1500" dirty="0">
                <a:latin typeface="Arvo" panose="020B0604020202020204" charset="0"/>
              </a:rPr>
              <a:t>where: </a:t>
            </a:r>
          </a:p>
          <a:p>
            <a:r>
              <a:rPr lang="en-US" sz="1500" dirty="0">
                <a:latin typeface="Arvo" panose="020B0604020202020204" charset="0"/>
              </a:rPr>
              <a:t>optimistic time= 8 days</a:t>
            </a:r>
          </a:p>
          <a:p>
            <a:r>
              <a:rPr lang="en-US" sz="1500" dirty="0">
                <a:latin typeface="Arvo" panose="020B0604020202020204" charset="0"/>
              </a:rPr>
              <a:t>most likely time = 10 days </a:t>
            </a:r>
          </a:p>
          <a:p>
            <a:r>
              <a:rPr lang="en-US" sz="1500" dirty="0">
                <a:latin typeface="Arvo" panose="020B0604020202020204" charset="0"/>
              </a:rPr>
              <a:t>pessimistic time = 24 days </a:t>
            </a:r>
          </a:p>
          <a:p>
            <a:endParaRPr lang="en-US" sz="1500" dirty="0">
              <a:latin typeface="Arvo" panose="020B0604020202020204" charset="0"/>
            </a:endParaRPr>
          </a:p>
          <a:p>
            <a:r>
              <a:rPr lang="en-US" sz="1500" dirty="0">
                <a:latin typeface="Arvo" panose="020B0604020202020204" charset="0"/>
              </a:rPr>
              <a:t>Therefore, you’d use 12 days on the network diagram instead of 10 when using PERT for the above example.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B9E31B18-7CE2-4D41-A812-74E3A6D0D933}"/>
              </a:ext>
            </a:extLst>
          </p:cNvPr>
          <p:cNvSpPr txBox="1">
            <a:spLocks/>
          </p:cNvSpPr>
          <p:nvPr/>
        </p:nvSpPr>
        <p:spPr>
          <a:xfrm flipH="1">
            <a:off x="289658" y="73284"/>
            <a:ext cx="8649747" cy="577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Barlow Condensed Medium" panose="020B0604020202020204" charset="0"/>
              </a:rPr>
              <a:t>PERT Formula and Example</a:t>
            </a:r>
          </a:p>
        </p:txBody>
      </p:sp>
    </p:spTree>
    <p:extLst>
      <p:ext uri="{BB962C8B-B14F-4D97-AF65-F5344CB8AC3E}">
        <p14:creationId xmlns:p14="http://schemas.microsoft.com/office/powerpoint/2010/main" val="26529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3E1F7-C4C6-407B-8E24-55490BC98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27" y="330227"/>
            <a:ext cx="8095500" cy="577800"/>
          </a:xfrm>
        </p:spPr>
        <p:txBody>
          <a:bodyPr/>
          <a:lstStyle/>
          <a:p>
            <a:r>
              <a:rPr lang="en-US" dirty="0"/>
              <a:t>Schedule Control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746A794-31A4-4BA0-B1B4-FE87E4531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27" y="2456658"/>
            <a:ext cx="8255000" cy="22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 err="1">
                <a:latin typeface="Arvo" panose="020B0604020202020204" charset="0"/>
              </a:rPr>
              <a:t>Mengendalikan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jadwal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dilakukan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dengan</a:t>
            </a:r>
            <a:r>
              <a:rPr lang="en-US" altLang="en-US" dirty="0">
                <a:latin typeface="Arvo" panose="020B0604020202020204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Menentukan</a:t>
            </a:r>
            <a:r>
              <a:rPr lang="en-US" altLang="en-US" dirty="0">
                <a:latin typeface="Arvo" panose="020B0604020202020204" charset="0"/>
              </a:rPr>
              <a:t> status </a:t>
            </a:r>
            <a:r>
              <a:rPr lang="en-US" altLang="en-US" dirty="0" err="1">
                <a:latin typeface="Arvo" panose="020B0604020202020204" charset="0"/>
              </a:rPr>
              <a:t>keadaan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terkini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dari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jadwal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proyek</a:t>
            </a:r>
            <a:endParaRPr lang="en-US" altLang="en-US" dirty="0">
              <a:latin typeface="Arvo" panose="020B060402020202020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Memenuhi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faktor-faktor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membuat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jadwal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berubah</a:t>
            </a:r>
            <a:endParaRPr lang="en-US" altLang="en-US" dirty="0">
              <a:latin typeface="Arvo" panose="020B060402020202020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Menetapkan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jadwal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proyek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harus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dirubah</a:t>
            </a:r>
            <a:endParaRPr lang="en-US" altLang="en-US" dirty="0">
              <a:latin typeface="Arvo" panose="020B060402020202020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Mengelola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perubahan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terkini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mereka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temukan</a:t>
            </a:r>
            <a:endParaRPr lang="en-US" altLang="en-US" dirty="0">
              <a:latin typeface="Arvo" panose="020B060402020202020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Jangan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rencanakan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semua</a:t>
            </a:r>
            <a:r>
              <a:rPr lang="en-US" altLang="en-US" dirty="0">
                <a:latin typeface="Arvo" panose="020B0604020202020204" charset="0"/>
              </a:rPr>
              <a:t> orang </a:t>
            </a:r>
            <a:r>
              <a:rPr lang="en-US" altLang="en-US" dirty="0" err="1">
                <a:latin typeface="Arvo" panose="020B0604020202020204" charset="0"/>
              </a:rPr>
              <a:t>bekerja</a:t>
            </a:r>
            <a:r>
              <a:rPr lang="en-US" altLang="en-US" dirty="0">
                <a:latin typeface="Arvo" panose="020B0604020202020204" charset="0"/>
              </a:rPr>
              <a:t> pada </a:t>
            </a:r>
            <a:r>
              <a:rPr lang="en-US" altLang="en-US" dirty="0" err="1">
                <a:latin typeface="Arvo" panose="020B0604020202020204" charset="0"/>
              </a:rPr>
              <a:t>kapasitas</a:t>
            </a:r>
            <a:r>
              <a:rPr lang="en-US" altLang="en-US" dirty="0">
                <a:latin typeface="Arvo" panose="020B0604020202020204" charset="0"/>
              </a:rPr>
              <a:t> 100 </a:t>
            </a:r>
            <a:r>
              <a:rPr lang="en-US" altLang="en-US" dirty="0" err="1">
                <a:latin typeface="Arvo" panose="020B0604020202020204" charset="0"/>
              </a:rPr>
              <a:t>persen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setiap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saat</a:t>
            </a:r>
            <a:r>
              <a:rPr lang="en-US" altLang="en-US" dirty="0">
                <a:latin typeface="Arvo" panose="020B0604020202020204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Mengadakan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pertemuan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kemajuan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dengan</a:t>
            </a:r>
            <a:r>
              <a:rPr lang="en-US" altLang="en-US" dirty="0">
                <a:latin typeface="Arvo" panose="020B0604020202020204" charset="0"/>
              </a:rPr>
              <a:t> para </a:t>
            </a:r>
            <a:r>
              <a:rPr lang="en-US" altLang="en-US" dirty="0" err="1">
                <a:latin typeface="Arvo" panose="020B0604020202020204" charset="0"/>
              </a:rPr>
              <a:t>pemangku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kepentingan</a:t>
            </a:r>
            <a:r>
              <a:rPr lang="en-US" altLang="en-US" dirty="0">
                <a:latin typeface="Arvo" panose="020B0604020202020204" charset="0"/>
              </a:rPr>
              <a:t> dan </a:t>
            </a:r>
            <a:r>
              <a:rPr lang="en-US" altLang="en-US" dirty="0" err="1">
                <a:latin typeface="Arvo" panose="020B0604020202020204" charset="0"/>
              </a:rPr>
              <a:t>menjadi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jelas</a:t>
            </a:r>
            <a:r>
              <a:rPr lang="en-US" altLang="en-US" dirty="0">
                <a:latin typeface="Arvo" panose="020B0604020202020204" charset="0"/>
              </a:rPr>
              <a:t> dan </a:t>
            </a:r>
            <a:r>
              <a:rPr lang="en-US" altLang="en-US" dirty="0" err="1">
                <a:latin typeface="Arvo" panose="020B0604020202020204" charset="0"/>
              </a:rPr>
              <a:t>jujur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dalam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mengkomunikasikan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masalah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jadwal</a:t>
            </a:r>
            <a:r>
              <a:rPr lang="en-US" alt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ABEB3E-4C03-447C-8ABC-D62ED8B2F091}"/>
              </a:ext>
            </a:extLst>
          </p:cNvPr>
          <p:cNvSpPr/>
          <p:nvPr/>
        </p:nvSpPr>
        <p:spPr>
          <a:xfrm>
            <a:off x="372827" y="1167866"/>
            <a:ext cx="77027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Prose </a:t>
            </a:r>
            <a:r>
              <a:rPr lang="en-US" dirty="0" err="1">
                <a:latin typeface="Arvo" panose="020B0604020202020204" charset="0"/>
              </a:rPr>
              <a:t>akhir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project time management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schedule control.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scope control, schedule control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suatu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pengendalian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mengetahui</a:t>
            </a:r>
            <a:r>
              <a:rPr lang="en-US" dirty="0">
                <a:latin typeface="Arvo" panose="020B0604020202020204" charset="0"/>
              </a:rPr>
              <a:t> status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faktor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depengaruhi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karena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jadwal,menentukan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berubah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mengatur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ketika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terjadi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00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309F33-8362-4203-B977-2A4C85EB09AB}"/>
              </a:ext>
            </a:extLst>
          </p:cNvPr>
          <p:cNvSpPr/>
          <p:nvPr/>
        </p:nvSpPr>
        <p:spPr>
          <a:xfrm>
            <a:off x="510362" y="322711"/>
            <a:ext cx="63689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vo" panose="020B0604020202020204" charset="0"/>
              </a:rPr>
              <a:t>Tools dan Teknik pada Schedule Control </a:t>
            </a:r>
            <a:r>
              <a:rPr lang="en-US" b="1" dirty="0" err="1">
                <a:latin typeface="Arvo" panose="020B0604020202020204" charset="0"/>
              </a:rPr>
              <a:t>meliputi</a:t>
            </a:r>
            <a:r>
              <a:rPr lang="en-US" dirty="0">
                <a:latin typeface="Arvo" panose="020B060402020202020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Laporan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kemajuan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Sistem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kontrol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Project management software, </a:t>
            </a:r>
            <a:r>
              <a:rPr lang="en-US" dirty="0" err="1">
                <a:latin typeface="Arvo" panose="020B0604020202020204" charset="0"/>
              </a:rPr>
              <a:t>termasuk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perbandingan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grafik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tracking Gantt chart.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Analisis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varians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menganalisis</a:t>
            </a:r>
            <a:r>
              <a:rPr lang="en-US" dirty="0">
                <a:latin typeface="Arvo" panose="020B0604020202020204" charset="0"/>
              </a:rPr>
              <a:t> float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slack.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Manajemen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kinerja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seperti</a:t>
            </a:r>
            <a:r>
              <a:rPr lang="en-US" dirty="0">
                <a:latin typeface="Arvo" panose="020B0604020202020204" charset="0"/>
              </a:rPr>
              <a:t> earned value.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00383D-C08D-4D5A-8803-67BC9A04FDC8}"/>
              </a:ext>
            </a:extLst>
          </p:cNvPr>
          <p:cNvSpPr/>
          <p:nvPr/>
        </p:nvSpPr>
        <p:spPr>
          <a:xfrm>
            <a:off x="1817408" y="2056354"/>
            <a:ext cx="69969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vo" panose="020B0604020202020204" charset="0"/>
              </a:rPr>
              <a:t>Reality Checks on Scheduling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Tinjau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rancangan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perkiraan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penyelesaian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project charter.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Siapkan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rinci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Pastikan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realistis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diikuti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vo" panose="020B0604020202020204" charset="0"/>
              </a:rPr>
              <a:t>Hindari</a:t>
            </a:r>
            <a:r>
              <a:rPr lang="en-US" dirty="0">
                <a:latin typeface="Arvo" panose="020B0604020202020204" charset="0"/>
              </a:rPr>
              <a:t> top management </a:t>
            </a:r>
            <a:r>
              <a:rPr lang="en-US" dirty="0" err="1">
                <a:latin typeface="Arvo" panose="020B0604020202020204" charset="0"/>
              </a:rPr>
              <a:t>terlebih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dahulu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jika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masalah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82FBFE-684C-4BC6-A12C-1D5EC53AB16E}"/>
              </a:ext>
            </a:extLst>
          </p:cNvPr>
          <p:cNvSpPr/>
          <p:nvPr/>
        </p:nvSpPr>
        <p:spPr>
          <a:xfrm>
            <a:off x="0" y="3652175"/>
            <a:ext cx="9377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Kepemimpinan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kuat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membantu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berhasil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daripada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membuat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bagan</a:t>
            </a:r>
            <a:r>
              <a:rPr lang="en-US" dirty="0">
                <a:latin typeface="Arvo" panose="020B0604020202020204" charset="0"/>
              </a:rPr>
              <a:t> PERT yang </a:t>
            </a:r>
            <a:r>
              <a:rPr lang="en-US" dirty="0" err="1">
                <a:latin typeface="Arvo" panose="020B0604020202020204" charset="0"/>
              </a:rPr>
              <a:t>baik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r>
              <a:rPr lang="en-US" b="1" dirty="0" err="1">
                <a:latin typeface="Arvo" panose="020B0604020202020204" charset="0"/>
              </a:rPr>
              <a:t>Manajer</a:t>
            </a:r>
            <a:r>
              <a:rPr lang="en-US" b="1" dirty="0">
                <a:latin typeface="Arvo" panose="020B0604020202020204" charset="0"/>
              </a:rPr>
              <a:t> </a:t>
            </a:r>
            <a:r>
              <a:rPr lang="en-US" b="1" dirty="0" err="1">
                <a:latin typeface="Arvo" panose="020B0604020202020204" charset="0"/>
              </a:rPr>
              <a:t>proyek</a:t>
            </a:r>
            <a:r>
              <a:rPr lang="en-US" b="1" dirty="0">
                <a:latin typeface="Arvo" panose="020B0604020202020204" charset="0"/>
              </a:rPr>
              <a:t> </a:t>
            </a:r>
            <a:r>
              <a:rPr lang="en-US" b="1" dirty="0" err="1">
                <a:latin typeface="Arvo" panose="020B0604020202020204" charset="0"/>
              </a:rPr>
              <a:t>harus</a:t>
            </a:r>
            <a:r>
              <a:rPr lang="en-US" b="1" dirty="0">
                <a:latin typeface="Arvo" panose="020B0604020202020204" charset="0"/>
              </a:rPr>
              <a:t> </a:t>
            </a:r>
            <a:r>
              <a:rPr lang="en-US" b="1" dirty="0" err="1">
                <a:latin typeface="Arvo" panose="020B0604020202020204" charset="0"/>
              </a:rPr>
              <a:t>menggunakan</a:t>
            </a:r>
            <a:r>
              <a:rPr lang="en-US" b="1" dirty="0">
                <a:latin typeface="Arvo" panose="020B060402020202020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Empowerment : </a:t>
            </a:r>
            <a:r>
              <a:rPr lang="en-US" dirty="0" err="1">
                <a:latin typeface="Arvo" panose="020B0604020202020204" charset="0"/>
              </a:rPr>
              <a:t>biarkan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anggota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mengambil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tanggung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jawab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mereka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Incentives : </a:t>
            </a:r>
            <a:r>
              <a:rPr lang="en-US" dirty="0" err="1">
                <a:latin typeface="Arvo" panose="020B0604020202020204" charset="0"/>
              </a:rPr>
              <a:t>Gunakan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insentif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mendorong</a:t>
            </a:r>
            <a:r>
              <a:rPr lang="en-US" dirty="0">
                <a:latin typeface="Arvo" panose="020B0604020202020204" charset="0"/>
              </a:rPr>
              <a:t> orang </a:t>
            </a:r>
            <a:r>
              <a:rPr lang="en-US" dirty="0" err="1">
                <a:latin typeface="Arvo" panose="020B0604020202020204" charset="0"/>
              </a:rPr>
              <a:t>bertemu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diharapankan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Discipline: </a:t>
            </a:r>
            <a:r>
              <a:rPr lang="en-US" dirty="0" err="1">
                <a:latin typeface="Arvo" panose="020B0604020202020204" charset="0"/>
              </a:rPr>
              <a:t>Selalu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mengontrol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Negotiation :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mengantisipasi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tekanan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pelanggan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top management.</a:t>
            </a:r>
          </a:p>
        </p:txBody>
      </p:sp>
    </p:spTree>
    <p:extLst>
      <p:ext uri="{BB962C8B-B14F-4D97-AF65-F5344CB8AC3E}">
        <p14:creationId xmlns:p14="http://schemas.microsoft.com/office/powerpoint/2010/main" val="40510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0C34415-DC53-4764-BBB8-22882653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92" y="126346"/>
            <a:ext cx="8095500" cy="577800"/>
          </a:xfrm>
        </p:spPr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 </a:t>
            </a:r>
            <a:r>
              <a:rPr lang="en-US" dirty="0"/>
              <a:t>(INDIVIDUAL)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864284-20F4-49E4-81AC-9E0484BF6D85}"/>
              </a:ext>
            </a:extLst>
          </p:cNvPr>
          <p:cNvSpPr/>
          <p:nvPr/>
        </p:nvSpPr>
        <p:spPr>
          <a:xfrm>
            <a:off x="5274436" y="1724200"/>
            <a:ext cx="3784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vo" panose="020B0604020202020204" charset="0"/>
              </a:rPr>
              <a:t>Tentukan</a:t>
            </a:r>
            <a:r>
              <a:rPr lang="en-US" sz="1600" dirty="0">
                <a:latin typeface="Arvo" panose="020B0604020202020204" charset="0"/>
              </a:rPr>
              <a:t> Free Float, Total Float dan Critical Path </a:t>
            </a:r>
            <a:r>
              <a:rPr lang="en-US" sz="1600" dirty="0" err="1">
                <a:latin typeface="Arvo" panose="020B0604020202020204" charset="0"/>
              </a:rPr>
              <a:t>dari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tabel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disamping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ini</a:t>
            </a:r>
            <a:r>
              <a:rPr lang="en-US" sz="1600" dirty="0">
                <a:latin typeface="Arvo" panose="020B0604020202020204" charset="0"/>
              </a:rPr>
              <a:t> ! </a:t>
            </a:r>
            <a:r>
              <a:rPr lang="en-US" sz="1600" dirty="0" err="1">
                <a:latin typeface="Arvo" panose="020B0604020202020204" charset="0"/>
              </a:rPr>
              <a:t>Lalu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apabila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ini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dimulai</a:t>
            </a:r>
            <a:r>
              <a:rPr lang="en-US" sz="1600" dirty="0">
                <a:latin typeface="Arvo" panose="020B0604020202020204" charset="0"/>
              </a:rPr>
              <a:t> 1 April 2020, pada </a:t>
            </a:r>
            <a:r>
              <a:rPr lang="en-US" sz="1600" dirty="0" err="1">
                <a:latin typeface="Arvo" panose="020B0604020202020204" charset="0"/>
              </a:rPr>
              <a:t>tgl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berapa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ini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berakhir</a:t>
            </a:r>
            <a:r>
              <a:rPr lang="en-US" sz="1600" dirty="0">
                <a:latin typeface="Arvo" panose="020B0604020202020204" charset="0"/>
              </a:rPr>
              <a:t> 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1EC86B-A939-41B9-8AF0-E65B48ACA1DF}"/>
              </a:ext>
            </a:extLst>
          </p:cNvPr>
          <p:cNvSpPr/>
          <p:nvPr/>
        </p:nvSpPr>
        <p:spPr>
          <a:xfrm>
            <a:off x="3887849" y="4401645"/>
            <a:ext cx="5171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Batas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Pengumpulan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 24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APRIL 2020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(21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  <a:sym typeface="Wingdings" panose="05000000000000000000" pitchFamily="2" charset="2"/>
              </a:rPr>
              <a:t>:00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  <a:sym typeface="Wingdings" panose="05000000000000000000" pitchFamily="2" charset="2"/>
              </a:rPr>
              <a:t>WIB)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vo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A44630-ED84-4DCA-A6E7-392625E47494}"/>
              </a:ext>
            </a:extLst>
          </p:cNvPr>
          <p:cNvSpPr/>
          <p:nvPr/>
        </p:nvSpPr>
        <p:spPr>
          <a:xfrm>
            <a:off x="5004174" y="4798709"/>
            <a:ext cx="3914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Pengumpulan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 di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Elearning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B0604020202020204" charset="0"/>
              </a:rPr>
              <a:t> UPNYK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50EEAF1-F12D-479D-90C3-C744C983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939732"/>
              </p:ext>
            </p:extLst>
          </p:nvPr>
        </p:nvGraphicFramePr>
        <p:xfrm>
          <a:off x="394092" y="734443"/>
          <a:ext cx="4749800" cy="33029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xmlns="" val="3114705007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379305605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39134629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1239856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Nama </a:t>
                      </a:r>
                      <a:r>
                        <a:rPr lang="en-US" sz="1100" dirty="0" err="1">
                          <a:effectLst/>
                          <a:latin typeface="Arvo" panose="020B0604020202020204" charset="0"/>
                        </a:rPr>
                        <a:t>Aktivitas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Kode Aktivitas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Aktivitas yang Mendahului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Durasi (Hari)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4912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Survey dan </a:t>
                      </a:r>
                      <a:r>
                        <a:rPr lang="en-US" sz="1100" dirty="0" err="1">
                          <a:effectLst/>
                          <a:latin typeface="Arvo" panose="020B0604020202020204" charset="0"/>
                        </a:rPr>
                        <a:t>observasi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I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 -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3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3177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Analisis kebutuhan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J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I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3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5129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Desain sistem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K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J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5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4931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Pembelian Hardware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L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J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2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93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Pembuatan sistem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M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K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10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026887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Pemasangan Hardware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N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L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2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295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Pengujian sistem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O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M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2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696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Implementasi sistem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P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O N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3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8485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Evaluasi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Q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vo" panose="020B0604020202020204" charset="0"/>
                        </a:rPr>
                        <a:t>P</a:t>
                      </a:r>
                      <a:endParaRPr lang="en-US" sz="110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vo" panose="020B0604020202020204" charset="0"/>
                        </a:rPr>
                        <a:t>1</a:t>
                      </a:r>
                      <a:endParaRPr lang="en-US" sz="1100" dirty="0">
                        <a:effectLst/>
                        <a:latin typeface="Arv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761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 </a:t>
            </a:r>
            <a:r>
              <a:rPr lang="en-US" dirty="0"/>
              <a:t>YOU</a:t>
            </a:r>
            <a:br>
              <a:rPr lang="en-US" dirty="0"/>
            </a:br>
            <a:r>
              <a:rPr lang="en-US" dirty="0"/>
              <a:t>FOR YOUR ATTENTION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12D45-9584-4A54-A33A-C0EBF85F9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EF9570-1290-49C9-B075-B99BE314F0FF}"/>
              </a:ext>
            </a:extLst>
          </p:cNvPr>
          <p:cNvSpPr/>
          <p:nvPr/>
        </p:nvSpPr>
        <p:spPr>
          <a:xfrm>
            <a:off x="1522331" y="1323087"/>
            <a:ext cx="7019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The Importance of Project Schedule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Activity Definition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Activity Resource Estimating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Activity Duration Estimating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Schedule Development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Schedule Control </a:t>
            </a:r>
          </a:p>
        </p:txBody>
      </p:sp>
    </p:spTree>
    <p:extLst>
      <p:ext uri="{BB962C8B-B14F-4D97-AF65-F5344CB8AC3E}">
        <p14:creationId xmlns:p14="http://schemas.microsoft.com/office/powerpoint/2010/main" val="1903670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5CD015F-66F1-46E2-90CC-14490C541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64776" y="289156"/>
            <a:ext cx="8095500" cy="577800"/>
          </a:xfrm>
        </p:spPr>
        <p:txBody>
          <a:bodyPr/>
          <a:lstStyle/>
          <a:p>
            <a:r>
              <a:rPr lang="en-US" dirty="0"/>
              <a:t>What is Time Project Management?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06522F-6BDF-480E-BF28-E04BD1DF8402}"/>
              </a:ext>
            </a:extLst>
          </p:cNvPr>
          <p:cNvSpPr/>
          <p:nvPr/>
        </p:nvSpPr>
        <p:spPr>
          <a:xfrm>
            <a:off x="564776" y="1064866"/>
            <a:ext cx="8095500" cy="291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Project time management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termasuk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proses yang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dibutuhkan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untuk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menyelesaikan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seluruh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proyek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sesuai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dengan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waktu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ditetapkan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. Proses-proses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tersebut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seperti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1800" i="1" kern="1200" dirty="0">
              <a:latin typeface="Arvo" panose="020B0604020202020204" charset="0"/>
              <a:ea typeface="+mn-ea"/>
              <a:cs typeface="Arial" panose="020B0604020202020204" pitchFamily="34" charset="0"/>
            </a:endParaRPr>
          </a:p>
          <a:p>
            <a:pPr marL="285750" lvl="8" indent="-28575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Mendifinisikan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aktifitas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(activity definition)</a:t>
            </a:r>
          </a:p>
          <a:p>
            <a:pPr marL="285750" lvl="7" indent="-28575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Menyusun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aktifitas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(activity sequencing)</a:t>
            </a:r>
          </a:p>
          <a:p>
            <a:pPr marL="285750" lvl="6" indent="-28575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Mengestimasi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sumberdaya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aktifitas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(activity resource estimating)</a:t>
            </a:r>
          </a:p>
          <a:p>
            <a:pPr marL="285750" lvl="6" indent="-28575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Mengestimasi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durasi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/lama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atifitas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(activity duration estimating)</a:t>
            </a:r>
          </a:p>
          <a:p>
            <a:pPr marL="285750" lvl="6" indent="-28575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Membangun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jadwal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(schedule development)</a:t>
            </a:r>
          </a:p>
          <a:p>
            <a:pPr marL="285750" lvl="7" indent="-28575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Mengendalikan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jadwal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(schedule control)</a:t>
            </a:r>
          </a:p>
        </p:txBody>
      </p:sp>
    </p:spTree>
    <p:extLst>
      <p:ext uri="{BB962C8B-B14F-4D97-AF65-F5344CB8AC3E}">
        <p14:creationId xmlns:p14="http://schemas.microsoft.com/office/powerpoint/2010/main" val="9577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2A756A-288B-45DE-B785-949662F43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68" y="0"/>
            <a:ext cx="8095500" cy="1078148"/>
          </a:xfrm>
        </p:spPr>
        <p:txBody>
          <a:bodyPr/>
          <a:lstStyle/>
          <a:p>
            <a:r>
              <a:rPr lang="en-US" dirty="0"/>
              <a:t>Individual Work Styles and Cultural</a:t>
            </a:r>
            <a:br>
              <a:rPr lang="en-US" dirty="0"/>
            </a:br>
            <a:r>
              <a:rPr lang="en-US" dirty="0"/>
              <a:t>Differences Cause Schedule Conflicts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F3F220-0198-4DEB-A2A7-861A805978E7}"/>
              </a:ext>
            </a:extLst>
          </p:cNvPr>
          <p:cNvSpPr/>
          <p:nvPr/>
        </p:nvSpPr>
        <p:spPr>
          <a:xfrm>
            <a:off x="792306" y="1379522"/>
            <a:ext cx="7559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Arvo" panose="020B0604020202020204" charset="0"/>
              </a:rPr>
              <a:t>Satu </a:t>
            </a:r>
            <a:r>
              <a:rPr lang="en-US" sz="1800" dirty="0" err="1">
                <a:latin typeface="Arvo" panose="020B0604020202020204" charset="0"/>
              </a:rPr>
              <a:t>dimensi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dari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Indikator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Tipe</a:t>
            </a:r>
            <a:r>
              <a:rPr lang="en-US" sz="1800" dirty="0">
                <a:latin typeface="Arvo" panose="020B0604020202020204" charset="0"/>
              </a:rPr>
              <a:t> Myers-Briggs </a:t>
            </a:r>
            <a:r>
              <a:rPr lang="en-US" sz="1800" dirty="0" err="1">
                <a:latin typeface="Arvo" panose="020B0604020202020204" charset="0"/>
              </a:rPr>
              <a:t>berfokus</a:t>
            </a:r>
            <a:r>
              <a:rPr lang="en-US" sz="1800" dirty="0">
                <a:latin typeface="Arvo" panose="020B0604020202020204" charset="0"/>
              </a:rPr>
              <a:t> pada </a:t>
            </a:r>
            <a:r>
              <a:rPr lang="en-US" sz="1800" dirty="0" err="1">
                <a:latin typeface="Arvo" panose="020B0604020202020204" charset="0"/>
              </a:rPr>
              <a:t>sikap</a:t>
            </a:r>
            <a:r>
              <a:rPr lang="en-US" sz="1800" dirty="0">
                <a:latin typeface="Arvo" panose="020B0604020202020204" charset="0"/>
              </a:rPr>
              <a:t> orang </a:t>
            </a:r>
            <a:r>
              <a:rPr lang="en-US" sz="1800" dirty="0" err="1">
                <a:latin typeface="Arvo" panose="020B0604020202020204" charset="0"/>
              </a:rPr>
              <a:t>terhadap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struktur</a:t>
            </a:r>
            <a:r>
              <a:rPr lang="en-US" sz="1800" dirty="0">
                <a:latin typeface="Arvo" panose="020B0604020202020204" charset="0"/>
              </a:rPr>
              <a:t> dan deadline.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latin typeface="Arv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vo" panose="020B0604020202020204" charset="0"/>
              </a:rPr>
              <a:t>Beberapa</a:t>
            </a:r>
            <a:r>
              <a:rPr lang="en-US" sz="1800" dirty="0">
                <a:latin typeface="Arvo" panose="020B0604020202020204" charset="0"/>
              </a:rPr>
              <a:t> orang </a:t>
            </a:r>
            <a:r>
              <a:rPr lang="en-US" sz="1800" dirty="0" err="1">
                <a:latin typeface="Arvo" panose="020B0604020202020204" charset="0"/>
              </a:rPr>
              <a:t>lebih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suka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mengikuti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jadwal</a:t>
            </a:r>
            <a:r>
              <a:rPr lang="en-US" sz="1800" dirty="0">
                <a:latin typeface="Arvo" panose="020B0604020202020204" charset="0"/>
              </a:rPr>
              <a:t> dan </a:t>
            </a:r>
            <a:r>
              <a:rPr lang="en-US" sz="1800" dirty="0" err="1">
                <a:latin typeface="Arvo" panose="020B0604020202020204" charset="0"/>
              </a:rPr>
              <a:t>memenuhi</a:t>
            </a:r>
            <a:r>
              <a:rPr lang="en-US" sz="1800" dirty="0">
                <a:latin typeface="Arvo" panose="020B0604020202020204" charset="0"/>
              </a:rPr>
              <a:t> deadline </a:t>
            </a:r>
            <a:r>
              <a:rPr lang="en-US" sz="1800" dirty="0" err="1">
                <a:latin typeface="Arvo" panose="020B0604020202020204" charset="0"/>
              </a:rPr>
              <a:t>sementara</a:t>
            </a:r>
            <a:r>
              <a:rPr lang="en-US" sz="1800" dirty="0">
                <a:latin typeface="Arvo" panose="020B0604020202020204" charset="0"/>
              </a:rPr>
              <a:t> yang lain </a:t>
            </a:r>
            <a:r>
              <a:rPr lang="en-US" sz="1800" dirty="0" err="1">
                <a:latin typeface="Arvo" panose="020B0604020202020204" charset="0"/>
              </a:rPr>
              <a:t>tidak</a:t>
            </a:r>
            <a:r>
              <a:rPr lang="en-US" sz="1800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latin typeface="Arv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vo" panose="020B0604020202020204" charset="0"/>
              </a:rPr>
              <a:t>Budaya</a:t>
            </a:r>
            <a:r>
              <a:rPr lang="en-US" sz="1800" dirty="0">
                <a:latin typeface="Arvo" panose="020B0604020202020204" charset="0"/>
              </a:rPr>
              <a:t> yang </a:t>
            </a:r>
            <a:r>
              <a:rPr lang="en-US" sz="1800" dirty="0" err="1">
                <a:latin typeface="Arvo" panose="020B0604020202020204" charset="0"/>
              </a:rPr>
              <a:t>berbeda</a:t>
            </a:r>
            <a:r>
              <a:rPr lang="en-US" sz="1800" dirty="0">
                <a:latin typeface="Arvo" panose="020B0604020202020204" charset="0"/>
              </a:rPr>
              <a:t> dan </a:t>
            </a:r>
            <a:r>
              <a:rPr lang="en-US" sz="1800" dirty="0" err="1">
                <a:latin typeface="Arvo" panose="020B0604020202020204" charset="0"/>
              </a:rPr>
              <a:t>bahkan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seluruh</a:t>
            </a:r>
            <a:r>
              <a:rPr lang="en-US" sz="1800" dirty="0">
                <a:latin typeface="Arvo" panose="020B0604020202020204" charset="0"/>
              </a:rPr>
              <a:t> negara </a:t>
            </a:r>
            <a:r>
              <a:rPr lang="en-US" sz="1800" dirty="0" err="1">
                <a:latin typeface="Arvo" panose="020B0604020202020204" charset="0"/>
              </a:rPr>
              <a:t>memiliki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sikap</a:t>
            </a:r>
            <a:r>
              <a:rPr lang="en-US" sz="1800" dirty="0">
                <a:latin typeface="Arvo" panose="020B0604020202020204" charset="0"/>
              </a:rPr>
              <a:t> yang </a:t>
            </a:r>
            <a:r>
              <a:rPr lang="en-US" sz="1800" dirty="0" err="1">
                <a:latin typeface="Arvo" panose="020B0604020202020204" charset="0"/>
              </a:rPr>
              <a:t>berbeda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tentang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jadwal</a:t>
            </a:r>
            <a:r>
              <a:rPr lang="en-US" sz="1800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2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964717-8E83-49DD-BB6F-50928667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32477" y="234534"/>
            <a:ext cx="8095500" cy="577800"/>
          </a:xfrm>
        </p:spPr>
        <p:txBody>
          <a:bodyPr/>
          <a:lstStyle/>
          <a:p>
            <a:r>
              <a:rPr lang="en-US" dirty="0"/>
              <a:t>Project Time Management Processes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970B1D-EE05-4A44-8A95-6FD5E1738DCA}"/>
              </a:ext>
            </a:extLst>
          </p:cNvPr>
          <p:cNvSpPr/>
          <p:nvPr/>
        </p:nvSpPr>
        <p:spPr>
          <a:xfrm>
            <a:off x="632478" y="1014923"/>
            <a:ext cx="4419602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latin typeface="Arvo" panose="020B0604020202020204" charset="0"/>
              </a:rPr>
              <a:t>Activity Definition</a:t>
            </a:r>
            <a:endParaRPr lang="en-US" altLang="en-US" sz="1600" b="1" i="1" dirty="0">
              <a:latin typeface="Arvo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BAEDCC-739F-4676-8179-927CE0073A1A}"/>
              </a:ext>
            </a:extLst>
          </p:cNvPr>
          <p:cNvSpPr/>
          <p:nvPr/>
        </p:nvSpPr>
        <p:spPr>
          <a:xfrm>
            <a:off x="632477" y="1305387"/>
            <a:ext cx="809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Mengidentifikasi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spesifik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dilakukan</a:t>
            </a:r>
            <a:r>
              <a:rPr lang="en-US" dirty="0">
                <a:latin typeface="Arvo" panose="020B0604020202020204" charset="0"/>
              </a:rPr>
              <a:t> oleh </a:t>
            </a:r>
            <a:r>
              <a:rPr lang="en-US" dirty="0" err="1">
                <a:latin typeface="Arvo" panose="020B0604020202020204" charset="0"/>
              </a:rPr>
              <a:t>anggota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pemangku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kepentingan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memproduksi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hasil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E9A9133-2B67-4C8F-81F9-FADA12EBD33D}"/>
              </a:ext>
            </a:extLst>
          </p:cNvPr>
          <p:cNvSpPr/>
          <p:nvPr/>
        </p:nvSpPr>
        <p:spPr>
          <a:xfrm>
            <a:off x="6234483" y="1911603"/>
            <a:ext cx="2493494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latin typeface="Arvo" panose="020B0604020202020204" charset="0"/>
              </a:rPr>
              <a:t>Activity Sequencing </a:t>
            </a:r>
            <a:endParaRPr lang="en-US" altLang="en-US" sz="1600" b="1" i="1" dirty="0">
              <a:latin typeface="Arvo" panose="020B060402020202020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ED9B89-4FB7-460B-BFE3-E0CE578F7409}"/>
              </a:ext>
            </a:extLst>
          </p:cNvPr>
          <p:cNvSpPr/>
          <p:nvPr/>
        </p:nvSpPr>
        <p:spPr>
          <a:xfrm>
            <a:off x="1600040" y="2185314"/>
            <a:ext cx="7448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Mengidentifikasi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mendokumentasikan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hubungan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antara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C092318-DE44-4EA3-BE0A-CDB2BC87FF4E}"/>
              </a:ext>
            </a:extLst>
          </p:cNvPr>
          <p:cNvSpPr/>
          <p:nvPr/>
        </p:nvSpPr>
        <p:spPr>
          <a:xfrm>
            <a:off x="731717" y="2649513"/>
            <a:ext cx="4419602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latin typeface="Arvo" panose="020B0604020202020204" charset="0"/>
              </a:rPr>
              <a:t>Activity Resource Estimating</a:t>
            </a:r>
            <a:endParaRPr lang="en-US" altLang="en-US" sz="1600" b="1" i="1" dirty="0">
              <a:latin typeface="Arvo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66E962-5333-45FD-8F25-881F0F14FD3A}"/>
              </a:ext>
            </a:extLst>
          </p:cNvPr>
          <p:cNvSpPr/>
          <p:nvPr/>
        </p:nvSpPr>
        <p:spPr>
          <a:xfrm>
            <a:off x="731717" y="2911123"/>
            <a:ext cx="809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Memperkirakan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berapa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banyak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digunakan</a:t>
            </a:r>
            <a:r>
              <a:rPr lang="en-US" dirty="0">
                <a:latin typeface="Arvo" panose="020B0604020202020204" charset="0"/>
              </a:rPr>
              <a:t> oleh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melakukan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33AD729-724A-42AA-B5CA-1AAFA6AC7B6E}"/>
              </a:ext>
            </a:extLst>
          </p:cNvPr>
          <p:cNvSpPr/>
          <p:nvPr/>
        </p:nvSpPr>
        <p:spPr>
          <a:xfrm>
            <a:off x="5271429" y="3550721"/>
            <a:ext cx="3456548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latin typeface="Arvo" panose="020B0604020202020204" charset="0"/>
              </a:rPr>
              <a:t>Activity Duration Estimating</a:t>
            </a:r>
            <a:endParaRPr lang="en-US" altLang="en-US" sz="1600" b="1" i="1" dirty="0">
              <a:latin typeface="Arvo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655CCF4-D492-4058-A940-46DD012A7955}"/>
              </a:ext>
            </a:extLst>
          </p:cNvPr>
          <p:cNvSpPr/>
          <p:nvPr/>
        </p:nvSpPr>
        <p:spPr>
          <a:xfrm>
            <a:off x="632476" y="3845932"/>
            <a:ext cx="7865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>
                <a:latin typeface="Arvo" panose="020B0604020202020204" charset="0"/>
              </a:rPr>
              <a:t>Memperkirakan jumlah periode kerja yang dibutuhkan untuk menyelesaikan aktivitas individual.</a:t>
            </a:r>
            <a:endParaRPr lang="en-US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35120B-EF48-4E50-BED1-0B915663029D}"/>
              </a:ext>
            </a:extLst>
          </p:cNvPr>
          <p:cNvSpPr/>
          <p:nvPr/>
        </p:nvSpPr>
        <p:spPr>
          <a:xfrm>
            <a:off x="744071" y="988444"/>
            <a:ext cx="4616824" cy="29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latin typeface="Arvo" panose="020B0604020202020204" charset="0"/>
              </a:rPr>
              <a:t>Schedule development</a:t>
            </a:r>
            <a:endParaRPr lang="en-US" altLang="en-US" sz="1600" b="1" i="1" dirty="0">
              <a:latin typeface="Arvo" panose="020B060402020202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4A4BE3-ADC1-4F1B-BD95-EB0B7F67AE0D}"/>
              </a:ext>
            </a:extLst>
          </p:cNvPr>
          <p:cNvSpPr/>
          <p:nvPr/>
        </p:nvSpPr>
        <p:spPr>
          <a:xfrm>
            <a:off x="6474915" y="1981569"/>
            <a:ext cx="2275680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latin typeface="Arvo" panose="020B0604020202020204" charset="0"/>
              </a:rPr>
              <a:t>Schedule control</a:t>
            </a:r>
            <a:endParaRPr lang="en-US" altLang="en-US" sz="1600" b="1" i="1" dirty="0">
              <a:latin typeface="Arvo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2DD601-9540-4C69-A2F0-A6091C386A1E}"/>
              </a:ext>
            </a:extLst>
          </p:cNvPr>
          <p:cNvSpPr/>
          <p:nvPr/>
        </p:nvSpPr>
        <p:spPr>
          <a:xfrm>
            <a:off x="744071" y="1261598"/>
            <a:ext cx="7144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Menganalisis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urutan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estimasi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estimasi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durasi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aktivitas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dibuat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957DFC-181F-4421-B258-C6EFCEBEDB5A}"/>
              </a:ext>
            </a:extLst>
          </p:cNvPr>
          <p:cNvSpPr/>
          <p:nvPr/>
        </p:nvSpPr>
        <p:spPr>
          <a:xfrm>
            <a:off x="3772786" y="2314895"/>
            <a:ext cx="5371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Mengontrol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mengelola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E6E187-E065-441B-BFB4-C16AF7FBE8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7625"/>
            <a:ext cx="8096250" cy="577850"/>
          </a:xfrm>
        </p:spPr>
        <p:txBody>
          <a:bodyPr/>
          <a:lstStyle/>
          <a:p>
            <a:pPr algn="ctr"/>
            <a:r>
              <a:rPr lang="en-US" dirty="0"/>
              <a:t>Project Time Management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88639-FFEB-432C-AC01-CF2FED36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81" y="625922"/>
            <a:ext cx="4966438" cy="44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7969</TotalTime>
  <Words>1916</Words>
  <Application>Microsoft Office PowerPoint</Application>
  <PresentationFormat>On-screen Show (16:9)</PresentationFormat>
  <Paragraphs>257</Paragraphs>
  <Slides>39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Barlow Condensed SemiBold</vt:lpstr>
      <vt:lpstr>Calibri</vt:lpstr>
      <vt:lpstr>Georgia</vt:lpstr>
      <vt:lpstr>Trebuchet MS</vt:lpstr>
      <vt:lpstr>Wingdings</vt:lpstr>
      <vt:lpstr>Times New Roman</vt:lpstr>
      <vt:lpstr>Arvo</vt:lpstr>
      <vt:lpstr>Adobe Ming Std L</vt:lpstr>
      <vt:lpstr>Barlow Condensed Medium</vt:lpstr>
      <vt:lpstr>Slipstream</vt:lpstr>
      <vt:lpstr>Document</vt:lpstr>
      <vt:lpstr>MANAJEMEN PROYEK PERANGKAT LUNAK</vt:lpstr>
      <vt:lpstr>Project Time Management (Knowledge Area 3)</vt:lpstr>
      <vt:lpstr>Pentingnya Project Time Management yang Baik</vt:lpstr>
      <vt:lpstr>Outline</vt:lpstr>
      <vt:lpstr>What is Time Project Management?</vt:lpstr>
      <vt:lpstr>Individual Work Styles and Cultural Differences Cause Schedule Conflicts </vt:lpstr>
      <vt:lpstr>Project Time Management Processes</vt:lpstr>
      <vt:lpstr>PowerPoint Presentation</vt:lpstr>
      <vt:lpstr>Project Time Management Overview</vt:lpstr>
      <vt:lpstr>Activity Definition</vt:lpstr>
      <vt:lpstr>Activity Lists, Attributes and Milestones</vt:lpstr>
      <vt:lpstr>Activity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Resource Estimating</vt:lpstr>
      <vt:lpstr>Activity Duration Estimating </vt:lpstr>
      <vt:lpstr>Schedule Development</vt:lpstr>
      <vt:lpstr>Gantt Chart</vt:lpstr>
      <vt:lpstr>Adding Milestones to Gantt Charts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Evaluation and Review Technique (PERT)</vt:lpstr>
      <vt:lpstr>PowerPoint Presentation</vt:lpstr>
      <vt:lpstr>Schedule Control </vt:lpstr>
      <vt:lpstr>PowerPoint Presentation</vt:lpstr>
      <vt:lpstr>HOMEWORK  (INDIVIDUAL)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PROYEK PERANGKAT LUNAK</dc:title>
  <dc:creator>Riza Prapascatama</dc:creator>
  <cp:lastModifiedBy>dell</cp:lastModifiedBy>
  <cp:revision>366</cp:revision>
  <dcterms:modified xsi:type="dcterms:W3CDTF">2020-04-23T03:20:47Z</dcterms:modified>
</cp:coreProperties>
</file>