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91" r:id="rId2"/>
    <p:sldMasterId id="2147483703" r:id="rId3"/>
    <p:sldMasterId id="2147483963" r:id="rId4"/>
    <p:sldMasterId id="2147484203" r:id="rId5"/>
    <p:sldMasterId id="2147484398" r:id="rId6"/>
    <p:sldMasterId id="2147484416" r:id="rId7"/>
  </p:sldMasterIdLst>
  <p:notesMasterIdLst>
    <p:notesMasterId r:id="rId38"/>
  </p:notesMasterIdLst>
  <p:handoutMasterIdLst>
    <p:handoutMasterId r:id="rId39"/>
  </p:handoutMasterIdLst>
  <p:sldIdLst>
    <p:sldId id="256" r:id="rId8"/>
    <p:sldId id="304" r:id="rId9"/>
    <p:sldId id="303" r:id="rId10"/>
    <p:sldId id="305" r:id="rId11"/>
    <p:sldId id="307" r:id="rId12"/>
    <p:sldId id="308" r:id="rId13"/>
    <p:sldId id="309" r:id="rId14"/>
    <p:sldId id="320" r:id="rId15"/>
    <p:sldId id="310" r:id="rId16"/>
    <p:sldId id="283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280" r:id="rId25"/>
    <p:sldId id="281" r:id="rId26"/>
    <p:sldId id="318" r:id="rId27"/>
    <p:sldId id="319" r:id="rId28"/>
    <p:sldId id="268" r:id="rId29"/>
    <p:sldId id="269" r:id="rId30"/>
    <p:sldId id="270" r:id="rId31"/>
    <p:sldId id="271" r:id="rId32"/>
    <p:sldId id="299" r:id="rId33"/>
    <p:sldId id="300" r:id="rId34"/>
    <p:sldId id="301" r:id="rId35"/>
    <p:sldId id="302" r:id="rId36"/>
    <p:sldId id="274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0000FF"/>
    <a:srgbClr val="FFFF00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94660"/>
  </p:normalViewPr>
  <p:slideViewPr>
    <p:cSldViewPr>
      <p:cViewPr varScale="1">
        <p:scale>
          <a:sx n="64" d="100"/>
          <a:sy n="64" d="100"/>
        </p:scale>
        <p:origin x="17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41BC93-E06E-401A-9F95-FB8547B0792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1329336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BDE59B-43C5-4FC7-9CDC-356BF7CAB3D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67624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id-ID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A0D22A-8B99-4BDB-8113-65CEC26FC1B0}" type="slidenum">
              <a:rPr lang="en-US" altLang="id-ID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id-ID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6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7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6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2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4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8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91F5-4A95-49A3-B8D7-B39B89D7C5E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7347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4BA-11E8-403A-9033-52E359AC936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4827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4D29-BD0C-4DAF-9975-8262A9E9164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7339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5A89-2B60-4018-B308-BB05DE3FC74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9944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0CCE-60C0-4D21-AA21-31950E1EE7B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52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B5B9-B96A-4603-8B49-92C7C956891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86596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0621-B3ED-4147-8D08-226905D6ACF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8611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8216-D5DC-4811-BFE4-366E26E0175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1976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3F94-1D10-435F-8740-78B6133EA45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351343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6F3F-F4F7-4B0C-86FD-5EC1A17B7E9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64181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CDF9-D967-475B-AEAE-BB660402B30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3562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D762-8D6B-40B5-B179-8B2A3AE0270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73729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264BD-7E3B-49BD-A130-D7C3F73B486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38958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73DF-C3ED-4976-950C-0DBB13C5E83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2755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4E9F-E69E-4891-BFAC-4A0C6A4E1DC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2853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E9E12-CBB2-4E9C-AA53-1F24681B233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19094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2FA1-729B-47DB-BBBC-05EB3582E9D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43895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3677C-C50E-4978-B159-1346729B37A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27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B269-F970-44B7-B65C-33C87197368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78968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F7FB-428F-4D54-A4BC-BCEAA4A7BAC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70041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5D53-2A97-4A85-BD82-18D5C224983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23617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79A5-0FD4-4CAD-B566-39ABE9D4C50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8945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00D2-77FB-4535-82EE-0F55DC949C5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34208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F5D8-D530-4E26-9435-64E3109596F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24853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97F9-6B6D-4627-A782-1D9932186D7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70898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8BD7-792A-4988-9831-F806771E403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7239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8FFAA-3E49-4542-9849-2E5E7BEC059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43118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23970B-9CF5-4A41-A184-929116390FF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4842005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868F0E-FC65-4CF2-8164-128975B94B3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8588496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7592E8-7E90-4A65-BA0E-EE5C22400E1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7078773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D3F031-4FC2-4DE4-B159-65131EA4954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3469428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D131F-4EA5-412F-A683-D42A392BF16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9907089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FAB839-D5B2-4E61-BFEE-48569369093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2977846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B006-6E2F-401A-9BC7-F379C4A8F1B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7259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BB7008-A741-4E41-8E85-9486F60FC96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8417668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1A759E-65FF-486E-BB1C-A8959B8975F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15412121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76EF4A-EA2D-4030-B74C-52C03ECB1C2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2784898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EC3D49-98B7-454D-9F8C-B084A78A17E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7723847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954FF8-33C3-42FD-881E-A534C5AE93D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7814215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016B09-E92E-413C-ACFF-D33EC80CF6D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54698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D6BE-FB5C-4887-9953-D794637D676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01055454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C25F-FCAF-49C5-ACEE-2E42E63FC67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6835116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1896-D2AB-47AB-9407-F6DD1B09901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2296509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74E0-F794-4330-A9D9-80566B57F0F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3887781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1FB8-9D92-49FF-ADB1-9A35376CCE8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6048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FC7D-1446-47A7-A4D6-8C82C1372C6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138360678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AA99-C544-4841-8D87-5EB573C6D26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654149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DD85-A034-4935-BE69-CECFDE7D8AF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83443912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A5C1-1864-4C3B-90ED-7D2037801BF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67162764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7D8F-8F7D-4A75-8992-BE4A1FF3F1F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44080602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78DB-CA7E-42C2-A361-2741FB3A3B2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31684004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757C-2460-45A2-9B9E-453CA2604BC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71870781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1610-054F-4BCA-AA6F-ED18E56C6A9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1329156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33E8-FE72-4244-AF9B-71DA253AADF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68969130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4755-4203-4E52-94FB-1B57A491D6D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1864404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BD0CD-D54A-4569-9810-FA26F219335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63970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9941-40BF-4B82-99B6-7075AD8E6D8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55817722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9CA5-ED91-4A1C-BCCF-D91B6C235B7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49766943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D2EC-DFF0-45B0-9028-49D49C168CC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88041100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38C8-462C-4414-930E-054E1C88F05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39715369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942B-DD8E-44FE-8DFF-104C1F17A11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38109579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8F71-9D3F-47B5-936B-07D6F9CAE71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17808326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7695-8389-4A80-8CB3-44D3917FD99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33573284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BD92-87AB-445F-8EF9-6B9CBD70C45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915023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22E4-8501-436F-B319-D7BA739A0CD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58506760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6E56-18AE-4DE2-A829-FAE404CD299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891204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9B06-3B6D-4D2F-A3BC-D772E75E86B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385353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5F21-5236-4F77-AC6F-3FBE92749AD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218611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EBCE-7253-49D8-90AF-6993A4D8093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34742262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0F7A-25A0-4CA1-AA70-59AF58A8E5B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470811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EB7A-1A43-44A4-90A7-436A594EA7B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80531273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E2C8-D301-43B2-9162-188E7FD49B52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FFBE68AB-7E84-4154-AF30-B7D50CB7200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</p:spTree>
    <p:extLst>
      <p:ext uri="{BB962C8B-B14F-4D97-AF65-F5344CB8AC3E}">
        <p14:creationId xmlns:p14="http://schemas.microsoft.com/office/powerpoint/2010/main" val="12479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B94B-C950-4C9C-92AC-F5C1CA86EDD7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35416859-6971-4EE2-BD6D-F438E3B87A8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964656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75BF-5DE1-4347-B3E1-8212C084BC83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1009F8D5-110A-4990-BDED-75D03A5A505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249629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977F-9E30-4FD9-B8F5-85AF09881FD2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D7236472-92A8-433F-BA6C-9FAD73FDEED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34804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B7F9B28B-6F61-4533-932A-C18FFB59602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0275-0035-4F82-9AAD-0A860B65D770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28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F8D7-0D31-4A2E-AC44-71C44FD3324A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7F405676-44D9-47DD-B87F-05D5DCF6D2E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6612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ACAE-84D0-475B-99BE-A9C724F6512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90666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AB9F-2C70-47FE-9CB5-CAF27473F731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BB87FBB4-3601-4204-9A40-A8C50E5BBB6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200346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BA63-C993-4904-AD4A-27CE11316B34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6DF15143-7D84-4817-90E1-FDBEF6E4351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99040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7731-2C15-4D4B-A19A-6499ECFB8E33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EE1CB799-60C2-499C-A7D3-C77D25DEAD6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25235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C47B-48E9-4DE1-9F08-6B0A45AF1B83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F7D53655-2B02-45B8-852F-20654A8F825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93371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D005-36E0-4364-BB58-A202D2724F87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+mn-cs"/>
              </a:defRPr>
            </a:lvl1pPr>
          </a:lstStyle>
          <a:p>
            <a:pPr>
              <a:defRPr/>
            </a:pPr>
            <a:fld id="{80B18FEF-E453-46D6-9417-800C2604F37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859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9835-4B6E-4CCA-97F6-723380888B5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910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59291FA-87A8-411C-878F-85F77534D76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E8C5DC-7A5D-4FC5-BE94-62AC99C8A7B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474" r:id="rId2"/>
    <p:sldLayoutId id="2147484513" r:id="rId3"/>
    <p:sldLayoutId id="2147484475" r:id="rId4"/>
    <p:sldLayoutId id="2147484514" r:id="rId5"/>
    <p:sldLayoutId id="2147484476" r:id="rId6"/>
    <p:sldLayoutId id="2147484477" r:id="rId7"/>
    <p:sldLayoutId id="2147484515" r:id="rId8"/>
    <p:sldLayoutId id="2147484478" r:id="rId9"/>
    <p:sldLayoutId id="2147484479" r:id="rId10"/>
    <p:sldLayoutId id="214748448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CBB829-45EA-4557-BE72-B3840F1A124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75CDCB-4A52-4161-9D8D-D650C080C07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15B1789-A70F-4033-B827-0AF7C556BCB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492" r:id="rId2"/>
    <p:sldLayoutId id="2147484529" r:id="rId3"/>
    <p:sldLayoutId id="2147484493" r:id="rId4"/>
    <p:sldLayoutId id="2147484494" r:id="rId5"/>
    <p:sldLayoutId id="2147484495" r:id="rId6"/>
    <p:sldLayoutId id="2147484530" r:id="rId7"/>
    <p:sldLayoutId id="2147484496" r:id="rId8"/>
    <p:sldLayoutId id="2147484531" r:id="rId9"/>
    <p:sldLayoutId id="2147484497" r:id="rId10"/>
    <p:sldLayoutId id="2147484532" r:id="rId11"/>
  </p:sldLayoutIdLst>
  <p:transition>
    <p:random/>
  </p:transition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6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61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A58B47-98B5-4E53-BE13-8C650487B2C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33" r:id="rId12"/>
    <p:sldLayoutId id="2147484509" r:id="rId13"/>
    <p:sldLayoutId id="2147484534" r:id="rId14"/>
    <p:sldLayoutId id="2147484535" r:id="rId15"/>
    <p:sldLayoutId id="2147484510" r:id="rId16"/>
    <p:sldLayoutId id="2147484511" r:id="rId17"/>
  </p:sldLayoutIdLst>
  <p:transition>
    <p:random/>
  </p:transition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EF5F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715CC6-0CFF-43A5-A4F3-D3644B3D09AF}" type="datetime1">
              <a:rPr lang="en-US"/>
              <a:pPr>
                <a:defRPr/>
              </a:pPr>
              <a:t>20-Dec-17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EF5F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Fisip Unila TA 2009/2010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 smtClean="0">
                <a:solidFill>
                  <a:srgbClr val="DEF5FA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C2D2BB-910A-4CF0-B3EC-3975AA6B43A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01A2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0141A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01A22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01A22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152400" y="5329238"/>
            <a:ext cx="407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2400">
                <a:latin typeface="Bell MT" panose="02020503060305020303" pitchFamily="18" charset="0"/>
              </a:rPr>
              <a:t>Dr. Meilan Sugiarto,</a:t>
            </a:r>
            <a:r>
              <a:rPr lang="id-ID" altLang="id-ID" sz="2400">
                <a:latin typeface="Bell MT" panose="02020503060305020303" pitchFamily="18" charset="0"/>
              </a:rPr>
              <a:t>S.Sos,</a:t>
            </a:r>
            <a:r>
              <a:rPr lang="en-US" altLang="id-ID" sz="2400">
                <a:latin typeface="Bell MT" panose="02020503060305020303" pitchFamily="18" charset="0"/>
              </a:rPr>
              <a:t>MSi.</a:t>
            </a: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152400" y="4648200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3600">
                <a:latin typeface="Bell MT" panose="02020503060305020303" pitchFamily="18" charset="0"/>
                <a:cs typeface="Aharoni" pitchFamily="2" charset="-79"/>
              </a:rPr>
              <a:t>KOMUNIKASI </a:t>
            </a:r>
            <a:r>
              <a:rPr lang="en-US" altLang="id-ID" sz="3600">
                <a:latin typeface="Bell MT" panose="02020503060305020303" pitchFamily="18" charset="0"/>
                <a:cs typeface="Aharoni" pitchFamily="2" charset="-79"/>
              </a:rPr>
              <a:t>KELOMPOK</a:t>
            </a:r>
            <a:endParaRPr lang="id-ID" altLang="id-ID" sz="3600">
              <a:latin typeface="Bell MT" panose="02020503060305020303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295400"/>
            <a:ext cx="8229600" cy="5181600"/>
          </a:xfrm>
        </p:spPr>
        <p:txBody>
          <a:bodyPr rtlCol="0">
            <a:noAutofit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id-ID" sz="2800">
                <a:solidFill>
                  <a:srgbClr val="FFFF00"/>
                </a:solidFill>
                <a:latin typeface="Calibri" panose="020F0502020204030204" pitchFamily="34" charset="0"/>
              </a:rPr>
              <a:t>Komunikasi kelompok </a:t>
            </a:r>
            <a:r>
              <a:rPr lang="id-ID" altLang="id-ID" sz="2800">
                <a:latin typeface="Calibri" panose="020F0502020204030204" pitchFamily="34" charset="0"/>
              </a:rPr>
              <a:t>=</a:t>
            </a:r>
            <a:r>
              <a:rPr lang="en-US" altLang="id-ID" sz="2800">
                <a:latin typeface="Calibri" panose="020F0502020204030204" pitchFamily="34" charset="0"/>
              </a:rPr>
              <a:t> pertukaran informasi atau penyampaian pesan yang terjadi dalam kelompok dan dalam kaitannya dengan kelompok</a:t>
            </a:r>
            <a:r>
              <a:rPr lang="id-ID" altLang="id-ID" sz="2800">
                <a:latin typeface="Calibri" panose="020F0502020204030204" pitchFamily="34" charset="0"/>
              </a:rPr>
              <a:t>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id-ID" sz="2800">
                <a:solidFill>
                  <a:srgbClr val="FFFF00"/>
                </a:solidFill>
                <a:latin typeface="Calibri" panose="020F0502020204030204" pitchFamily="34" charset="0"/>
              </a:rPr>
              <a:t>Komunikasi kelompok </a:t>
            </a:r>
            <a:r>
              <a:rPr lang="id-ID" altLang="id-ID" sz="2800">
                <a:latin typeface="Calibri" panose="020F0502020204030204" pitchFamily="34" charset="0"/>
              </a:rPr>
              <a:t>=</a:t>
            </a:r>
            <a:r>
              <a:rPr lang="en-US" altLang="id-ID" sz="2800">
                <a:latin typeface="Calibri" panose="020F0502020204030204" pitchFamily="34" charset="0"/>
              </a:rPr>
              <a:t> komunikasi yang berlangsung antara beberapa orang dalam suatu kelompok seperti dalam rapat, pertemuan, konperensi dan sebagainya</a:t>
            </a:r>
            <a:r>
              <a:rPr lang="id-ID" altLang="id-ID" sz="2800">
                <a:latin typeface="Calibri" panose="020F0502020204030204" pitchFamily="34" charset="0"/>
              </a:rPr>
              <a:t>.</a:t>
            </a:r>
            <a:r>
              <a:rPr lang="en-US" altLang="id-ID" sz="2800">
                <a:latin typeface="Calibri" panose="020F0502020204030204" pitchFamily="34" charset="0"/>
              </a:rPr>
              <a:t> </a:t>
            </a:r>
            <a:endParaRPr lang="id-ID" altLang="id-ID" sz="2800">
              <a:latin typeface="Calibri" panose="020F0502020204030204" pitchFamily="34" charset="0"/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id-ID" sz="2800">
                <a:solidFill>
                  <a:srgbClr val="FFFF00"/>
                </a:solidFill>
                <a:latin typeface="Calibri" panose="020F0502020204030204" pitchFamily="34" charset="0"/>
              </a:rPr>
              <a:t>Komunikasi kelompok </a:t>
            </a:r>
            <a:r>
              <a:rPr lang="id-ID" sz="2800">
                <a:latin typeface="Calibri" panose="020F0502020204030204" pitchFamily="34" charset="0"/>
              </a:rPr>
              <a:t>= </a:t>
            </a:r>
            <a:r>
              <a:rPr lang="en-US" sz="2800">
                <a:latin typeface="Calibri" panose="020F0502020204030204" pitchFamily="34" charset="0"/>
              </a:rPr>
              <a:t>Proses komunikasi yang terjadi diantara sekelompok orang dalam melakukan tugas dan mencapai tujuannya. 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id-ID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609600" y="2590800"/>
            <a:ext cx="784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800"/>
              <a:t>Dalam komunikasi kelompok, juga melibatkan </a:t>
            </a:r>
            <a:r>
              <a:rPr lang="en-US" altLang="id-ID" sz="2800">
                <a:solidFill>
                  <a:srgbClr val="FFFF00"/>
                </a:solidFill>
              </a:rPr>
              <a:t>komunikasi antarpribadi</a:t>
            </a:r>
            <a:r>
              <a:rPr lang="en-US" altLang="id-ID" sz="2800"/>
              <a:t>. Karena itu kebanyakan teori komunikasi antar pribadi berlaku juga bagi komunikasi kelompok.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1600200"/>
            <a:ext cx="8229600" cy="639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id-ID" b="1"/>
              <a:t>Manfaat</a:t>
            </a:r>
            <a:r>
              <a:rPr lang="id-ID" altLang="id-ID" b="1"/>
              <a:t> KOMUNIKASI KELOMPOK :</a:t>
            </a:r>
            <a:endParaRPr lang="en-US" altLang="id-ID" b="1"/>
          </a:p>
        </p:txBody>
      </p:sp>
      <p:sp>
        <p:nvSpPr>
          <p:cNvPr id="58371" name="Rectangle 3"/>
          <p:cNvSpPr txBox="1">
            <a:spLocks noChangeArrowheads="1"/>
          </p:cNvSpPr>
          <p:nvPr/>
        </p:nvSpPr>
        <p:spPr bwMode="auto">
          <a:xfrm>
            <a:off x="609600" y="2667000"/>
            <a:ext cx="822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2001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43050" indent="-1714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00250" indent="-1714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57450" indent="-17145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14650" indent="-17145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371850" indent="-17145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29050" indent="-17145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entury Gothic" panose="020B0502020202020204" pitchFamily="34" charset="0"/>
              <a:buAutoNum type="arabicPeriod"/>
            </a:pPr>
            <a:r>
              <a:rPr lang="en-US" altLang="id-ID" sz="2800">
                <a:solidFill>
                  <a:srgbClr val="FFFF00"/>
                </a:solidFill>
                <a:latin typeface="Calibri" panose="020F0502020204030204" pitchFamily="34" charset="0"/>
              </a:rPr>
              <a:t>Saling bertukar informasi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entury Gothic" panose="020B0502020202020204" pitchFamily="34" charset="0"/>
              <a:buAutoNum type="arabicPeriod"/>
            </a:pPr>
            <a:r>
              <a:rPr lang="en-US" altLang="id-ID" sz="2800">
                <a:solidFill>
                  <a:srgbClr val="FFFF00"/>
                </a:solidFill>
                <a:latin typeface="Calibri" panose="020F0502020204030204" pitchFamily="34" charset="0"/>
              </a:rPr>
              <a:t>Menambah pengetahuan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entury Gothic" panose="020B0502020202020204" pitchFamily="34" charset="0"/>
              <a:buAutoNum type="arabicPeriod"/>
            </a:pPr>
            <a:r>
              <a:rPr lang="en-US" altLang="id-ID" sz="2800">
                <a:solidFill>
                  <a:srgbClr val="FFFF00"/>
                </a:solidFill>
                <a:latin typeface="Calibri" panose="020F0502020204030204" pitchFamily="34" charset="0"/>
              </a:rPr>
              <a:t>Memperteguh atau mengubah sikap dan perilaku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entury Gothic" panose="020B0502020202020204" pitchFamily="34" charset="0"/>
              <a:buAutoNum type="arabicPeriod"/>
            </a:pPr>
            <a:r>
              <a:rPr lang="en-US" altLang="id-ID" sz="2800">
                <a:solidFill>
                  <a:srgbClr val="FFFF00"/>
                </a:solidFill>
                <a:latin typeface="Calibri" panose="020F0502020204030204" pitchFamily="34" charset="0"/>
              </a:rPr>
              <a:t>Mengembangkan kesehatan mental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entury Gothic" panose="020B0502020202020204" pitchFamily="34" charset="0"/>
              <a:buAutoNum type="arabicPeriod"/>
            </a:pPr>
            <a:r>
              <a:rPr lang="en-US" altLang="id-ID" sz="2800">
                <a:solidFill>
                  <a:srgbClr val="FFFF00"/>
                </a:solidFill>
                <a:latin typeface="Calibri" panose="020F0502020204030204" pitchFamily="34" charset="0"/>
              </a:rPr>
              <a:t>Meningkatkan kesadaran kelompok</a:t>
            </a:r>
            <a:endParaRPr lang="id-ID" altLang="id-ID" sz="280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entury Gothic" panose="020B0502020202020204" pitchFamily="34" charset="0"/>
              <a:buAutoNum type="arabicPeriod"/>
            </a:pPr>
            <a:r>
              <a:rPr lang="id-ID" altLang="id-ID" sz="2800">
                <a:solidFill>
                  <a:srgbClr val="FFFF00"/>
                </a:solidFill>
                <a:latin typeface="Calibri" panose="020F0502020204030204" pitchFamily="34" charset="0"/>
              </a:rPr>
              <a:t>Memperkuat kesatuan kelompok</a:t>
            </a:r>
            <a:endParaRPr lang="en-US" altLang="id-ID" sz="28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 b="1">
                <a:solidFill>
                  <a:schemeClr val="tx2"/>
                </a:solidFill>
                <a:latin typeface="Candara" panose="020E0502030303020204" pitchFamily="34" charset="0"/>
              </a:rPr>
              <a:t>FAKTOR YANG MEMPENGARUHI EFEKTIVITAS KOMUNIKASI KELOMPOK</a:t>
            </a:r>
            <a:r>
              <a:rPr lang="id-ID" altLang="id-ID" sz="2800" b="1">
                <a:solidFill>
                  <a:schemeClr val="tx2"/>
                </a:solidFill>
                <a:latin typeface="Candara" panose="020E0502030303020204" pitchFamily="34" charset="0"/>
              </a:rPr>
              <a:t>:</a:t>
            </a:r>
            <a:br>
              <a:rPr lang="en-US" altLang="id-ID" sz="2800" b="1">
                <a:solidFill>
                  <a:schemeClr val="tx2"/>
                </a:solidFill>
                <a:latin typeface="Candara" panose="020E0502030303020204" pitchFamily="34" charset="0"/>
              </a:rPr>
            </a:br>
            <a:endParaRPr lang="en-US" altLang="id-ID" sz="2800" b="1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9395" name="Rectangle 3"/>
          <p:cNvSpPr txBox="1">
            <a:spLocks noChangeArrowheads="1"/>
          </p:cNvSpPr>
          <p:nvPr/>
        </p:nvSpPr>
        <p:spPr bwMode="auto">
          <a:xfrm>
            <a:off x="762000" y="2286000"/>
            <a:ext cx="6400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id-ID" sz="2400">
                <a:solidFill>
                  <a:srgbClr val="FFFF00"/>
                </a:solidFill>
              </a:rPr>
              <a:t>Faktor situasional :</a:t>
            </a:r>
          </a:p>
          <a:p>
            <a:pPr eaLnBrk="1" hangingPunct="1">
              <a:buFontTx/>
              <a:buNone/>
            </a:pPr>
            <a:r>
              <a:rPr lang="en-US" altLang="id-ID" sz="2400"/>
              <a:t>	</a:t>
            </a:r>
            <a:r>
              <a:rPr lang="id-ID" altLang="id-ID" sz="2400"/>
              <a:t>- </a:t>
            </a:r>
            <a:r>
              <a:rPr lang="en-US" altLang="id-ID" sz="2400"/>
              <a:t>Ukuran</a:t>
            </a:r>
          </a:p>
          <a:p>
            <a:pPr eaLnBrk="1" hangingPunct="1">
              <a:buFontTx/>
              <a:buNone/>
            </a:pPr>
            <a:r>
              <a:rPr lang="en-US" altLang="id-ID" sz="2400"/>
              <a:t>	</a:t>
            </a:r>
            <a:r>
              <a:rPr lang="id-ID" altLang="id-ID" sz="2400"/>
              <a:t>- </a:t>
            </a:r>
            <a:r>
              <a:rPr lang="en-US" altLang="id-ID" sz="2400"/>
              <a:t>Jaringan kelompok</a:t>
            </a:r>
          </a:p>
          <a:p>
            <a:pPr eaLnBrk="1" hangingPunct="1"/>
            <a:r>
              <a:rPr lang="en-US" altLang="id-ID" sz="2400">
                <a:solidFill>
                  <a:srgbClr val="FFFF00"/>
                </a:solidFill>
              </a:rPr>
              <a:t>Faktor personal</a:t>
            </a:r>
            <a:r>
              <a:rPr lang="id-ID" altLang="id-ID" sz="2400">
                <a:solidFill>
                  <a:srgbClr val="FFFF00"/>
                </a:solidFill>
              </a:rPr>
              <a:t>:</a:t>
            </a:r>
            <a:endParaRPr lang="en-US" altLang="id-ID" sz="240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id-ID" sz="2400"/>
              <a:t>	</a:t>
            </a:r>
            <a:r>
              <a:rPr lang="id-ID" altLang="id-ID" sz="2400"/>
              <a:t>- </a:t>
            </a:r>
            <a:r>
              <a:rPr lang="en-US" altLang="id-ID" sz="2400"/>
              <a:t>Kebutuhan personal anggota </a:t>
            </a:r>
            <a:endParaRPr lang="id-ID" altLang="id-ID" sz="2400"/>
          </a:p>
          <a:p>
            <a:pPr eaLnBrk="1" hangingPunct="1">
              <a:buFontTx/>
              <a:buNone/>
            </a:pPr>
            <a:r>
              <a:rPr lang="en-US" altLang="id-ID" sz="2400"/>
              <a:t>	</a:t>
            </a:r>
            <a:r>
              <a:rPr lang="id-ID" altLang="id-ID" sz="2400"/>
              <a:t>- </a:t>
            </a:r>
            <a:r>
              <a:rPr lang="en-US" altLang="id-ID" sz="2400"/>
              <a:t>Peran anggota kelompok</a:t>
            </a:r>
          </a:p>
          <a:p>
            <a:pPr eaLnBrk="1" hangingPunct="1"/>
            <a:endParaRPr lang="en-US" altLang="id-ID" sz="240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7239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 b="1">
                <a:solidFill>
                  <a:srgbClr val="FFFF00"/>
                </a:solidFill>
                <a:latin typeface="Candara" panose="020E0502030303020204" pitchFamily="34" charset="0"/>
              </a:rPr>
              <a:t>PERAN </a:t>
            </a:r>
            <a:r>
              <a:rPr lang="id-ID" altLang="id-ID" sz="2800" b="1">
                <a:solidFill>
                  <a:srgbClr val="FFFF00"/>
                </a:solidFill>
                <a:latin typeface="Candara" panose="020E0502030303020204" pitchFamily="34" charset="0"/>
              </a:rPr>
              <a:t>KOMUNIKATOR </a:t>
            </a:r>
            <a:r>
              <a:rPr lang="en-US" altLang="id-ID" sz="2800" b="1">
                <a:solidFill>
                  <a:srgbClr val="FFFF00"/>
                </a:solidFill>
                <a:latin typeface="Candara" panose="020E0502030303020204" pitchFamily="34" charset="0"/>
              </a:rPr>
              <a:t>DALAM KELOMPOK</a:t>
            </a:r>
          </a:p>
        </p:txBody>
      </p:sp>
      <p:sp>
        <p:nvSpPr>
          <p:cNvPr id="60419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 b="1">
                <a:latin typeface="Calibri" panose="020F0502020204030204" pitchFamily="34" charset="0"/>
              </a:rPr>
              <a:t>Initiator</a:t>
            </a:r>
            <a:r>
              <a:rPr lang="en-US" altLang="id-ID" sz="2400">
                <a:latin typeface="Calibri" panose="020F0502020204030204" pitchFamily="34" charset="0"/>
              </a:rPr>
              <a:t> – contributor: peran yang memberikan ide baru bagi kelompoknya.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 b="1">
                <a:latin typeface="Calibri" panose="020F0502020204030204" pitchFamily="34" charset="0"/>
              </a:rPr>
              <a:t>Information seeker </a:t>
            </a:r>
            <a:r>
              <a:rPr lang="en-US" altLang="id-ID" sz="2400">
                <a:latin typeface="Calibri" panose="020F0502020204030204" pitchFamily="34" charset="0"/>
              </a:rPr>
              <a:t>: anggota ini akan mencari informasi yang detail pada kelompoknya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 b="1">
                <a:latin typeface="Calibri" panose="020F0502020204030204" pitchFamily="34" charset="0"/>
              </a:rPr>
              <a:t>Opinion seeker </a:t>
            </a:r>
            <a:r>
              <a:rPr lang="en-US" altLang="id-ID" sz="2400">
                <a:latin typeface="Calibri" panose="020F0502020204030204" pitchFamily="34" charset="0"/>
              </a:rPr>
              <a:t>: ia akan berusaha mencari opini tentang suatu hal dari anggota kelompoknya.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 b="1">
                <a:latin typeface="Calibri" panose="020F0502020204030204" pitchFamily="34" charset="0"/>
              </a:rPr>
              <a:t>Information giver</a:t>
            </a:r>
            <a:r>
              <a:rPr lang="en-US" altLang="id-ID" sz="2400">
                <a:latin typeface="Calibri" panose="020F0502020204030204" pitchFamily="34" charset="0"/>
              </a:rPr>
              <a:t> : ia berusaha untuk memberikan informasi yang didapatkannya kepada kelompoknya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 b="1">
                <a:latin typeface="Calibri" panose="020F0502020204030204" pitchFamily="34" charset="0"/>
              </a:rPr>
              <a:t>Opinion giver</a:t>
            </a:r>
            <a:r>
              <a:rPr lang="en-US" altLang="id-ID" sz="2400">
                <a:latin typeface="Calibri" panose="020F0502020204030204" pitchFamily="34" charset="0"/>
              </a:rPr>
              <a:t> : berusaha memberikan pendapatnya dan disampaikannya kepada kelompoknya tentang sesuatu hal.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 b="1">
                <a:latin typeface="Calibri" panose="020F0502020204030204" pitchFamily="34" charset="0"/>
              </a:rPr>
              <a:t>Elaborator</a:t>
            </a:r>
            <a:r>
              <a:rPr lang="en-US" altLang="id-ID" sz="2400">
                <a:latin typeface="Calibri" panose="020F0502020204030204" pitchFamily="34" charset="0"/>
              </a:rPr>
              <a:t> : berusaha untuk menjelaskan secara rinci beberapa hal tentang sesuatu kepada anggota kelompoknya, walaupun kadang sudah jelas dan tidak perlu.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 b="1">
                <a:latin typeface="Calibri" panose="020F0502020204030204" pitchFamily="34" charset="0"/>
              </a:rPr>
              <a:t>Sumarizer</a:t>
            </a:r>
            <a:r>
              <a:rPr lang="en-US" altLang="id-ID" sz="2400">
                <a:latin typeface="Calibri" panose="020F0502020204030204" pitchFamily="34" charset="0"/>
              </a:rPr>
              <a:t> : memberikan kesimpulan atau ringkasan dari pendapat teman-teman di kelompoknya.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8"/>
            </a:pPr>
            <a:r>
              <a:rPr lang="en-US" altLang="id-ID" sz="2400">
                <a:latin typeface="Calibri" panose="020F0502020204030204" pitchFamily="34" charset="0"/>
              </a:rPr>
              <a:t>Coordinator – integrator : berusaha untuk menyimpulkan dan menyatukan beberapa pendapat yang muncul di kelompoknya. 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8"/>
            </a:pPr>
            <a:r>
              <a:rPr lang="en-US" altLang="id-ID" sz="2400">
                <a:latin typeface="Calibri" panose="020F0502020204030204" pitchFamily="34" charset="0"/>
              </a:rPr>
              <a:t>Orienter : berusaha membawa kelompoknya pada tantangan atau antisipasi mendatang 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8"/>
            </a:pPr>
            <a:r>
              <a:rPr lang="en-US" altLang="id-ID" sz="2400">
                <a:latin typeface="Calibri" panose="020F0502020204030204" pitchFamily="34" charset="0"/>
              </a:rPr>
              <a:t>Disagreer : mencoba untuk menentang pendapat yang ada.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8"/>
            </a:pPr>
            <a:r>
              <a:rPr lang="en-US" altLang="id-ID" sz="2400">
                <a:latin typeface="Calibri" panose="020F0502020204030204" pitchFamily="34" charset="0"/>
              </a:rPr>
              <a:t>Evaluator – critic : memberikan evaluasi atau kritik pada pendapat yang muncul di kelompoknya.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8"/>
            </a:pPr>
            <a:r>
              <a:rPr lang="en-US" altLang="id-ID" sz="2400">
                <a:latin typeface="Calibri" panose="020F0502020204030204" pitchFamily="34" charset="0"/>
              </a:rPr>
              <a:t>Energizer : memberikan semangat pada saat kelompoknya sedang dalam kondisi menurun.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8"/>
            </a:pPr>
            <a:r>
              <a:rPr lang="en-US" altLang="id-ID" sz="2400">
                <a:latin typeface="Calibri" panose="020F0502020204030204" pitchFamily="34" charset="0"/>
              </a:rPr>
              <a:t>Procedural – technician : berusaha memberikan gambaran tehnis pelaksanaan pendapat-pendapat yang muncul.</a:t>
            </a:r>
            <a:endParaRPr lang="fr-FR" altLang="id-ID" sz="24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8"/>
            </a:pPr>
            <a:r>
              <a:rPr lang="fr-FR" altLang="id-ID" sz="2400">
                <a:latin typeface="Calibri" panose="020F0502020204030204" pitchFamily="34" charset="0"/>
              </a:rPr>
              <a:t>Recorder : mencatat semua pendapat yang muncul di kelompok</a:t>
            </a:r>
            <a:endParaRPr lang="en-US" altLang="id-ID" sz="2400"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381000" y="503238"/>
            <a:ext cx="7239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 b="1">
                <a:solidFill>
                  <a:srgbClr val="FFFF00"/>
                </a:solidFill>
                <a:latin typeface="Candara" panose="020E0502030303020204" pitchFamily="34" charset="0"/>
              </a:rPr>
              <a:t>PERAN </a:t>
            </a:r>
            <a:r>
              <a:rPr lang="id-ID" altLang="id-ID" sz="2800" b="1">
                <a:solidFill>
                  <a:srgbClr val="FFFF00"/>
                </a:solidFill>
                <a:latin typeface="Candara" panose="020E0502030303020204" pitchFamily="34" charset="0"/>
              </a:rPr>
              <a:t>KOMUNIKATOR </a:t>
            </a:r>
            <a:r>
              <a:rPr lang="en-US" altLang="id-ID" sz="2800" b="1">
                <a:solidFill>
                  <a:srgbClr val="FFFF00"/>
                </a:solidFill>
                <a:latin typeface="Candara" panose="020E0502030303020204" pitchFamily="34" charset="0"/>
              </a:rPr>
              <a:t>DALAM KELOMPOK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ChangeArrowheads="1"/>
          </p:cNvSpPr>
          <p:nvPr/>
        </p:nvSpPr>
        <p:spPr bwMode="auto">
          <a:xfrm>
            <a:off x="381000" y="503238"/>
            <a:ext cx="7239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 b="1">
                <a:solidFill>
                  <a:srgbClr val="00FF00"/>
                </a:solidFill>
                <a:latin typeface="Candara" panose="020E0502030303020204" pitchFamily="34" charset="0"/>
              </a:rPr>
              <a:t>PERAN </a:t>
            </a:r>
            <a:r>
              <a:rPr lang="id-ID" altLang="id-ID" sz="2800" b="1">
                <a:solidFill>
                  <a:srgbClr val="00FF00"/>
                </a:solidFill>
                <a:latin typeface="Candara" panose="020E0502030303020204" pitchFamily="34" charset="0"/>
              </a:rPr>
              <a:t>Positif vs Negatif </a:t>
            </a:r>
            <a:r>
              <a:rPr lang="en-US" altLang="id-ID" sz="2800" b="1">
                <a:solidFill>
                  <a:srgbClr val="00FF00"/>
                </a:solidFill>
                <a:latin typeface="Candara" panose="020E0502030303020204" pitchFamily="34" charset="0"/>
              </a:rPr>
              <a:t>DALAM KELOMPOK</a:t>
            </a:r>
          </a:p>
        </p:txBody>
      </p:sp>
      <p:sp>
        <p:nvSpPr>
          <p:cNvPr id="62467" name="Rectangle 3"/>
          <p:cNvSpPr txBox="1">
            <a:spLocks noChangeArrowheads="1"/>
          </p:cNvSpPr>
          <p:nvPr/>
        </p:nvSpPr>
        <p:spPr bwMode="auto">
          <a:xfrm>
            <a:off x="1295400" y="1447800"/>
            <a:ext cx="74818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Pendorong : memberikan dukungan dan reinforcement positif pada kelompok</a:t>
            </a:r>
            <a:endParaRPr lang="fr-FR" altLang="id-ID" sz="24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fr-FR" altLang="id-ID" sz="2400">
                <a:latin typeface="Calibri" panose="020F0502020204030204" pitchFamily="34" charset="0"/>
              </a:rPr>
              <a:t>Penjaga harmoni : menjembatani perbedaan yang terjadi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fr-FR" altLang="id-ID" sz="2400">
                <a:latin typeface="Calibri" panose="020F0502020204030204" pitchFamily="34" charset="0"/>
              </a:rPr>
              <a:t>Tukang kompromi : mengkompromikan konflik-konflik yang terjadi</a:t>
            </a:r>
            <a:endParaRPr lang="en-US" altLang="id-ID" sz="24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Penjaga gerbang : mempertahankan saluran komunikasi, mendorong partisipasi anggota kelompok lainnya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Penyusun standard : membawa kelompok berfungsi sesuai standard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Pengamat kelompok &amp; komentator : membuat catatan dan evaluasi kelompok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Pengikut – follower : pasif menerima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5048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P</a:t>
            </a:r>
          </a:p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O</a:t>
            </a:r>
          </a:p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S</a:t>
            </a:r>
          </a:p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I</a:t>
            </a:r>
          </a:p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T</a:t>
            </a:r>
          </a:p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I</a:t>
            </a:r>
          </a:p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F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609600" y="1676400"/>
            <a:ext cx="4000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NEGA</a:t>
            </a:r>
          </a:p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T</a:t>
            </a:r>
          </a:p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I</a:t>
            </a:r>
          </a:p>
          <a:p>
            <a:pPr algn="ctr"/>
            <a:r>
              <a:rPr lang="id-ID" altLang="id-ID" sz="3600">
                <a:solidFill>
                  <a:srgbClr val="FFFF00"/>
                </a:solidFill>
                <a:latin typeface="Candara" panose="020E0502030303020204" pitchFamily="34" charset="0"/>
              </a:rPr>
              <a:t>F</a:t>
            </a:r>
          </a:p>
        </p:txBody>
      </p:sp>
      <p:sp>
        <p:nvSpPr>
          <p:cNvPr id="63491" name="Rectangle 3"/>
          <p:cNvSpPr txBox="1">
            <a:spLocks noChangeArrowheads="1"/>
          </p:cNvSpPr>
          <p:nvPr/>
        </p:nvSpPr>
        <p:spPr bwMode="auto">
          <a:xfrm>
            <a:off x="1371600" y="16764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Agresor : menyerang anggota kelompok yang aktif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Penghambat : memberikan umpan balik yang negatif</a:t>
            </a:r>
            <a:endParaRPr lang="fr-FR" altLang="id-ID" sz="24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fr-FR" altLang="id-ID" sz="2400">
                <a:latin typeface="Calibri" panose="020F0502020204030204" pitchFamily="34" charset="0"/>
              </a:rPr>
              <a:t>Pencari pengakuan : mencari perhatian bagi dirinya membanggakan pengalaman lalu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fr-FR" altLang="id-ID" sz="2400">
                <a:latin typeface="Calibri" panose="020F0502020204030204" pitchFamily="34" charset="0"/>
              </a:rPr>
              <a:t>Pengakuan diri sendiri : mengemukakan perasaan berdasar persepsinya sendiri dan kepentngannya sendiri daripada fokus pada kelompok</a:t>
            </a:r>
            <a:endParaRPr lang="en-US" altLang="id-ID" sz="24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‘Playboy’ : banyak canda – kurang serius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Pencari bantuan : mengemukakan ketidak pastian untuk menarik simpati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id-ID" sz="2400">
                <a:latin typeface="Calibri" panose="020F0502020204030204" pitchFamily="34" charset="0"/>
              </a:rPr>
              <a:t>Pembela kelompok : khusus membela sub kelompoknya.</a:t>
            </a:r>
          </a:p>
        </p:txBody>
      </p:sp>
      <p:sp>
        <p:nvSpPr>
          <p:cNvPr id="63492" name="Rectangle 2"/>
          <p:cNvSpPr txBox="1">
            <a:spLocks noChangeArrowheads="1"/>
          </p:cNvSpPr>
          <p:nvPr/>
        </p:nvSpPr>
        <p:spPr bwMode="auto">
          <a:xfrm>
            <a:off x="381000" y="503238"/>
            <a:ext cx="7239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800" b="1">
                <a:solidFill>
                  <a:srgbClr val="00FF00"/>
                </a:solidFill>
                <a:latin typeface="Candara" panose="020E0502030303020204" pitchFamily="34" charset="0"/>
              </a:rPr>
              <a:t>PERAN </a:t>
            </a:r>
            <a:r>
              <a:rPr lang="id-ID" altLang="id-ID" sz="2800" b="1">
                <a:solidFill>
                  <a:srgbClr val="00FF00"/>
                </a:solidFill>
                <a:latin typeface="Candara" panose="020E0502030303020204" pitchFamily="34" charset="0"/>
              </a:rPr>
              <a:t>Positif vs Negatif </a:t>
            </a:r>
            <a:r>
              <a:rPr lang="en-US" altLang="id-ID" sz="2800" b="1">
                <a:solidFill>
                  <a:srgbClr val="00FF00"/>
                </a:solidFill>
                <a:latin typeface="Candara" panose="020E0502030303020204" pitchFamily="34" charset="0"/>
              </a:rPr>
              <a:t>DALAM KELOMPOK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781175" y="381000"/>
            <a:ext cx="522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2800" b="1">
                <a:solidFill>
                  <a:srgbClr val="FFFF00"/>
                </a:solidFill>
                <a:latin typeface="Poor Richard" panose="02080502050505020702" pitchFamily="18" charset="0"/>
              </a:rPr>
              <a:t>POLA KOMUNIKASI KELOMPOK  </a:t>
            </a:r>
          </a:p>
        </p:txBody>
      </p:sp>
      <p:grpSp>
        <p:nvGrpSpPr>
          <p:cNvPr id="64515" name="Group 37"/>
          <p:cNvGrpSpPr>
            <a:grpSpLocks/>
          </p:cNvGrpSpPr>
          <p:nvPr/>
        </p:nvGrpSpPr>
        <p:grpSpPr bwMode="auto">
          <a:xfrm>
            <a:off x="1600200" y="1219200"/>
            <a:ext cx="2057400" cy="2286000"/>
            <a:chOff x="990600" y="2209800"/>
            <a:chExt cx="2819400" cy="3352800"/>
          </a:xfrm>
        </p:grpSpPr>
        <p:sp>
          <p:nvSpPr>
            <p:cNvPr id="3" name="Oval 2"/>
            <p:cNvSpPr/>
            <p:nvPr/>
          </p:nvSpPr>
          <p:spPr bwMode="auto">
            <a:xfrm>
              <a:off x="2208859" y="2591647"/>
              <a:ext cx="459023" cy="37951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371307" y="3276177"/>
              <a:ext cx="456847" cy="38184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972447" y="3276177"/>
              <a:ext cx="456847" cy="38184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4294" y="4342553"/>
              <a:ext cx="456847" cy="38184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591741" y="4342553"/>
              <a:ext cx="456847" cy="38184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4567" name="Straight Arrow Connector 12"/>
            <p:cNvCxnSpPr>
              <a:cxnSpLocks noChangeShapeType="1"/>
              <a:stCxn id="5" idx="7"/>
              <a:endCxn id="3" idx="3"/>
            </p:cNvCxnSpPr>
            <p:nvPr/>
          </p:nvCxnSpPr>
          <p:spPr bwMode="auto">
            <a:xfrm rot="5400000" flipH="1" flipV="1">
              <a:off x="1811104" y="2866745"/>
              <a:ext cx="416392" cy="51491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8" name="Straight Arrow Connector 15"/>
            <p:cNvCxnSpPr>
              <a:cxnSpLocks noChangeShapeType="1"/>
              <a:stCxn id="9" idx="1"/>
              <a:endCxn id="3" idx="5"/>
            </p:cNvCxnSpPr>
            <p:nvPr/>
          </p:nvCxnSpPr>
          <p:spPr bwMode="auto">
            <a:xfrm rot="16200000" flipV="1">
              <a:off x="2611204" y="2904845"/>
              <a:ext cx="416392" cy="43871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9" name="Straight Arrow Connector 17"/>
            <p:cNvCxnSpPr>
              <a:cxnSpLocks noChangeShapeType="1"/>
              <a:stCxn id="3" idx="4"/>
              <a:endCxn id="10" idx="0"/>
            </p:cNvCxnSpPr>
            <p:nvPr/>
          </p:nvCxnSpPr>
          <p:spPr bwMode="auto">
            <a:xfrm rot="5400000">
              <a:off x="1600200" y="3505200"/>
              <a:ext cx="1371600" cy="3048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70" name="Straight Arrow Connector 19"/>
            <p:cNvCxnSpPr>
              <a:cxnSpLocks noChangeShapeType="1"/>
              <a:stCxn id="3" idx="4"/>
              <a:endCxn id="11" idx="0"/>
            </p:cNvCxnSpPr>
            <p:nvPr/>
          </p:nvCxnSpPr>
          <p:spPr bwMode="auto">
            <a:xfrm rot="16200000" flipH="1">
              <a:off x="1943100" y="3467100"/>
              <a:ext cx="1371600" cy="3810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71" name="Rounded Rectangle 21"/>
            <p:cNvSpPr>
              <a:spLocks noChangeArrowheads="1"/>
            </p:cNvSpPr>
            <p:nvPr/>
          </p:nvSpPr>
          <p:spPr bwMode="auto">
            <a:xfrm>
              <a:off x="990600" y="2209800"/>
              <a:ext cx="2819400" cy="3352800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539" y="4789593"/>
              <a:ext cx="1209557" cy="5867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Wheel</a:t>
              </a:r>
            </a:p>
          </p:txBody>
        </p:sp>
      </p:grpSp>
      <p:grpSp>
        <p:nvGrpSpPr>
          <p:cNvPr id="64516" name="Group 52"/>
          <p:cNvGrpSpPr>
            <a:grpSpLocks/>
          </p:cNvGrpSpPr>
          <p:nvPr/>
        </p:nvGrpSpPr>
        <p:grpSpPr bwMode="auto">
          <a:xfrm>
            <a:off x="5105400" y="4114800"/>
            <a:ext cx="2057400" cy="2362200"/>
            <a:chOff x="5334000" y="2133600"/>
            <a:chExt cx="2971800" cy="3429000"/>
          </a:xfrm>
        </p:grpSpPr>
        <p:sp>
          <p:nvSpPr>
            <p:cNvPr id="25" name="Oval 24"/>
            <p:cNvSpPr/>
            <p:nvPr/>
          </p:nvSpPr>
          <p:spPr bwMode="auto">
            <a:xfrm>
              <a:off x="6638749" y="2589878"/>
              <a:ext cx="456317" cy="38253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714647" y="3276600"/>
              <a:ext cx="458611" cy="38023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519283" y="3276600"/>
              <a:ext cx="456317" cy="38023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173258" y="4495647"/>
              <a:ext cx="456319" cy="38023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095067" y="4495647"/>
              <a:ext cx="456319" cy="38023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4556" name="Straight Arrow Connector 30"/>
            <p:cNvCxnSpPr>
              <a:cxnSpLocks noChangeShapeType="1"/>
              <a:stCxn id="26" idx="7"/>
              <a:endCxn id="25" idx="3"/>
            </p:cNvCxnSpPr>
            <p:nvPr/>
          </p:nvCxnSpPr>
          <p:spPr bwMode="auto">
            <a:xfrm rot="5400000" flipH="1" flipV="1">
              <a:off x="6196838" y="2824412"/>
              <a:ext cx="416391" cy="59957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7" name="Straight Arrow Connector 32"/>
            <p:cNvCxnSpPr>
              <a:cxnSpLocks noChangeShapeType="1"/>
              <a:stCxn id="27" idx="1"/>
              <a:endCxn id="25" idx="5"/>
            </p:cNvCxnSpPr>
            <p:nvPr/>
          </p:nvCxnSpPr>
          <p:spPr bwMode="auto">
            <a:xfrm rot="16200000" flipV="1">
              <a:off x="7098539" y="2845578"/>
              <a:ext cx="416391" cy="5572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8" name="Straight Arrow Connector 34"/>
            <p:cNvCxnSpPr>
              <a:cxnSpLocks noChangeShapeType="1"/>
              <a:stCxn id="28" idx="1"/>
              <a:endCxn id="26" idx="4"/>
            </p:cNvCxnSpPr>
            <p:nvPr/>
          </p:nvCxnSpPr>
          <p:spPr bwMode="auto">
            <a:xfrm rot="16200000" flipV="1">
              <a:off x="5644380" y="3956820"/>
              <a:ext cx="893996" cy="29555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9" name="Straight Arrow Connector 36"/>
            <p:cNvCxnSpPr>
              <a:cxnSpLocks noChangeShapeType="1"/>
              <a:stCxn id="29" idx="7"/>
              <a:endCxn id="27" idx="4"/>
            </p:cNvCxnSpPr>
            <p:nvPr/>
          </p:nvCxnSpPr>
          <p:spPr bwMode="auto">
            <a:xfrm rot="5400000" flipH="1" flipV="1">
              <a:off x="7169159" y="3973754"/>
              <a:ext cx="893995" cy="26169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Box 38"/>
            <p:cNvSpPr txBox="1"/>
            <p:nvPr/>
          </p:nvSpPr>
          <p:spPr>
            <a:xfrm>
              <a:off x="6333772" y="4951925"/>
              <a:ext cx="1235958" cy="5830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Chain</a:t>
              </a:r>
            </a:p>
          </p:txBody>
        </p:sp>
        <p:sp>
          <p:nvSpPr>
            <p:cNvPr id="64561" name="Rounded Rectangle 51"/>
            <p:cNvSpPr>
              <a:spLocks noChangeArrowheads="1"/>
            </p:cNvSpPr>
            <p:nvPr/>
          </p:nvSpPr>
          <p:spPr bwMode="auto">
            <a:xfrm>
              <a:off x="5334000" y="2133600"/>
              <a:ext cx="2971800" cy="3429000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64517" name="Straight Connector 54"/>
          <p:cNvCxnSpPr>
            <a:cxnSpLocks noChangeShapeType="1"/>
          </p:cNvCxnSpPr>
          <p:nvPr/>
        </p:nvCxnSpPr>
        <p:spPr bwMode="auto">
          <a:xfrm rot="16200000" flipH="1">
            <a:off x="1828800" y="3810000"/>
            <a:ext cx="5105400" cy="76200"/>
          </a:xfrm>
          <a:prstGeom prst="line">
            <a:avLst/>
          </a:prstGeom>
          <a:noFill/>
          <a:ln w="127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8" name="Straight Connector 56"/>
          <p:cNvCxnSpPr>
            <a:cxnSpLocks noChangeShapeType="1"/>
          </p:cNvCxnSpPr>
          <p:nvPr/>
        </p:nvCxnSpPr>
        <p:spPr bwMode="auto">
          <a:xfrm>
            <a:off x="533400" y="3810000"/>
            <a:ext cx="7620000" cy="1588"/>
          </a:xfrm>
          <a:prstGeom prst="line">
            <a:avLst/>
          </a:prstGeom>
          <a:noFill/>
          <a:ln w="127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1981200" y="6076950"/>
            <a:ext cx="15017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 Channel</a:t>
            </a:r>
          </a:p>
        </p:txBody>
      </p:sp>
      <p:sp>
        <p:nvSpPr>
          <p:cNvPr id="64520" name="Rounded Rectangle 68"/>
          <p:cNvSpPr>
            <a:spLocks noChangeArrowheads="1"/>
          </p:cNvSpPr>
          <p:nvPr/>
        </p:nvSpPr>
        <p:spPr bwMode="auto">
          <a:xfrm>
            <a:off x="1676400" y="4114800"/>
            <a:ext cx="2133600" cy="23622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4521" name="Group 81"/>
          <p:cNvGrpSpPr>
            <a:grpSpLocks/>
          </p:cNvGrpSpPr>
          <p:nvPr/>
        </p:nvGrpSpPr>
        <p:grpSpPr bwMode="auto">
          <a:xfrm>
            <a:off x="1752600" y="4343400"/>
            <a:ext cx="1789113" cy="1660525"/>
            <a:chOff x="2549769" y="4495800"/>
            <a:chExt cx="1641231" cy="1661160"/>
          </a:xfrm>
        </p:grpSpPr>
        <p:sp>
          <p:nvSpPr>
            <p:cNvPr id="59" name="Oval 58"/>
            <p:cNvSpPr/>
            <p:nvPr/>
          </p:nvSpPr>
          <p:spPr bwMode="auto">
            <a:xfrm>
              <a:off x="3264804" y="4495800"/>
              <a:ext cx="316013" cy="26203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549769" y="5054814"/>
              <a:ext cx="317470" cy="262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873530" y="5054814"/>
              <a:ext cx="317470" cy="262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867239" y="5894923"/>
              <a:ext cx="314557" cy="26203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3644894" y="5894923"/>
              <a:ext cx="317470" cy="26203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64541" name="Straight Arrow Connector 63"/>
            <p:cNvCxnSpPr>
              <a:cxnSpLocks noChangeShapeType="1"/>
              <a:stCxn id="60" idx="7"/>
              <a:endCxn id="59" idx="3"/>
            </p:cNvCxnSpPr>
            <p:nvPr/>
          </p:nvCxnSpPr>
          <p:spPr bwMode="auto">
            <a:xfrm rot="5400000" flipH="1" flipV="1">
              <a:off x="2878981" y="4660788"/>
              <a:ext cx="373207" cy="49129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2" name="Straight Arrow Connector 64"/>
            <p:cNvCxnSpPr>
              <a:cxnSpLocks noChangeShapeType="1"/>
              <a:stCxn id="61" idx="1"/>
              <a:endCxn id="59" idx="5"/>
            </p:cNvCxnSpPr>
            <p:nvPr/>
          </p:nvCxnSpPr>
          <p:spPr bwMode="auto">
            <a:xfrm rot="16200000" flipV="1">
              <a:off x="3541336" y="4713541"/>
              <a:ext cx="373207" cy="38578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3" name="Straight Arrow Connector 65"/>
            <p:cNvCxnSpPr>
              <a:cxnSpLocks noChangeShapeType="1"/>
              <a:stCxn id="62" idx="1"/>
              <a:endCxn id="60" idx="4"/>
            </p:cNvCxnSpPr>
            <p:nvPr/>
          </p:nvCxnSpPr>
          <p:spPr bwMode="auto">
            <a:xfrm rot="16200000" flipV="1">
              <a:off x="2502407" y="5522691"/>
              <a:ext cx="615864" cy="20461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4" name="Straight Arrow Connector 66"/>
            <p:cNvCxnSpPr>
              <a:cxnSpLocks noChangeShapeType="1"/>
              <a:stCxn id="63" idx="7"/>
              <a:endCxn id="61" idx="4"/>
            </p:cNvCxnSpPr>
            <p:nvPr/>
          </p:nvCxnSpPr>
          <p:spPr bwMode="auto">
            <a:xfrm rot="5400000" flipH="1" flipV="1">
              <a:off x="3666461" y="5566653"/>
              <a:ext cx="615863" cy="11669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5" name="Straight Arrow Connector 70"/>
            <p:cNvCxnSpPr>
              <a:cxnSpLocks noChangeShapeType="1"/>
              <a:stCxn id="62" idx="6"/>
              <a:endCxn id="63" idx="2"/>
            </p:cNvCxnSpPr>
            <p:nvPr/>
          </p:nvCxnSpPr>
          <p:spPr bwMode="auto">
            <a:xfrm>
              <a:off x="3182815" y="6025727"/>
              <a:ext cx="463062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6" name="Straight Arrow Connector 72"/>
            <p:cNvCxnSpPr>
              <a:cxnSpLocks noChangeShapeType="1"/>
              <a:stCxn id="62" idx="7"/>
              <a:endCxn id="61" idx="3"/>
            </p:cNvCxnSpPr>
            <p:nvPr/>
          </p:nvCxnSpPr>
          <p:spPr bwMode="auto">
            <a:xfrm rot="5400000" flipH="1" flipV="1">
              <a:off x="3201496" y="5213595"/>
              <a:ext cx="654300" cy="7843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7" name="Straight Arrow Connector 74"/>
            <p:cNvCxnSpPr>
              <a:cxnSpLocks noChangeShapeType="1"/>
              <a:stCxn id="63" idx="1"/>
              <a:endCxn id="60" idx="5"/>
            </p:cNvCxnSpPr>
            <p:nvPr/>
          </p:nvCxnSpPr>
          <p:spPr bwMode="auto">
            <a:xfrm rot="16200000" flipV="1">
              <a:off x="2928935" y="5169633"/>
              <a:ext cx="654300" cy="87229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8" name="Straight Arrow Connector 76"/>
            <p:cNvCxnSpPr>
              <a:cxnSpLocks noChangeShapeType="1"/>
              <a:stCxn id="60" idx="6"/>
              <a:endCxn id="61" idx="2"/>
            </p:cNvCxnSpPr>
            <p:nvPr/>
          </p:nvCxnSpPr>
          <p:spPr bwMode="auto">
            <a:xfrm>
              <a:off x="2866292" y="5185834"/>
              <a:ext cx="1008185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9" name="Straight Arrow Connector 78"/>
            <p:cNvCxnSpPr>
              <a:cxnSpLocks noChangeShapeType="1"/>
              <a:stCxn id="62" idx="7"/>
              <a:endCxn id="59" idx="4"/>
            </p:cNvCxnSpPr>
            <p:nvPr/>
          </p:nvCxnSpPr>
          <p:spPr bwMode="auto">
            <a:xfrm rot="5400000" flipH="1" flipV="1">
              <a:off x="2692469" y="5202260"/>
              <a:ext cx="1174663" cy="28667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50" name="Straight Arrow Connector 80"/>
            <p:cNvCxnSpPr>
              <a:cxnSpLocks noChangeShapeType="1"/>
              <a:stCxn id="63" idx="1"/>
              <a:endCxn id="59" idx="4"/>
            </p:cNvCxnSpPr>
            <p:nvPr/>
          </p:nvCxnSpPr>
          <p:spPr bwMode="auto">
            <a:xfrm rot="16200000" flipV="1">
              <a:off x="2970354" y="5211053"/>
              <a:ext cx="1174663" cy="26909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522" name="Group 63"/>
          <p:cNvGrpSpPr>
            <a:grpSpLocks/>
          </p:cNvGrpSpPr>
          <p:nvPr/>
        </p:nvGrpSpPr>
        <p:grpSpPr bwMode="auto">
          <a:xfrm>
            <a:off x="5105400" y="1143000"/>
            <a:ext cx="2057400" cy="2362200"/>
            <a:chOff x="5715000" y="4191000"/>
            <a:chExt cx="2057400" cy="2362200"/>
          </a:xfrm>
        </p:grpSpPr>
        <p:grpSp>
          <p:nvGrpSpPr>
            <p:cNvPr id="64523" name="Group 82"/>
            <p:cNvGrpSpPr>
              <a:grpSpLocks/>
            </p:cNvGrpSpPr>
            <p:nvPr/>
          </p:nvGrpSpPr>
          <p:grpSpPr bwMode="auto">
            <a:xfrm>
              <a:off x="5715000" y="4191000"/>
              <a:ext cx="2057400" cy="2362200"/>
              <a:chOff x="5334000" y="2133600"/>
              <a:chExt cx="2971800" cy="3429000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6638749" y="2589878"/>
                <a:ext cx="456317" cy="382536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5714647" y="3276600"/>
                <a:ext cx="458611" cy="380233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519283" y="3276600"/>
                <a:ext cx="456317" cy="380233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994400" y="4495647"/>
                <a:ext cx="456319" cy="38023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315200" y="4518691"/>
                <a:ext cx="456319" cy="38023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cxnSp>
            <p:nvCxnSpPr>
              <p:cNvPr id="64530" name="Straight Arrow Connector 88"/>
              <p:cNvCxnSpPr>
                <a:cxnSpLocks noChangeShapeType="1"/>
                <a:stCxn id="85" idx="7"/>
                <a:endCxn id="84" idx="3"/>
              </p:cNvCxnSpPr>
              <p:nvPr/>
            </p:nvCxnSpPr>
            <p:spPr bwMode="auto">
              <a:xfrm rot="5400000" flipH="1" flipV="1">
                <a:off x="6196838" y="2824412"/>
                <a:ext cx="416391" cy="599579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531" name="Straight Arrow Connector 89"/>
              <p:cNvCxnSpPr>
                <a:cxnSpLocks noChangeShapeType="1"/>
                <a:stCxn id="86" idx="1"/>
                <a:endCxn id="84" idx="5"/>
              </p:cNvCxnSpPr>
              <p:nvPr/>
            </p:nvCxnSpPr>
            <p:spPr bwMode="auto">
              <a:xfrm rot="16200000" flipV="1">
                <a:off x="7098539" y="2845578"/>
                <a:ext cx="416391" cy="55724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532" name="Straight Arrow Connector 90"/>
              <p:cNvCxnSpPr>
                <a:cxnSpLocks noChangeShapeType="1"/>
                <a:stCxn id="87" idx="1"/>
                <a:endCxn id="85" idx="4"/>
              </p:cNvCxnSpPr>
              <p:nvPr/>
            </p:nvCxnSpPr>
            <p:spPr bwMode="auto">
              <a:xfrm rot="16200000" flipV="1">
                <a:off x="5555482" y="4045720"/>
                <a:ext cx="893995" cy="11775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533" name="Straight Arrow Connector 91"/>
              <p:cNvCxnSpPr>
                <a:cxnSpLocks noChangeShapeType="1"/>
                <a:stCxn id="88" idx="7"/>
                <a:endCxn id="86" idx="4"/>
              </p:cNvCxnSpPr>
              <p:nvPr/>
            </p:nvCxnSpPr>
            <p:spPr bwMode="auto">
              <a:xfrm rot="5400000" flipH="1" flipV="1">
                <a:off x="7268165" y="4094882"/>
                <a:ext cx="916117" cy="41557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3" name="TextBox 92"/>
              <p:cNvSpPr txBox="1"/>
              <p:nvPr/>
            </p:nvSpPr>
            <p:spPr>
              <a:xfrm>
                <a:off x="6333772" y="4951925"/>
                <a:ext cx="1226785" cy="5830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Circle</a:t>
                </a:r>
              </a:p>
            </p:txBody>
          </p:sp>
          <p:sp>
            <p:nvSpPr>
              <p:cNvPr id="64535" name="Rounded Rectangle 93"/>
              <p:cNvSpPr>
                <a:spLocks noChangeArrowheads="1"/>
              </p:cNvSpPr>
              <p:nvPr/>
            </p:nvSpPr>
            <p:spPr bwMode="auto">
              <a:xfrm>
                <a:off x="5334000" y="2133600"/>
                <a:ext cx="2971800" cy="3429000"/>
              </a:xfrm>
              <a:prstGeom prst="roundRect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 sz="240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64524" name="Straight Arrow Connector 95"/>
            <p:cNvCxnSpPr>
              <a:cxnSpLocks noChangeShapeType="1"/>
            </p:cNvCxnSpPr>
            <p:nvPr/>
          </p:nvCxnSpPr>
          <p:spPr bwMode="auto">
            <a:xfrm>
              <a:off x="6488113" y="5873750"/>
              <a:ext cx="598487" cy="142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4"/>
          <p:cNvGraphicFramePr>
            <a:graphicFrameLocks noGrp="1"/>
          </p:cNvGraphicFramePr>
          <p:nvPr/>
        </p:nvGraphicFramePr>
        <p:xfrm>
          <a:off x="533400" y="1219200"/>
          <a:ext cx="8077200" cy="4057650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VARIABEL KOM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Wheel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F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Circle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Aksessibilitas anggota satu dg lainnya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Rendah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Tinggi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Pengawasan aliran pesan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Tinggi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Rendah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Moral / kepuasan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Sgt rndh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Tinggi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Kemunculan pemimpin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Tinggi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Sgt rendah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Kecermatan solusi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Baik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Buruk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Kecepatan kinerja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Cepat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Lambat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Jumlah pesan yg dikirimkan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Rendah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Tinggi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Kemunculan organisasi yang stabil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Cepat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Sgt lambat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Penyesuaian dg perubahan kerja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Lambat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Cepat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Kecenderungan beban berlebih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Tinggi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rendah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95400" y="457200"/>
            <a:ext cx="6467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PERBANDINGAN 2 POLA KOMUNIKASI  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4575"/>
            <a:ext cx="373856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3494088" y="1219200"/>
            <a:ext cx="5216525" cy="2365375"/>
            <a:chOff x="457200" y="1708164"/>
            <a:chExt cx="5216601" cy="2365678"/>
          </a:xfrm>
        </p:grpSpPr>
        <p:sp>
          <p:nvSpPr>
            <p:cNvPr id="47109" name="Rectangle 4"/>
            <p:cNvSpPr>
              <a:spLocks noChangeArrowheads="1"/>
            </p:cNvSpPr>
            <p:nvPr/>
          </p:nvSpPr>
          <p:spPr bwMode="auto">
            <a:xfrm>
              <a:off x="457200" y="3612177"/>
              <a:ext cx="426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85738" indent="-1857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id-ID" altLang="id-ID" sz="2400">
                  <a:latin typeface="Candara" panose="020E0502030303020204" pitchFamily="34" charset="0"/>
                  <a:cs typeface="Calibri" panose="020F0502020204030204" pitchFamily="34" charset="0"/>
                </a:rPr>
                <a:t>Kesatuan dalam tujuan  </a:t>
              </a:r>
              <a:endParaRPr lang="en-US" altLang="id-ID" sz="2400">
                <a:latin typeface="Candara" panose="020E05020303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110" name="Rectangle 5"/>
            <p:cNvSpPr>
              <a:spLocks noChangeArrowheads="1"/>
            </p:cNvSpPr>
            <p:nvPr/>
          </p:nvSpPr>
          <p:spPr bwMode="auto">
            <a:xfrm>
              <a:off x="484560" y="1708164"/>
              <a:ext cx="5189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2400">
                  <a:latin typeface="Candara" panose="020E0502030303020204" pitchFamily="34" charset="0"/>
                </a:rPr>
                <a:t>Kumpulan </a:t>
              </a:r>
              <a:r>
                <a:rPr lang="id-ID" altLang="id-ID" sz="2400">
                  <a:latin typeface="Candara" panose="020E0502030303020204" pitchFamily="34" charset="0"/>
                </a:rPr>
                <a:t>dua atau lebih individu</a:t>
              </a:r>
              <a:r>
                <a:rPr lang="en-US" altLang="id-ID" sz="2400">
                  <a:latin typeface="Candara" panose="020E0502030303020204" pitchFamily="34" charset="0"/>
                </a:rPr>
                <a:t>…….</a:t>
              </a:r>
            </a:p>
          </p:txBody>
        </p:sp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457200" y="2354880"/>
              <a:ext cx="27831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id-ID" altLang="id-ID" sz="2400">
                  <a:latin typeface="Candara" panose="020E050203030302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id-ID" sz="2400">
                  <a:latin typeface="Candara" panose="020E0502030303020204" pitchFamily="34" charset="0"/>
                  <a:cs typeface="Calibri" panose="020F0502020204030204" pitchFamily="34" charset="0"/>
                </a:rPr>
                <a:t>aling</a:t>
              </a:r>
              <a:r>
                <a:rPr lang="id-ID" altLang="id-ID" sz="2400">
                  <a:latin typeface="Candara" panose="020E0502030303020204" pitchFamily="34" charset="0"/>
                  <a:cs typeface="Calibri" panose="020F0502020204030204" pitchFamily="34" charset="0"/>
                </a:rPr>
                <a:t> berinteraksi</a:t>
              </a:r>
              <a:endParaRPr lang="en-US" altLang="id-ID" sz="2400">
                <a:latin typeface="Candara" panose="020E05020303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57200" y="3001596"/>
              <a:ext cx="3429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5738" indent="-1857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id-ID" altLang="id-ID" sz="2400">
                  <a:latin typeface="Candara" panose="020E0502030303020204" pitchFamily="34" charset="0"/>
                  <a:cs typeface="Calibri" panose="020F0502020204030204" pitchFamily="34" charset="0"/>
                </a:rPr>
                <a:t>Saling tergantung </a:t>
              </a:r>
              <a:r>
                <a:rPr lang="en-US" altLang="id-ID" sz="2400">
                  <a:latin typeface="Candara" panose="020E050203030302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2743200" y="400050"/>
            <a:ext cx="6400800" cy="5238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800">
                <a:solidFill>
                  <a:schemeClr val="bg1"/>
                </a:solidFill>
                <a:latin typeface="Candara" panose="020E0502030303020204" pitchFamily="34" charset="0"/>
              </a:rPr>
              <a:t>APA YANG DIMAKSUD KELOMPOK ?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 txBox="1">
            <a:spLocks/>
          </p:cNvSpPr>
          <p:nvPr/>
        </p:nvSpPr>
        <p:spPr bwMode="auto">
          <a:xfrm>
            <a:off x="457200" y="3048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3200">
                <a:solidFill>
                  <a:schemeClr val="tx2"/>
                </a:solidFill>
                <a:latin typeface="Calibri" panose="020F0502020204030204" pitchFamily="34" charset="0"/>
              </a:rPr>
              <a:t>PENGARUH KELOMPOK PADA PERILAKU KOMUNIKASI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676400"/>
            <a:ext cx="82296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74320" indent="-274320" fontAlgn="auto">
              <a:buFont typeface="Wingdings 2"/>
              <a:buChar char=""/>
              <a:defRPr/>
            </a:pPr>
            <a:r>
              <a:rPr lang="en-US" sz="2800">
                <a:solidFill>
                  <a:srgbClr val="FFFF00"/>
                </a:solidFill>
                <a:latin typeface="Calibri" panose="020F0502020204030204" pitchFamily="34" charset="0"/>
              </a:rPr>
              <a:t>Konformitas (</a:t>
            </a:r>
            <a:r>
              <a:rPr lang="en-US" sz="2800" i="1">
                <a:solidFill>
                  <a:srgbClr val="FFFF00"/>
                </a:solidFill>
                <a:latin typeface="Calibri" panose="020F0502020204030204" pitchFamily="34" charset="0"/>
              </a:rPr>
              <a:t>conformity</a:t>
            </a:r>
            <a:r>
              <a:rPr lang="en-US" sz="2800">
                <a:solidFill>
                  <a:srgbClr val="FFFF00"/>
                </a:solidFill>
                <a:latin typeface="Calibri" panose="020F0502020204030204" pitchFamily="34" charset="0"/>
              </a:rPr>
              <a:t>) </a:t>
            </a:r>
            <a:r>
              <a:rPr lang="en-US" sz="2800">
                <a:latin typeface="Calibri" panose="020F0502020204030204" pitchFamily="34" charset="0"/>
              </a:rPr>
              <a:t>adalah perubahan perilaku atau kepercayaan menuju norma kelompok sebagai akibat tekanan kelompok—yang real atau yang dibayangkan.</a:t>
            </a:r>
          </a:p>
          <a:p>
            <a:pPr marL="577850" indent="-349250" fontAlgn="auto">
              <a:buFont typeface="Wingdings" pitchFamily="2" charset="2"/>
              <a:buChar char="Ø"/>
              <a:defRPr/>
            </a:pPr>
            <a:r>
              <a:rPr lang="en-US" sz="2800" u="sng">
                <a:latin typeface="Calibri" panose="020F0502020204030204" pitchFamily="34" charset="0"/>
              </a:rPr>
              <a:t>Pengaruh sosial normatif</a:t>
            </a:r>
            <a:r>
              <a:rPr lang="en-US" sz="2800">
                <a:latin typeface="Calibri" panose="020F0502020204030204" pitchFamily="34" charset="0"/>
              </a:rPr>
              <a:t>; kita sepakat karena kita merasa tidak enak dengan ‘mereka’. Kita tidak ingin melanggar ekspektasi mereka.</a:t>
            </a:r>
          </a:p>
          <a:p>
            <a:pPr marL="577850" indent="-349250" fontAlgn="auto">
              <a:buFont typeface="Wingdings" pitchFamily="2" charset="2"/>
              <a:buChar char="Ø"/>
              <a:defRPr/>
            </a:pPr>
            <a:r>
              <a:rPr lang="en-US" sz="2800" u="sng">
                <a:latin typeface="Calibri" panose="020F0502020204030204" pitchFamily="34" charset="0"/>
              </a:rPr>
              <a:t>Pengaruh sosial informasional</a:t>
            </a:r>
            <a:r>
              <a:rPr lang="en-US" sz="2800">
                <a:latin typeface="Calibri" panose="020F0502020204030204" pitchFamily="34" charset="0"/>
              </a:rPr>
              <a:t>; kita mengikuti kelompok karena menganggap kelompok sebagai petunjuk untuk memilih alternatif yang tidak jelas.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 txBox="1">
            <a:spLocks/>
          </p:cNvSpPr>
          <p:nvPr/>
        </p:nvSpPr>
        <p:spPr bwMode="auto">
          <a:xfrm>
            <a:off x="228600" y="457200"/>
            <a:ext cx="7391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800">
                <a:solidFill>
                  <a:srgbClr val="FFFF00"/>
                </a:solidFill>
                <a:latin typeface="Candara" panose="020E0502030303020204" pitchFamily="34" charset="0"/>
              </a:rPr>
              <a:t>Faktor-faktor yang mempengaruhi konformitas</a:t>
            </a:r>
          </a:p>
        </p:txBody>
      </p:sp>
      <p:sp>
        <p:nvSpPr>
          <p:cNvPr id="68611" name="Content Placeholder 1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"/>
            </a:pPr>
            <a:r>
              <a:rPr lang="en-US" altLang="id-ID" sz="2400">
                <a:latin typeface="Candara" panose="020E0502030303020204" pitchFamily="34" charset="0"/>
              </a:rPr>
              <a:t>Faktor situasional; kejelasan situasi, konteks situasi, cara penyampaian penilaian, karakteristik sumber pengaruh, ukuran kelompok, dan tingkat kesepakatan kelompok.</a:t>
            </a:r>
          </a:p>
          <a:p>
            <a:pPr eaLnBrk="1" hangingPunct="1">
              <a:buFont typeface="Wingdings 2" panose="05020102010507070707" pitchFamily="18" charset="2"/>
              <a:buChar char=""/>
            </a:pPr>
            <a:r>
              <a:rPr lang="en-US" altLang="id-ID" sz="2400">
                <a:latin typeface="Candara" panose="020E0502030303020204" pitchFamily="34" charset="0"/>
              </a:rPr>
              <a:t>Faktor personal; usia, jenis kelamin, stabilitas emosional, otoritarianisme, kecerdasan, motivasi (affiliation, achievement, power), dan harga diri.</a:t>
            </a:r>
          </a:p>
          <a:p>
            <a:pPr eaLnBrk="1" hangingPunct="1">
              <a:buFont typeface="Wingdings 2" panose="05020102010507070707" pitchFamily="18" charset="2"/>
              <a:buChar char=""/>
            </a:pPr>
            <a:r>
              <a:rPr lang="en-US" altLang="id-ID" sz="2400">
                <a:latin typeface="Candara" panose="020E0502030303020204" pitchFamily="34" charset="0"/>
              </a:rPr>
              <a:t>Kedua faktor tersebut berpengaruh dalam menentukan konformitas dan tidak bisa dinilai dari satu sisi saja.</a:t>
            </a:r>
          </a:p>
          <a:p>
            <a:pPr eaLnBrk="1" hangingPunct="1">
              <a:buFont typeface="Wingdings 2" panose="05020102010507070707" pitchFamily="18" charset="2"/>
              <a:buChar char=""/>
            </a:pPr>
            <a:r>
              <a:rPr lang="en-US" altLang="id-ID" sz="2400">
                <a:latin typeface="Candara" panose="020E0502030303020204" pitchFamily="34" charset="0"/>
              </a:rPr>
              <a:t>Konformitas tidak selamanya baik. Dalam bidang penelitian, konformitas tidak diharapkan. Sebaliknya, kemandirian (</a:t>
            </a:r>
            <a:r>
              <a:rPr lang="en-US" altLang="id-ID" sz="2400" i="1">
                <a:latin typeface="Candara" panose="020E0502030303020204" pitchFamily="34" charset="0"/>
              </a:rPr>
              <a:t>independence</a:t>
            </a:r>
            <a:r>
              <a:rPr lang="en-US" altLang="id-ID" sz="2400">
                <a:latin typeface="Candara" panose="020E0502030303020204" pitchFamily="34" charset="0"/>
              </a:rPr>
              <a:t>)-lah yang harus dimajukan.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Kohesivitas Kelompok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blackWhite">
          <a:xfrm>
            <a:off x="533400" y="2286000"/>
            <a:ext cx="8077200" cy="3886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274320" anchor="ctr"/>
          <a:lstStyle/>
          <a:p>
            <a:pPr marL="457200" indent="-457200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Cara meningkatkan kohesivitas kelompok : </a:t>
            </a:r>
          </a:p>
          <a:p>
            <a:pPr marL="457200" indent="-457200"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Membuat kelompok menjadi kecil</a:t>
            </a:r>
          </a:p>
          <a:p>
            <a:pPr marL="457200" indent="-457200"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Buat kesepakatan tujuan kelomppok </a:t>
            </a:r>
          </a:p>
          <a:p>
            <a:pPr marL="457200" indent="-457200"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Tingkatkan waktu kebersamaan kelompok </a:t>
            </a:r>
          </a:p>
          <a:p>
            <a:pPr marL="457200" indent="-457200"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Tingkatkan tantangan terhadap kelompok </a:t>
            </a:r>
          </a:p>
          <a:p>
            <a:pPr marL="457200" indent="-457200"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Menstimulus kelompok dengan persaingan </a:t>
            </a:r>
          </a:p>
          <a:p>
            <a:pPr marL="457200" indent="-457200"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Beri imbalan secara kelompok, bukan individu  </a:t>
            </a:r>
          </a:p>
          <a:p>
            <a:pPr marL="457200" indent="-457200"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Perkuat status kelompok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d-ID" sz="2400">
                <a:solidFill>
                  <a:srgbClr val="FFFFFF"/>
                </a:solidFill>
                <a:latin typeface="Tahoma" panose="020B0604030504040204" pitchFamily="34" charset="0"/>
              </a:rPr>
              <a:t>Tingkatan dimana anggota kelompok saling berinteraksi dan memotivasi untuk tetap dalam kelompok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allAtOnce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id-ID" sz="3200">
                <a:solidFill>
                  <a:srgbClr val="FFFF00"/>
                </a:solidFill>
                <a:latin typeface="Berlin Sans FB" panose="020E0602020502020306" pitchFamily="34" charset="0"/>
              </a:rPr>
              <a:t>PENGAMBILAN KEPUTUSAN KELOMPOK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46238"/>
            <a:ext cx="4033838" cy="4525962"/>
          </a:xfrm>
        </p:spPr>
        <p:txBody>
          <a:bodyPr/>
          <a:lstStyle/>
          <a:p>
            <a:pPr eaLnBrk="1" hangingPunct="1"/>
            <a:r>
              <a:rPr lang="en-US" altLang="id-ID" sz="2400">
                <a:solidFill>
                  <a:srgbClr val="FFFFFF"/>
                </a:solidFill>
              </a:rPr>
              <a:t>KEKUATAN</a:t>
            </a:r>
          </a:p>
          <a:p>
            <a:pPr lvl="1" eaLnBrk="1" hangingPunct="1"/>
            <a:r>
              <a:rPr lang="en-US" altLang="id-ID">
                <a:solidFill>
                  <a:srgbClr val="FFFFFF"/>
                </a:solidFill>
              </a:rPr>
              <a:t>Informasi lebih lengkap  </a:t>
            </a:r>
          </a:p>
          <a:p>
            <a:pPr lvl="1" eaLnBrk="1" hangingPunct="1"/>
            <a:r>
              <a:rPr lang="en-US" altLang="id-ID">
                <a:solidFill>
                  <a:srgbClr val="FFFFFF"/>
                </a:solidFill>
              </a:rPr>
              <a:t>Banyak pandangan </a:t>
            </a:r>
          </a:p>
          <a:p>
            <a:pPr lvl="1" eaLnBrk="1" hangingPunct="1"/>
            <a:r>
              <a:rPr lang="en-US" altLang="id-ID">
                <a:solidFill>
                  <a:srgbClr val="FFFFFF"/>
                </a:solidFill>
              </a:rPr>
              <a:t>Kualitas keputusan lebih baik &amp; akurat </a:t>
            </a:r>
          </a:p>
          <a:p>
            <a:pPr lvl="1" eaLnBrk="1" hangingPunct="1"/>
            <a:r>
              <a:rPr lang="en-US" altLang="id-ID">
                <a:solidFill>
                  <a:srgbClr val="FFFFFF"/>
                </a:solidFill>
              </a:rPr>
              <a:t>Mudah untuk implementasi keputusan  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91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US" altLang="id-ID" sz="2400">
                <a:solidFill>
                  <a:srgbClr val="FFFFFF"/>
                </a:solidFill>
              </a:rPr>
              <a:t>KELEMAHAN</a:t>
            </a:r>
          </a:p>
          <a:p>
            <a:pPr lvl="1" eaLnBrk="1" hangingPunct="1"/>
            <a:r>
              <a:rPr lang="en-US" altLang="id-ID">
                <a:solidFill>
                  <a:srgbClr val="FFFFFF"/>
                </a:solidFill>
              </a:rPr>
              <a:t>Memakan banyak waktu </a:t>
            </a:r>
          </a:p>
          <a:p>
            <a:pPr lvl="1" eaLnBrk="1" hangingPunct="1"/>
            <a:r>
              <a:rPr lang="en-US" altLang="id-ID">
                <a:solidFill>
                  <a:srgbClr val="FFFFFF"/>
                </a:solidFill>
              </a:rPr>
              <a:t>Tekanan penyesuaian tinggi </a:t>
            </a:r>
          </a:p>
          <a:p>
            <a:pPr lvl="1" eaLnBrk="1" hangingPunct="1"/>
            <a:r>
              <a:rPr lang="en-US" altLang="id-ID">
                <a:solidFill>
                  <a:srgbClr val="FFFFFF"/>
                </a:solidFill>
              </a:rPr>
              <a:t>Muncul dominasi satu/ kelompok kecil </a:t>
            </a:r>
          </a:p>
          <a:p>
            <a:pPr lvl="1" eaLnBrk="1" hangingPunct="1"/>
            <a:r>
              <a:rPr lang="en-US" altLang="id-ID">
                <a:solidFill>
                  <a:srgbClr val="FFFFFF"/>
                </a:solidFill>
              </a:rPr>
              <a:t>Terkadang terjadi kemenduaan tanggungjawab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1536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id-ID" sz="2800">
                <a:solidFill>
                  <a:schemeClr val="tx1"/>
                </a:solidFill>
                <a:latin typeface="Berlin Sans FB" panose="020E0602020502020306" pitchFamily="34" charset="0"/>
              </a:rPr>
              <a:t>TEKNIK PENGAMBILAN KEPUTUSAN KELOMPOK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609600" y="3124200"/>
            <a:ext cx="6324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33400" y="2036763"/>
            <a:ext cx="75438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id-ID" sz="2400" b="1">
                <a:solidFill>
                  <a:srgbClr val="FFFFFF"/>
                </a:solidFill>
              </a:rPr>
              <a:t> </a:t>
            </a:r>
            <a:r>
              <a:rPr lang="en-US" altLang="id-ID" sz="2400" b="1" i="1">
                <a:solidFill>
                  <a:srgbClr val="FFFF00"/>
                </a:solidFill>
              </a:rPr>
              <a:t>Interacting Group</a:t>
            </a:r>
            <a:r>
              <a:rPr lang="en-US" altLang="id-ID" sz="2400" b="1">
                <a:solidFill>
                  <a:srgbClr val="FFFFFF"/>
                </a:solidFill>
              </a:rPr>
              <a:t> 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id-ID" sz="2400" b="1">
                <a:solidFill>
                  <a:srgbClr val="FFFFFF"/>
                </a:solidFill>
              </a:rPr>
              <a:t>s</a:t>
            </a:r>
            <a:r>
              <a:rPr lang="en-US" altLang="id-ID" sz="2400">
                <a:solidFill>
                  <a:srgbClr val="FFFFFF"/>
                </a:solidFill>
                <a:latin typeface="Tahoma" panose="020B0604030504040204" pitchFamily="34" charset="0"/>
              </a:rPr>
              <a:t>etiap anggota berinteraksi melalui tatap muka 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971800" y="4094163"/>
            <a:ext cx="59436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id-ID" sz="2400" b="1" i="1">
                <a:solidFill>
                  <a:srgbClr val="FFFF00"/>
                </a:solidFill>
              </a:rPr>
              <a:t>Nominal Group Technique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id-ID" sz="2400">
                <a:solidFill>
                  <a:srgbClr val="FFFFFF"/>
                </a:solidFill>
                <a:latin typeface="Tahoma" panose="020B0604030504040204" pitchFamily="34" charset="0"/>
              </a:rPr>
              <a:t>anggota kelompok saling bertemu dan menyesuaikan pandangan masing-masing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124200" y="5715000"/>
            <a:ext cx="3810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71687" name="Picture 7" descr="BD202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16389" grpId="0"/>
      <p:bldP spid="16390" grpId="0"/>
      <p:bldP spid="583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685800" y="3505200"/>
            <a:ext cx="5181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3733800"/>
            <a:ext cx="4648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d-ID" sz="2400" b="1">
                <a:solidFill>
                  <a:srgbClr val="FFFFFF"/>
                </a:solidFill>
              </a:rPr>
              <a:t>Electronic Meeting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d-ID" sz="2400">
                <a:solidFill>
                  <a:srgbClr val="FFFFFF"/>
                </a:solidFill>
                <a:latin typeface="Tahoma" panose="020B0604030504040204" pitchFamily="34" charset="0"/>
              </a:rPr>
              <a:t>Pertemuan dimana setiap anggota berinteraksi lewat komputer, diperbolehkan memberi komentar dan pendapat. </a:t>
            </a:r>
          </a:p>
        </p:txBody>
      </p:sp>
      <p:pic>
        <p:nvPicPr>
          <p:cNvPr id="72708" name="Picture 5" descr="BD201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281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9600" y="1519238"/>
            <a:ext cx="73152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id-ID" sz="2400" b="1">
                <a:solidFill>
                  <a:srgbClr val="FFFFFF"/>
                </a:solidFill>
              </a:rPr>
              <a:t>Brainstorming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id-ID" sz="2400">
                <a:solidFill>
                  <a:srgbClr val="FFFFFF"/>
                </a:solidFill>
                <a:latin typeface="Tahoma" panose="020B0604030504040204" pitchFamily="34" charset="0"/>
              </a:rPr>
              <a:t>Proses generalisasi ide yang menampung berbagai ide dan alternatif, yang kemudian dikritisi untuk mencari alternatif terbaik </a:t>
            </a:r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id-ID" sz="2800">
                <a:solidFill>
                  <a:schemeClr val="tx1"/>
                </a:solidFill>
                <a:latin typeface="Berlin Sans FB" panose="020E0602020502020306" pitchFamily="34" charset="0"/>
              </a:rPr>
              <a:t>TEKNIK PENGAMBILAN KEPUTUSAN KELOMPOK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17412" grpId="0"/>
      <p:bldP spid="174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err="1"/>
              <a:t>Kepemimpinan</a:t>
            </a:r>
            <a:endParaRPr/>
          </a:p>
        </p:txBody>
      </p:sp>
      <p:sp>
        <p:nvSpPr>
          <p:cNvPr id="737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Merupakan aspek terpenting dalam keberadaan kelompok dan komunikasi kelompok.</a:t>
            </a:r>
          </a:p>
          <a:p>
            <a:pPr eaLnBrk="1" hangingPunct="1"/>
            <a:r>
              <a:rPr lang="en-US" altLang="id-ID"/>
              <a:t>Pemimpin dan kepemimpinan harus dilihat sebagai serangkaian fungsi yang harus dilaksanakan kelompok tidak sebagai suatu kualitas. Kelompok dengan kepemimpinan yang baik adalah kelompok yang berhasil melaksanakan fungsi-fungsinya, bukan karena pemimpinnya.</a:t>
            </a:r>
          </a:p>
          <a:p>
            <a:pPr eaLnBrk="1" hangingPunct="1"/>
            <a:r>
              <a:rPr lang="en-US" altLang="id-ID"/>
              <a:t>Dua fungsi utama kepemimpinan dalam kelompok, yaitu fungsi tugas dan fungsi pertimbangan.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250" y="4572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Candara" panose="020E0502030303020204" pitchFamily="34" charset="0"/>
              </a:rPr>
              <a:t>Fungsi Tugas </a:t>
            </a:r>
            <a:br>
              <a:rPr lang="en-US" sz="3200">
                <a:latin typeface="Candara" panose="020E0502030303020204" pitchFamily="34" charset="0"/>
              </a:rPr>
            </a:br>
            <a:r>
              <a:rPr lang="en-US" sz="3200">
                <a:latin typeface="Candara" panose="020E0502030303020204" pitchFamily="34" charset="0"/>
              </a:rPr>
              <a:t>(</a:t>
            </a:r>
            <a:r>
              <a:rPr lang="en-US" sz="3200" i="1">
                <a:latin typeface="Candara" panose="020E0502030303020204" pitchFamily="34" charset="0"/>
              </a:rPr>
              <a:t>Group Achievement Functions</a:t>
            </a:r>
            <a:r>
              <a:rPr lang="en-US" sz="320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250" y="1752600"/>
            <a:ext cx="8229600" cy="4724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kegiatan-kegiatan</a:t>
            </a:r>
            <a:r>
              <a:rPr lang="en-US" dirty="0"/>
              <a:t> yang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/>
              <a:t>Informing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/>
              <a:t>Planning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/>
              <a:t>Orienting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/>
              <a:t>Integrating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/>
              <a:t>Representing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/>
              <a:t>Coordinating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/>
              <a:t>Clarifying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/>
              <a:t>Evaluating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i="1" dirty="0"/>
              <a:t>Stimulating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>
                <a:latin typeface="Candara" panose="020E0502030303020204" pitchFamily="34" charset="0"/>
              </a:rPr>
              <a:t>Fungsi Pertimbangan </a:t>
            </a:r>
            <a:br>
              <a:rPr lang="id-ID" sz="3200">
                <a:latin typeface="Candara" panose="020E0502030303020204" pitchFamily="34" charset="0"/>
              </a:rPr>
            </a:br>
            <a:r>
              <a:rPr lang="id-ID" sz="3200">
                <a:latin typeface="Candara" panose="020E0502030303020204" pitchFamily="34" charset="0"/>
              </a:rPr>
              <a:t>(</a:t>
            </a:r>
            <a:r>
              <a:rPr lang="id-ID" sz="3200" i="1">
                <a:latin typeface="Candara" panose="020E0502030303020204" pitchFamily="34" charset="0"/>
              </a:rPr>
              <a:t>Group Maintenance Functions</a:t>
            </a:r>
            <a:r>
              <a:rPr lang="id-ID" sz="320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77827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/>
              <a:t>Fungsi yang menjaga iklim emosional dan kepuasan perseorangan para anggota kelompok.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Promoting participation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Regulating interaction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Promoting need satisfaction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Promoting cooperation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Arbitrating conflict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Protecting individual rights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Providing exemplary behavior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Assuming responsibility for group failure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Promoting group development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err="1">
                <a:latin typeface="Candara" panose="020E0502030303020204" pitchFamily="34" charset="0"/>
              </a:rPr>
              <a:t>Beberapa</a:t>
            </a:r>
            <a:r>
              <a:rPr sz="3200">
                <a:latin typeface="Candara" panose="020E0502030303020204" pitchFamily="34" charset="0"/>
              </a:rPr>
              <a:t> </a:t>
            </a:r>
            <a:r>
              <a:rPr sz="3200" err="1">
                <a:latin typeface="Candara" panose="020E0502030303020204" pitchFamily="34" charset="0"/>
              </a:rPr>
              <a:t>pendekatan</a:t>
            </a:r>
            <a:r>
              <a:rPr sz="3200">
                <a:latin typeface="Candara" panose="020E0502030303020204" pitchFamily="34" charset="0"/>
              </a:rPr>
              <a:t> </a:t>
            </a:r>
            <a:r>
              <a:rPr sz="3200" err="1">
                <a:latin typeface="Candara" panose="020E0502030303020204" pitchFamily="34" charset="0"/>
              </a:rPr>
              <a:t>kepemimpinan</a:t>
            </a:r>
            <a:endParaRPr sz="3200">
              <a:latin typeface="Candara" panose="020E0502030303020204" pitchFamily="34" charset="0"/>
            </a:endParaRPr>
          </a:p>
        </p:txBody>
      </p:sp>
      <p:sp>
        <p:nvSpPr>
          <p:cNvPr id="79875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876800"/>
          </a:xfrm>
        </p:spPr>
        <p:txBody>
          <a:bodyPr/>
          <a:lstStyle/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Good-leaders-are-born</a:t>
            </a:r>
            <a:endParaRPr lang="en-US" altLang="id-ID"/>
          </a:p>
          <a:p>
            <a:pPr marL="273050" indent="-273050" eaLnBrk="1" hangingPunct="1">
              <a:buFont typeface="Wingdings 2" panose="05020102010507070707" pitchFamily="18" charset="2"/>
              <a:buNone/>
            </a:pPr>
            <a:r>
              <a:rPr lang="en-US" altLang="id-ID" i="1"/>
              <a:t>	</a:t>
            </a:r>
            <a:r>
              <a:rPr lang="en-US" altLang="id-ID"/>
              <a:t>Pendekatan tradisional ini mengasumsikan pemimpin itu dilahirkan dan merupakan keturunan.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One-best-style</a:t>
            </a:r>
            <a:endParaRPr lang="en-US" altLang="id-ID"/>
          </a:p>
          <a:p>
            <a:pPr marL="273050" indent="-273050" eaLnBrk="1" hangingPunct="1">
              <a:buFont typeface="Wingdings 2" panose="05020102010507070707" pitchFamily="18" charset="2"/>
              <a:buNone/>
            </a:pPr>
            <a:r>
              <a:rPr lang="en-US" altLang="id-ID" i="1"/>
              <a:t>	</a:t>
            </a:r>
            <a:r>
              <a:rPr lang="en-US" altLang="id-ID"/>
              <a:t>Pendekatan ini disesuaikan dengan budaya dari kelompok sendiri. Model kepemimpinannya antara lain: otokrasi, demokrasi/partisipatoris, dan bebas (</a:t>
            </a:r>
            <a:r>
              <a:rPr lang="en-US" altLang="id-ID" i="1"/>
              <a:t>laissez-faire</a:t>
            </a:r>
            <a:r>
              <a:rPr lang="en-US" altLang="id-ID"/>
              <a:t>).</a:t>
            </a:r>
          </a:p>
          <a:p>
            <a:pPr marL="273050" indent="-273050" eaLnBrk="1" hangingPunct="1">
              <a:buFont typeface="Wingdings 2" panose="05020102010507070707" pitchFamily="18" charset="2"/>
              <a:buChar char=""/>
            </a:pPr>
            <a:r>
              <a:rPr lang="en-US" altLang="id-ID" i="1"/>
              <a:t>Contextual</a:t>
            </a:r>
            <a:endParaRPr lang="en-US" altLang="id-ID"/>
          </a:p>
          <a:p>
            <a:pPr marL="273050" indent="-273050" eaLnBrk="1" hangingPunct="1">
              <a:buFont typeface="Wingdings 2" panose="05020102010507070707" pitchFamily="18" charset="2"/>
              <a:buNone/>
            </a:pPr>
            <a:r>
              <a:rPr lang="en-US" altLang="id-ID" i="1"/>
              <a:t>	</a:t>
            </a:r>
            <a:r>
              <a:rPr lang="en-US" altLang="id-ID"/>
              <a:t>Pendekatan ini mendasarkan pola kepemimpinan berdasarkan konteks dimana kelompok tersebut berada. Pemimpin adalah gabungan dari kemampuan pribadi dan hasil belajar seseorang.</a:t>
            </a:r>
            <a:endParaRPr lang="en-US" altLang="id-ID" i="1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62000" y="457200"/>
            <a:ext cx="8382000" cy="5334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d-ID" altLang="id-ID" sz="2800">
                <a:solidFill>
                  <a:schemeClr val="bg1"/>
                </a:solidFill>
                <a:latin typeface="Candara" panose="020E0502030303020204" pitchFamily="34" charset="0"/>
              </a:rPr>
              <a:t>MENGAPA INDIVIDU BERGABUNG DALAM KELOMPOK?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200400" y="1295400"/>
            <a:ext cx="5562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349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d-ID" altLang="id-ID" sz="2400">
                <a:latin typeface="Candara" panose="020E0502030303020204" pitchFamily="34" charset="0"/>
              </a:rPr>
              <a:t>m</a:t>
            </a:r>
            <a:r>
              <a:rPr lang="en-US" altLang="id-ID" sz="2400">
                <a:latin typeface="Candara" panose="020E0502030303020204" pitchFamily="34" charset="0"/>
              </a:rPr>
              <a:t>emenuhi tujuan yang ingin dicapai. </a:t>
            </a:r>
            <a:endParaRPr lang="id-ID" altLang="id-ID" sz="240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d-ID" sz="2400">
                <a:latin typeface="Candara" panose="020E0502030303020204" pitchFamily="34" charset="0"/>
              </a:rPr>
              <a:t>sosialisasi (</a:t>
            </a:r>
            <a:r>
              <a:rPr lang="en-US" altLang="id-ID" sz="2400" i="1">
                <a:latin typeface="Candara" panose="020E0502030303020204" pitchFamily="34" charset="0"/>
              </a:rPr>
              <a:t>socializing</a:t>
            </a:r>
            <a:r>
              <a:rPr lang="en-US" altLang="id-ID" sz="2400">
                <a:latin typeface="Candara" panose="020E0502030303020204" pitchFamily="34" charset="0"/>
              </a:rPr>
              <a:t>) </a:t>
            </a:r>
            <a:endParaRPr lang="id-ID" altLang="id-ID" sz="240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d-ID" sz="2400">
                <a:latin typeface="Candara" panose="020E0502030303020204" pitchFamily="34" charset="0"/>
              </a:rPr>
              <a:t>pertemanan (</a:t>
            </a:r>
            <a:r>
              <a:rPr lang="en-US" altLang="id-ID" sz="2400" i="1">
                <a:latin typeface="Candara" panose="020E0502030303020204" pitchFamily="34" charset="0"/>
              </a:rPr>
              <a:t>companionship</a:t>
            </a:r>
            <a:r>
              <a:rPr lang="en-US" altLang="id-ID" sz="2400">
                <a:latin typeface="Candara" panose="020E0502030303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d-ID" altLang="id-ID" sz="2400">
                <a:latin typeface="Candara" panose="020E0502030303020204" pitchFamily="34" charset="0"/>
              </a:rPr>
              <a:t>m</a:t>
            </a:r>
            <a:r>
              <a:rPr lang="en-US" altLang="id-ID" sz="2400">
                <a:latin typeface="Candara" panose="020E0502030303020204" pitchFamily="34" charset="0"/>
              </a:rPr>
              <a:t>endukung perkembangan atau perubahan seseorang.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d-ID" sz="2400">
                <a:latin typeface="Candara" panose="020E0502030303020204" pitchFamily="34" charset="0"/>
              </a:rPr>
              <a:t>sarana pertumbuhan spiritual (</a:t>
            </a:r>
            <a:r>
              <a:rPr lang="en-US" altLang="id-ID" sz="2400" i="1">
                <a:latin typeface="Candara" panose="020E0502030303020204" pitchFamily="34" charset="0"/>
              </a:rPr>
              <a:t>spiritual growth</a:t>
            </a:r>
            <a:r>
              <a:rPr lang="en-US" altLang="id-ID" sz="2400">
                <a:latin typeface="Candara" panose="020E0502030303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d-ID" altLang="id-ID" sz="2400">
                <a:latin typeface="Candara" panose="020E0502030303020204" pitchFamily="34" charset="0"/>
              </a:rPr>
              <a:t>m</a:t>
            </a:r>
            <a:r>
              <a:rPr lang="en-US" altLang="id-ID" sz="2400">
                <a:latin typeface="Candara" panose="020E0502030303020204" pitchFamily="34" charset="0"/>
              </a:rPr>
              <a:t>encapai tujuan-tujuan ekonomis.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027" y="4648200"/>
            <a:ext cx="3432345" cy="196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8"/>
          <p:cNvSpPr txBox="1">
            <a:spLocks noChangeArrowheads="1"/>
          </p:cNvSpPr>
          <p:nvPr/>
        </p:nvSpPr>
        <p:spPr bwMode="auto">
          <a:xfrm>
            <a:off x="2743200" y="400050"/>
            <a:ext cx="6400800" cy="954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800">
                <a:solidFill>
                  <a:schemeClr val="bg1"/>
                </a:solidFill>
                <a:latin typeface="Candara" panose="020E0502030303020204" pitchFamily="34" charset="0"/>
              </a:rPr>
              <a:t>APA DASAR INDIVIDU MEMILIH KELOMPOKNYA </a:t>
            </a:r>
            <a:r>
              <a:rPr lang="en-US" altLang="id-ID" sz="2800">
                <a:solidFill>
                  <a:schemeClr val="bg1"/>
                </a:solidFill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276600" y="1676400"/>
            <a:ext cx="5410200" cy="2362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Ketertarikan atas siapa </a:t>
            </a:r>
            <a:r>
              <a:rPr lang="id-ID" sz="2400"/>
              <a:t>saja </a:t>
            </a:r>
            <a:r>
              <a:rPr lang="en-US" sz="2400"/>
              <a:t>yang bergabung </a:t>
            </a:r>
            <a:r>
              <a:rPr lang="id-ID" sz="2400"/>
              <a:t>dalam suatu</a:t>
            </a:r>
            <a:r>
              <a:rPr lang="en-US" sz="2400"/>
              <a:t> kelompok</a:t>
            </a:r>
            <a:r>
              <a:rPr lang="id-ID" sz="2400"/>
              <a:t>,</a:t>
            </a:r>
            <a:r>
              <a:rPr lang="en-US" sz="2400"/>
              <a:t>  </a:t>
            </a:r>
            <a:r>
              <a:rPr lang="en-US" sz="2400" u="sng"/>
              <a:t>seperti</a:t>
            </a:r>
            <a:r>
              <a:rPr lang="en-US" sz="2400"/>
              <a:t> ketertarikan fisik/penampilan, sosialitas yang muncul dalam kelompok tersebut, atau pekerjaan yang dilakukan.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Ketertarikan terhadap kegiatan dan tujuan yang dilakukan.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Ketertarikan terhadap keanggotaan kelompok itu sendiri.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Ketertarikan interpersonal; </a:t>
            </a:r>
            <a:r>
              <a:rPr lang="en-US" sz="2400" i="1"/>
              <a:t>inclusion, control, effection.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8"/>
          <p:cNvSpPr txBox="1">
            <a:spLocks noChangeArrowheads="1"/>
          </p:cNvSpPr>
          <p:nvPr/>
        </p:nvSpPr>
        <p:spPr bwMode="auto">
          <a:xfrm>
            <a:off x="2743200" y="381000"/>
            <a:ext cx="6400800" cy="5238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800">
                <a:solidFill>
                  <a:schemeClr val="bg1"/>
                </a:solidFill>
                <a:latin typeface="Candara" panose="020E0502030303020204" pitchFamily="34" charset="0"/>
              </a:rPr>
              <a:t>JENIS</a:t>
            </a:r>
            <a:r>
              <a:rPr lang="en-US" altLang="id-ID" sz="2800">
                <a:solidFill>
                  <a:schemeClr val="bg1"/>
                </a:solidFill>
                <a:latin typeface="Candara" panose="020E0502030303020204" pitchFamily="34" charset="0"/>
              </a:rPr>
              <a:t> KELOMPOK </a:t>
            </a:r>
            <a:r>
              <a:rPr lang="id-ID" altLang="id-ID" sz="2800">
                <a:solidFill>
                  <a:schemeClr val="bg1"/>
                </a:solidFill>
                <a:latin typeface="Candara" panose="020E0502030303020204" pitchFamily="34" charset="0"/>
              </a:rPr>
              <a:t>:</a:t>
            </a:r>
            <a:endParaRPr lang="en-US" altLang="id-ID" sz="28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3938588" y="1570038"/>
            <a:ext cx="2768600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400">
                <a:latin typeface="Candara" panose="020E0502030303020204" pitchFamily="34" charset="0"/>
              </a:rPr>
              <a:t>Kelompok Formal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938588" y="4048125"/>
            <a:ext cx="2768600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400">
                <a:latin typeface="Candara" panose="020E0502030303020204" pitchFamily="34" charset="0"/>
              </a:rPr>
              <a:t>Kelompok In-formal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33988" y="2168525"/>
            <a:ext cx="3487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d-ID" sz="2000">
                <a:latin typeface="Candara" panose="020E0502030303020204" pitchFamily="34" charset="0"/>
                <a:cs typeface="Calibri" panose="020F0502020204030204" pitchFamily="34" charset="0"/>
              </a:rPr>
              <a:t> mengacu struktur organisasi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26050" y="2568575"/>
            <a:ext cx="368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d-ID" sz="2000">
                <a:latin typeface="Candara" panose="020E0502030303020204" pitchFamily="34" charset="0"/>
                <a:cs typeface="Calibri" panose="020F0502020204030204" pitchFamily="34" charset="0"/>
              </a:rPr>
              <a:t>perilaku diarahkan </a:t>
            </a:r>
            <a:r>
              <a:rPr lang="id-ID" altLang="id-ID" sz="2000">
                <a:latin typeface="Candara" panose="020E0502030303020204" pitchFamily="34" charset="0"/>
                <a:cs typeface="Calibri" panose="020F0502020204030204" pitchFamily="34" charset="0"/>
              </a:rPr>
              <a:t>untuk </a:t>
            </a:r>
            <a:r>
              <a:rPr lang="en-US" altLang="id-ID" sz="2000">
                <a:latin typeface="Candara" panose="020E0502030303020204" pitchFamily="34" charset="0"/>
                <a:cs typeface="Calibri" panose="020F0502020204030204" pitchFamily="34" charset="0"/>
              </a:rPr>
              <a:t>pencapaian tujuan</a:t>
            </a:r>
            <a:r>
              <a:rPr lang="id-ID" altLang="id-ID" sz="200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>
                <a:latin typeface="Candara" panose="020E0502030303020204" pitchFamily="34" charset="0"/>
                <a:cs typeface="Calibri" panose="020F0502020204030204" pitchFamily="34" charset="0"/>
              </a:rPr>
              <a:t>organisasi</a:t>
            </a: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5270500" y="4678363"/>
            <a:ext cx="29225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d-ID" sz="2000">
                <a:latin typeface="Candara" panose="020E0502030303020204" pitchFamily="34" charset="0"/>
              </a:rPr>
              <a:t> aliansi tidak terstruktur</a:t>
            </a:r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5257800" y="5119688"/>
            <a:ext cx="314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d-ID" sz="2000">
                <a:latin typeface="Candara" panose="020E0502030303020204" pitchFamily="34" charset="0"/>
              </a:rPr>
              <a:t> terbentuk secara alamiah</a:t>
            </a:r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5257800" y="5543550"/>
            <a:ext cx="357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id-ID" sz="2000">
                <a:latin typeface="Candara" panose="020E0502030303020204" pitchFamily="34" charset="0"/>
              </a:rPr>
              <a:t> terbentuk karena kebutuhan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8" y="1570038"/>
            <a:ext cx="2584928" cy="211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2" y="3979863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3200400" y="381000"/>
            <a:ext cx="2768600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400">
                <a:latin typeface="Candara" panose="020E0502030303020204" pitchFamily="34" charset="0"/>
              </a:rPr>
              <a:t>Kelompok Formal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1295400"/>
            <a:ext cx="5562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buFontTx/>
              <a:buChar char="•"/>
              <a:defRPr/>
            </a:pPr>
            <a:r>
              <a:rPr lang="en-US" sz="2400" b="1">
                <a:latin typeface="Candara" panose="020E0502030303020204" pitchFamily="34" charset="0"/>
              </a:rPr>
              <a:t>Kelompok perintah</a:t>
            </a:r>
            <a:r>
              <a:rPr lang="en-US" sz="2400">
                <a:latin typeface="Candara" panose="020E0502030303020204" pitchFamily="34" charset="0"/>
              </a:rPr>
              <a:t> = ditentukan oleh struktur organisasi, bertanggungjawab langsung pada atasannya sesuai struktur. </a:t>
            </a:r>
          </a:p>
          <a:p>
            <a:pPr eaLnBrk="1" hangingPunct="1">
              <a:defRPr/>
            </a:pPr>
            <a:r>
              <a:rPr lang="en-US" sz="2400">
                <a:latin typeface="Candara" panose="020E0502030303020204" pitchFamily="34" charset="0"/>
              </a:rPr>
              <a:t> </a:t>
            </a:r>
            <a:r>
              <a:rPr lang="id-ID" sz="2400">
                <a:latin typeface="Candara" panose="020E0502030303020204" pitchFamily="34" charset="0"/>
              </a:rPr>
              <a:t> </a:t>
            </a:r>
            <a:r>
              <a:rPr lang="en-US" sz="2400">
                <a:latin typeface="Candara" panose="020E0502030303020204" pitchFamily="34" charset="0"/>
              </a:rPr>
              <a:t> </a:t>
            </a:r>
            <a:r>
              <a:rPr lang="en-US" sz="2400" u="sng">
                <a:latin typeface="Candara" panose="020E0502030303020204" pitchFamily="34" charset="0"/>
              </a:rPr>
              <a:t>contoh :</a:t>
            </a:r>
            <a:r>
              <a:rPr lang="en-US" sz="2400">
                <a:latin typeface="Candara" panose="020E0502030303020204" pitchFamily="34" charset="0"/>
              </a:rPr>
              <a:t> kelompok unit produksi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0400" y="3810000"/>
            <a:ext cx="5562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buFontTx/>
              <a:buChar char="•"/>
              <a:defRPr/>
            </a:pPr>
            <a:r>
              <a:rPr lang="en-US" sz="2400" b="1">
                <a:latin typeface="Candara" panose="020E0502030303020204" pitchFamily="34" charset="0"/>
              </a:rPr>
              <a:t>Kelompok tugas</a:t>
            </a:r>
            <a:r>
              <a:rPr lang="en-US" sz="2400">
                <a:latin typeface="Candara" panose="020E0502030303020204" pitchFamily="34" charset="0"/>
              </a:rPr>
              <a:t> = ditentukan secara organisasional, perwakilan dari bagian tertentu.</a:t>
            </a:r>
          </a:p>
          <a:p>
            <a:pPr eaLnBrk="1" hangingPunct="1">
              <a:defRPr/>
            </a:pPr>
            <a:r>
              <a:rPr lang="en-US" sz="2400">
                <a:latin typeface="Candara" panose="020E0502030303020204" pitchFamily="34" charset="0"/>
              </a:rPr>
              <a:t>   </a:t>
            </a:r>
            <a:r>
              <a:rPr lang="en-US" sz="2400" u="sng">
                <a:latin typeface="Candara" panose="020E0502030303020204" pitchFamily="34" charset="0"/>
              </a:rPr>
              <a:t>contoh :</a:t>
            </a:r>
            <a:r>
              <a:rPr lang="en-US" sz="2400">
                <a:latin typeface="Candara" panose="020E0502030303020204" pitchFamily="34" charset="0"/>
              </a:rPr>
              <a:t> kelompok </a:t>
            </a:r>
            <a:r>
              <a:rPr lang="id-ID" sz="2400">
                <a:latin typeface="Candara" panose="020E0502030303020204" pitchFamily="34" charset="0"/>
              </a:rPr>
              <a:t>kerja penanganan    </a:t>
            </a:r>
          </a:p>
          <a:p>
            <a:pPr eaLnBrk="1" hangingPunct="1">
              <a:defRPr/>
            </a:pPr>
            <a:r>
              <a:rPr lang="id-ID" sz="2400">
                <a:latin typeface="Candara" panose="020E0502030303020204" pitchFamily="34" charset="0"/>
              </a:rPr>
              <a:t>                    banjir </a:t>
            </a:r>
            <a:endParaRPr lang="en-US" sz="2400" u="sng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3276600" y="457200"/>
            <a:ext cx="2768600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400">
                <a:latin typeface="Candara" panose="020E0502030303020204" pitchFamily="34" charset="0"/>
              </a:rPr>
              <a:t>Kelompok In-formal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24200" y="1447800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buFontTx/>
              <a:buChar char="•"/>
              <a:defRPr/>
            </a:pPr>
            <a:r>
              <a:rPr lang="en-US" sz="2400" b="1">
                <a:latin typeface="Candara" panose="020E0502030303020204" pitchFamily="34" charset="0"/>
              </a:rPr>
              <a:t>Kelompok kepentingan</a:t>
            </a:r>
            <a:r>
              <a:rPr lang="en-US" sz="2400">
                <a:latin typeface="Candara" panose="020E0502030303020204" pitchFamily="34" charset="0"/>
              </a:rPr>
              <a:t> = kumpulan orang-orang yang mempunyai kepentingan sama. </a:t>
            </a:r>
          </a:p>
          <a:p>
            <a:pPr eaLnBrk="1" hangingPunct="1">
              <a:defRPr/>
            </a:pPr>
            <a:r>
              <a:rPr lang="en-US" sz="2400">
                <a:latin typeface="Candara" panose="020E0502030303020204" pitchFamily="34" charset="0"/>
              </a:rPr>
              <a:t>  </a:t>
            </a:r>
            <a:r>
              <a:rPr lang="id-ID" sz="2400">
                <a:latin typeface="Candara" panose="020E0502030303020204" pitchFamily="34" charset="0"/>
              </a:rPr>
              <a:t>  </a:t>
            </a:r>
            <a:r>
              <a:rPr lang="en-US" sz="2400" u="sng">
                <a:latin typeface="Candara" panose="020E0502030303020204" pitchFamily="34" charset="0"/>
              </a:rPr>
              <a:t>contoh :</a:t>
            </a:r>
            <a:r>
              <a:rPr lang="en-US" sz="2400">
                <a:latin typeface="Candara" panose="020E0502030303020204" pitchFamily="34" charset="0"/>
              </a:rPr>
              <a:t> kelompok antrian tiket </a:t>
            </a:r>
            <a:r>
              <a:rPr lang="id-ID" sz="2400">
                <a:latin typeface="Candara" panose="020E0502030303020204" pitchFamily="34" charset="0"/>
              </a:rPr>
              <a:t> </a:t>
            </a:r>
            <a:endParaRPr lang="en-US" sz="2400">
              <a:latin typeface="Candara" panose="020E0502030303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124200" y="3810000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buFontTx/>
              <a:buChar char="•"/>
              <a:defRPr/>
            </a:pPr>
            <a:r>
              <a:rPr lang="en-US" sz="2400" b="1">
                <a:latin typeface="Candara" panose="020E0502030303020204" pitchFamily="34" charset="0"/>
              </a:rPr>
              <a:t>Kelompok persahabatan</a:t>
            </a:r>
            <a:r>
              <a:rPr lang="en-US" sz="2400">
                <a:latin typeface="Candara" panose="020E0502030303020204" pitchFamily="34" charset="0"/>
              </a:rPr>
              <a:t> = kumpulan orang-orang yang memiliki karakteristik sama/merasa memiliki kesamaan.   </a:t>
            </a:r>
          </a:p>
          <a:p>
            <a:pPr eaLnBrk="1" hangingPunct="1">
              <a:defRPr/>
            </a:pPr>
            <a:r>
              <a:rPr lang="en-US" sz="2400">
                <a:latin typeface="Candara" panose="020E0502030303020204" pitchFamily="34" charset="0"/>
              </a:rPr>
              <a:t>   </a:t>
            </a:r>
            <a:r>
              <a:rPr lang="en-US" sz="2400" u="sng">
                <a:latin typeface="Candara" panose="020E0502030303020204" pitchFamily="34" charset="0"/>
              </a:rPr>
              <a:t>contoh :</a:t>
            </a:r>
            <a:r>
              <a:rPr lang="en-US" sz="2400">
                <a:latin typeface="Candara" panose="020E0502030303020204" pitchFamily="34" charset="0"/>
              </a:rPr>
              <a:t> kelompok penggemar burung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err="1">
                <a:solidFill>
                  <a:srgbClr val="FFFF00"/>
                </a:solidFill>
              </a:rPr>
              <a:t>Nilai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kelompok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adalah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dipercayai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(</a:t>
            </a:r>
            <a:r>
              <a:rPr lang="en-US" i="1" dirty="0"/>
              <a:t>standards of achievement</a:t>
            </a:r>
            <a:r>
              <a:rPr lang="en-US" dirty="0"/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ramah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optimis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“first come first serve</a:t>
            </a:r>
            <a:r>
              <a:rPr lang="en-US" dirty="0"/>
              <a:t>”.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err="1"/>
              <a:t>Nilai-nilai</a:t>
            </a:r>
            <a:r>
              <a:t> </a:t>
            </a:r>
            <a:r>
              <a:rPr err="1"/>
              <a:t>kelompok</a:t>
            </a:r>
            <a:r>
              <a:t> (</a:t>
            </a:r>
            <a:r>
              <a:rPr i="1"/>
              <a:t>group values</a:t>
            </a:r>
            <a: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9350"/>
            <a:ext cx="5829300" cy="1463675"/>
          </a:xfrm>
        </p:spPr>
        <p:txBody>
          <a:bodyPr/>
          <a:lstStyle/>
          <a:p>
            <a:pPr eaLnBrk="1" hangingPunct="1">
              <a:defRPr/>
            </a:pPr>
            <a:r>
              <a:rPr lang="id-ID" cap="none"/>
              <a:t>Bagaimana Komunikasi Dalam Kelompok ?</a:t>
            </a:r>
          </a:p>
        </p:txBody>
      </p:sp>
    </p:spTree>
  </p:cSld>
  <p:clrMapOvr>
    <a:masterClrMapping/>
  </p:clrMapOvr>
  <p:transition>
    <p:random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6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Pap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1294</Words>
  <Application>Microsoft Office PowerPoint</Application>
  <PresentationFormat>On-screen Show (4:3)</PresentationFormat>
  <Paragraphs>229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54" baseType="lpstr">
      <vt:lpstr>Aharoni</vt:lpstr>
      <vt:lpstr>Arial</vt:lpstr>
      <vt:lpstr>Bell MT</vt:lpstr>
      <vt:lpstr>Berlin Sans FB</vt:lpstr>
      <vt:lpstr>Calibri</vt:lpstr>
      <vt:lpstr>Candara</vt:lpstr>
      <vt:lpstr>Century Gothic</vt:lpstr>
      <vt:lpstr>Constantia</vt:lpstr>
      <vt:lpstr>Gill Sans MT</vt:lpstr>
      <vt:lpstr>Poor Richard</vt:lpstr>
      <vt:lpstr>Tahoma</vt:lpstr>
      <vt:lpstr>Times New Roman</vt:lpstr>
      <vt:lpstr>Tw Cen MT</vt:lpstr>
      <vt:lpstr>Tw Cen MT Condensed</vt:lpstr>
      <vt:lpstr>Wingdings</vt:lpstr>
      <vt:lpstr>Wingdings 2</vt:lpstr>
      <vt:lpstr>Wingdings 3</vt:lpstr>
      <vt:lpstr>6_colormaster</vt:lpstr>
      <vt:lpstr>Clarity</vt:lpstr>
      <vt:lpstr>7_colormaster</vt:lpstr>
      <vt:lpstr>1_Office Theme</vt:lpstr>
      <vt:lpstr>Integral</vt:lpstr>
      <vt:lpstr>Ion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Nilai-nilai kelompok (group values)</vt:lpstr>
      <vt:lpstr>Bagaimana Komunikasi Dalam Kelompok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Kohesivitas Kelompok</vt:lpstr>
      <vt:lpstr>PENGAMBILAN KEPUTUSAN KELOMPOK</vt:lpstr>
      <vt:lpstr>TEKNIK PENGAMBILAN KEPUTUSAN KELOMPOK</vt:lpstr>
      <vt:lpstr>TEKNIK PENGAMBILAN KEPUTUSAN KELOMPOK</vt:lpstr>
      <vt:lpstr>Kepemimpinan</vt:lpstr>
      <vt:lpstr>Fungsi Tugas  (Group Achievement Functions)</vt:lpstr>
      <vt:lpstr>Fungsi Pertimbangan  (Group Maintenance Functions)</vt:lpstr>
      <vt:lpstr>Beberapa pendekatan kepemimpinan</vt:lpstr>
      <vt:lpstr>PowerPoint Presentation</vt:lpstr>
    </vt:vector>
  </TitlesOfParts>
  <Company>12345678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Meilan Sugiarto</dc:creator>
  <cp:lastModifiedBy>XPS 12</cp:lastModifiedBy>
  <cp:revision>98</cp:revision>
  <dcterms:created xsi:type="dcterms:W3CDTF">2008-12-15T18:41:23Z</dcterms:created>
  <dcterms:modified xsi:type="dcterms:W3CDTF">2017-12-20T06:55:51Z</dcterms:modified>
</cp:coreProperties>
</file>