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20"/>
  </p:notesMasterIdLst>
  <p:sldIdLst>
    <p:sldId id="317" r:id="rId2"/>
    <p:sldId id="298" r:id="rId3"/>
    <p:sldId id="308" r:id="rId4"/>
    <p:sldId id="309" r:id="rId5"/>
    <p:sldId id="310" r:id="rId6"/>
    <p:sldId id="311" r:id="rId7"/>
    <p:sldId id="312" r:id="rId8"/>
    <p:sldId id="299" r:id="rId9"/>
    <p:sldId id="300" r:id="rId10"/>
    <p:sldId id="313" r:id="rId11"/>
    <p:sldId id="301" r:id="rId12"/>
    <p:sldId id="302" r:id="rId13"/>
    <p:sldId id="314" r:id="rId14"/>
    <p:sldId id="315" r:id="rId15"/>
    <p:sldId id="303" r:id="rId16"/>
    <p:sldId id="304" r:id="rId17"/>
    <p:sldId id="316" r:id="rId18"/>
    <p:sldId id="296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660"/>
  </p:normalViewPr>
  <p:slideViewPr>
    <p:cSldViewPr>
      <p:cViewPr>
        <p:scale>
          <a:sx n="76" d="100"/>
          <a:sy n="76" d="100"/>
        </p:scale>
        <p:origin x="-990" y="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95A371-85A5-4839-B99C-9362751682AD}" type="datetimeFigureOut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C06C91B-7ADC-4118-AC25-189693751F2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74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002C0FC1-9DA3-41C9-BB9B-D987715DAB84}" type="slidenum">
              <a:rPr lang="en-US" altLang="id-ID">
                <a:latin typeface="Calibri" pitchFamily="34" charset="0"/>
              </a:rPr>
              <a:pPr/>
              <a:t>10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FEA8DE6-6ED1-4BB0-AD0E-E5581C15C92F}" type="slidenum">
              <a:rPr lang="en-US" altLang="id-ID">
                <a:latin typeface="Calibri" pitchFamily="34" charset="0"/>
              </a:rPr>
              <a:pPr/>
              <a:t>11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72335F2C-F8A9-4D3B-99EE-7FF7F487FD72}" type="slidenum">
              <a:rPr lang="en-US" altLang="id-ID">
                <a:latin typeface="Calibri" pitchFamily="34" charset="0"/>
              </a:rPr>
              <a:pPr/>
              <a:t>12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26182518-AF1C-4801-91F0-7C7A540D6962}" type="slidenum">
              <a:rPr lang="en-US" altLang="id-ID">
                <a:latin typeface="Calibri" pitchFamily="34" charset="0"/>
              </a:rPr>
              <a:pPr/>
              <a:t>13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7193CE43-B8A9-4271-9FC8-13F34DC1157C}" type="slidenum">
              <a:rPr lang="en-US" altLang="id-ID">
                <a:latin typeface="Calibri" pitchFamily="34" charset="0"/>
              </a:rPr>
              <a:pPr/>
              <a:t>14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D92EC474-3CE0-49CD-BA34-18F32698E0FD}" type="slidenum">
              <a:rPr lang="en-US" altLang="id-ID">
                <a:latin typeface="Calibri" pitchFamily="34" charset="0"/>
              </a:rPr>
              <a:pPr/>
              <a:t>15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6B545B9D-3566-44C8-A5D6-B35ED34B2B75}" type="slidenum">
              <a:rPr lang="en-US" altLang="id-ID">
                <a:latin typeface="Calibri" pitchFamily="34" charset="0"/>
              </a:rPr>
              <a:pPr/>
              <a:t>16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D56D0D0F-DC19-402A-A3DB-2FB3C7857379}" type="slidenum">
              <a:rPr lang="en-US" altLang="id-ID">
                <a:latin typeface="Calibri" pitchFamily="34" charset="0"/>
              </a:rPr>
              <a:pPr/>
              <a:t>17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4BB98269-5F9F-4EA8-9971-A248A1975FFA}" type="slidenum">
              <a:rPr lang="en-US" altLang="id-ID">
                <a:latin typeface="Calibri" pitchFamily="34" charset="0"/>
              </a:rPr>
              <a:pPr/>
              <a:t>18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C4C9E03D-2441-44AE-AD32-C1C9749AA5A1}" type="slidenum">
              <a:rPr lang="en-US" altLang="id-ID">
                <a:latin typeface="Calibri" pitchFamily="34" charset="0"/>
              </a:rPr>
              <a:pPr/>
              <a:t>2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5AD1760F-B34F-4586-B8A7-36862495F3AD}" type="slidenum">
              <a:rPr lang="en-US" altLang="id-ID">
                <a:latin typeface="Calibri" pitchFamily="34" charset="0"/>
              </a:rPr>
              <a:pPr/>
              <a:t>3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C3FEF47A-0ED4-448C-B8F7-A9865221820F}" type="slidenum">
              <a:rPr lang="en-US" altLang="id-ID">
                <a:latin typeface="Calibri" pitchFamily="34" charset="0"/>
              </a:rPr>
              <a:pPr/>
              <a:t>4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BE9039BC-0426-4D16-805A-30A09BC68447}" type="slidenum">
              <a:rPr lang="en-US" altLang="id-ID">
                <a:latin typeface="Calibri" pitchFamily="34" charset="0"/>
              </a:rPr>
              <a:pPr/>
              <a:t>5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A164AF22-42E3-4814-89AC-5A5EB42B3E09}" type="slidenum">
              <a:rPr lang="en-US" altLang="id-ID">
                <a:latin typeface="Calibri" pitchFamily="34" charset="0"/>
              </a:rPr>
              <a:pPr/>
              <a:t>6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31DAD9E4-7E30-478F-BDAC-55D207EB9830}" type="slidenum">
              <a:rPr lang="en-US" altLang="id-ID">
                <a:latin typeface="Calibri" pitchFamily="34" charset="0"/>
              </a:rPr>
              <a:pPr/>
              <a:t>7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3F4D59E2-A72F-4A43-B4E6-E525BE3A97F6}" type="slidenum">
              <a:rPr lang="en-US" altLang="id-ID">
                <a:latin typeface="Calibri" pitchFamily="34" charset="0"/>
              </a:rPr>
              <a:pPr/>
              <a:t>8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37385DB3-E99E-49A9-8FF5-43009A2547F6}" type="slidenum">
              <a:rPr lang="en-US" altLang="id-ID">
                <a:latin typeface="Calibri" pitchFamily="34" charset="0"/>
              </a:rPr>
              <a:pPr/>
              <a:t>9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E87-3A99-4796-BA2F-BABDD452F2D7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44-108C-498A-92A7-2AD1AA0036F7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6B81-09B8-411A-90B6-4DED6C1FE43C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660836"/>
            <a:ext cx="5553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22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5C61-4CA0-4F73-B184-4414FF0640AD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E979-F0ED-4FBB-8561-E52C1B67160C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2F36-CA86-4805-8F51-A40071D46FA8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1F09-4E1D-4FFD-B6C1-EE264E0BB31A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EBB9-DA7D-41FD-8910-661207DCE094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FF2E-64F8-4932-B335-50E7B3373ED3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66DA-B097-4247-8780-154637FF90E7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414-BE3E-4D9D-863A-B2AEFAF1B23C}" type="slidenum">
              <a:rPr lang="en-US" altLang="id-ID" smtClean="0"/>
              <a:pPr/>
              <a:t>‹#›</a:t>
            </a:fld>
            <a:endParaRPr lang="en-US" alt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54A7C7-D869-4818-80F9-1ADEAF4A3F06}" type="slidenum">
              <a:rPr lang="en-US" altLang="id-ID" smtClean="0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2164153" y="568033"/>
            <a:ext cx="4617347" cy="4825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/>
              <a:t>MANAJEMEN PROYEK PERANGKAT LUNAK</a:t>
            </a:r>
            <a:endParaRPr sz="5200" b="1" dirty="0"/>
          </a:p>
        </p:txBody>
      </p:sp>
      <p:sp>
        <p:nvSpPr>
          <p:cNvPr id="5" name="Google Shape;361;p13">
            <a:extLst>
              <a:ext uri="{FF2B5EF4-FFF2-40B4-BE49-F238E27FC236}">
                <a16:creationId xmlns="" xmlns:a16="http://schemas.microsoft.com/office/drawing/2014/main" id="{2D5F60A4-10C4-47E5-BEDC-57D1FE939CDB}"/>
              </a:ext>
            </a:extLst>
          </p:cNvPr>
          <p:cNvSpPr txBox="1">
            <a:spLocks/>
          </p:cNvSpPr>
          <p:nvPr/>
        </p:nvSpPr>
        <p:spPr>
          <a:xfrm>
            <a:off x="2164153" y="5393091"/>
            <a:ext cx="4815695" cy="997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Yuli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 </a:t>
            </a:r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Fauziah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, S.T., M.T.</a:t>
            </a:r>
            <a:endParaRPr lang="en-US" sz="1600" dirty="0">
              <a:latin typeface="Arvo" panose="020B0604020202020204" charset="0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28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239000" y="1066800"/>
            <a:ext cx="1371600" cy="639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Model Biaya</a:t>
            </a:r>
            <a:endParaRPr lang="en-US" altLang="id-I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"/>
            <a:ext cx="575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919913" y="533400"/>
            <a:ext cx="2209800" cy="7159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Model Prototipe</a:t>
            </a:r>
            <a:endParaRPr lang="en-US" altLang="id-ID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13"/>
            <a:ext cx="60198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b="1" dirty="0"/>
              <a:t>Struktur Pelaksana Proyek </a:t>
            </a:r>
            <a:endParaRPr lang="id-ID" dirty="0"/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381000" y="1676400"/>
            <a:ext cx="8534400" cy="4876800"/>
          </a:xfrm>
        </p:spPr>
        <p:txBody>
          <a:bodyPr/>
          <a:lstStyle/>
          <a:p>
            <a:pPr marL="36000" indent="-265113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/>
              <a:t>Format Proyek </a:t>
            </a:r>
            <a:endParaRPr lang="en-US" sz="2800" dirty="0"/>
          </a:p>
          <a:p>
            <a:pPr marL="231775" indent="-2873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Dibentuk sebuah team yang melakukan pekerjaan proyek dari awal sampai akhir</a:t>
            </a:r>
            <a:endParaRPr lang="en-US" sz="2800" dirty="0"/>
          </a:p>
          <a:p>
            <a:pPr marL="231775" indent="-2873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Annggota team mendefinisikan produk, merancang produk, mengimplementasikan, melakukan uji, melakukan review, dan mempersiapkan dokumen-dokumen pendukung</a:t>
            </a:r>
            <a:endParaRPr lang="en-US" sz="2800" dirty="0"/>
          </a:p>
          <a:p>
            <a:pPr marL="231775" indent="-2873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Sebagian anggota team melakukan instalasi dan pemeliharaan, dan melanjutkan ke proyek baru</a:t>
            </a:r>
            <a:endParaRPr lang="en-US" sz="2800" dirty="0"/>
          </a:p>
          <a:p>
            <a:pPr marL="231775" indent="-2873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Team proyek biasanya bekerja selama 1-3 tahun dan ditugaskan untuk proyek berikutnya jika proyek pertama sudah selesai 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36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b="1" dirty="0"/>
              <a:t>Struktur Pelaksana Proyek </a:t>
            </a:r>
            <a:endParaRPr lang="id-ID" dirty="0"/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381000" y="1676400"/>
            <a:ext cx="8534400" cy="4876800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id-ID" sz="2800" dirty="0"/>
              <a:t>Format Fungsional 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Dalam format ini dibentuk beberapa team untuk melaksanakan pekerjaan proyek setiap fase. Semua team tidak dibentuk pada saat yang sama. Anggota team dapat dirotasi.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Team analisis dan perancangan bertugas untuk mengembangkan </a:t>
            </a:r>
            <a:r>
              <a:rPr lang="id-ID" sz="2800" i="1" dirty="0"/>
              <a:t>System Definition </a:t>
            </a:r>
            <a:r>
              <a:rPr lang="id-ID" sz="2800" dirty="0"/>
              <a:t>(SD) dan </a:t>
            </a:r>
            <a:r>
              <a:rPr lang="id-ID" sz="2800" i="1" dirty="0"/>
              <a:t>Project Plan </a:t>
            </a:r>
            <a:r>
              <a:rPr lang="id-ID" sz="2800" dirty="0"/>
              <a:t>(PP). 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Team pendefinisian produk menerima produk SD dan PP, melakukan analisa persya-ratan perangkat lunak, dan menyiapkan </a:t>
            </a:r>
            <a:r>
              <a:rPr lang="id-ID" sz="2800" i="1" dirty="0"/>
              <a:t>Software Requirement Specification </a:t>
            </a:r>
            <a:r>
              <a:rPr lang="id-ID" sz="2800" dirty="0"/>
              <a:t>(SRS). </a:t>
            </a:r>
            <a:endParaRPr lang="en-US" sz="2800" dirty="0"/>
          </a:p>
          <a:p>
            <a:pPr marL="36000" algn="just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44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b="1" dirty="0"/>
              <a:t>Struktur Pelaksana Proyek </a:t>
            </a:r>
            <a:endParaRPr lang="id-ID" dirty="0"/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524000"/>
            <a:ext cx="8534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id-ID" sz="3200" dirty="0"/>
              <a:t>Format Fungsional</a:t>
            </a:r>
            <a:r>
              <a:rPr lang="en-US" sz="3200" dirty="0"/>
              <a:t>(</a:t>
            </a:r>
            <a:r>
              <a:rPr lang="en-US" sz="3200" dirty="0" err="1"/>
              <a:t>lanjutan</a:t>
            </a:r>
            <a:r>
              <a:rPr lang="en-US" sz="3200" dirty="0"/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3200" dirty="0"/>
              <a:t>Team perancangan merancang produk yang sesuai dengan SRS dan SD. 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3200" dirty="0"/>
              <a:t>Team implementasi mengimplementasi, </a:t>
            </a:r>
            <a:r>
              <a:rPr lang="id-ID" sz="3200" i="1" dirty="0"/>
              <a:t>debugging</a:t>
            </a:r>
            <a:r>
              <a:rPr lang="id-ID" sz="3200" dirty="0"/>
              <a:t>, dan melakukan uji per unit sistem 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3200" dirty="0"/>
              <a:t>Team uji sistem melakukan uji integrasi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3200" dirty="0"/>
              <a:t>Team kualitas melakukan sertifikasi terhadap semua produk kerja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3200" dirty="0"/>
              <a:t>Team pemelihara melakukan pemeliharaan produk</a:t>
            </a:r>
            <a:endParaRPr lang="id-ID" altLang="id-ID" sz="48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705600" cy="639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800" b="1" dirty="0"/>
              <a:t>Struktur Pelaksana Proyek </a:t>
            </a:r>
            <a:endParaRPr lang="en-US" altLang="id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798513" y="909638"/>
            <a:ext cx="8345487" cy="1604962"/>
          </a:xfrm>
        </p:spPr>
        <p:txBody>
          <a:bodyPr/>
          <a:lstStyle/>
          <a:p>
            <a:pPr marL="514350" indent="-514350">
              <a:buFont typeface="Tw Cen MT Condensed" pitchFamily="34" charset="0"/>
              <a:buAutoNum type="arabicPeriod" startAt="3"/>
            </a:pPr>
            <a:r>
              <a:rPr lang="id-ID" sz="3200" smtClean="0"/>
              <a:t>Format matriks </a:t>
            </a:r>
            <a:endParaRPr lang="en-US" sz="3200" smtClean="0"/>
          </a:p>
          <a:p>
            <a:pPr marL="631825" lvl="1" indent="-457200"/>
            <a:r>
              <a:rPr lang="id-ID" sz="2400" smtClean="0"/>
              <a:t>Setiap gugus fungsional memiliki team manajemen dan kelompok spsialis yang hanya melaksanakan fungsinya sendiri. </a:t>
            </a:r>
            <a:endParaRPr lang="id-ID" altLang="id-ID" sz="4800" smtClean="0"/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271713"/>
            <a:ext cx="9023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05600" cy="639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b="1" dirty="0"/>
              <a:t>Struktur Tim Pemrograman </a:t>
            </a:r>
            <a:endParaRPr lang="en-US" altLang="id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798513" y="1066800"/>
            <a:ext cx="8345487" cy="411163"/>
          </a:xfrm>
        </p:spPr>
        <p:txBody>
          <a:bodyPr/>
          <a:lstStyle/>
          <a:p>
            <a:pPr algn="just"/>
            <a:r>
              <a:rPr lang="id-ID" sz="3200" smtClean="0"/>
              <a:t>Demokrasi </a:t>
            </a:r>
            <a:endParaRPr lang="id-ID" altLang="id-ID" sz="4800" smtClean="0"/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163763"/>
            <a:ext cx="64182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05600" cy="639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b="1" dirty="0"/>
              <a:t>Struktur Tim Pemrograman </a:t>
            </a:r>
            <a:endParaRPr lang="en-US" altLang="id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798513" y="1066800"/>
            <a:ext cx="8345487" cy="411163"/>
          </a:xfrm>
        </p:spPr>
        <p:txBody>
          <a:bodyPr/>
          <a:lstStyle/>
          <a:p>
            <a:pPr algn="just"/>
            <a:r>
              <a:rPr lang="id-ID" sz="2800" smtClean="0"/>
              <a:t>Kepemimpinan </a:t>
            </a:r>
            <a:endParaRPr lang="id-ID" altLang="id-ID" sz="600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57400"/>
            <a:ext cx="79644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6705600" cy="639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Terima</a:t>
            </a:r>
            <a:r>
              <a:rPr lang="en-US" alt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id-ID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kasih</a:t>
            </a:r>
            <a:endParaRPr lang="en-US" alt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77200" cy="868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Perencanaan Proyek Perangkat Lunak (Lanjutan) </a:t>
            </a:r>
            <a:endParaRPr lang="en-US" altLang="id-ID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966913"/>
            <a:ext cx="8650288" cy="4433887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id-ID" sz="3000" b="1" dirty="0"/>
              <a:t>Pendefinisian Masalah</a:t>
            </a:r>
            <a:endParaRPr lang="en-US" sz="3000" b="1" dirty="0"/>
          </a:p>
          <a:p>
            <a:pPr algn="just">
              <a:defRPr/>
            </a:pPr>
            <a:r>
              <a:rPr lang="id-ID" sz="3600" dirty="0"/>
              <a:t>Nyatakan masalah yang akan diselesaikan secara tegas, termasuk di dalamnya batasan masalah dan sasaran yang ingin dicapai. </a:t>
            </a:r>
            <a:endParaRPr lang="en-US" sz="3600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id-ID" sz="3600" dirty="0"/>
              <a:t>Pernyataan masalah dalam sudut pelanggan</a:t>
            </a:r>
            <a:endParaRPr lang="en-US" sz="3600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id-ID" sz="3600" dirty="0"/>
              <a:t>Pernyataan masalah dalam sudut pengembang </a:t>
            </a:r>
          </a:p>
          <a:p>
            <a:pPr algn="just">
              <a:defRPr/>
            </a:pPr>
            <a:endParaRPr lang="id-ID" altLang="id-ID" sz="40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77200" cy="868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Perencanaan Proyek Perangkat Lunak (Lanjutan) </a:t>
            </a:r>
            <a:endParaRPr lang="en-US" altLang="id-ID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966913"/>
            <a:ext cx="8650288" cy="4433887"/>
          </a:xfrm>
        </p:spPr>
        <p:txBody>
          <a:bodyPr>
            <a:normAutofit fontScale="92500" lnSpcReduction="10000"/>
          </a:bodyPr>
          <a:lstStyle/>
          <a:p>
            <a:pPr marL="530225" indent="-530225" algn="just">
              <a:buFont typeface="Tw Cen MT Condensed" pitchFamily="34" charset="0"/>
              <a:buAutoNum type="arabicPeriod" startAt="2"/>
            </a:pPr>
            <a:r>
              <a:rPr lang="de-DE" sz="3600" smtClean="0"/>
              <a:t>Rancang sebuah strategi solusi berbasis komputer </a:t>
            </a:r>
            <a:endParaRPr lang="id-ID" sz="4000" smtClean="0"/>
          </a:p>
          <a:p>
            <a:pPr lvl="1" algn="just"/>
            <a:r>
              <a:rPr lang="id-ID" sz="3200" smtClean="0"/>
              <a:t>Solusi harus ekonomis dan dapat diterima secara sosial maupun secara politik.</a:t>
            </a:r>
            <a:endParaRPr lang="en-US" sz="3200" smtClean="0"/>
          </a:p>
          <a:p>
            <a:pPr lvl="1" algn="just"/>
            <a:r>
              <a:rPr lang="id-ID" sz="3200" smtClean="0"/>
              <a:t>Solusi yang ekonomis adalah sistem komputerisasi yang memberikan pelayanan dan informasi yang sama dengan sistem lama tetapi membutuhkan waktu dan personal yang lebih sedikit dalam pengoperasiannya. </a:t>
            </a:r>
            <a:endParaRPr lang="id-ID" altLang="id-ID" sz="400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63525"/>
            <a:ext cx="8077200" cy="868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Perencanaan Proyek Perangkat Lunak (Lanjutan) </a:t>
            </a:r>
            <a:endParaRPr lang="en-US" altLang="id-ID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533400" y="1131888"/>
            <a:ext cx="8650288" cy="5573712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 typeface="+mj-lt"/>
              <a:buAutoNum type="arabicPeriod" startAt="3"/>
              <a:defRPr/>
            </a:pPr>
            <a:r>
              <a:rPr lang="id-ID" sz="3600" dirty="0"/>
              <a:t>Identifikasi sumber daya yang tersedia. </a:t>
            </a:r>
          </a:p>
          <a:p>
            <a:pPr lvl="2" algn="just">
              <a:buFont typeface="Wingdings" panose="05000000000000000000" pitchFamily="2" charset="2"/>
              <a:buChar char="§"/>
              <a:defRPr/>
            </a:pPr>
            <a:r>
              <a:rPr lang="id-ID" sz="2600" dirty="0"/>
              <a:t>Tiga subsistem dalam sistem komputerisasi adalah : perangkat keras, perangkat lunak, dan personal. </a:t>
            </a:r>
            <a:endParaRPr lang="en-US" sz="2600" dirty="0"/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nn-NO" sz="3200" dirty="0"/>
              <a:t>Tetapkan sasaran dan persyaratan, baik untuk proses pengembangan maupun produk.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Sasaran adalah tujuan yang ingin dicapai.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id-ID" sz="2800" dirty="0"/>
              <a:t>Sasaran dapat dinyatakan secara kualitatif maupun kuantitatif. Contoh : 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id-ID" sz="2000" dirty="0"/>
              <a:t>Proses (kualitatif) : harus meningkatkan keterampilan personal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id-ID" sz="2000" dirty="0"/>
              <a:t>Proses (kuantitatif) : sistem harus selesai dalam 12 bulan 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id-ID" sz="2000" dirty="0"/>
              <a:t>Produk (kualitatif) : sistem harus membuat pekerjaan </a:t>
            </a:r>
            <a:r>
              <a:rPr lang="id-ID" sz="2000" i="1" dirty="0"/>
              <a:t>user </a:t>
            </a:r>
            <a:r>
              <a:rPr lang="id-ID" sz="2000" dirty="0"/>
              <a:t>maikin menarik 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id-ID" sz="2000" dirty="0"/>
              <a:t>Produk (kuantitatif) : sistem harus mengurangi biaya transaksi sebesar 25%.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id-ID" dirty="0"/>
          </a:p>
          <a:p>
            <a:pPr marL="642938" lvl="1" indent="-514350" algn="just">
              <a:buFont typeface="+mj-lt"/>
              <a:buAutoNum type="arabicPeriod" startAt="4"/>
              <a:defRPr/>
            </a:pPr>
            <a:endParaRPr lang="id-ID" sz="40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63525"/>
            <a:ext cx="8077200" cy="868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Perencanaan Proyek Perangkat Lunak (Lanjutan) </a:t>
            </a:r>
            <a:endParaRPr lang="en-US" altLang="id-ID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533400" y="1131888"/>
            <a:ext cx="8650288" cy="5573712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  <a:defRPr/>
            </a:pPr>
            <a:r>
              <a:rPr lang="id-ID" sz="3200" dirty="0"/>
              <a:t>Tetapkan kriteria penerimaan sebuah system. </a:t>
            </a:r>
            <a:r>
              <a:rPr lang="sv-SE" sz="2800" dirty="0"/>
              <a:t>Kriteria harus dinyatakan sedemikian rupa sehingga tidak akan menimbulkan perselisihan antara pengembang dan pelanggan. 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endParaRPr lang="id-ID" sz="32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888288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4000" b="1" dirty="0"/>
              <a:t>Perencanaan Proses Pengembangan </a:t>
            </a:r>
            <a:endParaRPr lang="id-ID" sz="4000" dirty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609600" y="1725613"/>
            <a:ext cx="8345488" cy="4495800"/>
          </a:xfrm>
        </p:spPr>
        <p:txBody>
          <a:bodyPr/>
          <a:lstStyle/>
          <a:p>
            <a:pPr marL="457200" indent="-457200">
              <a:buFont typeface="Tw Cen MT Condensed" pitchFamily="34" charset="0"/>
              <a:buAutoNum type="arabicPeriod"/>
            </a:pPr>
            <a:r>
              <a:rPr lang="id-ID" sz="3200" smtClean="0"/>
              <a:t>Tentukan sebuah model </a:t>
            </a:r>
            <a:r>
              <a:rPr lang="id-ID" sz="3200" i="1" smtClean="0"/>
              <a:t>life-cycle </a:t>
            </a:r>
            <a:r>
              <a:rPr lang="id-ID" sz="3200" smtClean="0"/>
              <a:t>dan struktur organisasi proyek. </a:t>
            </a:r>
            <a:endParaRPr lang="en-US" sz="3200" smtClean="0"/>
          </a:p>
          <a:p>
            <a:pPr marL="457200" indent="-457200">
              <a:buFont typeface="Tw Cen MT Condensed" pitchFamily="34" charset="0"/>
              <a:buAutoNum type="arabicPeriod"/>
            </a:pPr>
            <a:r>
              <a:rPr lang="id-ID" sz="3200" smtClean="0"/>
              <a:t>Rencanakan konfigurasi managemen, jaminan kualitas, dan kegiatan validasi</a:t>
            </a:r>
            <a:endParaRPr lang="en-US" sz="3200" smtClean="0"/>
          </a:p>
          <a:p>
            <a:pPr marL="457200" indent="-457200">
              <a:buFont typeface="Tw Cen MT Condensed" pitchFamily="34" charset="0"/>
              <a:buAutoNum type="arabicPeriod"/>
            </a:pPr>
            <a:r>
              <a:rPr lang="id-ID" sz="3200" smtClean="0"/>
              <a:t>Tentukan tools setiap fase proyek, serta teknik-teknik dan notasi yang digunakan</a:t>
            </a:r>
            <a:endParaRPr lang="en-US" sz="3200" smtClean="0"/>
          </a:p>
          <a:p>
            <a:pPr marL="457200" indent="-457200">
              <a:buFont typeface="Tw Cen MT Condensed" pitchFamily="34" charset="0"/>
              <a:buAutoNum type="arabicPeriod"/>
            </a:pPr>
            <a:r>
              <a:rPr lang="id-ID" sz="3200" smtClean="0"/>
              <a:t>Tetapkan perkiraan biaya untuk pengembangan sistem</a:t>
            </a:r>
            <a:endParaRPr lang="en-US" sz="3200" smtClean="0"/>
          </a:p>
          <a:p>
            <a:pPr marL="457200" indent="-457200">
              <a:buFont typeface="Tw Cen MT Condensed" pitchFamily="34" charset="0"/>
              <a:buAutoNum type="arabicPeriod"/>
            </a:pPr>
            <a:r>
              <a:rPr lang="id-ID" sz="3200" smtClean="0"/>
              <a:t>Tetapkan jadwal pengembangan </a:t>
            </a:r>
            <a:endParaRPr lang="id-ID" altLang="id-ID" sz="480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888288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4000" b="1" dirty="0"/>
              <a:t>Perencanaan Proses Pengembangan </a:t>
            </a:r>
            <a:endParaRPr lang="id-ID" sz="4000" dirty="0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609600" y="1981200"/>
            <a:ext cx="8345488" cy="4648200"/>
          </a:xfrm>
        </p:spPr>
        <p:txBody>
          <a:bodyPr/>
          <a:lstStyle/>
          <a:p>
            <a:pPr marL="457200" indent="-457200">
              <a:buFont typeface="Tw Cen MT Condensed" pitchFamily="34" charset="0"/>
              <a:buAutoNum type="arabicPeriod" startAt="6"/>
            </a:pPr>
            <a:r>
              <a:rPr lang="id-ID" sz="3600" smtClean="0"/>
              <a:t>Tetapkan perkiraan susunan personalia proyek</a:t>
            </a:r>
            <a:endParaRPr lang="en-US" sz="3600" smtClean="0"/>
          </a:p>
          <a:p>
            <a:pPr marL="457200" indent="-457200">
              <a:buFont typeface="Tw Cen MT Condensed" pitchFamily="34" charset="0"/>
              <a:buAutoNum type="arabicPeriod" startAt="6"/>
            </a:pPr>
            <a:r>
              <a:rPr lang="id-ID" sz="3600" smtClean="0"/>
              <a:t>Tetapkan perkiraan sumber daya sistem komputaerisasi yang diperlukan untuk mengoperasikan dan memelihara sistem </a:t>
            </a:r>
            <a:endParaRPr lang="en-US" sz="3600" smtClean="0"/>
          </a:p>
          <a:p>
            <a:pPr marL="457200" indent="-457200">
              <a:buFont typeface="Tw Cen MT Condensed" pitchFamily="34" charset="0"/>
              <a:buAutoNum type="arabicPeriod" startAt="6"/>
            </a:pPr>
            <a:r>
              <a:rPr lang="id-ID" sz="3600" smtClean="0"/>
              <a:t>Siapkan daftar istilah</a:t>
            </a:r>
            <a:endParaRPr lang="en-US" sz="3600" smtClean="0"/>
          </a:p>
          <a:p>
            <a:pPr marL="457200" indent="-457200">
              <a:buFont typeface="Tw Cen MT Condensed" pitchFamily="34" charset="0"/>
              <a:buAutoNum type="arabicPeriod" startAt="6"/>
            </a:pPr>
            <a:r>
              <a:rPr lang="id-ID" sz="3600" smtClean="0"/>
              <a:t>Identifikasi sumber-sumber informasi dan jadikan sebagai acuan proyek.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888288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b="1" dirty="0"/>
              <a:t>Life Cycle </a:t>
            </a:r>
            <a:endParaRPr lang="id-ID" sz="4000" dirty="0"/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981200"/>
            <a:ext cx="7315200" cy="3611563"/>
          </a:xfrm>
        </p:spPr>
        <p:txBody>
          <a:bodyPr/>
          <a:lstStyle/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Mendefinisikan</a:t>
            </a:r>
            <a:endParaRPr lang="en-US" sz="3200" smtClean="0"/>
          </a:p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Mengembangkan</a:t>
            </a:r>
            <a:endParaRPr lang="en-US" sz="3200" smtClean="0"/>
          </a:p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Menguji</a:t>
            </a:r>
            <a:endParaRPr lang="en-US" sz="3200" smtClean="0"/>
          </a:p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Mengantarkan</a:t>
            </a:r>
            <a:endParaRPr lang="en-US" sz="3200" smtClean="0"/>
          </a:p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Mengoperasikan</a:t>
            </a:r>
            <a:endParaRPr lang="en-US" sz="3200" smtClean="0"/>
          </a:p>
          <a:p>
            <a:pPr marL="457200" indent="-457200" algn="just">
              <a:buFont typeface="Tw Cen MT Condensed" pitchFamily="34" charset="0"/>
              <a:buAutoNum type="arabicPeriod"/>
            </a:pPr>
            <a:r>
              <a:rPr lang="id-ID" sz="3200" smtClean="0"/>
              <a:t>memelihara produk perangkat lunak. </a:t>
            </a:r>
            <a:endParaRPr lang="id-ID" altLang="id-ID" sz="480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05600" cy="639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/>
              <a:t>Model Biaya</a:t>
            </a:r>
            <a:endParaRPr lang="en-US" altLang="id-I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sz="quarter" idx="13"/>
          </p:nvPr>
        </p:nvSpPr>
        <p:spPr>
          <a:xfrm>
            <a:off x="398463" y="2209800"/>
            <a:ext cx="8347075" cy="2087563"/>
          </a:xfrm>
        </p:spPr>
        <p:txBody>
          <a:bodyPr/>
          <a:lstStyle/>
          <a:p>
            <a:pPr algn="just"/>
            <a:r>
              <a:rPr lang="id-ID" sz="3200" smtClean="0"/>
              <a:t>Model biaya adalah cara pandang lain model fase sebuah perangkat lunak dengan cara memperhatikan biaya berbagai kegiatan dalam proyek perangkat lunak. </a:t>
            </a:r>
            <a:endParaRPr lang="id-ID" altLang="id-ID" sz="480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804</TotalTime>
  <Words>583</Words>
  <Application>Microsoft Office PowerPoint</Application>
  <PresentationFormat>On-screen Show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Tw Cen MT</vt:lpstr>
      <vt:lpstr>Arial</vt:lpstr>
      <vt:lpstr>Tw Cen MT Condensed</vt:lpstr>
      <vt:lpstr>Wingdings 3</vt:lpstr>
      <vt:lpstr>Calibri</vt:lpstr>
      <vt:lpstr>Wingdings</vt:lpstr>
      <vt:lpstr>Courier New</vt:lpstr>
      <vt:lpstr>Slipstream</vt:lpstr>
      <vt:lpstr>MANAJEMEN PROYEK PERANGKAT LUNAK</vt:lpstr>
      <vt:lpstr>Perencanaan Proyek Perangkat Lunak (Lanjutan) </vt:lpstr>
      <vt:lpstr>Perencanaan Proyek Perangkat Lunak (Lanjutan) </vt:lpstr>
      <vt:lpstr>Perencanaan Proyek Perangkat Lunak (Lanjutan) </vt:lpstr>
      <vt:lpstr>Perencanaan Proyek Perangkat Lunak (Lanjutan) </vt:lpstr>
      <vt:lpstr>Perencanaan Proses Pengembangan </vt:lpstr>
      <vt:lpstr>Perencanaan Proses Pengembangan </vt:lpstr>
      <vt:lpstr>Life Cycle </vt:lpstr>
      <vt:lpstr>Model Biaya</vt:lpstr>
      <vt:lpstr>Model Biaya</vt:lpstr>
      <vt:lpstr>Model Prototipe</vt:lpstr>
      <vt:lpstr>Struktur Pelaksana Proyek </vt:lpstr>
      <vt:lpstr>Struktur Pelaksana Proyek </vt:lpstr>
      <vt:lpstr>Struktur Pelaksana Proyek </vt:lpstr>
      <vt:lpstr>Struktur Pelaksana Proyek </vt:lpstr>
      <vt:lpstr>Struktur Tim Pemrograman </vt:lpstr>
      <vt:lpstr>Struktur Tim Pemrograman </vt:lpstr>
      <vt:lpstr>Terima kasih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Proyek Sistem Informasi DAY-1</dc:title>
  <dc:creator>MOKO</dc:creator>
  <cp:lastModifiedBy>dell</cp:lastModifiedBy>
  <cp:revision>229</cp:revision>
  <dcterms:created xsi:type="dcterms:W3CDTF">2006-03-03T12:55:30Z</dcterms:created>
  <dcterms:modified xsi:type="dcterms:W3CDTF">2020-04-08T22:49:49Z</dcterms:modified>
</cp:coreProperties>
</file>