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</p:sldMasterIdLst>
  <p:notesMasterIdLst>
    <p:notesMasterId r:id="rId30"/>
  </p:notesMasterIdLst>
  <p:handoutMasterIdLst>
    <p:handoutMasterId r:id="rId31"/>
  </p:handoutMasterIdLst>
  <p:sldIdLst>
    <p:sldId id="256" r:id="rId2"/>
    <p:sldId id="295" r:id="rId3"/>
    <p:sldId id="296" r:id="rId4"/>
    <p:sldId id="297" r:id="rId5"/>
    <p:sldId id="298" r:id="rId6"/>
    <p:sldId id="270" r:id="rId7"/>
    <p:sldId id="271" r:id="rId8"/>
    <p:sldId id="293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8" r:id="rId25"/>
    <p:sldId id="289" r:id="rId26"/>
    <p:sldId id="290" r:id="rId27"/>
    <p:sldId id="291" r:id="rId28"/>
    <p:sldId id="292" r:id="rId29"/>
  </p:sldIdLst>
  <p:sldSz cx="9144000" cy="6858000" type="screen4x3"/>
  <p:notesSz cx="6761163" cy="99425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B2B2B2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86" autoAdjust="0"/>
    <p:restoredTop sz="94660"/>
  </p:normalViewPr>
  <p:slideViewPr>
    <p:cSldViewPr>
      <p:cViewPr varScale="1">
        <p:scale>
          <a:sx n="69" d="100"/>
          <a:sy n="69" d="100"/>
        </p:scale>
        <p:origin x="-13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2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86C37AF-C358-4F83-B411-946CC1067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35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22813"/>
            <a:ext cx="54086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891" tIns="45446" rIns="90891" bIns="4544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AC2AAD6-66CB-4CC0-907C-D05795AE7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536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693C61-297D-4513-9250-AA56C6053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15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58478-DEB8-418F-95A1-8A7737532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093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B5BA5-26AC-4598-B927-B3BBDB272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81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45C09-40E6-48AC-9E4B-81CCE44CEF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1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1ECCE-EF67-4555-96AB-F476CEFD1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0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4F0F3-5851-4C28-9B2C-383D470770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56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00701-D225-4820-845C-BC77A44EDE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52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6B659-ACD9-42DE-ACE8-F1B3ADEF81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3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C67F6-E617-4237-A225-0A3C209E24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08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5A492-0C4D-4676-9454-22F2897E9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14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C7A50-C504-42F8-86FC-AC7A45F8E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5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r>
              <a:rPr lang="en-US"/>
              <a:t>IMK Sesi 1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0FFDB7D2-8597-4618-96D5-84D9CA3CB3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03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  <p:sp>
        <p:nvSpPr>
          <p:cNvPr id="103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1" hangingPunct="1"/>
            <a:endParaRPr lang="id-ID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Interaksi Manusia dan Komputer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r" eaLnBrk="1" hangingPunct="1"/>
            <a:r>
              <a:rPr lang="en-US" altLang="en-US" sz="1800" smtClean="0"/>
              <a:t>Pertemuan 1 dan pertemuan ke 2</a:t>
            </a:r>
            <a:endParaRPr lang="id-ID" altLang="en-US" sz="180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0A462D20-2A22-4CE8-BDAB-384592956539}" type="slidenum">
              <a:rPr lang="en-US" altLang="en-US" sz="1400" smtClean="0">
                <a:solidFill>
                  <a:schemeClr val="tx1"/>
                </a:solidFill>
              </a:rPr>
              <a:pPr/>
              <a:t>10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Tujuan Rekayasa Sistem (</a:t>
            </a:r>
            <a:r>
              <a:rPr lang="en-US" altLang="en-US" i="1" smtClean="0"/>
              <a:t>Lanj</a:t>
            </a:r>
            <a:r>
              <a:rPr lang="en-US" altLang="en-US" smtClean="0"/>
              <a:t>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Fungsionalitas yang semestinya.</a:t>
            </a:r>
          </a:p>
          <a:p>
            <a:pPr eaLnBrk="1" hangingPunct="1"/>
            <a:r>
              <a:rPr lang="en-US" altLang="en-US" smtClean="0"/>
              <a:t>Kehandalan, ketersediaan, keamanan, dan integritas data.</a:t>
            </a:r>
          </a:p>
          <a:p>
            <a:pPr eaLnBrk="1" hangingPunct="1"/>
            <a:r>
              <a:rPr lang="en-US" altLang="en-US" smtClean="0"/>
              <a:t>Standardisasi, integrasi, konsistensi, dan portabilitas.</a:t>
            </a:r>
          </a:p>
          <a:p>
            <a:pPr eaLnBrk="1" hangingPunct="1"/>
            <a:r>
              <a:rPr lang="en-US" altLang="en-US" smtClean="0"/>
              <a:t>Penjadualan dan anggaran.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9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95C3D26A-9C88-4228-BE65-259034745DA7}" type="slidenum">
              <a:rPr lang="en-US" altLang="en-US" sz="1400" smtClean="0">
                <a:solidFill>
                  <a:schemeClr val="tx1"/>
                </a:solidFill>
              </a:rPr>
              <a:pPr/>
              <a:t>11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Fungsionalitas yang Semestinya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Tentukan tugas-tugas apa yang harus dilaksanakan.</a:t>
            </a:r>
          </a:p>
          <a:p>
            <a:pPr eaLnBrk="1" hangingPunct="1"/>
            <a:r>
              <a:rPr lang="en-US" altLang="en-US" smtClean="0"/>
              <a:t>Tugas-tugas umum (sering) mudah ditentukan, namun yang jarang lebih sulit ditemukan.</a:t>
            </a:r>
          </a:p>
          <a:p>
            <a:pPr eaLnBrk="1" hangingPunct="1"/>
            <a:r>
              <a:rPr lang="en-US" altLang="en-US" smtClean="0"/>
              <a:t>Fungsionalitas harus lengkap.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C5176637-EAD9-491E-9A73-26D3080C07B0}" type="slidenum">
              <a:rPr lang="en-US" altLang="en-US" sz="1400" smtClean="0">
                <a:solidFill>
                  <a:schemeClr val="tx1"/>
                </a:solidFill>
              </a:rPr>
              <a:pPr/>
              <a:t>12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Kehandalan, Ketersediaan, Keamanan, dan Integritas Data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Kehandalan</a:t>
            </a:r>
            <a:r>
              <a:rPr lang="en-US" altLang="en-US" smtClean="0"/>
              <a:t>: berfungsi seperti yang diinginkan.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Ketersediaan</a:t>
            </a:r>
            <a:r>
              <a:rPr lang="en-US" altLang="en-US" smtClean="0"/>
              <a:t>: tersedia ketika hendak digunakan.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Keamanan</a:t>
            </a:r>
            <a:r>
              <a:rPr lang="en-US" altLang="en-US" smtClean="0"/>
              <a:t>: terlindung dari akses yang tidak diinginkan.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Integritas data</a:t>
            </a:r>
            <a:r>
              <a:rPr lang="en-US" altLang="en-US" smtClean="0"/>
              <a:t>: Terlindung dari kerusakan baik sengaja maupun tidak.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BED7BB8B-E47B-4019-BD06-8BFDE6A1EF60}" type="slidenum">
              <a:rPr lang="en-US" altLang="en-US" sz="1400" smtClean="0">
                <a:solidFill>
                  <a:schemeClr val="tx1"/>
                </a:solidFill>
              </a:rPr>
              <a:pPr/>
              <a:t>13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Standardisasi, Integrasi, Konsistensi, dan Portabilitas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905000"/>
            <a:ext cx="7086600" cy="4343400"/>
          </a:xfrm>
        </p:spPr>
        <p:txBody>
          <a:bodyPr/>
          <a:lstStyle/>
          <a:p>
            <a:pPr eaLnBrk="1" hangingPunct="1"/>
            <a:r>
              <a:rPr lang="en-US" altLang="en-US" sz="2600" b="1" smtClean="0"/>
              <a:t>Standardisasi</a:t>
            </a:r>
            <a:r>
              <a:rPr lang="en-US" altLang="en-US" sz="2600" smtClean="0"/>
              <a:t>: keseragaman sifat-sifat antarmuka pemakai pada aplikasi yang berbeda. </a:t>
            </a:r>
          </a:p>
          <a:p>
            <a:pPr eaLnBrk="1" hangingPunct="1"/>
            <a:r>
              <a:rPr lang="en-US" altLang="en-US" sz="2600" b="1" smtClean="0"/>
              <a:t>Integrasi</a:t>
            </a:r>
            <a:r>
              <a:rPr lang="en-US" altLang="en-US" sz="2600" smtClean="0"/>
              <a:t>: keterpaduan antara paket aplikasi dan software tools.</a:t>
            </a:r>
          </a:p>
          <a:p>
            <a:pPr eaLnBrk="1" hangingPunct="1"/>
            <a:r>
              <a:rPr lang="en-US" altLang="en-US" sz="2600" b="1" smtClean="0"/>
              <a:t>Konsistensi</a:t>
            </a:r>
            <a:r>
              <a:rPr lang="en-US" altLang="en-US" sz="2600" smtClean="0"/>
              <a:t>: keseragaman dalam suatu program aplikasi.</a:t>
            </a:r>
          </a:p>
          <a:p>
            <a:pPr eaLnBrk="1" hangingPunct="1"/>
            <a:r>
              <a:rPr lang="en-US" altLang="en-US" sz="2600" b="1" smtClean="0"/>
              <a:t>Portabilitas</a:t>
            </a:r>
            <a:r>
              <a:rPr lang="en-US" altLang="en-US" sz="2600" smtClean="0"/>
              <a:t>: dimungkinkannya data dikonversi pada berbagai hardware dan software.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300EEDB1-14CA-4E23-818A-E170CB87A8FF}" type="slidenum">
              <a:rPr lang="en-US" altLang="en-US" sz="1400" smtClean="0">
                <a:solidFill>
                  <a:schemeClr val="tx1"/>
                </a:solidFill>
              </a:rPr>
              <a:pPr/>
              <a:t>14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Penjadualan dan Anggaran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Proyek perlu selesai dalam jadual dan memenuhi anggaran.</a:t>
            </a:r>
          </a:p>
          <a:p>
            <a:pPr eaLnBrk="1" hangingPunct="1"/>
            <a:r>
              <a:rPr lang="en-US" altLang="en-US" smtClean="0"/>
              <a:t>Produk yang terlambat atau terlalu mahal akan membuat produk tidak kompetitif.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753CADA9-E825-4733-AFB1-09E8C16FDEDF}" type="slidenum">
              <a:rPr lang="en-US" altLang="en-US" sz="1400" smtClean="0">
                <a:solidFill>
                  <a:schemeClr val="tx1"/>
                </a:solidFill>
              </a:rPr>
              <a:pPr/>
              <a:t>15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Tujuan Perancangan Antarmuka Pemakai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Penentuan sasaran masyarakat pemakai dan tugas-tugasnya sangat penting.</a:t>
            </a:r>
          </a:p>
          <a:p>
            <a:pPr eaLnBrk="1" hangingPunct="1"/>
            <a:r>
              <a:rPr lang="en-US" altLang="en-US" smtClean="0"/>
              <a:t>Desain yang baik bagi komunitas yang satu bisa tidak sesuai bagi komunitas lainnya.</a:t>
            </a:r>
          </a:p>
          <a:p>
            <a:pPr eaLnBrk="1" hangingPunct="1"/>
            <a:r>
              <a:rPr lang="en-US" altLang="en-US" smtClean="0"/>
              <a:t>Desain yang efisien bagi sekumpulan tugas dapat tidak efisien bagi kumpulan lainnya.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79755377-7027-4C8E-9B0A-614886A3FF6C}" type="slidenum">
              <a:rPr lang="en-US" altLang="en-US" sz="1400" smtClean="0">
                <a:solidFill>
                  <a:schemeClr val="tx1"/>
                </a:solidFill>
              </a:rPr>
              <a:pPr/>
              <a:t>16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Lima Faktor Manusia Terukur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100" smtClean="0"/>
              <a:t>Faktor-faktor ini menjadi </a:t>
            </a:r>
            <a:r>
              <a:rPr lang="en-US" altLang="en-US" sz="2100" smtClean="0">
                <a:solidFill>
                  <a:srgbClr val="990000"/>
                </a:solidFill>
              </a:rPr>
              <a:t>pusat evaluasi</a:t>
            </a:r>
            <a:r>
              <a:rPr lang="en-US" altLang="en-US" sz="2100" smtClean="0"/>
              <a:t>:</a:t>
            </a:r>
            <a:endParaRPr lang="en-US" altLang="en-US" sz="2100" b="1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Waktu belajar</a:t>
            </a:r>
            <a:r>
              <a:rPr lang="en-US" altLang="en-US" sz="2000" smtClean="0"/>
              <a:t>: berapa lama orang biasa mempelajari cara relevan untuk melakukan suatu tugas?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Kecepatan kinerja</a:t>
            </a:r>
            <a:r>
              <a:rPr lang="en-US" altLang="en-US" sz="2000" smtClean="0"/>
              <a:t>: berapa lama suatu tugas dilakukan?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Tingkat kesalahan</a:t>
            </a:r>
            <a:r>
              <a:rPr lang="en-US" altLang="en-US" sz="2000" smtClean="0"/>
              <a:t>: berapa banyak kesalahan dan kesalahan-kesalahan apa saja yang dibuat pemakai?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Daya ingat</a:t>
            </a:r>
            <a:r>
              <a:rPr lang="en-US" altLang="en-US" sz="2000" smtClean="0"/>
              <a:t>: bagaimana kemampuan pemakai mempertahankan pengetahuannya setelah jangka waktu tertentu?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 b="1" smtClean="0"/>
              <a:t>Kepuasan subjektif</a:t>
            </a:r>
            <a:r>
              <a:rPr lang="en-US" altLang="en-US" sz="2000" smtClean="0"/>
              <a:t>: bagaimana kesukaan pemakai terhadap berbagai aspek sistem?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/>
      <p:bldP spid="3379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23E7A15E-355B-477F-BFAA-B68C1750C915}" type="slidenum">
              <a:rPr lang="en-US" altLang="en-US" sz="1400" smtClean="0">
                <a:solidFill>
                  <a:schemeClr val="tx1"/>
                </a:solidFill>
              </a:rPr>
              <a:pPr/>
              <a:t>17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Motivasi bagi Faktor Manusia dalam Perancangan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Minat yang besar terhadap faktor manusia pada sistem interaktif muncul dari kesadaran </a:t>
            </a:r>
            <a:r>
              <a:rPr lang="en-US" altLang="en-US" sz="2600" smtClean="0">
                <a:solidFill>
                  <a:srgbClr val="990000"/>
                </a:solidFill>
              </a:rPr>
              <a:t>betapa buruknya </a:t>
            </a:r>
            <a:r>
              <a:rPr lang="en-US" altLang="en-US" sz="2600" smtClean="0"/>
              <a:t>rancangan banyak sistem yang ada sekarang.</a:t>
            </a:r>
          </a:p>
          <a:p>
            <a:pPr eaLnBrk="1" hangingPunct="1"/>
            <a:r>
              <a:rPr lang="en-US" altLang="en-US" sz="2600" smtClean="0"/>
              <a:t>Empat sumber utama keprihatinan ini:</a:t>
            </a:r>
          </a:p>
          <a:p>
            <a:pPr lvl="1" eaLnBrk="1" hangingPunct="1"/>
            <a:r>
              <a:rPr lang="en-US" altLang="en-US" sz="2400" smtClean="0"/>
              <a:t>Sistem yang kritis bagi kehidupan</a:t>
            </a:r>
          </a:p>
          <a:p>
            <a:pPr lvl="1" eaLnBrk="1" hangingPunct="1"/>
            <a:r>
              <a:rPr lang="en-US" altLang="en-US" sz="2400" smtClean="0"/>
              <a:t>Pemakaian industri dan komersial</a:t>
            </a:r>
          </a:p>
          <a:p>
            <a:pPr lvl="1" eaLnBrk="1" hangingPunct="1"/>
            <a:r>
              <a:rPr lang="en-US" altLang="en-US" sz="2400" smtClean="0"/>
              <a:t>Aplikasi kantor, rumah, dan hiburan</a:t>
            </a:r>
          </a:p>
          <a:p>
            <a:pPr lvl="1" eaLnBrk="1" hangingPunct="1"/>
            <a:r>
              <a:rPr lang="en-US" altLang="en-US" sz="2400" smtClean="0"/>
              <a:t>Sistem eksplorasi, kreatif, dan kerja sama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63996C31-8F77-41FB-887B-6B1C7A00791A}" type="slidenum">
              <a:rPr lang="en-US" altLang="en-US" sz="1400" smtClean="0">
                <a:solidFill>
                  <a:schemeClr val="tx1"/>
                </a:solidFill>
              </a:rPr>
              <a:pPr/>
              <a:t>18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Sistem yang Kritis bagi Kehidupan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Contoh</a:t>
            </a:r>
            <a:r>
              <a:rPr lang="en-US" altLang="en-US" sz="2600" smtClean="0"/>
              <a:t>: kendali lalu-lintas udara, reaktor nuklir, pembangkit listrik.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Biaya tinggi</a:t>
            </a:r>
            <a:r>
              <a:rPr lang="en-US" altLang="en-US" sz="2600" smtClean="0"/>
              <a:t>, asalkan kehandalan dan keefektifan tinggi.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Waktu pelatihan</a:t>
            </a:r>
            <a:r>
              <a:rPr lang="en-US" altLang="en-US" sz="2600" smtClean="0"/>
              <a:t> lama dapat diterima asalkan kinerja cepat dan bebas kesalahan.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Kepuasan subjektif</a:t>
            </a:r>
            <a:r>
              <a:rPr lang="en-US" altLang="en-US" sz="2600" smtClean="0"/>
              <a:t> tidak dipermasalahkan karena pemakai bermotivasi tinggi.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Ingatan</a:t>
            </a:r>
            <a:r>
              <a:rPr lang="en-US" altLang="en-US" sz="2600" smtClean="0"/>
              <a:t> diperoleh dari seringnya penggunaan dan latihan.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/>
      <p:bldP spid="3584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90AEA119-ED2E-4F6B-8C32-4C2FF48864ED}" type="slidenum">
              <a:rPr lang="en-US" altLang="en-US" sz="1400" smtClean="0">
                <a:solidFill>
                  <a:schemeClr val="tx1"/>
                </a:solidFill>
              </a:rPr>
              <a:pPr/>
              <a:t>19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Pemakaian Industri dan Komersial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Contoh</a:t>
            </a:r>
            <a:r>
              <a:rPr lang="en-US" altLang="en-US" sz="2600" smtClean="0"/>
              <a:t>: perbankan, asuransi, pemesanan barang, manajemen persediaan, pemesanan hotel.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Biaya</a:t>
            </a:r>
            <a:r>
              <a:rPr lang="en-US" altLang="en-US" sz="2600" smtClean="0"/>
              <a:t> rendah lebih disukai meskipun kehandalan dikorbankan.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Kemudahan belajar</a:t>
            </a:r>
            <a:r>
              <a:rPr lang="en-US" altLang="en-US" sz="2600" smtClean="0"/>
              <a:t> penting karena biaya belajar mahal.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Kepuasan subjektif</a:t>
            </a:r>
            <a:r>
              <a:rPr lang="en-US" altLang="en-US" sz="2600" smtClean="0"/>
              <a:t> tidak terlalu penting.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Ingatan</a:t>
            </a:r>
            <a:r>
              <a:rPr lang="en-US" altLang="en-US" sz="2600" smtClean="0"/>
              <a:t> diperoleh dari seringnya penggunaan.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Kecepatan kinerja </a:t>
            </a:r>
            <a:r>
              <a:rPr lang="en-US" altLang="en-US" sz="2600" smtClean="0"/>
              <a:t>diutamakan tetapi kelelahan operator ditoleransi.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096962"/>
          </a:xfrm>
        </p:spPr>
        <p:txBody>
          <a:bodyPr/>
          <a:lstStyle/>
          <a:p>
            <a:r>
              <a:rPr lang="en-US" smtClean="0"/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153400" cy="50292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Human </a:t>
            </a:r>
            <a:r>
              <a:rPr lang="en-US" dirty="0"/>
              <a:t>Computer Interaction (HCI = IMK)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sv-SE" dirty="0" smtClean="0"/>
              <a:t>antara </a:t>
            </a:r>
            <a:r>
              <a:rPr lang="sv-SE" dirty="0"/>
              <a:t>manusia, komputer dan tugas/ task.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/>
              <a:t>tugas</a:t>
            </a:r>
            <a:r>
              <a:rPr lang="en-US" dirty="0"/>
              <a:t>/ task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interaktif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.</a:t>
            </a:r>
          </a:p>
          <a:p>
            <a:pPr lvl="1">
              <a:defRPr/>
            </a:pPr>
            <a:r>
              <a:rPr lang="en-US" dirty="0" smtClean="0"/>
              <a:t>User </a:t>
            </a:r>
            <a:r>
              <a:rPr lang="en-US" dirty="0"/>
              <a:t>friendly</a:t>
            </a:r>
          </a:p>
          <a:p>
            <a:pPr lvl="1">
              <a:defRPr/>
            </a:pP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/>
              <a:t>digunakan</a:t>
            </a:r>
            <a:r>
              <a:rPr lang="en-US" dirty="0"/>
              <a:t> (easy to use)</a:t>
            </a:r>
          </a:p>
          <a:p>
            <a:pPr lvl="1">
              <a:defRPr/>
            </a:pP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/>
              <a:t>terjadi</a:t>
            </a:r>
            <a:r>
              <a:rPr lang="en-US" dirty="0"/>
              <a:t> error</a:t>
            </a:r>
          </a:p>
          <a:p>
            <a:pPr lvl="1">
              <a:defRPr/>
            </a:pPr>
            <a:r>
              <a:rPr lang="en-US" dirty="0" smtClean="0"/>
              <a:t>User </a:t>
            </a:r>
            <a:r>
              <a:rPr lang="en-US" dirty="0"/>
              <a:t>yang </a:t>
            </a:r>
            <a:r>
              <a:rPr lang="en-US" dirty="0" err="1"/>
              <a:t>mahir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Option-option </a:t>
            </a:r>
            <a:r>
              <a:rPr lang="en-US" dirty="0" err="1"/>
              <a:t>dalam</a:t>
            </a:r>
            <a:r>
              <a:rPr lang="en-US" dirty="0"/>
              <a:t> word processing, </a:t>
            </a:r>
            <a:r>
              <a:rPr lang="en-US" dirty="0" err="1"/>
              <a:t>seperti</a:t>
            </a:r>
            <a:r>
              <a:rPr lang="en-US" dirty="0"/>
              <a:t> File/save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smtClean="0"/>
              <a:t>file/delete </a:t>
            </a:r>
            <a:endParaRPr lang="en-US" dirty="0"/>
          </a:p>
          <a:p>
            <a:pPr lvl="1">
              <a:defRPr/>
            </a:pPr>
            <a:r>
              <a:rPr lang="en-US" dirty="0"/>
              <a:t>Dan </a:t>
            </a:r>
            <a:r>
              <a:rPr lang="en-US" dirty="0" smtClean="0"/>
              <a:t>lain-lain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99ADCCD7-B3DB-4E15-9432-F70B2959E601}" type="slidenum">
              <a:rPr lang="en-US" altLang="en-US" sz="1400" smtClean="0">
                <a:solidFill>
                  <a:schemeClr val="tx1"/>
                </a:solidFill>
              </a:rPr>
              <a:pPr/>
              <a:t>20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Aplikasi Kantor, Rumah, dan Hiburan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>
                <a:solidFill>
                  <a:srgbClr val="990000"/>
                </a:solidFill>
              </a:rPr>
              <a:t>Contoh</a:t>
            </a:r>
            <a:r>
              <a:rPr lang="en-US" altLang="en-US" sz="2600" smtClean="0"/>
              <a:t>: pengolah kata, video game, paket pendidikan, e-mail.</a:t>
            </a:r>
          </a:p>
          <a:p>
            <a:pPr eaLnBrk="1" hangingPunct="1"/>
            <a:r>
              <a:rPr lang="en-US" altLang="en-US" sz="2600" smtClean="0">
                <a:solidFill>
                  <a:srgbClr val="990000"/>
                </a:solidFill>
              </a:rPr>
              <a:t>Kemudahan belajar</a:t>
            </a:r>
            <a:r>
              <a:rPr lang="en-US" altLang="en-US" sz="2600" smtClean="0"/>
              <a:t>, </a:t>
            </a:r>
            <a:r>
              <a:rPr lang="en-US" altLang="en-US" sz="2600" smtClean="0">
                <a:solidFill>
                  <a:srgbClr val="990000"/>
                </a:solidFill>
              </a:rPr>
              <a:t>kesalahan</a:t>
            </a:r>
            <a:r>
              <a:rPr lang="en-US" altLang="en-US" sz="2600" smtClean="0"/>
              <a:t> yang rendah, </a:t>
            </a:r>
            <a:r>
              <a:rPr lang="en-US" altLang="en-US" sz="2600" smtClean="0">
                <a:solidFill>
                  <a:srgbClr val="990000"/>
                </a:solidFill>
              </a:rPr>
              <a:t>kepuasan subjektif</a:t>
            </a:r>
            <a:r>
              <a:rPr lang="en-US" altLang="en-US" sz="2600" smtClean="0"/>
              <a:t> diutamakan karena pemakaian tidak sinambung dan persaingan ketat.</a:t>
            </a:r>
          </a:p>
          <a:p>
            <a:pPr eaLnBrk="1" hangingPunct="1"/>
            <a:r>
              <a:rPr lang="en-US" altLang="en-US" sz="2600" smtClean="0">
                <a:solidFill>
                  <a:srgbClr val="990000"/>
                </a:solidFill>
              </a:rPr>
              <a:t>Ingatan</a:t>
            </a:r>
            <a:r>
              <a:rPr lang="en-US" altLang="en-US" sz="2600" smtClean="0"/>
              <a:t> sangat mungkin salah, karena itu petunjuk online penting.</a:t>
            </a:r>
          </a:p>
          <a:p>
            <a:pPr eaLnBrk="1" hangingPunct="1"/>
            <a:r>
              <a:rPr lang="en-US" altLang="en-US" sz="2600" smtClean="0">
                <a:solidFill>
                  <a:srgbClr val="990000"/>
                </a:solidFill>
              </a:rPr>
              <a:t>Biaya</a:t>
            </a:r>
            <a:r>
              <a:rPr lang="en-US" altLang="en-US" sz="2600" smtClean="0"/>
              <a:t> rendah penting karena persaingan.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674B652C-9133-484B-A759-713ED4BD921A}" type="slidenum">
              <a:rPr lang="en-US" altLang="en-US" sz="1400" smtClean="0">
                <a:solidFill>
                  <a:schemeClr val="tx1"/>
                </a:solidFill>
              </a:rPr>
              <a:pPr/>
              <a:t>21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Sistem Eksplorasi, Kreatif, dan Kerja Sama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600" smtClean="0"/>
              <a:t>Sistem </a:t>
            </a:r>
            <a:r>
              <a:rPr lang="en-US" altLang="en-US" sz="2600" b="1" smtClean="0"/>
              <a:t>eksplorasi</a:t>
            </a:r>
            <a:r>
              <a:rPr lang="en-US" altLang="en-US" sz="2600" smtClean="0"/>
              <a:t>: ensiklopedia, Web, pengambilan keputusan bisnis.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smtClean="0"/>
              <a:t>Sistem </a:t>
            </a:r>
            <a:r>
              <a:rPr lang="en-US" altLang="en-US" sz="2600" b="1" smtClean="0"/>
              <a:t>kreatif</a:t>
            </a:r>
            <a:r>
              <a:rPr lang="en-US" altLang="en-US" sz="2600" smtClean="0"/>
              <a:t>: desain arsitektur, komposisi musik.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smtClean="0"/>
              <a:t>Sistem </a:t>
            </a:r>
            <a:r>
              <a:rPr lang="en-US" altLang="en-US" sz="2600" b="1" smtClean="0"/>
              <a:t>kerja sama</a:t>
            </a:r>
            <a:r>
              <a:rPr lang="en-US" altLang="en-US" sz="2600" smtClean="0"/>
              <a:t>: video mail, sistem rapat elektronik.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smtClean="0">
                <a:solidFill>
                  <a:srgbClr val="990000"/>
                </a:solidFill>
              </a:rPr>
              <a:t>Motivasi </a:t>
            </a:r>
            <a:r>
              <a:rPr lang="en-US" altLang="en-US" sz="2600" smtClean="0"/>
              <a:t>dan </a:t>
            </a:r>
            <a:r>
              <a:rPr lang="en-US" altLang="en-US" sz="2600" smtClean="0">
                <a:solidFill>
                  <a:srgbClr val="990000"/>
                </a:solidFill>
              </a:rPr>
              <a:t>ekspektasi pemakai </a:t>
            </a:r>
            <a:r>
              <a:rPr lang="en-US" altLang="en-US" sz="2600" smtClean="0"/>
              <a:t>tinggi.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smtClean="0"/>
              <a:t>Perancangan sistem sulit.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smtClean="0"/>
              <a:t>Perancang harus membuat sistem </a:t>
            </a:r>
            <a:r>
              <a:rPr lang="en-US" altLang="en-US" sz="2600" smtClean="0">
                <a:solidFill>
                  <a:srgbClr val="990000"/>
                </a:solidFill>
              </a:rPr>
              <a:t>transparan</a:t>
            </a:r>
            <a:r>
              <a:rPr lang="en-US" altLang="en-US" sz="2600" smtClean="0"/>
              <a:t> agar pemakai mudah terserap dalam bidang tugasnya.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504A87F5-20D4-49AD-9145-FAB42A4D4B7C}" type="slidenum">
              <a:rPr lang="en-US" altLang="en-US" sz="1400" smtClean="0">
                <a:solidFill>
                  <a:schemeClr val="tx1"/>
                </a:solidFill>
              </a:rPr>
              <a:pPr/>
              <a:t>22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Menampung Keanekaragaman Manusia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Kemampuan, latar belakang, motivasi, kepribadian, dan gaya kerja manusia menantang perancang sistem interaktif.</a:t>
            </a:r>
          </a:p>
          <a:p>
            <a:pPr eaLnBrk="1" hangingPunct="1"/>
            <a:r>
              <a:rPr lang="en-US" altLang="en-US" smtClean="0"/>
              <a:t>Mengetahui perbedaan fisik, intelektual, dan kepribadian di antara pemakai adalah vital.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78BAEC44-5F8A-42C6-BEF5-6F672CE7B6F7}" type="slidenum">
              <a:rPr lang="en-US" altLang="en-US" sz="1400" smtClean="0">
                <a:solidFill>
                  <a:schemeClr val="tx1"/>
                </a:solidFill>
              </a:rPr>
              <a:pPr/>
              <a:t>23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Menampung Keanekaragaman Manusia (</a:t>
            </a:r>
            <a:r>
              <a:rPr lang="en-US" altLang="en-US" sz="3800" i="1" smtClean="0"/>
              <a:t>Lanj.</a:t>
            </a:r>
            <a:r>
              <a:rPr lang="en-US" altLang="en-US" sz="3800" smtClean="0"/>
              <a:t>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Kemampuan dan tempat kerja fisik.</a:t>
            </a:r>
          </a:p>
          <a:p>
            <a:pPr lvl="1" eaLnBrk="1" hangingPunct="1"/>
            <a:r>
              <a:rPr lang="en-US" altLang="en-US" smtClean="0"/>
              <a:t>Tidak ada pemakai “rata-rata”.</a:t>
            </a:r>
          </a:p>
          <a:p>
            <a:pPr lvl="1" eaLnBrk="1" hangingPunct="1"/>
            <a:r>
              <a:rPr lang="en-US" altLang="en-US" smtClean="0"/>
              <a:t>Desain tempat kerja bisa membantu ataupun menghambat kinerja.</a:t>
            </a:r>
          </a:p>
          <a:p>
            <a:pPr eaLnBrk="1" hangingPunct="1"/>
            <a:r>
              <a:rPr lang="en-US" altLang="en-US" smtClean="0"/>
              <a:t>Kemampuan kognitif dan perseptual.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1DBD0ECC-A010-46F8-B6E5-523D365B7FF3}" type="slidenum">
              <a:rPr lang="en-US" altLang="en-US" sz="1400" smtClean="0">
                <a:solidFill>
                  <a:schemeClr val="tx1"/>
                </a:solidFill>
              </a:rPr>
              <a:pPr/>
              <a:t>24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Menampung Keanekaragaman Manusia (</a:t>
            </a:r>
            <a:r>
              <a:rPr lang="en-US" altLang="en-US" sz="3800" i="1" smtClean="0"/>
              <a:t>Lanj.</a:t>
            </a:r>
            <a:r>
              <a:rPr lang="en-US" altLang="en-US" sz="3800" smtClean="0"/>
              <a:t>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Pemakai dengan kecacatan.</a:t>
            </a:r>
          </a:p>
          <a:p>
            <a:pPr lvl="1" eaLnBrk="1" hangingPunct="1"/>
            <a:r>
              <a:rPr lang="en-US" altLang="en-US" smtClean="0"/>
              <a:t>Perancangan untuk pemakai cacat harus dipersiapkan dari awal.</a:t>
            </a:r>
          </a:p>
          <a:p>
            <a:pPr eaLnBrk="1" hangingPunct="1"/>
            <a:r>
              <a:rPr lang="en-US" altLang="en-US" smtClean="0"/>
              <a:t>Pemakai yang sudah tua.</a:t>
            </a:r>
          </a:p>
          <a:p>
            <a:pPr lvl="1" eaLnBrk="1" hangingPunct="1"/>
            <a:r>
              <a:rPr lang="en-US" altLang="en-US" smtClean="0"/>
              <a:t>Perbedaan: pengaturan suara, warna, kecerahan, ukuran huruf, dsb.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CE5E3961-5697-4CAF-913D-7827D1791586}" type="slidenum">
              <a:rPr lang="en-US" altLang="en-US" sz="1400" smtClean="0">
                <a:solidFill>
                  <a:schemeClr val="tx1"/>
                </a:solidFill>
              </a:rPr>
              <a:pPr/>
              <a:t>25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Tujuan Profesi IMK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Mempengaruhi peneliti akademis dan industri.</a:t>
            </a:r>
          </a:p>
          <a:p>
            <a:pPr eaLnBrk="1" hangingPunct="1"/>
            <a:r>
              <a:rPr lang="en-US" altLang="en-US" smtClean="0"/>
              <a:t>Menyediakan alat-alat bantu, teknik-teknik, dan pengetahuan untuk implementor sistem.</a:t>
            </a:r>
          </a:p>
          <a:p>
            <a:pPr eaLnBrk="1" hangingPunct="1"/>
            <a:r>
              <a:rPr lang="en-US" altLang="en-US" smtClean="0"/>
              <a:t>Meningkatkan kesadaran akan komputer kepada masyarakat awam.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41F01DEF-0D81-4CC4-95E6-04B88E241900}" type="slidenum">
              <a:rPr lang="en-US" altLang="en-US" sz="1400" smtClean="0">
                <a:solidFill>
                  <a:schemeClr val="tx1"/>
                </a:solidFill>
              </a:rPr>
              <a:pPr/>
              <a:t>26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Mempengaruhi Peneliti Akademis dan Industri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600" smtClean="0"/>
              <a:t>Topik penelitian potensial:</a:t>
            </a:r>
          </a:p>
          <a:p>
            <a:pPr lvl="1" eaLnBrk="1" hangingPunct="1"/>
            <a:r>
              <a:rPr lang="en-US" altLang="en-US" sz="2400" smtClean="0"/>
              <a:t>Mengurangi ketakutan dan ketegangan menggunakan komputer.</a:t>
            </a:r>
          </a:p>
          <a:p>
            <a:pPr lvl="1" eaLnBrk="1" hangingPunct="1"/>
            <a:r>
              <a:rPr lang="en-US" altLang="en-US" sz="2400" smtClean="0"/>
              <a:t>Evolusi halus.</a:t>
            </a:r>
          </a:p>
          <a:p>
            <a:pPr lvl="1" eaLnBrk="1" hangingPunct="1"/>
            <a:r>
              <a:rPr lang="en-US" altLang="en-US" sz="2400" smtClean="0"/>
              <a:t>Spesifikasi dan implementasi interaksi.</a:t>
            </a:r>
          </a:p>
          <a:p>
            <a:pPr lvl="1" eaLnBrk="1" hangingPunct="1"/>
            <a:r>
              <a:rPr lang="en-US" altLang="en-US" sz="2400" smtClean="0"/>
              <a:t>Manipulasi langsung.</a:t>
            </a:r>
          </a:p>
          <a:p>
            <a:pPr lvl="1" eaLnBrk="1" hangingPunct="1"/>
            <a:r>
              <a:rPr lang="en-US" altLang="en-US" sz="2400" smtClean="0"/>
              <a:t>Piranti masukan.</a:t>
            </a:r>
          </a:p>
          <a:p>
            <a:pPr lvl="1" eaLnBrk="1" hangingPunct="1"/>
            <a:r>
              <a:rPr lang="en-US" altLang="en-US" sz="2400" smtClean="0"/>
              <a:t>Petunjuk online.</a:t>
            </a:r>
          </a:p>
          <a:p>
            <a:pPr lvl="1" eaLnBrk="1" hangingPunct="1"/>
            <a:r>
              <a:rPr lang="en-US" altLang="en-US" sz="2400" smtClean="0"/>
              <a:t>Eksplorasi informasi.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8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4" presetID="4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50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3116486C-4BD5-48DE-AF72-74E54EF622D9}" type="slidenum">
              <a:rPr lang="en-US" altLang="en-US" sz="1400" smtClean="0">
                <a:solidFill>
                  <a:schemeClr val="tx1"/>
                </a:solidFill>
              </a:rPr>
              <a:pPr/>
              <a:t>27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57200"/>
            <a:ext cx="7010400" cy="1527175"/>
          </a:xfrm>
        </p:spPr>
        <p:txBody>
          <a:bodyPr/>
          <a:lstStyle/>
          <a:p>
            <a:pPr eaLnBrk="1" hangingPunct="1"/>
            <a:r>
              <a:rPr lang="en-US" altLang="en-US" sz="3800" smtClean="0"/>
              <a:t>Menyediakan Alat-alat Bantu, Teknik-teknik, dan Pengetahuan untuk Implementor Sistem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3429000"/>
            <a:ext cx="7010400" cy="2743200"/>
          </a:xfrm>
        </p:spPr>
        <p:txBody>
          <a:bodyPr/>
          <a:lstStyle/>
          <a:p>
            <a:pPr eaLnBrk="1" hangingPunct="1"/>
            <a:r>
              <a:rPr lang="en-US" altLang="en-US" i="1" smtClean="0"/>
              <a:t>Rapid prototyping</a:t>
            </a:r>
            <a:r>
              <a:rPr lang="en-US" altLang="en-US" smtClean="0"/>
              <a:t> mudah dengan penggunaan alat bantu kontemporer.</a:t>
            </a:r>
          </a:p>
          <a:p>
            <a:pPr eaLnBrk="1" hangingPunct="1"/>
            <a:r>
              <a:rPr lang="en-US" altLang="en-US" smtClean="0"/>
              <a:t>Gunakan </a:t>
            </a:r>
            <a:r>
              <a:rPr lang="en-US" altLang="en-US" i="1" smtClean="0"/>
              <a:t>guideline documents</a:t>
            </a:r>
            <a:r>
              <a:rPr lang="en-US" altLang="en-US" smtClean="0"/>
              <a:t> yang ditulis bagi pemakai spesifik.</a:t>
            </a:r>
          </a:p>
          <a:p>
            <a:pPr eaLnBrk="1" hangingPunct="1"/>
            <a:r>
              <a:rPr lang="en-US" altLang="en-US" smtClean="0"/>
              <a:t>Terima umpan balik dari pemakai.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  <p:bldP spid="4608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B2870565-6786-45F8-87BA-13B1FB78CF23}" type="slidenum">
              <a:rPr lang="en-US" altLang="en-US" sz="1400" smtClean="0">
                <a:solidFill>
                  <a:schemeClr val="tx1"/>
                </a:solidFill>
              </a:rPr>
              <a:pPr/>
              <a:t>28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Meningkatkan Kesadaran akan Komputer kepada Masyarakat Awam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Banyak pemakai pemula takut menggunakan komputer akibat desain produk yang buruk.</a:t>
            </a:r>
          </a:p>
          <a:p>
            <a:pPr eaLnBrk="1" hangingPunct="1"/>
            <a:r>
              <a:rPr lang="en-US" altLang="en-US" smtClean="0"/>
              <a:t>Perancangan yang baik membantu mengatasi ketakutan ini dengan kejelasan, kompetensi, dan tidak mengancam.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69342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altLang="en-US" dirty="0" err="1" smtClean="0"/>
              <a:t>Interaksi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Manusia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Komputer</a:t>
            </a:r>
            <a:endParaRPr lang="en-US" dirty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52425" y="2085975"/>
            <a:ext cx="8382000" cy="4495800"/>
          </a:xfrm>
        </p:spPr>
        <p:txBody>
          <a:bodyPr/>
          <a:lstStyle/>
          <a:p>
            <a:r>
              <a:rPr lang="en-US" b="1" smtClean="0"/>
              <a:t>IMK berasal dari berbagai disiplin bidang ilmu, teknik dan kesenian. </a:t>
            </a:r>
            <a:endParaRPr lang="en-US" smtClean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76600"/>
            <a:ext cx="8020050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Yang Terlibat Dalam IMK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en-US" dirty="0" err="1" smtClean="0"/>
              <a:t>Psikologi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ilmu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kognitif</a:t>
            </a:r>
            <a:r>
              <a:rPr lang="en-US" altLang="en-US" dirty="0" smtClean="0"/>
              <a:t> : </a:t>
            </a:r>
            <a:r>
              <a:rPr lang="en-US" altLang="en-US" dirty="0" err="1" smtClean="0"/>
              <a:t>persepsi</a:t>
            </a:r>
            <a:r>
              <a:rPr lang="en-US" altLang="en-US" dirty="0" smtClean="0"/>
              <a:t> user, </a:t>
            </a:r>
            <a:r>
              <a:rPr lang="en-US" altLang="en-US" dirty="0" err="1" smtClean="0"/>
              <a:t>kognitif</a:t>
            </a:r>
            <a:r>
              <a:rPr lang="en-US" altLang="en-US" dirty="0" smtClean="0"/>
              <a:t>, </a:t>
            </a:r>
            <a:r>
              <a:rPr lang="en-US" altLang="en-US" dirty="0" err="1" smtClean="0"/>
              <a:t>kemampuan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memecahkan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masalah</a:t>
            </a:r>
            <a:endParaRPr lang="en-US" altLang="en-US" dirty="0" smtClean="0"/>
          </a:p>
          <a:p>
            <a:pPr>
              <a:lnSpc>
                <a:spcPct val="90000"/>
              </a:lnSpc>
              <a:defRPr/>
            </a:pPr>
            <a:r>
              <a:rPr lang="en-US" altLang="en-US" dirty="0" err="1" smtClean="0"/>
              <a:t>Ergonomi</a:t>
            </a:r>
            <a:r>
              <a:rPr lang="en-US" altLang="en-US" dirty="0" smtClean="0"/>
              <a:t> : </a:t>
            </a:r>
            <a:r>
              <a:rPr lang="en-US" altLang="en-US" dirty="0" err="1" smtClean="0"/>
              <a:t>kemampuan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fisik</a:t>
            </a:r>
            <a:r>
              <a:rPr lang="en-US" altLang="en-US" dirty="0" smtClean="0"/>
              <a:t> user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 err="1" smtClean="0"/>
              <a:t>Sosiologi</a:t>
            </a:r>
            <a:r>
              <a:rPr lang="en-US" altLang="en-US" dirty="0" smtClean="0"/>
              <a:t> : </a:t>
            </a:r>
            <a:r>
              <a:rPr lang="en-US" altLang="en-US" dirty="0" err="1" smtClean="0"/>
              <a:t>kemampuan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memahami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konsep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interaksi</a:t>
            </a:r>
            <a:endParaRPr lang="en-US" altLang="en-US" dirty="0" smtClean="0"/>
          </a:p>
          <a:p>
            <a:pPr>
              <a:lnSpc>
                <a:spcPct val="90000"/>
              </a:lnSpc>
              <a:defRPr/>
            </a:pPr>
            <a:r>
              <a:rPr lang="en-US" altLang="en-US" dirty="0" err="1" smtClean="0"/>
              <a:t>Ilmu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komputer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dan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teknik</a:t>
            </a:r>
            <a:r>
              <a:rPr lang="en-US" altLang="en-US" dirty="0" smtClean="0"/>
              <a:t> : </a:t>
            </a:r>
            <a:r>
              <a:rPr lang="en-US" altLang="en-US" dirty="0" err="1" smtClean="0"/>
              <a:t>membuat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teknologi</a:t>
            </a:r>
            <a:endParaRPr lang="en-US" altLang="en-US" dirty="0" smtClean="0"/>
          </a:p>
          <a:p>
            <a:pPr>
              <a:lnSpc>
                <a:spcPct val="90000"/>
              </a:lnSpc>
              <a:defRPr/>
            </a:pPr>
            <a:r>
              <a:rPr lang="en-US" altLang="en-US" dirty="0" err="1" smtClean="0"/>
              <a:t>Bisnis</a:t>
            </a:r>
            <a:r>
              <a:rPr lang="en-US" altLang="en-US" dirty="0" smtClean="0"/>
              <a:t> : </a:t>
            </a:r>
            <a:r>
              <a:rPr lang="en-US" altLang="en-US" dirty="0" err="1" smtClean="0"/>
              <a:t>pemasaran</a:t>
            </a:r>
            <a:endParaRPr lang="en-US" altLang="en-US" dirty="0" smtClean="0"/>
          </a:p>
          <a:p>
            <a:pPr>
              <a:lnSpc>
                <a:spcPct val="90000"/>
              </a:lnSpc>
              <a:defRPr/>
            </a:pPr>
            <a:r>
              <a:rPr lang="en-US" altLang="en-US" dirty="0" err="1" smtClean="0"/>
              <a:t>Desain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grafis</a:t>
            </a:r>
            <a:r>
              <a:rPr lang="en-US" altLang="en-US" dirty="0" smtClean="0"/>
              <a:t> : </a:t>
            </a:r>
            <a:r>
              <a:rPr lang="en-US" altLang="en-US" dirty="0" err="1" smtClean="0"/>
              <a:t>presentasi</a:t>
            </a:r>
            <a:r>
              <a:rPr lang="en-US" altLang="en-US" dirty="0" smtClean="0"/>
              <a:t> interface</a:t>
            </a:r>
          </a:p>
          <a:p>
            <a:pPr>
              <a:lnSpc>
                <a:spcPct val="90000"/>
              </a:lnSpc>
              <a:defRPr/>
            </a:pPr>
            <a:r>
              <a:rPr lang="en-US" altLang="en-US" dirty="0" smtClean="0"/>
              <a:t>Dan lain-lain.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Seperti apakah interface yang baik ?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b="1" dirty="0" err="1" smtClean="0"/>
              <a:t>Tidak</a:t>
            </a:r>
            <a:r>
              <a:rPr lang="en-US" b="1" dirty="0" smtClean="0"/>
              <a:t> </a:t>
            </a:r>
            <a:r>
              <a:rPr lang="en-US" b="1" dirty="0" err="1" smtClean="0"/>
              <a:t>mudah</a:t>
            </a:r>
            <a:r>
              <a:rPr lang="en-US" b="1" dirty="0" smtClean="0"/>
              <a:t> </a:t>
            </a:r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 smtClean="0"/>
              <a:t>sebuah</a:t>
            </a:r>
            <a:r>
              <a:rPr lang="en-US" b="1" dirty="0" smtClean="0"/>
              <a:t> interface</a:t>
            </a: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r>
              <a:rPr lang="sv-SE" b="1" dirty="0"/>
              <a:t>User interface : lebih dari apa yang manusia dapat lihat, sentuh </a:t>
            </a:r>
            <a:r>
              <a:rPr lang="sv-SE" b="1" dirty="0" smtClean="0"/>
              <a:t>atau </a:t>
            </a:r>
            <a:r>
              <a:rPr lang="en-US" b="1" dirty="0" err="1" smtClean="0"/>
              <a:t>dengar</a:t>
            </a:r>
            <a:r>
              <a:rPr lang="en-US" b="1" dirty="0"/>
              <a:t>.</a:t>
            </a:r>
          </a:p>
          <a:p>
            <a:pPr>
              <a:defRPr/>
            </a:pPr>
            <a:endParaRPr lang="en-US" b="1" dirty="0" smtClean="0"/>
          </a:p>
          <a:p>
            <a:pPr>
              <a:defRPr/>
            </a:pPr>
            <a:r>
              <a:rPr lang="en-US" b="1" dirty="0" smtClean="0"/>
              <a:t>User </a:t>
            </a:r>
            <a:r>
              <a:rPr lang="en-US" b="1" dirty="0"/>
              <a:t>interface </a:t>
            </a:r>
            <a:r>
              <a:rPr lang="en-US" b="1" dirty="0" err="1"/>
              <a:t>mencakup</a:t>
            </a:r>
            <a:r>
              <a:rPr lang="en-US" b="1" dirty="0"/>
              <a:t> </a:t>
            </a:r>
            <a:r>
              <a:rPr lang="en-US" b="1" dirty="0" err="1"/>
              <a:t>konsep</a:t>
            </a:r>
            <a:r>
              <a:rPr lang="en-US" b="1" dirty="0"/>
              <a:t>, </a:t>
            </a:r>
            <a:r>
              <a:rPr lang="en-US" b="1" dirty="0" err="1"/>
              <a:t>kebutuhan</a:t>
            </a:r>
            <a:r>
              <a:rPr lang="en-US" b="1" dirty="0"/>
              <a:t> user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 smtClean="0"/>
              <a:t>mengetahui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/>
              <a:t>komputer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dibuat</a:t>
            </a:r>
            <a:r>
              <a:rPr lang="en-US" b="1" dirty="0"/>
              <a:t> </a:t>
            </a:r>
            <a:r>
              <a:rPr lang="en-US" b="1" dirty="0" err="1"/>
              <a:t>terintegrasi</a:t>
            </a:r>
            <a:r>
              <a:rPr lang="en-US" b="1" dirty="0"/>
              <a:t> </a:t>
            </a:r>
            <a:r>
              <a:rPr lang="en-US" b="1" dirty="0" err="1"/>
              <a:t>ke</a:t>
            </a:r>
            <a:r>
              <a:rPr lang="en-US" b="1" dirty="0"/>
              <a:t> </a:t>
            </a:r>
            <a:r>
              <a:rPr lang="en-US" b="1" dirty="0" err="1"/>
              <a:t>seluruh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.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b="1" dirty="0"/>
              <a:t>User interface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cukup</a:t>
            </a:r>
            <a:r>
              <a:rPr lang="en-US" b="1" dirty="0"/>
              <a:t> </a:t>
            </a:r>
            <a:r>
              <a:rPr lang="en-US" b="1" dirty="0" err="1"/>
              <a:t>hanya</a:t>
            </a:r>
            <a:r>
              <a:rPr lang="en-US" b="1" dirty="0"/>
              <a:t> </a:t>
            </a:r>
            <a:r>
              <a:rPr lang="en-US" b="1" dirty="0" err="1"/>
              <a:t>berpenampilan</a:t>
            </a:r>
            <a:r>
              <a:rPr lang="en-US" b="1" dirty="0"/>
              <a:t> ‘</a:t>
            </a:r>
            <a:r>
              <a:rPr lang="en-US" b="1" dirty="0" err="1"/>
              <a:t>bagus</a:t>
            </a:r>
            <a:r>
              <a:rPr lang="en-US" b="1" dirty="0"/>
              <a:t>’ </a:t>
            </a:r>
            <a:r>
              <a:rPr lang="en-US" b="1" dirty="0" err="1"/>
              <a:t>tetapi</a:t>
            </a:r>
            <a:r>
              <a:rPr lang="en-US" b="1" dirty="0"/>
              <a:t>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mendukung</a:t>
            </a:r>
            <a:r>
              <a:rPr lang="en-US" b="1" dirty="0" smtClean="0"/>
              <a:t> </a:t>
            </a:r>
            <a:r>
              <a:rPr lang="en-US" b="1" dirty="0" err="1"/>
              <a:t>tugas</a:t>
            </a:r>
            <a:r>
              <a:rPr lang="en-US" b="1" dirty="0"/>
              <a:t> yang </a:t>
            </a:r>
            <a:r>
              <a:rPr lang="en-US" b="1" dirty="0" err="1"/>
              <a:t>dilakukan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dibuat</a:t>
            </a:r>
            <a:r>
              <a:rPr lang="en-US" b="1" dirty="0"/>
              <a:t> </a:t>
            </a:r>
            <a:r>
              <a:rPr lang="en-US" b="1" dirty="0" err="1" smtClean="0"/>
              <a:t>menghindari</a:t>
            </a:r>
            <a:r>
              <a:rPr lang="en-US" b="1" dirty="0" smtClean="0"/>
              <a:t> </a:t>
            </a:r>
            <a:r>
              <a:rPr lang="en-US" b="1" dirty="0" err="1" smtClean="0"/>
              <a:t>kesalahan-kesalahan</a:t>
            </a:r>
            <a:r>
              <a:rPr lang="en-US" b="1" dirty="0" smtClean="0"/>
              <a:t> </a:t>
            </a:r>
            <a:r>
              <a:rPr lang="en-US" b="1" dirty="0" err="1"/>
              <a:t>kecil</a:t>
            </a:r>
            <a:r>
              <a:rPr lang="en-US" b="1" dirty="0"/>
              <a:t>.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51D3D233-BC31-46FA-B582-A210E935E2E3}" type="slidenum">
              <a:rPr lang="en-US" altLang="en-US" sz="1400" smtClean="0">
                <a:solidFill>
                  <a:schemeClr val="tx1"/>
                </a:solidFill>
              </a:rPr>
              <a:pPr/>
              <a:t>6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smtClean="0"/>
              <a:t>Apakah Interaksi Manusia &amp; Komputer Itu?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/>
              <a:t>Interaksi Manusia dan Komputer</a:t>
            </a:r>
            <a:r>
              <a:rPr lang="en-US" altLang="en-US" smtClean="0"/>
              <a:t> (IMK) atau </a:t>
            </a:r>
            <a:r>
              <a:rPr lang="en-US" altLang="en-US" i="1" smtClean="0"/>
              <a:t>Human-Computer Interaction </a:t>
            </a:r>
            <a:r>
              <a:rPr lang="en-US" altLang="en-US" smtClean="0"/>
              <a:t>(HCI) </a:t>
            </a:r>
            <a:r>
              <a:rPr lang="id-ID" altLang="en-US" smtClean="0"/>
              <a:t>adalah disiplin ilmu yang berhubungan dengan </a:t>
            </a:r>
            <a:r>
              <a:rPr lang="id-ID" altLang="en-US" smtClean="0">
                <a:solidFill>
                  <a:srgbClr val="990000"/>
                </a:solidFill>
              </a:rPr>
              <a:t>perancangan</a:t>
            </a:r>
            <a:r>
              <a:rPr lang="id-ID" altLang="en-US" smtClean="0"/>
              <a:t>, </a:t>
            </a:r>
            <a:r>
              <a:rPr lang="id-ID" altLang="en-US" smtClean="0">
                <a:solidFill>
                  <a:srgbClr val="990000"/>
                </a:solidFill>
              </a:rPr>
              <a:t>evaluasi</a:t>
            </a:r>
            <a:r>
              <a:rPr lang="id-ID" altLang="en-US" smtClean="0"/>
              <a:t>, dan </a:t>
            </a:r>
            <a:r>
              <a:rPr lang="id-ID" altLang="en-US" smtClean="0">
                <a:solidFill>
                  <a:srgbClr val="990000"/>
                </a:solidFill>
              </a:rPr>
              <a:t>implementasi </a:t>
            </a:r>
            <a:r>
              <a:rPr lang="id-ID" altLang="en-US" smtClean="0"/>
              <a:t>sistem komputer </a:t>
            </a:r>
            <a:r>
              <a:rPr lang="id-ID" altLang="en-US" smtClean="0">
                <a:solidFill>
                  <a:srgbClr val="990000"/>
                </a:solidFill>
              </a:rPr>
              <a:t>interaktif</a:t>
            </a:r>
            <a:r>
              <a:rPr lang="id-ID" altLang="en-US" smtClean="0"/>
              <a:t> untuk digunakan oleh </a:t>
            </a:r>
            <a:r>
              <a:rPr lang="id-ID" altLang="en-US" smtClean="0">
                <a:solidFill>
                  <a:srgbClr val="990000"/>
                </a:solidFill>
              </a:rPr>
              <a:t>manusia</a:t>
            </a:r>
            <a:r>
              <a:rPr lang="id-ID" altLang="en-US" smtClean="0"/>
              <a:t>, serta studi fenomena-fenomena besar yang berhubungan dengannya. (Definisi oleh </a:t>
            </a:r>
            <a:r>
              <a:rPr lang="id-ID" altLang="en-US" i="1" smtClean="0"/>
              <a:t>ACM SIGCHI</a:t>
            </a:r>
            <a:r>
              <a:rPr lang="id-ID" altLang="en-US" smtClean="0"/>
              <a:t>)</a:t>
            </a:r>
            <a:endParaRPr lang="en-US" altLang="en-US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859AE7A8-FE09-4FCB-8E14-081ADA96083E}" type="slidenum">
              <a:rPr lang="en-US" altLang="en-US" sz="1400" smtClean="0">
                <a:solidFill>
                  <a:schemeClr val="tx1"/>
                </a:solidFill>
              </a:rPr>
              <a:pPr/>
              <a:t>7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Fokus IMK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/>
              <a:t>Fokus</a:t>
            </a:r>
            <a:r>
              <a:rPr lang="en-US" altLang="en-US" smtClean="0"/>
              <a:t>: perancangan dan evaluasi antarmuka pemakai (</a:t>
            </a:r>
            <a:r>
              <a:rPr lang="en-US" altLang="en-US" i="1" smtClean="0"/>
              <a:t>user interface</a:t>
            </a:r>
            <a:r>
              <a:rPr lang="en-US" altLang="en-US" smtClean="0"/>
              <a:t>).</a:t>
            </a:r>
          </a:p>
          <a:p>
            <a:pPr eaLnBrk="1" hangingPunct="1"/>
            <a:r>
              <a:rPr lang="en-US" altLang="en-US" b="1" smtClean="0"/>
              <a:t>Antarmuka pemakai</a:t>
            </a:r>
            <a:r>
              <a:rPr lang="en-US" altLang="en-US" smtClean="0"/>
              <a:t> adalah bagian sistem komputer yang memungkinkan manusia berinteraksi dengan komputer.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2057400" y="4953000"/>
            <a:ext cx="12192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endParaRPr lang="en-US" altLang="en-US" sz="1400">
              <a:solidFill>
                <a:schemeClr val="tx1"/>
              </a:solidFill>
            </a:endParaRPr>
          </a:p>
          <a:p>
            <a:pPr algn="ctr"/>
            <a:r>
              <a:rPr lang="en-US" altLang="en-US" sz="1400">
                <a:solidFill>
                  <a:schemeClr val="tx1"/>
                </a:solidFill>
              </a:rPr>
              <a:t>Manusia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810000" y="4953000"/>
            <a:ext cx="12192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endParaRPr lang="en-US" altLang="en-US" sz="900">
              <a:solidFill>
                <a:schemeClr val="tx1"/>
              </a:solidFill>
            </a:endParaRPr>
          </a:p>
          <a:p>
            <a:pPr algn="ctr"/>
            <a:r>
              <a:rPr lang="en-US" altLang="en-US" sz="1400">
                <a:solidFill>
                  <a:schemeClr val="tx1"/>
                </a:solidFill>
              </a:rPr>
              <a:t>Antarmuka</a:t>
            </a:r>
            <a:br>
              <a:rPr lang="en-US" altLang="en-US" sz="1400">
                <a:solidFill>
                  <a:schemeClr val="tx1"/>
                </a:solidFill>
              </a:rPr>
            </a:br>
            <a:r>
              <a:rPr lang="en-US" altLang="en-US" sz="1400">
                <a:solidFill>
                  <a:schemeClr val="tx1"/>
                </a:solidFill>
              </a:rPr>
              <a:t>pemakai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562600" y="4953000"/>
            <a:ext cx="12192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endParaRPr lang="en-US" altLang="en-US" sz="800">
              <a:solidFill>
                <a:schemeClr val="tx1"/>
              </a:solidFill>
            </a:endParaRPr>
          </a:p>
          <a:p>
            <a:pPr algn="ctr"/>
            <a:r>
              <a:rPr lang="en-US" altLang="en-US" sz="1400">
                <a:solidFill>
                  <a:schemeClr val="tx1"/>
                </a:solidFill>
              </a:rPr>
              <a:t>Sistem </a:t>
            </a:r>
            <a:br>
              <a:rPr lang="en-US" altLang="en-US" sz="1400">
                <a:solidFill>
                  <a:schemeClr val="tx1"/>
                </a:solidFill>
              </a:rPr>
            </a:br>
            <a:r>
              <a:rPr lang="en-US" altLang="en-US" sz="1400">
                <a:solidFill>
                  <a:schemeClr val="tx1"/>
                </a:solidFill>
              </a:rPr>
              <a:t>Komputer</a:t>
            </a:r>
            <a:endParaRPr lang="en-US" altLang="en-US" sz="2400">
              <a:solidFill>
                <a:schemeClr val="tx1"/>
              </a:solidFill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3276600" y="5334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5029200" y="5334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5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25605" grpId="0" animBg="1"/>
      <p:bldP spid="25606" grpId="0" animBg="1"/>
      <p:bldP spid="25607" grpId="0" animBg="1"/>
      <p:bldP spid="25608" grpId="0" animBg="1"/>
      <p:bldP spid="2560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02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7E3862CF-FE14-44C6-A632-460671FA7163}" type="slidenum">
              <a:rPr lang="en-US" altLang="en-US" sz="1400" smtClean="0">
                <a:solidFill>
                  <a:schemeClr val="tx1"/>
                </a:solidFill>
              </a:rPr>
              <a:pPr/>
              <a:t>8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Tujuan Rekayasa Sistem</a:t>
            </a:r>
          </a:p>
        </p:txBody>
      </p:sp>
      <p:pic>
        <p:nvPicPr>
          <p:cNvPr id="49159" name="Picture 7" descr="55126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2638" y="2260600"/>
            <a:ext cx="2373312" cy="3402013"/>
          </a:xfrm>
          <a:noFill/>
        </p:spPr>
      </p:pic>
      <p:pic>
        <p:nvPicPr>
          <p:cNvPr id="49160" name="Picture 8" descr="5512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32450" y="2260600"/>
            <a:ext cx="2373313" cy="3402013"/>
          </a:xfrm>
          <a:noFill/>
        </p:spPr>
      </p:pic>
      <p:sp>
        <p:nvSpPr>
          <p:cNvPr id="49161" name="AutoShape 9"/>
          <p:cNvSpPr>
            <a:spLocks noChangeArrowheads="1"/>
          </p:cNvSpPr>
          <p:nvPr/>
        </p:nvSpPr>
        <p:spPr bwMode="auto">
          <a:xfrm>
            <a:off x="4572000" y="3657600"/>
            <a:ext cx="1447800" cy="914400"/>
          </a:xfrm>
          <a:prstGeom prst="rightArrow">
            <a:avLst>
              <a:gd name="adj1" fmla="val 50000"/>
              <a:gd name="adj2" fmla="val 39583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4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  <p:bldP spid="4916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altLang="en-US" sz="1000" smtClean="0">
                <a:solidFill>
                  <a:schemeClr val="tx1"/>
                </a:solidFill>
              </a:rPr>
              <a:t>IMK Sesi 1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000">
                <a:solidFill>
                  <a:schemeClr val="tx2"/>
                </a:solidFill>
                <a:latin typeface="Arial" charset="0"/>
              </a:defRPr>
            </a:lvl1pPr>
            <a:lvl2pPr>
              <a:defRPr sz="2800">
                <a:solidFill>
                  <a:schemeClr val="tx2"/>
                </a:solidFill>
                <a:latin typeface="Arial" charset="0"/>
              </a:defRPr>
            </a:lvl2pPr>
            <a:lvl3pPr>
              <a:defRPr sz="2400">
                <a:solidFill>
                  <a:schemeClr val="tx2"/>
                </a:solidFill>
                <a:latin typeface="Arial" charset="0"/>
              </a:defRPr>
            </a:lvl3pPr>
            <a:lvl4pPr>
              <a:defRPr sz="2000">
                <a:solidFill>
                  <a:schemeClr val="tx2"/>
                </a:solidFill>
                <a:latin typeface="Arial" charset="0"/>
              </a:defRPr>
            </a:lvl4pPr>
            <a:lvl5pPr>
              <a:defRPr sz="2000">
                <a:solidFill>
                  <a:schemeClr val="tx2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2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2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2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BEA69988-EF6D-4D51-8C4E-AE483884060F}" type="slidenum">
              <a:rPr lang="en-US" altLang="en-US" sz="1400" smtClean="0">
                <a:solidFill>
                  <a:schemeClr val="tx1"/>
                </a:solidFill>
              </a:rPr>
              <a:pPr/>
              <a:t>9</a:t>
            </a:fld>
            <a:endParaRPr lang="en-US" altLang="en-US" sz="1400" smtClean="0">
              <a:solidFill>
                <a:schemeClr val="tx1"/>
              </a:solidFill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Tujuan Rekayasa Sistem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Tujuan tingkat tinggi yaitu </a:t>
            </a:r>
            <a:r>
              <a:rPr lang="en-US" altLang="en-US" smtClean="0">
                <a:solidFill>
                  <a:srgbClr val="990000"/>
                </a:solidFill>
              </a:rPr>
              <a:t>membuat kualitas hidup pemakai lebih baik</a:t>
            </a:r>
            <a:r>
              <a:rPr lang="en-US" altLang="en-US" smtClean="0"/>
              <a:t> memang penting untuk diingat.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Desainer ingin membuat sistem interaktif berkualitas tinggi yang dikagumi oleh orang-orang, beredar luas dan sering ditiru.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Kita perlu bergerak lebih dalam dari sekadar gagasan “</a:t>
            </a:r>
            <a:r>
              <a:rPr lang="en-US" altLang="en-US" smtClean="0">
                <a:solidFill>
                  <a:srgbClr val="990000"/>
                </a:solidFill>
              </a:rPr>
              <a:t>user-friendly</a:t>
            </a:r>
            <a:r>
              <a:rPr lang="en-US" altLang="en-US" smtClean="0"/>
              <a:t>”.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580</TotalTime>
  <Words>1250</Words>
  <Application>Microsoft Office PowerPoint</Application>
  <PresentationFormat>On-screen Show (4:3)</PresentationFormat>
  <Paragraphs>191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Wingdings</vt:lpstr>
      <vt:lpstr>Times New Roman</vt:lpstr>
      <vt:lpstr>Echo</vt:lpstr>
      <vt:lpstr>Interaksi Manusia dan Komputer</vt:lpstr>
      <vt:lpstr>Pendahuluan</vt:lpstr>
      <vt:lpstr>Interaksi Manusia dan Komputer</vt:lpstr>
      <vt:lpstr>Yang Terlibat Dalam IMK</vt:lpstr>
      <vt:lpstr>Seperti apakah interface yang baik ?</vt:lpstr>
      <vt:lpstr>Apakah Interaksi Manusia &amp; Komputer Itu?</vt:lpstr>
      <vt:lpstr>Fokus IMK</vt:lpstr>
      <vt:lpstr>Tujuan Rekayasa Sistem</vt:lpstr>
      <vt:lpstr>Tujuan Rekayasa Sistem</vt:lpstr>
      <vt:lpstr>Tujuan Rekayasa Sistem (Lanj.)</vt:lpstr>
      <vt:lpstr>Fungsionalitas yang Semestinya</vt:lpstr>
      <vt:lpstr>Kehandalan, Ketersediaan, Keamanan, dan Integritas Data</vt:lpstr>
      <vt:lpstr>Standardisasi, Integrasi, Konsistensi, dan Portabilitas</vt:lpstr>
      <vt:lpstr>Penjadualan dan Anggaran</vt:lpstr>
      <vt:lpstr>Tujuan Perancangan Antarmuka Pemakai</vt:lpstr>
      <vt:lpstr>Lima Faktor Manusia Terukur</vt:lpstr>
      <vt:lpstr>Motivasi bagi Faktor Manusia dalam Perancangan</vt:lpstr>
      <vt:lpstr>Sistem yang Kritis bagi Kehidupan</vt:lpstr>
      <vt:lpstr>Pemakaian Industri dan Komersial</vt:lpstr>
      <vt:lpstr>Aplikasi Kantor, Rumah, dan Hiburan</vt:lpstr>
      <vt:lpstr>Sistem Eksplorasi, Kreatif, dan Kerja Sama</vt:lpstr>
      <vt:lpstr>Menampung Keanekaragaman Manusia</vt:lpstr>
      <vt:lpstr>Menampung Keanekaragaman Manusia (Lanj.)</vt:lpstr>
      <vt:lpstr>Menampung Keanekaragaman Manusia (Lanj.)</vt:lpstr>
      <vt:lpstr>Tujuan Profesi IMK</vt:lpstr>
      <vt:lpstr>Mempengaruhi Peneliti Akademis dan Industri</vt:lpstr>
      <vt:lpstr>Menyediakan Alat-alat Bantu, Teknik-teknik, dan Pengetahuan untuk Implementor Sistem</vt:lpstr>
      <vt:lpstr>Meningkatkan Kesadaran akan Komputer kepada Masyarakat Awam</vt:lpstr>
    </vt:vector>
  </TitlesOfParts>
  <Company>Plasmedia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Interaksi Manusia &amp; Komputer</dc:title>
  <dc:creator>Mark P. Eliasaputra</dc:creator>
  <cp:lastModifiedBy>Hafsah</cp:lastModifiedBy>
  <cp:revision>48</cp:revision>
  <dcterms:created xsi:type="dcterms:W3CDTF">2003-02-21T15:37:10Z</dcterms:created>
  <dcterms:modified xsi:type="dcterms:W3CDTF">2017-04-25T21:59:54Z</dcterms:modified>
</cp:coreProperties>
</file>