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2" r:id="rId4"/>
    <p:sldId id="265" r:id="rId5"/>
    <p:sldId id="266" r:id="rId6"/>
    <p:sldId id="267" r:id="rId7"/>
    <p:sldId id="268" r:id="rId8"/>
    <p:sldId id="269" r:id="rId9"/>
    <p:sldId id="259" r:id="rId10"/>
    <p:sldId id="261" r:id="rId11"/>
    <p:sldId id="263" r:id="rId12"/>
    <p:sldId id="260"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autoAdjust="0"/>
    <p:restoredTop sz="94605"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249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AA250880-D4F3-4BC8-8938-2CB1E5FFA80F}" type="datetimeFigureOut">
              <a:rPr lang="en-US" smtClean="0"/>
              <a:t>4/26/2017</a:t>
            </a:fld>
            <a:endParaRPr lang="en-US"/>
          </a:p>
        </p:txBody>
      </p:sp>
      <p:sp>
        <p:nvSpPr>
          <p:cNvPr id="8" name="Slide Number Placeholder 7"/>
          <p:cNvSpPr>
            <a:spLocks noGrp="1"/>
          </p:cNvSpPr>
          <p:nvPr>
            <p:ph type="sldNum" sz="quarter" idx="11"/>
          </p:nvPr>
        </p:nvSpPr>
        <p:spPr/>
        <p:txBody>
          <a:bodyPr/>
          <a:lstStyle/>
          <a:p>
            <a:fld id="{2BFABF7B-D4F9-4432-9F16-4DCAFBEE9764}"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50880-D4F3-4BC8-8938-2CB1E5FFA80F}" type="datetimeFigureOut">
              <a:rPr lang="en-US" smtClean="0"/>
              <a:t>4/26/2017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FABF7B-D4F9-4432-9F16-4DCAFBEE976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50880-D4F3-4BC8-8938-2CB1E5FFA80F}" type="datetimeFigureOut">
              <a:rPr lang="en-US" smtClean="0"/>
              <a:t>4/26/2017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FABF7B-D4F9-4432-9F16-4DCAFBEE976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250880-D4F3-4BC8-8938-2CB1E5FFA80F}" type="datetimeFigureOut">
              <a:rPr lang="en-US" smtClean="0"/>
              <a:t>4/26/2017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FABF7B-D4F9-4432-9F16-4DCAFBEE976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250880-D4F3-4BC8-8938-2CB1E5FFA80F}" type="datetimeFigureOut">
              <a:rPr lang="en-US" smtClean="0"/>
              <a:t>4/26/2017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FABF7B-D4F9-4432-9F16-4DCAFBEE976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A250880-D4F3-4BC8-8938-2CB1E5FFA80F}" type="datetimeFigureOut">
              <a:rPr lang="en-US" smtClean="0"/>
              <a:t>4/26/2017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FABF7B-D4F9-4432-9F16-4DCAFBEE9764}" type="slidenum">
              <a:rPr lang="en-US" smtClean="0"/>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A250880-D4F3-4BC8-8938-2CB1E5FFA80F}" type="datetimeFigureOut">
              <a:rPr lang="en-US" smtClean="0"/>
              <a:t>4/26/2017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FABF7B-D4F9-4432-9F16-4DCAFBEE9764}" type="slidenum">
              <a:rPr lang="en-US" smtClean="0"/>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250880-D4F3-4BC8-8938-2CB1E5FFA80F}" type="datetimeFigureOut">
              <a:rPr lang="en-US" smtClean="0"/>
              <a:t>4/26/2017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FABF7B-D4F9-4432-9F16-4DCAFBEE976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250880-D4F3-4BC8-8938-2CB1E5FFA80F}" type="datetimeFigureOut">
              <a:rPr lang="en-US" smtClean="0"/>
              <a:t>4/26/2017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FABF7B-D4F9-4432-9F16-4DCAFBEE976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50880-D4F3-4BC8-8938-2CB1E5FFA80F}" type="datetimeFigureOut">
              <a:rPr lang="en-US" smtClean="0"/>
              <a:t>4/26/2017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FABF7B-D4F9-4432-9F16-4DCAFBEE976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50880-D4F3-4BC8-8938-2CB1E5FFA80F}" type="datetimeFigureOut">
              <a:rPr lang="en-US" smtClean="0"/>
              <a:t>4/26/2017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FABF7B-D4F9-4432-9F16-4DCAFBEE976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AA250880-D4F3-4BC8-8938-2CB1E5FFA80F}" type="datetimeFigureOut">
              <a:rPr lang="en-US" smtClean="0"/>
              <a:t>4/26/2017</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2BFABF7B-D4F9-4432-9F16-4DCAFBEE9764}" type="slidenum">
              <a:rPr lang="en-US" smtClean="0"/>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81200"/>
            <a:ext cx="7315200" cy="1295400"/>
          </a:xfrm>
        </p:spPr>
        <p:txBody>
          <a:bodyPr>
            <a:normAutofit fontScale="90000"/>
          </a:bodyPr>
          <a:lstStyle/>
          <a:p>
            <a:pPr algn="ctr"/>
            <a:r>
              <a:rPr lang="en-US" dirty="0" smtClean="0"/>
              <a:t>DEMILIT</a:t>
            </a:r>
            <a:r>
              <a:rPr lang="id-ID" dirty="0" smtClean="0"/>
              <a:t>I</a:t>
            </a:r>
            <a:r>
              <a:rPr lang="en-US" dirty="0" smtClean="0"/>
              <a:t>RIZED ZONE</a:t>
            </a:r>
            <a:r>
              <a:rPr lang="id-ID" dirty="0" smtClean="0"/>
              <a:t/>
            </a:r>
            <a:br>
              <a:rPr lang="id-ID" dirty="0" smtClean="0"/>
            </a:br>
            <a:r>
              <a:rPr lang="id-ID" dirty="0" smtClean="0"/>
              <a:t>DMZ</a:t>
            </a:r>
            <a:endParaRPr lang="en-US" dirty="0"/>
          </a:p>
        </p:txBody>
      </p:sp>
      <p:sp>
        <p:nvSpPr>
          <p:cNvPr id="3" name="Subtitle 2"/>
          <p:cNvSpPr>
            <a:spLocks noGrp="1"/>
          </p:cNvSpPr>
          <p:nvPr>
            <p:ph type="subTitle" idx="1"/>
          </p:nvPr>
        </p:nvSpPr>
        <p:spPr>
          <a:xfrm>
            <a:off x="914400" y="4267200"/>
            <a:ext cx="7315200" cy="2043962"/>
          </a:xfrm>
        </p:spPr>
        <p:txBody>
          <a:bodyPr>
            <a:normAutofit fontScale="92500" lnSpcReduction="10000"/>
          </a:bodyPr>
          <a:lstStyle/>
          <a:p>
            <a:r>
              <a:rPr lang="en-US" dirty="0" err="1" smtClean="0"/>
              <a:t>Kelompok</a:t>
            </a:r>
            <a:r>
              <a:rPr lang="en-US" dirty="0" smtClean="0"/>
              <a:t> 1</a:t>
            </a:r>
          </a:p>
          <a:p>
            <a:pPr marL="342900" indent="-342900">
              <a:buFontTx/>
              <a:buChar char="-"/>
            </a:pPr>
            <a:r>
              <a:rPr lang="en-US" dirty="0" err="1" smtClean="0"/>
              <a:t>Luhsita</a:t>
            </a:r>
            <a:r>
              <a:rPr lang="en-US" dirty="0" smtClean="0"/>
              <a:t> </a:t>
            </a:r>
            <a:r>
              <a:rPr lang="en-US" dirty="0" err="1" smtClean="0"/>
              <a:t>Gading</a:t>
            </a:r>
            <a:r>
              <a:rPr lang="en-US" dirty="0" smtClean="0"/>
              <a:t> 		123140010</a:t>
            </a:r>
          </a:p>
          <a:p>
            <a:pPr marL="342900" indent="-342900">
              <a:buFontTx/>
              <a:buChar char="-"/>
            </a:pPr>
            <a:r>
              <a:rPr lang="en-US" dirty="0" smtClean="0"/>
              <a:t>Deva </a:t>
            </a:r>
            <a:r>
              <a:rPr lang="en-US" dirty="0" err="1" smtClean="0"/>
              <a:t>Mutiara</a:t>
            </a:r>
            <a:r>
              <a:rPr lang="id-ID" dirty="0"/>
              <a:t>	</a:t>
            </a:r>
            <a:r>
              <a:rPr lang="id-ID" dirty="0" smtClean="0"/>
              <a:t>	123140021</a:t>
            </a:r>
          </a:p>
          <a:p>
            <a:pPr marL="342900" indent="-342900">
              <a:buFontTx/>
              <a:buChar char="-"/>
            </a:pPr>
            <a:r>
              <a:rPr lang="id-ID" dirty="0" smtClean="0"/>
              <a:t>Debby </a:t>
            </a:r>
            <a:r>
              <a:rPr lang="id-ID" dirty="0" smtClean="0"/>
              <a:t>Gybson</a:t>
            </a:r>
            <a:r>
              <a:rPr lang="en-US" dirty="0" smtClean="0"/>
              <a:t> </a:t>
            </a:r>
            <a:r>
              <a:rPr lang="en-US" dirty="0" err="1" smtClean="0"/>
              <a:t>Putri</a:t>
            </a:r>
            <a:r>
              <a:rPr lang="en-US" dirty="0" smtClean="0"/>
              <a:t> </a:t>
            </a:r>
            <a:r>
              <a:rPr lang="id-ID" dirty="0" smtClean="0"/>
              <a:t>		123140024</a:t>
            </a:r>
          </a:p>
          <a:p>
            <a:pPr marL="342900" indent="-342900">
              <a:buFontTx/>
              <a:buChar char="-"/>
            </a:pPr>
            <a:r>
              <a:rPr lang="id-ID" dirty="0" smtClean="0"/>
              <a:t>Rosdiana Lutfika		123140042</a:t>
            </a:r>
          </a:p>
          <a:p>
            <a:pPr marL="342900" indent="-342900">
              <a:buFontTx/>
              <a:buChar char="-"/>
            </a:pPr>
            <a:r>
              <a:rPr lang="id-ID" dirty="0" smtClean="0"/>
              <a:t>Dea Olivia			123140194</a:t>
            </a:r>
            <a:endParaRPr lang="en-US" dirty="0"/>
          </a:p>
        </p:txBody>
      </p:sp>
    </p:spTree>
    <p:extLst>
      <p:ext uri="{BB962C8B-B14F-4D97-AF65-F5344CB8AC3E}">
        <p14:creationId xmlns:p14="http://schemas.microsoft.com/office/powerpoint/2010/main" val="8447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7503"/>
            <a:ext cx="7315200" cy="1154097"/>
          </a:xfrm>
        </p:spPr>
        <p:txBody>
          <a:bodyPr/>
          <a:lstStyle/>
          <a:p>
            <a:r>
              <a:rPr lang="id-ID" dirty="0" smtClean="0"/>
              <a:t>Fungsi DMZ</a:t>
            </a:r>
            <a:endParaRPr lang="en-US" dirty="0"/>
          </a:p>
        </p:txBody>
      </p:sp>
      <p:sp>
        <p:nvSpPr>
          <p:cNvPr id="3" name="Content Placeholder 2"/>
          <p:cNvSpPr>
            <a:spLocks noGrp="1"/>
          </p:cNvSpPr>
          <p:nvPr>
            <p:ph idx="1"/>
          </p:nvPr>
        </p:nvSpPr>
        <p:spPr>
          <a:xfrm>
            <a:off x="914400" y="1676401"/>
            <a:ext cx="7315200" cy="4632960"/>
          </a:xfrm>
        </p:spPr>
        <p:txBody>
          <a:bodyPr/>
          <a:lstStyle/>
          <a:p>
            <a:r>
              <a:rPr lang="id-ID" dirty="0" smtClean="0"/>
              <a:t>Melindungi server </a:t>
            </a:r>
            <a:r>
              <a:rPr lang="id-ID" dirty="0"/>
              <a:t>pada jaringan LAN </a:t>
            </a:r>
            <a:r>
              <a:rPr lang="id-ID" dirty="0" smtClean="0"/>
              <a:t>dari </a:t>
            </a:r>
            <a:r>
              <a:rPr lang="id-ID" dirty="0"/>
              <a:t>serangan hackers dari </a:t>
            </a:r>
            <a:r>
              <a:rPr lang="id-ID" dirty="0" smtClean="0"/>
              <a:t>Internet</a:t>
            </a:r>
            <a:endParaRPr lang="en-US" dirty="0"/>
          </a:p>
        </p:txBody>
      </p:sp>
    </p:spTree>
    <p:extLst>
      <p:ext uri="{BB962C8B-B14F-4D97-AF65-F5344CB8AC3E}">
        <p14:creationId xmlns:p14="http://schemas.microsoft.com/office/powerpoint/2010/main" val="4284736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7503"/>
            <a:ext cx="7315200" cy="1154097"/>
          </a:xfrm>
        </p:spPr>
        <p:txBody>
          <a:bodyPr/>
          <a:lstStyle/>
          <a:p>
            <a:r>
              <a:rPr lang="id-ID" dirty="0" smtClean="0"/>
              <a:t>Implementasi DMZ</a:t>
            </a:r>
            <a:endParaRPr lang="en-US" dirty="0"/>
          </a:p>
        </p:txBody>
      </p:sp>
      <p:sp>
        <p:nvSpPr>
          <p:cNvPr id="3" name="Content Placeholder 2"/>
          <p:cNvSpPr>
            <a:spLocks noGrp="1"/>
          </p:cNvSpPr>
          <p:nvPr>
            <p:ph idx="1"/>
          </p:nvPr>
        </p:nvSpPr>
        <p:spPr>
          <a:xfrm>
            <a:off x="914400" y="1676401"/>
            <a:ext cx="7315200" cy="4632960"/>
          </a:xfrm>
        </p:spPr>
        <p:txBody>
          <a:bodyPr>
            <a:normAutofit/>
          </a:bodyPr>
          <a:lstStyle/>
          <a:p>
            <a:pPr marL="45720" indent="0">
              <a:buNone/>
            </a:pPr>
            <a:r>
              <a:rPr lang="id-ID" sz="2600" dirty="0" smtClean="0">
                <a:solidFill>
                  <a:srgbClr val="FF8600"/>
                </a:solidFill>
              </a:rPr>
              <a:t>1.  Interface Internet</a:t>
            </a:r>
          </a:p>
          <a:p>
            <a:pPr marL="515938" indent="0">
              <a:buNone/>
            </a:pPr>
            <a:r>
              <a:rPr lang="id-ID" dirty="0" smtClean="0"/>
              <a:t>Berhubungan langsung dengan Internet &amp; IP address merupakan IP Public ter-register</a:t>
            </a:r>
          </a:p>
          <a:p>
            <a:pPr marL="45720" indent="0">
              <a:buNone/>
            </a:pPr>
            <a:r>
              <a:rPr lang="id-ID" sz="2600" dirty="0" smtClean="0">
                <a:solidFill>
                  <a:srgbClr val="FF8600"/>
                </a:solidFill>
              </a:rPr>
              <a:t>2.  Interface Private / Intranet</a:t>
            </a:r>
          </a:p>
          <a:p>
            <a:pPr marL="515938" indent="0">
              <a:buNone/>
            </a:pPr>
            <a:r>
              <a:rPr lang="id-ID" dirty="0" smtClean="0"/>
              <a:t>Interface </a:t>
            </a:r>
            <a:r>
              <a:rPr lang="id-ID" dirty="0"/>
              <a:t>yang terhubung langsung dengan jaringan corporate LAN dimana </a:t>
            </a:r>
            <a:r>
              <a:rPr lang="id-ID" dirty="0" smtClean="0"/>
              <a:t>server-server </a:t>
            </a:r>
            <a:r>
              <a:rPr lang="id-ID" dirty="0"/>
              <a:t>yang rentan terhadap </a:t>
            </a:r>
            <a:r>
              <a:rPr lang="id-ID" dirty="0" smtClean="0"/>
              <a:t>serangan diletakkan</a:t>
            </a:r>
          </a:p>
          <a:p>
            <a:pPr marL="45720" indent="0">
              <a:buNone/>
            </a:pPr>
            <a:r>
              <a:rPr lang="id-ID" sz="2600" dirty="0" smtClean="0">
                <a:solidFill>
                  <a:srgbClr val="FF8600"/>
                </a:solidFill>
              </a:rPr>
              <a:t>3.  Jaringan DMZ</a:t>
            </a:r>
          </a:p>
          <a:p>
            <a:pPr marL="515938" indent="0">
              <a:buNone/>
            </a:pPr>
            <a:r>
              <a:rPr lang="id-ID" dirty="0" err="1" smtClean="0"/>
              <a:t>B</a:t>
            </a:r>
            <a:r>
              <a:rPr lang="en-US" dirty="0" err="1" smtClean="0"/>
              <a:t>erada</a:t>
            </a:r>
            <a:r>
              <a:rPr lang="en-US" dirty="0" smtClean="0"/>
              <a:t> </a:t>
            </a:r>
            <a:r>
              <a:rPr lang="en-US" dirty="0" err="1"/>
              <a:t>didalam</a:t>
            </a:r>
            <a:r>
              <a:rPr lang="en-US" dirty="0"/>
              <a:t> </a:t>
            </a:r>
            <a:r>
              <a:rPr lang="en-US" dirty="0" err="1"/>
              <a:t>jaringan</a:t>
            </a:r>
            <a:r>
              <a:rPr lang="en-US" dirty="0"/>
              <a:t> Internet yang </a:t>
            </a:r>
            <a:r>
              <a:rPr lang="en-US" dirty="0" err="1"/>
              <a:t>sama</a:t>
            </a:r>
            <a:r>
              <a:rPr lang="en-US" dirty="0"/>
              <a:t> </a:t>
            </a:r>
            <a:r>
              <a:rPr lang="en-US" dirty="0" err="1"/>
              <a:t>sehingga</a:t>
            </a:r>
            <a:r>
              <a:rPr lang="en-US" dirty="0"/>
              <a:t> </a:t>
            </a:r>
            <a:r>
              <a:rPr lang="en-US" dirty="0" err="1"/>
              <a:t>bisa</a:t>
            </a:r>
            <a:r>
              <a:rPr lang="en-US" dirty="0"/>
              <a:t> </a:t>
            </a:r>
            <a:r>
              <a:rPr lang="en-US" dirty="0" err="1"/>
              <a:t>diakses</a:t>
            </a:r>
            <a:r>
              <a:rPr lang="en-US" dirty="0"/>
              <a:t> </a:t>
            </a:r>
            <a:r>
              <a:rPr lang="en-US" dirty="0" err="1"/>
              <a:t>oleh</a:t>
            </a:r>
            <a:r>
              <a:rPr lang="en-US" dirty="0"/>
              <a:t> user </a:t>
            </a:r>
            <a:r>
              <a:rPr lang="en-US" dirty="0" err="1"/>
              <a:t>dari</a:t>
            </a:r>
            <a:r>
              <a:rPr lang="en-US" dirty="0"/>
              <a:t> Internet. Resources public yang </a:t>
            </a:r>
            <a:r>
              <a:rPr lang="en-US" dirty="0" err="1"/>
              <a:t>umumnya</a:t>
            </a:r>
            <a:r>
              <a:rPr lang="en-US" dirty="0"/>
              <a:t> </a:t>
            </a:r>
            <a:r>
              <a:rPr lang="en-US" dirty="0" err="1"/>
              <a:t>berada</a:t>
            </a:r>
            <a:r>
              <a:rPr lang="en-US" dirty="0"/>
              <a:t> </a:t>
            </a:r>
            <a:r>
              <a:rPr lang="en-US" dirty="0" err="1"/>
              <a:t>pada</a:t>
            </a:r>
            <a:r>
              <a:rPr lang="en-US" dirty="0"/>
              <a:t> firewall DMZ </a:t>
            </a:r>
            <a:r>
              <a:rPr lang="en-US" dirty="0" err="1"/>
              <a:t>adalah</a:t>
            </a:r>
            <a:r>
              <a:rPr lang="en-US" dirty="0"/>
              <a:t> web-server, proxy </a:t>
            </a:r>
            <a:r>
              <a:rPr lang="en-US" dirty="0" err="1"/>
              <a:t>dan</a:t>
            </a:r>
            <a:r>
              <a:rPr lang="en-US" dirty="0"/>
              <a:t> mail-server</a:t>
            </a:r>
          </a:p>
        </p:txBody>
      </p:sp>
    </p:spTree>
    <p:extLst>
      <p:ext uri="{BB962C8B-B14F-4D97-AF65-F5344CB8AC3E}">
        <p14:creationId xmlns:p14="http://schemas.microsoft.com/office/powerpoint/2010/main" val="2536724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15200" cy="1154097"/>
          </a:xfrm>
        </p:spPr>
        <p:txBody>
          <a:bodyPr/>
          <a:lstStyle/>
          <a:p>
            <a:r>
              <a:rPr lang="id-ID" dirty="0" smtClean="0"/>
              <a:t>Penem</a:t>
            </a:r>
            <a:r>
              <a:rPr lang="id-ID" dirty="0" smtClean="0">
                <a:solidFill>
                  <a:srgbClr val="FF8600"/>
                </a:solidFill>
              </a:rPr>
              <a:t>patan</a:t>
            </a:r>
            <a:r>
              <a:rPr lang="id-ID" dirty="0" smtClean="0"/>
              <a:t> DMZ</a:t>
            </a:r>
            <a:endParaRPr lang="en-US" dirty="0"/>
          </a:p>
        </p:txBody>
      </p:sp>
      <p:sp>
        <p:nvSpPr>
          <p:cNvPr id="3" name="Content Placeholder 2"/>
          <p:cNvSpPr>
            <a:spLocks noGrp="1"/>
          </p:cNvSpPr>
          <p:nvPr>
            <p:ph idx="1"/>
          </p:nvPr>
        </p:nvSpPr>
        <p:spPr>
          <a:xfrm>
            <a:off x="914400" y="1676401"/>
            <a:ext cx="7315200" cy="4632960"/>
          </a:xfrm>
        </p:spPr>
        <p:txBody>
          <a:bodyPr>
            <a:normAutofit fontScale="92500" lnSpcReduction="20000"/>
          </a:bodyPr>
          <a:lstStyle/>
          <a:p>
            <a:pPr marL="502920" indent="-457200">
              <a:buFont typeface="+mj-lt"/>
              <a:buAutoNum type="arabicPeriod"/>
            </a:pPr>
            <a:r>
              <a:rPr lang="id-ID" sz="2800" dirty="0">
                <a:solidFill>
                  <a:srgbClr val="FF8600"/>
                </a:solidFill>
              </a:rPr>
              <a:t>Web </a:t>
            </a:r>
            <a:r>
              <a:rPr lang="id-ID" sz="2800" dirty="0" smtClean="0">
                <a:solidFill>
                  <a:srgbClr val="FF8600"/>
                </a:solidFill>
              </a:rPr>
              <a:t>Server</a:t>
            </a:r>
          </a:p>
          <a:p>
            <a:pPr marL="515938" indent="0">
              <a:buNone/>
            </a:pPr>
            <a:r>
              <a:rPr lang="id-ID" dirty="0" smtClean="0"/>
              <a:t>Web </a:t>
            </a:r>
            <a:r>
              <a:rPr lang="id-ID" dirty="0"/>
              <a:t>server yang berkomunikasi dengan database internal memerlukan akses ke database </a:t>
            </a:r>
            <a:r>
              <a:rPr lang="id-ID" dirty="0" smtClean="0"/>
              <a:t>server, </a:t>
            </a:r>
            <a:r>
              <a:rPr lang="id-ID" dirty="0"/>
              <a:t>yang mungkin tidak dapat diakses publik dan mungkin berisi informasi sensitif. Server web dapat berkomunikasi dengan server database baik secara langsung atau melalui aplikasi firewall untuk alasan keamanan. </a:t>
            </a:r>
            <a:endParaRPr lang="id-ID" dirty="0" smtClean="0"/>
          </a:p>
          <a:p>
            <a:pPr marL="515938" indent="0">
              <a:buNone/>
            </a:pPr>
            <a:endParaRPr lang="id-ID" dirty="0" smtClean="0"/>
          </a:p>
          <a:p>
            <a:pPr marL="514350" indent="-514350">
              <a:buAutoNum type="arabicPeriod" startAt="2"/>
            </a:pPr>
            <a:r>
              <a:rPr lang="id-ID" sz="2800" dirty="0" smtClean="0">
                <a:solidFill>
                  <a:srgbClr val="FF8600"/>
                </a:solidFill>
              </a:rPr>
              <a:t>Mail Server</a:t>
            </a:r>
          </a:p>
          <a:p>
            <a:pPr marL="508000" indent="0">
              <a:buNone/>
            </a:pPr>
            <a:r>
              <a:rPr lang="id-ID" sz="1700" dirty="0"/>
              <a:t>E-mail pesan dan khususnya database pengguna bersifat rahasia, sehingga mereka biasanya disimpan di server yang tidak dapat diakses dari Internet (setidaknya tidak dengan cara yang tidak aman), tetapi dapat diakses dari server email yang terhubung ke Internet. </a:t>
            </a:r>
            <a:endParaRPr lang="id-ID" sz="1700" dirty="0" smtClean="0"/>
          </a:p>
          <a:p>
            <a:pPr marL="508000" indent="0">
              <a:buNone/>
            </a:pPr>
            <a:endParaRPr lang="id-ID" sz="1700" dirty="0" smtClean="0"/>
          </a:p>
          <a:p>
            <a:pPr marL="514350" indent="-457200">
              <a:buNone/>
            </a:pPr>
            <a:r>
              <a:rPr lang="id-ID" sz="2800" dirty="0" smtClean="0">
                <a:solidFill>
                  <a:srgbClr val="FF8600"/>
                </a:solidFill>
              </a:rPr>
              <a:t>3. Server FTP</a:t>
            </a:r>
          </a:p>
          <a:p>
            <a:pPr marL="514350" indent="-469900">
              <a:buNone/>
            </a:pPr>
            <a:r>
              <a:rPr lang="id-ID" sz="2800" dirty="0" smtClean="0">
                <a:solidFill>
                  <a:srgbClr val="FF8600"/>
                </a:solidFill>
              </a:rPr>
              <a:t>4. VoIP Server</a:t>
            </a:r>
            <a:endParaRPr lang="en-US" sz="2800" dirty="0">
              <a:solidFill>
                <a:srgbClr val="FF8600"/>
              </a:solidFill>
            </a:endParaRPr>
          </a:p>
        </p:txBody>
      </p:sp>
    </p:spTree>
    <p:extLst>
      <p:ext uri="{BB962C8B-B14F-4D97-AF65-F5344CB8AC3E}">
        <p14:creationId xmlns:p14="http://schemas.microsoft.com/office/powerpoint/2010/main" val="1290124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667000"/>
            <a:ext cx="7315200" cy="1154097"/>
          </a:xfrm>
        </p:spPr>
        <p:txBody>
          <a:bodyPr/>
          <a:lstStyle/>
          <a:p>
            <a:pPr algn="ctr"/>
            <a:r>
              <a:rPr lang="id-ID" dirty="0" smtClean="0"/>
              <a:t>TERIMAKASIH</a:t>
            </a:r>
            <a:endParaRPr lang="en-US" dirty="0"/>
          </a:p>
        </p:txBody>
      </p:sp>
    </p:spTree>
    <p:extLst>
      <p:ext uri="{BB962C8B-B14F-4D97-AF65-F5344CB8AC3E}">
        <p14:creationId xmlns:p14="http://schemas.microsoft.com/office/powerpoint/2010/main" val="4102222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15200" cy="1154097"/>
          </a:xfrm>
        </p:spPr>
        <p:txBody>
          <a:bodyPr/>
          <a:lstStyle/>
          <a:p>
            <a:r>
              <a:rPr lang="id-ID" dirty="0" smtClean="0"/>
              <a:t>Pengertian DMZ</a:t>
            </a:r>
            <a:endParaRPr lang="en-US" dirty="0"/>
          </a:p>
        </p:txBody>
      </p:sp>
      <p:sp>
        <p:nvSpPr>
          <p:cNvPr id="3" name="Content Placeholder 2"/>
          <p:cNvSpPr>
            <a:spLocks noGrp="1"/>
          </p:cNvSpPr>
          <p:nvPr>
            <p:ph idx="1"/>
          </p:nvPr>
        </p:nvSpPr>
        <p:spPr>
          <a:xfrm>
            <a:off x="914400" y="1752601"/>
            <a:ext cx="7315200" cy="4556760"/>
          </a:xfrm>
        </p:spPr>
        <p:txBody>
          <a:bodyPr/>
          <a:lstStyle/>
          <a:p>
            <a:r>
              <a:rPr lang="en-US" dirty="0" smtClean="0"/>
              <a:t>B</a:t>
            </a:r>
            <a:r>
              <a:rPr lang="id-ID" dirty="0" smtClean="0"/>
              <a:t>iasa disebut jaringan perimeter atau firewall </a:t>
            </a:r>
            <a:r>
              <a:rPr lang="id-ID" dirty="0" smtClean="0"/>
              <a:t>DMZ</a:t>
            </a:r>
            <a:endParaRPr lang="en-US" dirty="0" smtClean="0"/>
          </a:p>
          <a:p>
            <a:r>
              <a:rPr lang="sv-SE" dirty="0"/>
              <a:t>DE-MILITARISED ZONE (DMZ) De-Militarised Zone(DMZ) merupakan mekanisme untuk melindungi sistem internal dari serangan hacker atau pihak-pihak lain yang ingin memasuki sistem tanpa mempunyai hak akses.</a:t>
            </a:r>
            <a:endParaRPr lang="id-ID" dirty="0" smtClean="0"/>
          </a:p>
          <a:p>
            <a:r>
              <a:rPr lang="id-ID" dirty="0" smtClean="0"/>
              <a:t>Ja</a:t>
            </a:r>
            <a:r>
              <a:rPr lang="en-US" dirty="0" err="1" smtClean="0"/>
              <a:t>ringan</a:t>
            </a:r>
            <a:r>
              <a:rPr lang="en-US" dirty="0" smtClean="0"/>
              <a:t> </a:t>
            </a:r>
            <a:r>
              <a:rPr lang="en-US" dirty="0"/>
              <a:t>security boundary yang </a:t>
            </a:r>
            <a:r>
              <a:rPr lang="en-US" dirty="0" err="1"/>
              <a:t>terletak</a:t>
            </a:r>
            <a:r>
              <a:rPr lang="en-US" dirty="0"/>
              <a:t> </a:t>
            </a:r>
            <a:r>
              <a:rPr lang="en-US" dirty="0" err="1"/>
              <a:t>diantara</a:t>
            </a:r>
            <a:r>
              <a:rPr lang="en-US" dirty="0"/>
              <a:t> </a:t>
            </a:r>
            <a:r>
              <a:rPr lang="en-US" dirty="0" err="1"/>
              <a:t>suatu</a:t>
            </a:r>
            <a:r>
              <a:rPr lang="en-US" dirty="0"/>
              <a:t> </a:t>
            </a:r>
            <a:r>
              <a:rPr lang="en-US" dirty="0" err="1"/>
              <a:t>jaringan</a:t>
            </a:r>
            <a:r>
              <a:rPr lang="en-US" dirty="0"/>
              <a:t> corporate / private LAN </a:t>
            </a:r>
            <a:r>
              <a:rPr lang="en-US" dirty="0" err="1"/>
              <a:t>dan</a:t>
            </a:r>
            <a:r>
              <a:rPr lang="en-US" dirty="0"/>
              <a:t> </a:t>
            </a:r>
            <a:r>
              <a:rPr lang="en-US" dirty="0" err="1"/>
              <a:t>jaringan</a:t>
            </a:r>
            <a:r>
              <a:rPr lang="en-US" dirty="0"/>
              <a:t> public (Internet</a:t>
            </a:r>
            <a:r>
              <a:rPr lang="en-US" dirty="0" smtClean="0"/>
              <a:t>)</a:t>
            </a:r>
            <a:endParaRPr lang="id-ID" dirty="0" smtClean="0"/>
          </a:p>
          <a:p>
            <a:r>
              <a:rPr lang="id-ID" dirty="0" smtClean="0"/>
              <a:t>D</a:t>
            </a:r>
            <a:r>
              <a:rPr lang="en-US" dirty="0" err="1" smtClean="0"/>
              <a:t>ibuat</a:t>
            </a:r>
            <a:r>
              <a:rPr lang="en-US" dirty="0" smtClean="0"/>
              <a:t> </a:t>
            </a:r>
            <a:r>
              <a:rPr lang="id-ID" dirty="0" smtClean="0"/>
              <a:t> untuk </a:t>
            </a:r>
            <a:r>
              <a:rPr lang="en-US" dirty="0" err="1" smtClean="0"/>
              <a:t>segmentasi</a:t>
            </a:r>
            <a:r>
              <a:rPr lang="en-US" dirty="0" smtClean="0"/>
              <a:t> </a:t>
            </a:r>
            <a:r>
              <a:rPr lang="en-US" dirty="0" err="1"/>
              <a:t>jaringan</a:t>
            </a:r>
            <a:r>
              <a:rPr lang="en-US" dirty="0"/>
              <a:t> </a:t>
            </a:r>
            <a:r>
              <a:rPr lang="en-US" dirty="0" smtClean="0"/>
              <a:t>server </a:t>
            </a:r>
            <a:r>
              <a:rPr lang="id-ID" dirty="0" smtClean="0"/>
              <a:t>yang dapat diakses oleh </a:t>
            </a:r>
            <a:r>
              <a:rPr lang="en-US" dirty="0" smtClean="0"/>
              <a:t>public </a:t>
            </a:r>
            <a:r>
              <a:rPr lang="en-US" dirty="0" err="1"/>
              <a:t>dengan</a:t>
            </a:r>
            <a:r>
              <a:rPr lang="en-US" dirty="0"/>
              <a:t> </a:t>
            </a:r>
            <a:r>
              <a:rPr lang="en-US" dirty="0" err="1"/>
              <a:t>aman</a:t>
            </a:r>
            <a:r>
              <a:rPr lang="en-US" dirty="0"/>
              <a:t> </a:t>
            </a:r>
            <a:r>
              <a:rPr lang="en-US" dirty="0" err="1"/>
              <a:t>tanpa</a:t>
            </a:r>
            <a:r>
              <a:rPr lang="en-US" dirty="0"/>
              <a:t> </a:t>
            </a:r>
            <a:r>
              <a:rPr lang="en-US" dirty="0" err="1"/>
              <a:t>harus</a:t>
            </a:r>
            <a:r>
              <a:rPr lang="en-US" dirty="0"/>
              <a:t> </a:t>
            </a:r>
            <a:r>
              <a:rPr lang="en-US" dirty="0" err="1"/>
              <a:t>bisa</a:t>
            </a:r>
            <a:r>
              <a:rPr lang="en-US" dirty="0"/>
              <a:t> </a:t>
            </a:r>
            <a:r>
              <a:rPr lang="en-US" dirty="0" err="1"/>
              <a:t>mengganggu</a:t>
            </a:r>
            <a:r>
              <a:rPr lang="en-US" dirty="0"/>
              <a:t> </a:t>
            </a:r>
            <a:r>
              <a:rPr lang="en-US" dirty="0" err="1"/>
              <a:t>keamanan</a:t>
            </a:r>
            <a:r>
              <a:rPr lang="en-US" dirty="0"/>
              <a:t> system </a:t>
            </a:r>
            <a:r>
              <a:rPr lang="en-US" dirty="0" err="1"/>
              <a:t>jaringan</a:t>
            </a:r>
            <a:r>
              <a:rPr lang="en-US" dirty="0"/>
              <a:t> LAN di </a:t>
            </a:r>
            <a:r>
              <a:rPr lang="en-US" dirty="0" err="1"/>
              <a:t>jaringan</a:t>
            </a:r>
            <a:r>
              <a:rPr lang="en-US" dirty="0"/>
              <a:t> </a:t>
            </a:r>
            <a:r>
              <a:rPr lang="en-US" dirty="0" smtClean="0"/>
              <a:t>private.</a:t>
            </a:r>
          </a:p>
          <a:p>
            <a:endParaRPr lang="id-ID" dirty="0" smtClean="0"/>
          </a:p>
          <a:p>
            <a:endParaRPr lang="en-US" dirty="0"/>
          </a:p>
        </p:txBody>
      </p:sp>
    </p:spTree>
    <p:extLst>
      <p:ext uri="{BB962C8B-B14F-4D97-AF65-F5344CB8AC3E}">
        <p14:creationId xmlns:p14="http://schemas.microsoft.com/office/powerpoint/2010/main" val="1332432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7503"/>
            <a:ext cx="7315200" cy="1154097"/>
          </a:xfrm>
        </p:spPr>
        <p:txBody>
          <a:bodyPr/>
          <a:lstStyle/>
          <a:p>
            <a:r>
              <a:rPr lang="id-ID" dirty="0" smtClean="0"/>
              <a:t>Gambaran DMZ</a:t>
            </a:r>
            <a:endParaRPr lang="en-US" dirty="0"/>
          </a:p>
        </p:txBody>
      </p:sp>
      <p:pic>
        <p:nvPicPr>
          <p:cNvPr id="5" name="Content Placeholder 3" descr="Firewall dengan dua DMZ"/>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1447800"/>
            <a:ext cx="7467599" cy="4876800"/>
          </a:xfrm>
          <a:prstGeom prst="rect">
            <a:avLst/>
          </a:prstGeom>
          <a:noFill/>
          <a:ln>
            <a:noFill/>
          </a:ln>
        </p:spPr>
      </p:pic>
    </p:spTree>
    <p:extLst>
      <p:ext uri="{BB962C8B-B14F-4D97-AF65-F5344CB8AC3E}">
        <p14:creationId xmlns:p14="http://schemas.microsoft.com/office/powerpoint/2010/main" val="1322617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14401"/>
            <a:ext cx="7315200" cy="457199"/>
          </a:xfrm>
        </p:spPr>
        <p:txBody>
          <a:bodyPr anchor="ctr">
            <a:normAutofit fontScale="90000"/>
          </a:bodyPr>
          <a:lstStyle/>
          <a:p>
            <a:pPr algn="ctr"/>
            <a:r>
              <a:rPr lang="en-US" dirty="0" err="1" smtClean="0"/>
              <a:t>Arsitektur</a:t>
            </a:r>
            <a:r>
              <a:rPr lang="en-US" dirty="0" smtClean="0"/>
              <a:t> DMZ</a:t>
            </a:r>
            <a:r>
              <a:rPr lang="en-US" dirty="0"/>
              <a:t/>
            </a:r>
            <a:br>
              <a:rPr lang="en-US" dirty="0"/>
            </a:br>
            <a:endParaRPr lang="en-US" dirty="0"/>
          </a:p>
        </p:txBody>
      </p:sp>
      <p:sp>
        <p:nvSpPr>
          <p:cNvPr id="3" name="Content Placeholder 2"/>
          <p:cNvSpPr>
            <a:spLocks noGrp="1"/>
          </p:cNvSpPr>
          <p:nvPr>
            <p:ph idx="1"/>
          </p:nvPr>
        </p:nvSpPr>
        <p:spPr>
          <a:xfrm>
            <a:off x="666750" y="1371600"/>
            <a:ext cx="7315200" cy="4937760"/>
          </a:xfrm>
        </p:spPr>
        <p:txBody>
          <a:bodyPr/>
          <a:lstStyle/>
          <a:p>
            <a:r>
              <a:rPr lang="en-US" dirty="0" smtClean="0"/>
              <a:t>1. Inside VS Outside </a:t>
            </a:r>
            <a:r>
              <a:rPr lang="en-US" dirty="0" err="1" smtClean="0"/>
              <a:t>Arsitektur</a:t>
            </a:r>
            <a:endParaRPr lang="en-US" dirty="0" smtClean="0"/>
          </a:p>
          <a:p>
            <a:r>
              <a:rPr lang="en-US" dirty="0" smtClean="0"/>
              <a:t> </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err="1"/>
              <a:t>Pada</a:t>
            </a:r>
            <a:r>
              <a:rPr lang="en-US" dirty="0"/>
              <a:t> diagram </a:t>
            </a:r>
            <a:r>
              <a:rPr lang="en-US" dirty="0" err="1"/>
              <a:t>diatas</a:t>
            </a:r>
            <a:r>
              <a:rPr lang="en-US" dirty="0"/>
              <a:t> router </a:t>
            </a:r>
            <a:r>
              <a:rPr lang="en-US" dirty="0" err="1"/>
              <a:t>akan</a:t>
            </a:r>
            <a:r>
              <a:rPr lang="en-US" dirty="0"/>
              <a:t> </a:t>
            </a:r>
            <a:r>
              <a:rPr lang="en-US" dirty="0" err="1"/>
              <a:t>bertindak</a:t>
            </a:r>
            <a:r>
              <a:rPr lang="en-US" dirty="0"/>
              <a:t> </a:t>
            </a:r>
            <a:r>
              <a:rPr lang="en-US" dirty="0" err="1"/>
              <a:t>sebagai</a:t>
            </a:r>
            <a:r>
              <a:rPr lang="en-US" dirty="0"/>
              <a:t> </a:t>
            </a:r>
            <a:r>
              <a:rPr lang="en-US" dirty="0" err="1"/>
              <a:t>paket</a:t>
            </a:r>
            <a:r>
              <a:rPr lang="en-US" dirty="0"/>
              <a:t> filtering </a:t>
            </a:r>
            <a:r>
              <a:rPr lang="en-US" dirty="0" err="1"/>
              <a:t>awal</a:t>
            </a:r>
            <a:r>
              <a:rPr lang="en-US" dirty="0"/>
              <a:t> </a:t>
            </a:r>
            <a:r>
              <a:rPr lang="en-US" dirty="0" err="1"/>
              <a:t>tetapi</a:t>
            </a:r>
            <a:r>
              <a:rPr lang="en-US" dirty="0"/>
              <a:t> </a:t>
            </a:r>
            <a:r>
              <a:rPr lang="en-US" dirty="0" err="1"/>
              <a:t>bukan</a:t>
            </a:r>
            <a:r>
              <a:rPr lang="en-US" dirty="0"/>
              <a:t> </a:t>
            </a:r>
            <a:r>
              <a:rPr lang="en-US" dirty="0" err="1"/>
              <a:t>satu-satunya</a:t>
            </a:r>
            <a:r>
              <a:rPr lang="en-US" dirty="0"/>
              <a:t> </a:t>
            </a:r>
            <a:r>
              <a:rPr lang="en-US" dirty="0" err="1"/>
              <a:t>pertahanan</a:t>
            </a:r>
            <a:r>
              <a:rPr lang="en-US" dirty="0"/>
              <a:t>. </a:t>
            </a:r>
            <a:r>
              <a:rPr lang="en-US" dirty="0" err="1"/>
              <a:t>Pada</a:t>
            </a:r>
            <a:r>
              <a:rPr lang="en-US" dirty="0"/>
              <a:t> diagram </a:t>
            </a:r>
            <a:r>
              <a:rPr lang="en-US" dirty="0" err="1"/>
              <a:t>ini</a:t>
            </a:r>
            <a:r>
              <a:rPr lang="en-US" dirty="0"/>
              <a:t> </a:t>
            </a:r>
            <a:r>
              <a:rPr lang="en-US" dirty="0" err="1"/>
              <a:t>tidak</a:t>
            </a:r>
            <a:r>
              <a:rPr lang="en-US" dirty="0"/>
              <a:t> </a:t>
            </a:r>
            <a:r>
              <a:rPr lang="en-US" dirty="0" err="1"/>
              <a:t>ada</a:t>
            </a:r>
            <a:r>
              <a:rPr lang="en-US" dirty="0"/>
              <a:t> </a:t>
            </a:r>
            <a:r>
              <a:rPr lang="en-US" dirty="0" err="1"/>
              <a:t>koneksi</a:t>
            </a:r>
            <a:r>
              <a:rPr lang="en-US" dirty="0"/>
              <a:t> </a:t>
            </a:r>
            <a:r>
              <a:rPr lang="en-US" dirty="0" err="1"/>
              <a:t>langsung</a:t>
            </a:r>
            <a:r>
              <a:rPr lang="en-US" dirty="0"/>
              <a:t> </a:t>
            </a:r>
            <a:r>
              <a:rPr lang="en-US" dirty="0" err="1"/>
              <a:t>antara</a:t>
            </a:r>
            <a:r>
              <a:rPr lang="en-US" dirty="0"/>
              <a:t> internet </a:t>
            </a:r>
            <a:r>
              <a:rPr lang="en-US" dirty="0" err="1"/>
              <a:t>atau</a:t>
            </a:r>
            <a:r>
              <a:rPr lang="en-US" dirty="0"/>
              <a:t> router </a:t>
            </a:r>
            <a:r>
              <a:rPr lang="en-US" dirty="0" err="1"/>
              <a:t>ke</a:t>
            </a:r>
            <a:r>
              <a:rPr lang="en-US" dirty="0"/>
              <a:t> </a:t>
            </a:r>
            <a:r>
              <a:rPr lang="en-US" dirty="0" err="1"/>
              <a:t>jaringan</a:t>
            </a:r>
            <a:r>
              <a:rPr lang="en-US" dirty="0"/>
              <a:t> internal, </a:t>
            </a:r>
            <a:r>
              <a:rPr lang="en-US" dirty="0" err="1"/>
              <a:t>semua</a:t>
            </a:r>
            <a:r>
              <a:rPr lang="en-US" dirty="0"/>
              <a:t> </a:t>
            </a:r>
            <a:r>
              <a:rPr lang="en-US" dirty="0" err="1"/>
              <a:t>trafik</a:t>
            </a:r>
            <a:r>
              <a:rPr lang="en-US" dirty="0"/>
              <a:t> </a:t>
            </a:r>
            <a:r>
              <a:rPr lang="en-US" dirty="0" err="1"/>
              <a:t>akan</a:t>
            </a:r>
            <a:r>
              <a:rPr lang="en-US" dirty="0"/>
              <a:t> </a:t>
            </a:r>
            <a:r>
              <a:rPr lang="en-US" dirty="0" err="1"/>
              <a:t>melewati</a:t>
            </a:r>
            <a:r>
              <a:rPr lang="en-US" dirty="0"/>
              <a:t> firewall.</a:t>
            </a:r>
          </a:p>
        </p:txBody>
      </p:sp>
      <p:pic>
        <p:nvPicPr>
          <p:cNvPr id="5" name="Picture 2" descr="http://1.bp.blogspot.com/-uV7sL3VRaWY/VJOnbCW8R9I/AAAAAAAAACY/0BNiyfQwh6Y/s1600/bssl_020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1810602"/>
            <a:ext cx="4572000" cy="2685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2892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7315200" cy="6248400"/>
          </a:xfrm>
        </p:spPr>
        <p:txBody>
          <a:bodyPr>
            <a:normAutofit lnSpcReduction="10000"/>
          </a:bodyPr>
          <a:lstStyle/>
          <a:p>
            <a:r>
              <a:rPr lang="en-US" dirty="0"/>
              <a:t>2. Three-Homed Firewall DMZ </a:t>
            </a:r>
            <a:r>
              <a:rPr lang="en-US" dirty="0" err="1" smtClean="0"/>
              <a:t>Arsitektur</a:t>
            </a:r>
            <a:endParaRPr lang="en-US" dirty="0" smtClean="0"/>
          </a:p>
          <a:p>
            <a:r>
              <a:rPr lang="en-US" dirty="0"/>
              <a:t> </a:t>
            </a:r>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marL="45720" indent="0" algn="just">
              <a:buNone/>
            </a:pPr>
            <a:endParaRPr lang="en-US" dirty="0" smtClean="0"/>
          </a:p>
          <a:p>
            <a:pPr marL="45720" indent="0" algn="just">
              <a:buNone/>
            </a:pPr>
            <a:r>
              <a:rPr lang="en-US" dirty="0" err="1" smtClean="0"/>
              <a:t>Pada</a:t>
            </a:r>
            <a:r>
              <a:rPr lang="en-US" dirty="0" smtClean="0"/>
              <a:t> </a:t>
            </a:r>
            <a:r>
              <a:rPr lang="en-US" dirty="0" err="1"/>
              <a:t>gambar</a:t>
            </a:r>
            <a:r>
              <a:rPr lang="en-US" dirty="0"/>
              <a:t> </a:t>
            </a:r>
            <a:r>
              <a:rPr lang="en-US" dirty="0" err="1"/>
              <a:t>diatas</a:t>
            </a:r>
            <a:r>
              <a:rPr lang="en-US" dirty="0"/>
              <a:t> </a:t>
            </a:r>
            <a:r>
              <a:rPr lang="en-US" dirty="0" err="1"/>
              <a:t>merupakan</a:t>
            </a:r>
            <a:r>
              <a:rPr lang="en-US" dirty="0"/>
              <a:t> </a:t>
            </a:r>
            <a:r>
              <a:rPr lang="en-US" dirty="0" err="1"/>
              <a:t>arsitektur</a:t>
            </a:r>
            <a:r>
              <a:rPr lang="en-US" dirty="0"/>
              <a:t> yang </a:t>
            </a:r>
            <a:r>
              <a:rPr lang="en-US" dirty="0" err="1"/>
              <a:t>sederhana</a:t>
            </a:r>
            <a:r>
              <a:rPr lang="en-US" dirty="0"/>
              <a:t>, </a:t>
            </a:r>
            <a:r>
              <a:rPr lang="en-US" dirty="0" err="1"/>
              <a:t>dimana</a:t>
            </a:r>
            <a:r>
              <a:rPr lang="en-US" dirty="0"/>
              <a:t> DMZ </a:t>
            </a:r>
            <a:r>
              <a:rPr lang="en-US" dirty="0" err="1"/>
              <a:t>dapat</a:t>
            </a:r>
            <a:r>
              <a:rPr lang="en-US" dirty="0"/>
              <a:t> </a:t>
            </a:r>
            <a:r>
              <a:rPr lang="en-US" dirty="0" err="1"/>
              <a:t>diakses</a:t>
            </a:r>
            <a:r>
              <a:rPr lang="en-US" dirty="0"/>
              <a:t> </a:t>
            </a:r>
            <a:r>
              <a:rPr lang="en-US" dirty="0" err="1"/>
              <a:t>oleh</a:t>
            </a:r>
            <a:r>
              <a:rPr lang="en-US" dirty="0"/>
              <a:t> </a:t>
            </a:r>
            <a:r>
              <a:rPr lang="en-US" dirty="0" err="1"/>
              <a:t>publik</a:t>
            </a:r>
            <a:r>
              <a:rPr lang="en-US" dirty="0"/>
              <a:t> </a:t>
            </a:r>
            <a:r>
              <a:rPr lang="en-US" dirty="0" err="1"/>
              <a:t>tetapi</a:t>
            </a:r>
            <a:r>
              <a:rPr lang="en-US" dirty="0"/>
              <a:t> </a:t>
            </a:r>
            <a:r>
              <a:rPr lang="en-US" dirty="0" err="1"/>
              <a:t>terpisah</a:t>
            </a:r>
            <a:r>
              <a:rPr lang="en-US" dirty="0"/>
              <a:t> </a:t>
            </a:r>
            <a:r>
              <a:rPr lang="en-US" dirty="0" err="1"/>
              <a:t>oleh</a:t>
            </a:r>
            <a:r>
              <a:rPr lang="en-US" dirty="0"/>
              <a:t> </a:t>
            </a:r>
            <a:r>
              <a:rPr lang="en-US" dirty="0" err="1"/>
              <a:t>jaringan</a:t>
            </a:r>
            <a:r>
              <a:rPr lang="en-US" dirty="0"/>
              <a:t> internal. </a:t>
            </a:r>
            <a:r>
              <a:rPr lang="en-US" dirty="0" err="1"/>
              <a:t>Bagaimanapun</a:t>
            </a:r>
            <a:r>
              <a:rPr lang="en-US" dirty="0"/>
              <a:t> </a:t>
            </a:r>
            <a:r>
              <a:rPr lang="en-US" dirty="0" err="1"/>
              <a:t>juga</a:t>
            </a:r>
            <a:r>
              <a:rPr lang="en-US" dirty="0"/>
              <a:t>, DMZ </a:t>
            </a:r>
            <a:r>
              <a:rPr lang="en-US" dirty="0" err="1"/>
              <a:t>harus</a:t>
            </a:r>
            <a:r>
              <a:rPr lang="en-US" dirty="0"/>
              <a:t> </a:t>
            </a:r>
            <a:r>
              <a:rPr lang="en-US" dirty="0" err="1"/>
              <a:t>terproteksi</a:t>
            </a:r>
            <a:r>
              <a:rPr lang="en-US" dirty="0"/>
              <a:t> </a:t>
            </a:r>
            <a:r>
              <a:rPr lang="en-US" dirty="0" err="1"/>
              <a:t>oleh</a:t>
            </a:r>
            <a:r>
              <a:rPr lang="en-US" dirty="0"/>
              <a:t> firewall. </a:t>
            </a:r>
            <a:r>
              <a:rPr lang="en-US" dirty="0" err="1"/>
              <a:t>Disini</a:t>
            </a:r>
            <a:r>
              <a:rPr lang="en-US" dirty="0"/>
              <a:t> firewall </a:t>
            </a:r>
            <a:r>
              <a:rPr lang="en-US" dirty="0" err="1"/>
              <a:t>akan</a:t>
            </a:r>
            <a:r>
              <a:rPr lang="en-US" dirty="0"/>
              <a:t> </a:t>
            </a:r>
            <a:r>
              <a:rPr lang="en-US" dirty="0" err="1"/>
              <a:t>mengevaluasi</a:t>
            </a:r>
            <a:r>
              <a:rPr lang="en-US" dirty="0"/>
              <a:t> </a:t>
            </a:r>
            <a:r>
              <a:rPr lang="en-US" dirty="0" err="1"/>
              <a:t>trafik</a:t>
            </a:r>
            <a:r>
              <a:rPr lang="en-US" dirty="0"/>
              <a:t> </a:t>
            </a:r>
            <a:r>
              <a:rPr lang="en-US" dirty="0" err="1"/>
              <a:t>dengan</a:t>
            </a:r>
            <a:r>
              <a:rPr lang="en-US" dirty="0"/>
              <a:t> </a:t>
            </a:r>
            <a:r>
              <a:rPr lang="en-US" dirty="0" err="1"/>
              <a:t>beberapa</a:t>
            </a:r>
            <a:r>
              <a:rPr lang="en-US" dirty="0"/>
              <a:t> </a:t>
            </a:r>
            <a:r>
              <a:rPr lang="en-US" dirty="0" err="1"/>
              <a:t>aturan</a:t>
            </a:r>
            <a:r>
              <a:rPr lang="en-US" dirty="0"/>
              <a:t> </a:t>
            </a:r>
            <a:r>
              <a:rPr lang="en-US" dirty="0" err="1"/>
              <a:t>sebagai</a:t>
            </a:r>
            <a:r>
              <a:rPr lang="en-US" dirty="0"/>
              <a:t> </a:t>
            </a:r>
            <a:r>
              <a:rPr lang="en-US" dirty="0" err="1"/>
              <a:t>berikut</a:t>
            </a:r>
            <a:r>
              <a:rPr lang="en-US" dirty="0"/>
              <a:t> :</a:t>
            </a:r>
          </a:p>
          <a:p>
            <a:pPr marL="45720" indent="0">
              <a:buNone/>
            </a:pPr>
            <a:r>
              <a:rPr lang="en-US" dirty="0" smtClean="0"/>
              <a:t>a) internet </a:t>
            </a:r>
            <a:r>
              <a:rPr lang="en-US" dirty="0" err="1"/>
              <a:t>ke</a:t>
            </a:r>
            <a:r>
              <a:rPr lang="en-US" dirty="0"/>
              <a:t> </a:t>
            </a:r>
            <a:r>
              <a:rPr lang="en-US" dirty="0" smtClean="0"/>
              <a:t>DMZ                        d)DMZ </a:t>
            </a:r>
            <a:r>
              <a:rPr lang="en-US" dirty="0" err="1"/>
              <a:t>ke</a:t>
            </a:r>
            <a:r>
              <a:rPr lang="en-US" dirty="0"/>
              <a:t> internet</a:t>
            </a:r>
          </a:p>
          <a:p>
            <a:pPr marL="45720" indent="0">
              <a:buNone/>
            </a:pPr>
            <a:r>
              <a:rPr lang="en-US" dirty="0" smtClean="0"/>
              <a:t>b)internet </a:t>
            </a:r>
            <a:r>
              <a:rPr lang="en-US" dirty="0" err="1"/>
              <a:t>ke</a:t>
            </a:r>
            <a:r>
              <a:rPr lang="en-US" dirty="0"/>
              <a:t> </a:t>
            </a:r>
            <a:r>
              <a:rPr lang="en-US" dirty="0" err="1"/>
              <a:t>jaringan</a:t>
            </a:r>
            <a:r>
              <a:rPr lang="en-US" dirty="0"/>
              <a:t> </a:t>
            </a:r>
            <a:r>
              <a:rPr lang="en-US" dirty="0" smtClean="0"/>
              <a:t>internal       e)</a:t>
            </a:r>
            <a:r>
              <a:rPr lang="en-US" dirty="0" err="1" smtClean="0"/>
              <a:t>jaringan</a:t>
            </a:r>
            <a:r>
              <a:rPr lang="en-US" dirty="0" smtClean="0"/>
              <a:t> </a:t>
            </a:r>
            <a:r>
              <a:rPr lang="en-US" dirty="0"/>
              <a:t>internal </a:t>
            </a:r>
            <a:r>
              <a:rPr lang="en-US" dirty="0" err="1"/>
              <a:t>ke</a:t>
            </a:r>
            <a:r>
              <a:rPr lang="en-US" dirty="0"/>
              <a:t> internet</a:t>
            </a:r>
          </a:p>
          <a:p>
            <a:pPr marL="45720" indent="0">
              <a:buNone/>
            </a:pPr>
            <a:r>
              <a:rPr lang="en-US" dirty="0" smtClean="0"/>
              <a:t>c)DMZ </a:t>
            </a:r>
            <a:r>
              <a:rPr lang="en-US" dirty="0" err="1"/>
              <a:t>ke</a:t>
            </a:r>
            <a:r>
              <a:rPr lang="en-US" dirty="0"/>
              <a:t> </a:t>
            </a:r>
            <a:r>
              <a:rPr lang="en-US" dirty="0" err="1"/>
              <a:t>jaringan</a:t>
            </a:r>
            <a:r>
              <a:rPr lang="en-US" dirty="0"/>
              <a:t> </a:t>
            </a:r>
            <a:r>
              <a:rPr lang="en-US" dirty="0" smtClean="0"/>
              <a:t>internal            f)</a:t>
            </a:r>
            <a:r>
              <a:rPr lang="en-US" dirty="0" err="1" smtClean="0"/>
              <a:t>jaringan</a:t>
            </a:r>
            <a:r>
              <a:rPr lang="en-US" dirty="0" smtClean="0"/>
              <a:t> internal </a:t>
            </a:r>
            <a:r>
              <a:rPr lang="en-US" dirty="0" err="1" smtClean="0"/>
              <a:t>ke</a:t>
            </a:r>
            <a:r>
              <a:rPr lang="en-US" dirty="0" smtClean="0"/>
              <a:t> DMZ</a:t>
            </a:r>
            <a:endParaRPr lang="en-US" dirty="0"/>
          </a:p>
        </p:txBody>
      </p:sp>
      <p:pic>
        <p:nvPicPr>
          <p:cNvPr id="2050" name="Picture 2" descr="http://4.bp.blogspot.com/-AHrG66m-kz4/VJOp2rF_BLI/AAAAAAAAACk/QgW4Cltpi2k/s1600/bssl_020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762000"/>
            <a:ext cx="4953000"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5478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7696200" cy="6019800"/>
          </a:xfrm>
        </p:spPr>
        <p:txBody>
          <a:bodyPr/>
          <a:lstStyle/>
          <a:p>
            <a:r>
              <a:rPr lang="en-US" dirty="0" smtClean="0"/>
              <a:t>3</a:t>
            </a:r>
            <a:r>
              <a:rPr lang="en-US" dirty="0"/>
              <a:t>. Weak Screened-Subnet </a:t>
            </a:r>
            <a:r>
              <a:rPr lang="en-US" dirty="0" err="1" smtClean="0"/>
              <a:t>Arsitektur</a:t>
            </a:r>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dirty="0" err="1" smtClean="0"/>
              <a:t>Pada</a:t>
            </a:r>
            <a:r>
              <a:rPr lang="en-US" dirty="0" smtClean="0"/>
              <a:t> </a:t>
            </a:r>
            <a:r>
              <a:rPr lang="en-US" dirty="0" err="1"/>
              <a:t>arsitektur</a:t>
            </a:r>
            <a:r>
              <a:rPr lang="en-US" dirty="0"/>
              <a:t> </a:t>
            </a:r>
            <a:r>
              <a:rPr lang="en-US" dirty="0" err="1"/>
              <a:t>ini</a:t>
            </a:r>
            <a:r>
              <a:rPr lang="en-US" dirty="0"/>
              <a:t> </a:t>
            </a:r>
            <a:r>
              <a:rPr lang="en-US" dirty="0" err="1"/>
              <a:t>ditujukan</a:t>
            </a:r>
            <a:r>
              <a:rPr lang="en-US" dirty="0"/>
              <a:t> </a:t>
            </a:r>
            <a:r>
              <a:rPr lang="en-US" dirty="0" err="1"/>
              <a:t>ke</a:t>
            </a:r>
            <a:r>
              <a:rPr lang="en-US" dirty="0"/>
              <a:t> router yang </a:t>
            </a:r>
            <a:r>
              <a:rPr lang="en-US" dirty="0" err="1"/>
              <a:t>mampu</a:t>
            </a:r>
            <a:r>
              <a:rPr lang="en-US" dirty="0"/>
              <a:t> </a:t>
            </a:r>
            <a:r>
              <a:rPr lang="en-US" dirty="0" err="1"/>
              <a:t>menangani</a:t>
            </a:r>
            <a:r>
              <a:rPr lang="en-US" dirty="0"/>
              <a:t> bandwidth </a:t>
            </a:r>
            <a:r>
              <a:rPr lang="en-US" dirty="0" err="1"/>
              <a:t>besar</a:t>
            </a:r>
            <a:r>
              <a:rPr lang="en-US" dirty="0"/>
              <a:t>.</a:t>
            </a:r>
            <a:endParaRPr lang="en-US" dirty="0" smtClean="0"/>
          </a:p>
        </p:txBody>
      </p:sp>
      <p:pic>
        <p:nvPicPr>
          <p:cNvPr id="3074" name="Picture 2" descr="http://3.bp.blogspot.com/-PNm8rzBk5ns/VJOsiBiFRPI/AAAAAAAAACw/3WGDMMhyuqs/s1600/bssl_020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990600"/>
            <a:ext cx="3581400" cy="365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8233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09600"/>
            <a:ext cx="7315200" cy="5699760"/>
          </a:xfrm>
        </p:spPr>
        <p:txBody>
          <a:bodyPr/>
          <a:lstStyle/>
          <a:p>
            <a:r>
              <a:rPr lang="en-US" dirty="0"/>
              <a:t>4. Strong Screened-Subnet </a:t>
            </a:r>
            <a:r>
              <a:rPr lang="en-US" dirty="0" err="1" smtClean="0"/>
              <a:t>Arsitektur</a:t>
            </a:r>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dirty="0" err="1"/>
              <a:t>Arsitektur</a:t>
            </a:r>
            <a:r>
              <a:rPr lang="en-US" dirty="0"/>
              <a:t> </a:t>
            </a:r>
            <a:r>
              <a:rPr lang="en-US" dirty="0" err="1"/>
              <a:t>ini</a:t>
            </a:r>
            <a:r>
              <a:rPr lang="en-US" dirty="0"/>
              <a:t> </a:t>
            </a:r>
            <a:r>
              <a:rPr lang="en-US" dirty="0" err="1"/>
              <a:t>lebih</a:t>
            </a:r>
            <a:r>
              <a:rPr lang="en-US" dirty="0"/>
              <a:t> </a:t>
            </a:r>
            <a:r>
              <a:rPr lang="en-US" dirty="0" err="1"/>
              <a:t>baik</a:t>
            </a:r>
            <a:r>
              <a:rPr lang="en-US" dirty="0"/>
              <a:t> </a:t>
            </a:r>
            <a:r>
              <a:rPr lang="en-US" dirty="0" err="1"/>
              <a:t>dibandingkan</a:t>
            </a:r>
            <a:r>
              <a:rPr lang="en-US" dirty="0"/>
              <a:t> </a:t>
            </a:r>
            <a:r>
              <a:rPr lang="en-US" dirty="0" err="1"/>
              <a:t>dengan</a:t>
            </a:r>
            <a:r>
              <a:rPr lang="en-US" dirty="0"/>
              <a:t> </a:t>
            </a:r>
            <a:r>
              <a:rPr lang="en-US" dirty="0" err="1"/>
              <a:t>topologi</a:t>
            </a:r>
            <a:r>
              <a:rPr lang="en-US" dirty="0"/>
              <a:t> </a:t>
            </a:r>
            <a:r>
              <a:rPr lang="en-US" dirty="0" err="1"/>
              <a:t>sebelumnya</a:t>
            </a:r>
            <a:r>
              <a:rPr lang="en-US" dirty="0"/>
              <a:t>. </a:t>
            </a:r>
            <a:r>
              <a:rPr lang="en-US" dirty="0" err="1"/>
              <a:t>Disini</a:t>
            </a:r>
            <a:r>
              <a:rPr lang="en-US" dirty="0"/>
              <a:t> </a:t>
            </a:r>
            <a:r>
              <a:rPr lang="en-US" dirty="0" err="1"/>
              <a:t>baik</a:t>
            </a:r>
            <a:r>
              <a:rPr lang="en-US" dirty="0"/>
              <a:t> DMZ </a:t>
            </a:r>
            <a:r>
              <a:rPr lang="en-US" dirty="0" err="1"/>
              <a:t>dan</a:t>
            </a:r>
            <a:r>
              <a:rPr lang="en-US" dirty="0"/>
              <a:t> </a:t>
            </a:r>
            <a:r>
              <a:rPr lang="en-US" dirty="0" err="1"/>
              <a:t>jaringan</a:t>
            </a:r>
            <a:r>
              <a:rPr lang="en-US" dirty="0"/>
              <a:t> internal </a:t>
            </a:r>
            <a:r>
              <a:rPr lang="en-US" dirty="0" err="1"/>
              <a:t>dilindungi</a:t>
            </a:r>
            <a:r>
              <a:rPr lang="en-US" dirty="0"/>
              <a:t> </a:t>
            </a:r>
            <a:r>
              <a:rPr lang="en-US" dirty="0" err="1"/>
              <a:t>oleh</a:t>
            </a:r>
            <a:r>
              <a:rPr lang="en-US" dirty="0"/>
              <a:t> firewall </a:t>
            </a:r>
            <a:r>
              <a:rPr lang="en-US" dirty="0" err="1"/>
              <a:t>dengan</a:t>
            </a:r>
            <a:r>
              <a:rPr lang="en-US" dirty="0"/>
              <a:t> </a:t>
            </a:r>
            <a:r>
              <a:rPr lang="en-US" dirty="0" err="1"/>
              <a:t>fitur</a:t>
            </a:r>
            <a:r>
              <a:rPr lang="en-US" dirty="0"/>
              <a:t> </a:t>
            </a:r>
            <a:r>
              <a:rPr lang="en-US" dirty="0" err="1"/>
              <a:t>lengkap</a:t>
            </a:r>
            <a:r>
              <a:rPr lang="en-US" dirty="0"/>
              <a:t> yang </a:t>
            </a:r>
            <a:r>
              <a:rPr lang="en-US" dirty="0" err="1"/>
              <a:t>hampir</a:t>
            </a:r>
            <a:r>
              <a:rPr lang="en-US" dirty="0"/>
              <a:t> </a:t>
            </a:r>
            <a:r>
              <a:rPr lang="en-US" dirty="0" err="1"/>
              <a:t>pasti</a:t>
            </a:r>
            <a:r>
              <a:rPr lang="en-US" dirty="0"/>
              <a:t> </a:t>
            </a:r>
            <a:r>
              <a:rPr lang="en-US" dirty="0" err="1"/>
              <a:t>lebih</a:t>
            </a:r>
            <a:r>
              <a:rPr lang="en-US" dirty="0"/>
              <a:t> </a:t>
            </a:r>
            <a:r>
              <a:rPr lang="en-US" dirty="0" err="1"/>
              <a:t>canggih</a:t>
            </a:r>
            <a:r>
              <a:rPr lang="en-US" dirty="0"/>
              <a:t> </a:t>
            </a:r>
            <a:r>
              <a:rPr lang="en-US" dirty="0" err="1"/>
              <a:t>dari</a:t>
            </a:r>
            <a:r>
              <a:rPr lang="en-US" dirty="0"/>
              <a:t> router.</a:t>
            </a:r>
          </a:p>
          <a:p>
            <a:endParaRPr lang="en-US" dirty="0"/>
          </a:p>
        </p:txBody>
      </p:sp>
      <p:pic>
        <p:nvPicPr>
          <p:cNvPr id="4098" name="Picture 2" descr="http://3.bp.blogspot.com/-J8GR2RvCVuU/VJOtkhJ9heI/AAAAAAAAAC4/xi4ZOYRSe8I/s1600/bssl_020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1066800"/>
            <a:ext cx="4419600" cy="358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8668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315200" cy="1154097"/>
          </a:xfrm>
        </p:spPr>
        <p:txBody>
          <a:bodyPr anchor="ctr"/>
          <a:lstStyle/>
          <a:p>
            <a:pPr algn="ctr"/>
            <a:r>
              <a:rPr lang="en-US" dirty="0" err="1" smtClean="0"/>
              <a:t>Metode</a:t>
            </a:r>
            <a:r>
              <a:rPr lang="en-US" dirty="0" smtClean="0"/>
              <a:t> DMZ</a:t>
            </a:r>
            <a:endParaRPr lang="en-US" dirty="0"/>
          </a:p>
        </p:txBody>
      </p:sp>
      <p:sp>
        <p:nvSpPr>
          <p:cNvPr id="3" name="Content Placeholder 2"/>
          <p:cNvSpPr>
            <a:spLocks noGrp="1"/>
          </p:cNvSpPr>
          <p:nvPr>
            <p:ph idx="1"/>
          </p:nvPr>
        </p:nvSpPr>
        <p:spPr>
          <a:xfrm>
            <a:off x="914400" y="1687497"/>
            <a:ext cx="7315200" cy="4621863"/>
          </a:xfrm>
        </p:spPr>
        <p:txBody>
          <a:bodyPr>
            <a:normAutofit/>
          </a:bodyPr>
          <a:lstStyle/>
          <a:p>
            <a:pPr marL="45720" indent="0">
              <a:lnSpc>
                <a:spcPct val="150000"/>
              </a:lnSpc>
              <a:buNone/>
            </a:pPr>
            <a:r>
              <a:rPr lang="en-US" dirty="0" err="1"/>
              <a:t>Metodenya</a:t>
            </a:r>
            <a:r>
              <a:rPr lang="en-US" dirty="0"/>
              <a:t> </a:t>
            </a:r>
            <a:r>
              <a:rPr lang="en-US" dirty="0" err="1"/>
              <a:t>juga</a:t>
            </a:r>
            <a:r>
              <a:rPr lang="en-US" dirty="0"/>
              <a:t> </a:t>
            </a:r>
            <a:r>
              <a:rPr lang="en-US" dirty="0" err="1"/>
              <a:t>ada</a:t>
            </a:r>
            <a:r>
              <a:rPr lang="en-US" dirty="0"/>
              <a:t> </a:t>
            </a:r>
            <a:r>
              <a:rPr lang="en-US" dirty="0" err="1"/>
              <a:t>bermacam-macam</a:t>
            </a:r>
            <a:r>
              <a:rPr lang="en-US" dirty="0"/>
              <a:t> </a:t>
            </a:r>
            <a:r>
              <a:rPr lang="en-US" dirty="0" err="1"/>
              <a:t>seperti</a:t>
            </a:r>
            <a:r>
              <a:rPr lang="en-US" dirty="0"/>
              <a:t> :</a:t>
            </a:r>
          </a:p>
          <a:p>
            <a:pPr>
              <a:lnSpc>
                <a:spcPct val="150000"/>
              </a:lnSpc>
            </a:pPr>
            <a:r>
              <a:rPr lang="en-US" dirty="0" err="1"/>
              <a:t>Konsep</a:t>
            </a:r>
            <a:r>
              <a:rPr lang="en-US" dirty="0"/>
              <a:t> NAT (Network Address Translation)</a:t>
            </a:r>
          </a:p>
          <a:p>
            <a:pPr marL="45720" indent="0">
              <a:lnSpc>
                <a:spcPct val="150000"/>
              </a:lnSpc>
              <a:buNone/>
            </a:pPr>
            <a:r>
              <a:rPr lang="en-US" dirty="0" err="1"/>
              <a:t>Konsep</a:t>
            </a:r>
            <a:r>
              <a:rPr lang="en-US" dirty="0"/>
              <a:t> </a:t>
            </a:r>
            <a:r>
              <a:rPr lang="en-US" dirty="0" err="1"/>
              <a:t>ini</a:t>
            </a:r>
            <a:r>
              <a:rPr lang="en-US" dirty="0"/>
              <a:t> </a:t>
            </a:r>
            <a:r>
              <a:rPr lang="en-US" dirty="0" err="1"/>
              <a:t>bertujuan</a:t>
            </a:r>
            <a:r>
              <a:rPr lang="en-US" dirty="0"/>
              <a:t> </a:t>
            </a:r>
            <a:r>
              <a:rPr lang="en-US" dirty="0" err="1"/>
              <a:t>untuk</a:t>
            </a:r>
            <a:r>
              <a:rPr lang="en-US" dirty="0"/>
              <a:t> </a:t>
            </a:r>
            <a:r>
              <a:rPr lang="en-US" dirty="0" err="1"/>
              <a:t>merubah</a:t>
            </a:r>
            <a:r>
              <a:rPr lang="en-US" dirty="0"/>
              <a:t> </a:t>
            </a:r>
            <a:r>
              <a:rPr lang="en-US" dirty="0" err="1"/>
              <a:t>alamat</a:t>
            </a:r>
            <a:r>
              <a:rPr lang="en-US" dirty="0"/>
              <a:t> </a:t>
            </a:r>
            <a:r>
              <a:rPr lang="en-US" dirty="0" err="1"/>
              <a:t>riil</a:t>
            </a:r>
            <a:r>
              <a:rPr lang="en-US" dirty="0"/>
              <a:t> (IP </a:t>
            </a:r>
            <a:r>
              <a:rPr lang="en-US" dirty="0" err="1"/>
              <a:t>publik</a:t>
            </a:r>
            <a:r>
              <a:rPr lang="en-US" dirty="0"/>
              <a:t>) </a:t>
            </a:r>
            <a:r>
              <a:rPr lang="en-US" dirty="0" err="1"/>
              <a:t>menjadi</a:t>
            </a:r>
            <a:r>
              <a:rPr lang="en-US" dirty="0"/>
              <a:t> </a:t>
            </a:r>
            <a:r>
              <a:rPr lang="en-US" dirty="0" err="1"/>
              <a:t>alamat</a:t>
            </a:r>
            <a:r>
              <a:rPr lang="en-US" dirty="0"/>
              <a:t> internal</a:t>
            </a:r>
          </a:p>
          <a:p>
            <a:pPr>
              <a:lnSpc>
                <a:spcPct val="150000"/>
              </a:lnSpc>
            </a:pPr>
            <a:r>
              <a:rPr lang="en-US" dirty="0" err="1"/>
              <a:t>Konsep</a:t>
            </a:r>
            <a:r>
              <a:rPr lang="en-US" dirty="0"/>
              <a:t> PAT (Port Address Translation)</a:t>
            </a:r>
          </a:p>
          <a:p>
            <a:pPr marL="45720" indent="0">
              <a:lnSpc>
                <a:spcPct val="150000"/>
              </a:lnSpc>
              <a:buNone/>
            </a:pPr>
            <a:r>
              <a:rPr lang="en-US" dirty="0" err="1"/>
              <a:t>Berfungsi</a:t>
            </a:r>
            <a:r>
              <a:rPr lang="en-US" dirty="0"/>
              <a:t> </a:t>
            </a:r>
            <a:r>
              <a:rPr lang="en-US" dirty="0" err="1"/>
              <a:t>memberikan</a:t>
            </a:r>
            <a:r>
              <a:rPr lang="en-US" dirty="0"/>
              <a:t> </a:t>
            </a:r>
            <a:r>
              <a:rPr lang="en-US" dirty="0" err="1"/>
              <a:t>identitas</a:t>
            </a:r>
            <a:r>
              <a:rPr lang="en-US" dirty="0"/>
              <a:t> </a:t>
            </a:r>
            <a:r>
              <a:rPr lang="en-US" dirty="0" err="1"/>
              <a:t>pada</a:t>
            </a:r>
            <a:r>
              <a:rPr lang="en-US" dirty="0"/>
              <a:t> </a:t>
            </a:r>
            <a:r>
              <a:rPr lang="en-US" dirty="0" err="1"/>
              <a:t>setiap</a:t>
            </a:r>
            <a:r>
              <a:rPr lang="en-US" dirty="0"/>
              <a:t> Private IP </a:t>
            </a:r>
            <a:r>
              <a:rPr lang="en-US" dirty="0" err="1"/>
              <a:t>adress</a:t>
            </a:r>
            <a:r>
              <a:rPr lang="en-US" dirty="0"/>
              <a:t> </a:t>
            </a:r>
            <a:r>
              <a:rPr lang="en-US" dirty="0" err="1"/>
              <a:t>Publik</a:t>
            </a:r>
            <a:r>
              <a:rPr lang="en-US" dirty="0"/>
              <a:t> yang </a:t>
            </a:r>
            <a:r>
              <a:rPr lang="en-US" dirty="0" err="1"/>
              <a:t>dimilikinya</a:t>
            </a:r>
            <a:r>
              <a:rPr lang="en-US" dirty="0"/>
              <a:t>, </a:t>
            </a:r>
            <a:r>
              <a:rPr lang="en-US" dirty="0" err="1"/>
              <a:t>misal</a:t>
            </a:r>
            <a:r>
              <a:rPr lang="en-US" dirty="0"/>
              <a:t> 192.168.25.1 </a:t>
            </a:r>
            <a:r>
              <a:rPr lang="en-US" dirty="0" err="1"/>
              <a:t>diberi</a:t>
            </a:r>
            <a:r>
              <a:rPr lang="en-US" dirty="0"/>
              <a:t> </a:t>
            </a:r>
            <a:r>
              <a:rPr lang="en-US" dirty="0" err="1"/>
              <a:t>identitas</a:t>
            </a:r>
            <a:r>
              <a:rPr lang="en-US" dirty="0"/>
              <a:t> 192.168.25.1:10</a:t>
            </a:r>
          </a:p>
        </p:txBody>
      </p:sp>
    </p:spTree>
    <p:extLst>
      <p:ext uri="{BB962C8B-B14F-4D97-AF65-F5344CB8AC3E}">
        <p14:creationId xmlns:p14="http://schemas.microsoft.com/office/powerpoint/2010/main" val="4009035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7503"/>
            <a:ext cx="7315200" cy="1154097"/>
          </a:xfrm>
        </p:spPr>
        <p:txBody>
          <a:bodyPr/>
          <a:lstStyle/>
          <a:p>
            <a:r>
              <a:rPr lang="id-ID" dirty="0" smtClean="0"/>
              <a:t>Tujuan DMZ</a:t>
            </a:r>
            <a:endParaRPr lang="en-US" dirty="0"/>
          </a:p>
        </p:txBody>
      </p:sp>
      <p:sp>
        <p:nvSpPr>
          <p:cNvPr id="3" name="Content Placeholder 2"/>
          <p:cNvSpPr>
            <a:spLocks noGrp="1"/>
          </p:cNvSpPr>
          <p:nvPr>
            <p:ph idx="1"/>
          </p:nvPr>
        </p:nvSpPr>
        <p:spPr>
          <a:xfrm>
            <a:off x="914400" y="1676401"/>
            <a:ext cx="7315200" cy="4632960"/>
          </a:xfrm>
        </p:spPr>
        <p:txBody>
          <a:bodyPr/>
          <a:lstStyle/>
          <a:p>
            <a:r>
              <a:rPr lang="id-ID" dirty="0" smtClean="0"/>
              <a:t>Menambahkan </a:t>
            </a:r>
            <a:r>
              <a:rPr lang="en-US" dirty="0" err="1" smtClean="0"/>
              <a:t>lapisan</a:t>
            </a:r>
            <a:r>
              <a:rPr lang="en-US" dirty="0" smtClean="0"/>
              <a:t> </a:t>
            </a:r>
            <a:r>
              <a:rPr lang="en-US" dirty="0" err="1"/>
              <a:t>tambahan</a:t>
            </a:r>
            <a:r>
              <a:rPr lang="en-US" dirty="0"/>
              <a:t> </a:t>
            </a:r>
            <a:r>
              <a:rPr lang="en-US" dirty="0" err="1"/>
              <a:t>keamanan</a:t>
            </a:r>
            <a:r>
              <a:rPr lang="en-US" dirty="0"/>
              <a:t> </a:t>
            </a:r>
            <a:r>
              <a:rPr lang="en-US" dirty="0" err="1"/>
              <a:t>untuk</a:t>
            </a:r>
            <a:r>
              <a:rPr lang="en-US" dirty="0"/>
              <a:t> </a:t>
            </a:r>
            <a:r>
              <a:rPr lang="en-US" dirty="0" err="1"/>
              <a:t>organisasi</a:t>
            </a:r>
            <a:r>
              <a:rPr lang="en-US" dirty="0"/>
              <a:t> </a:t>
            </a:r>
            <a:r>
              <a:rPr lang="en-US" dirty="0" err="1"/>
              <a:t>jaringan</a:t>
            </a:r>
            <a:r>
              <a:rPr lang="en-US" dirty="0"/>
              <a:t> area </a:t>
            </a:r>
            <a:r>
              <a:rPr lang="id-ID" dirty="0" smtClean="0"/>
              <a:t>local </a:t>
            </a:r>
            <a:r>
              <a:rPr lang="en-US" dirty="0" smtClean="0"/>
              <a:t>(LAN</a:t>
            </a:r>
            <a:r>
              <a:rPr lang="en-US" dirty="0"/>
              <a:t>)</a:t>
            </a:r>
          </a:p>
        </p:txBody>
      </p:sp>
    </p:spTree>
    <p:extLst>
      <p:ext uri="{BB962C8B-B14F-4D97-AF65-F5344CB8AC3E}">
        <p14:creationId xmlns:p14="http://schemas.microsoft.com/office/powerpoint/2010/main" val="34851377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281</TotalTime>
  <Words>509</Words>
  <Application>Microsoft Office PowerPoint</Application>
  <PresentationFormat>On-screen Show (4:3)</PresentationFormat>
  <Paragraphs>92</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Wingdings</vt:lpstr>
      <vt:lpstr>Perspective</vt:lpstr>
      <vt:lpstr>DEMILITIRIZED ZONE DMZ</vt:lpstr>
      <vt:lpstr>Pengertian DMZ</vt:lpstr>
      <vt:lpstr>Gambaran DMZ</vt:lpstr>
      <vt:lpstr>Arsitektur DMZ </vt:lpstr>
      <vt:lpstr>PowerPoint Presentation</vt:lpstr>
      <vt:lpstr>PowerPoint Presentation</vt:lpstr>
      <vt:lpstr>PowerPoint Presentation</vt:lpstr>
      <vt:lpstr>Metode DMZ</vt:lpstr>
      <vt:lpstr>Tujuan DMZ</vt:lpstr>
      <vt:lpstr>Fungsi DMZ</vt:lpstr>
      <vt:lpstr>Implementasi DMZ</vt:lpstr>
      <vt:lpstr>Penempatan DMZ</vt:lpstr>
      <vt:lpstr>TERIMAKASIH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AsusPC</dc:creator>
  <cp:lastModifiedBy>debbyddr</cp:lastModifiedBy>
  <cp:revision>13</cp:revision>
  <dcterms:created xsi:type="dcterms:W3CDTF">2017-04-26T07:29:47Z</dcterms:created>
  <dcterms:modified xsi:type="dcterms:W3CDTF">2017-04-26T14:17:25Z</dcterms:modified>
</cp:coreProperties>
</file>