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6"/>
  </p:notesMasterIdLst>
  <p:sldIdLst>
    <p:sldId id="330" r:id="rId2"/>
    <p:sldId id="331" r:id="rId3"/>
    <p:sldId id="356" r:id="rId4"/>
    <p:sldId id="357" r:id="rId5"/>
    <p:sldId id="355" r:id="rId6"/>
    <p:sldId id="257" r:id="rId7"/>
    <p:sldId id="301" r:id="rId8"/>
    <p:sldId id="293" r:id="rId9"/>
    <p:sldId id="260" r:id="rId10"/>
    <p:sldId id="262" r:id="rId11"/>
    <p:sldId id="263" r:id="rId12"/>
    <p:sldId id="304" r:id="rId13"/>
    <p:sldId id="305" r:id="rId14"/>
    <p:sldId id="334" r:id="rId15"/>
    <p:sldId id="335" r:id="rId16"/>
    <p:sldId id="337" r:id="rId17"/>
    <p:sldId id="338" r:id="rId18"/>
    <p:sldId id="344" r:id="rId19"/>
    <p:sldId id="265" r:id="rId20"/>
    <p:sldId id="306" r:id="rId21"/>
    <p:sldId id="307" r:id="rId22"/>
    <p:sldId id="308" r:id="rId23"/>
    <p:sldId id="309" r:id="rId24"/>
    <p:sldId id="266" r:id="rId25"/>
    <p:sldId id="310" r:id="rId26"/>
    <p:sldId id="267" r:id="rId27"/>
    <p:sldId id="268" r:id="rId28"/>
    <p:sldId id="269" r:id="rId29"/>
    <p:sldId id="270" r:id="rId30"/>
    <p:sldId id="271" r:id="rId31"/>
    <p:sldId id="346" r:id="rId32"/>
    <p:sldId id="347" r:id="rId33"/>
    <p:sldId id="348" r:id="rId34"/>
    <p:sldId id="349" r:id="rId35"/>
    <p:sldId id="350" r:id="rId36"/>
    <p:sldId id="351" r:id="rId37"/>
    <p:sldId id="352" r:id="rId38"/>
    <p:sldId id="354" r:id="rId39"/>
    <p:sldId id="358" r:id="rId40"/>
    <p:sldId id="359" r:id="rId41"/>
    <p:sldId id="360" r:id="rId42"/>
    <p:sldId id="361" r:id="rId43"/>
    <p:sldId id="362" r:id="rId44"/>
    <p:sldId id="363" r:id="rId4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728" autoAdjust="0"/>
  </p:normalViewPr>
  <p:slideViewPr>
    <p:cSldViewPr>
      <p:cViewPr varScale="1">
        <p:scale>
          <a:sx n="70" d="100"/>
          <a:sy n="70" d="100"/>
        </p:scale>
        <p:origin x="-10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5FEDF5-1C75-4507-8E07-B3A03CB40C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1027"/>
            <p:cNvGrpSpPr>
              <a:grpSpLocks/>
            </p:cNvGrpSpPr>
            <p:nvPr/>
          </p:nvGrpSpPr>
          <p:grpSpPr bwMode="auto">
            <a:xfrm flipH="1">
              <a:off x="-2" y="1562"/>
              <a:ext cx="5763" cy="639"/>
              <a:chOff x="-3" y="1562"/>
              <a:chExt cx="5763" cy="639"/>
            </a:xfrm>
          </p:grpSpPr>
          <p:sp>
            <p:nvSpPr>
              <p:cNvPr id="8" name="Freeform 1028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1029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1030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031"/>
              <p:cNvSpPr>
                <a:spLocks/>
              </p:cNvSpPr>
              <p:nvPr/>
            </p:nvSpPr>
            <p:spPr bwMode="ltGray">
              <a:xfrm rot="-5400000">
                <a:off x="-58" y="1753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032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033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034"/>
              <p:cNvSpPr>
                <a:spLocks/>
              </p:cNvSpPr>
              <p:nvPr/>
            </p:nvSpPr>
            <p:spPr bwMode="ltGray">
              <a:xfrm rot="-5400000">
                <a:off x="154" y="1727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035"/>
              <p:cNvSpPr>
                <a:spLocks/>
              </p:cNvSpPr>
              <p:nvPr/>
            </p:nvSpPr>
            <p:spPr bwMode="ltGray">
              <a:xfrm rot="-5400000">
                <a:off x="3210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036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1037"/>
              <p:cNvSpPr>
                <a:spLocks/>
              </p:cNvSpPr>
              <p:nvPr/>
            </p:nvSpPr>
            <p:spPr bwMode="ltGray">
              <a:xfrm rot="-5400000">
                <a:off x="1828" y="1748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1038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1039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1040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1041"/>
              <p:cNvSpPr>
                <a:spLocks/>
              </p:cNvSpPr>
              <p:nvPr/>
            </p:nvSpPr>
            <p:spPr bwMode="ltGray">
              <a:xfrm rot="-5400000">
                <a:off x="4076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1042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1043"/>
              <p:cNvSpPr>
                <a:spLocks/>
              </p:cNvSpPr>
              <p:nvPr/>
            </p:nvSpPr>
            <p:spPr bwMode="ltGray">
              <a:xfrm rot="-5400000">
                <a:off x="4582" y="1748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1044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1045"/>
              <p:cNvSpPr>
                <a:spLocks/>
              </p:cNvSpPr>
              <p:nvPr/>
            </p:nvSpPr>
            <p:spPr bwMode="ltGray">
              <a:xfrm rot="-5400000">
                <a:off x="5082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1046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1047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48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45" name="Rectangle 1049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46" name="Rectangle 1050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7" name="Rectangle 1051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" name="Rectangle 10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" name="Rectangle 10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9E6968C-05B4-45F9-A708-A7792F11C1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4B79E-F32C-493B-95D1-711F1806F2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1A8A1-7E7D-4E45-B7F9-A555EA4005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5563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35563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34A12-218E-4DDC-8B9D-9992241D0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63FC7-CC39-4E1B-8F25-78E088B8CE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D11FF-30C3-46B8-A064-6B0C92DD5A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6D4DB-3BCE-40ED-8246-4D4AFA1B2D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687C2-B1CC-4A2B-8AD0-9B99A7A174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5FAC1-C286-4DEC-BDCF-D5F5377698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AD2B1-E8E3-4211-8392-A33B5CC6E1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4C52F-8DE7-4EF6-8BD2-49FE7DB388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8C98D-1367-4F97-9D6F-E73105D15B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248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4100" name="Freeform 4"/>
              <p:cNvSpPr>
                <a:spLocks/>
              </p:cNvSpPr>
              <p:nvPr/>
            </p:nvSpPr>
            <p:spPr bwMode="ltGray">
              <a:xfrm rot="-5400000">
                <a:off x="2556" y="-991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1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 rot="-5400000">
                <a:off x="978" y="1670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 rot="-5400000">
                <a:off x="-61" y="1754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 rot="-5400000">
                <a:off x="440" y="1699"/>
                <a:ext cx="624" cy="3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ltGray">
              <a:xfrm rot="-5400000">
                <a:off x="154" y="1728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 rot="-5400000">
                <a:off x="3205" y="1663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 rot="-5400000">
                <a:off x="2549" y="1729"/>
                <a:ext cx="624" cy="2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2" name="Freeform 16"/>
              <p:cNvSpPr>
                <a:spLocks/>
              </p:cNvSpPr>
              <p:nvPr/>
            </p:nvSpPr>
            <p:spPr bwMode="ltGray">
              <a:xfrm rot="-5400000">
                <a:off x="2041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3" name="Freeform 17"/>
              <p:cNvSpPr>
                <a:spLocks/>
              </p:cNvSpPr>
              <p:nvPr/>
            </p:nvSpPr>
            <p:spPr bwMode="ltGray">
              <a:xfrm rot="-5400000">
                <a:off x="4074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4" name="Freeform 18"/>
              <p:cNvSpPr>
                <a:spLocks/>
              </p:cNvSpPr>
              <p:nvPr/>
            </p:nvSpPr>
            <p:spPr bwMode="ltGray">
              <a:xfrm rot="-5400000">
                <a:off x="3729" y="1666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5" name="Freeform 19"/>
              <p:cNvSpPr>
                <a:spLocks/>
              </p:cNvSpPr>
              <p:nvPr/>
            </p:nvSpPr>
            <p:spPr bwMode="ltGray">
              <a:xfrm rot="-5400000">
                <a:off x="4576" y="1745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6" name="Freeform 20"/>
              <p:cNvSpPr>
                <a:spLocks/>
              </p:cNvSpPr>
              <p:nvPr/>
            </p:nvSpPr>
            <p:spPr bwMode="ltGray">
              <a:xfrm>
                <a:off x="5469" y="1560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7" name="Freeform 21"/>
              <p:cNvSpPr>
                <a:spLocks/>
              </p:cNvSpPr>
              <p:nvPr/>
            </p:nvSpPr>
            <p:spPr bwMode="ltGray">
              <a:xfrm rot="-5400000">
                <a:off x="5078" y="1690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8" name="Freeform 22"/>
              <p:cNvSpPr>
                <a:spLocks/>
              </p:cNvSpPr>
              <p:nvPr/>
            </p:nvSpPr>
            <p:spPr bwMode="ltGray">
              <a:xfrm rot="-5400000">
                <a:off x="4791" y="1717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119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43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44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25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E736C76B-8275-4656-AA98-2BD63D3DCC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video2-en.mpg" TargetMode="External"/><Relationship Id="rId2" Type="http://schemas.openxmlformats.org/officeDocument/2006/relationships/hyperlink" Target="video2.m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Yang%20Terbaik%20Bagimu%20(ADA%20Band).mp3" TargetMode="External"/><Relationship Id="rId7" Type="http://schemas.openxmlformats.org/officeDocument/2006/relationships/image" Target="../media/image3.png"/><Relationship Id="rId2" Type="http://schemas.openxmlformats.org/officeDocument/2006/relationships/hyperlink" Target="NilaiAkhirIF3051-Sem1-0910%20(master).xls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The%20Sound%20of%20Music%20Trailer%20(1965).MP4" TargetMode="External"/><Relationship Id="rId5" Type="http://schemas.openxmlformats.org/officeDocument/2006/relationships/hyperlink" Target="keretaapi.jpg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454B71-15AE-4A76-A5C9-A92FDAE5FA9E}" type="slidenum">
              <a:rPr lang="en-GB"/>
              <a:pPr>
                <a:defRPr/>
              </a:pPr>
              <a:t>1</a:t>
            </a:fld>
            <a:endParaRPr lang="en-GB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304800"/>
            <a:ext cx="7772400" cy="3382963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cs typeface="Times New Roman" pitchFamily="18" charset="0"/>
              </a:rPr>
              <a:t>Pengantar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b="1" dirty="0" err="1" smtClean="0">
                <a:cs typeface="Times New Roman" pitchFamily="18" charset="0"/>
              </a:rPr>
              <a:t>Kriptografi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endParaRPr lang="en-GB" dirty="0" smtClean="0">
              <a:cs typeface="Times New Roman" pitchFamily="18" charset="0"/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ke-1</a:t>
            </a:r>
          </a:p>
          <a:p>
            <a:pPr eaLnBrk="1" hangingPunct="1"/>
            <a:r>
              <a:rPr lang="en-US" i="1" dirty="0" err="1" smtClean="0"/>
              <a:t>Kriptografi</a:t>
            </a:r>
            <a:endParaRPr lang="en-US" i="1" dirty="0" smtClean="0"/>
          </a:p>
          <a:p>
            <a:pPr algn="r" eaLnBrk="1" hangingPunct="1"/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5F2CD-7C50-4098-B52A-3F85296F8DA5}" type="slidenum">
              <a:rPr lang="en-GB"/>
              <a:pPr>
                <a:defRPr/>
              </a:pPr>
              <a:t>10</a:t>
            </a:fld>
            <a:endParaRPr lang="en-GB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Terminologi</a:t>
            </a:r>
            <a:endParaRPr lang="en-GB" smtClean="0"/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Enkripsi</a:t>
            </a:r>
            <a:r>
              <a:rPr lang="en-US" sz="2800" smtClean="0"/>
              <a:t> (</a:t>
            </a:r>
            <a:r>
              <a:rPr lang="en-US" sz="2800" i="1" smtClean="0"/>
              <a:t>encryption</a:t>
            </a:r>
            <a:r>
              <a:rPr lang="en-US" sz="2800" smtClean="0"/>
              <a:t>): p</a:t>
            </a:r>
            <a:r>
              <a:rPr lang="en-US" sz="2800" smtClean="0">
                <a:cs typeface="Times New Roman" pitchFamily="18" charset="0"/>
              </a:rPr>
              <a:t>roses menyandikan plainteks menjadi cipherteks.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   Nama lain: </a:t>
            </a:r>
            <a:r>
              <a:rPr lang="en-GB" sz="2800" smtClean="0"/>
              <a:t> </a:t>
            </a:r>
            <a:r>
              <a:rPr lang="en-US" sz="2800" i="1" smtClean="0"/>
              <a:t>enciphering</a:t>
            </a:r>
            <a:r>
              <a:rPr lang="en-US" sz="280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>
              <a:cs typeface="Times New Roman" pitchFamily="18" charset="0"/>
            </a:endParaRPr>
          </a:p>
          <a:p>
            <a:pPr eaLnBrk="1" hangingPunct="1"/>
            <a:r>
              <a:rPr lang="en-US" sz="2800" b="1" smtClean="0">
                <a:cs typeface="Times New Roman" pitchFamily="18" charset="0"/>
              </a:rPr>
              <a:t>Dekripsi</a:t>
            </a:r>
            <a:r>
              <a:rPr lang="en-US" sz="2800" smtClean="0">
                <a:cs typeface="Times New Roman" pitchFamily="18" charset="0"/>
              </a:rPr>
              <a:t> (</a:t>
            </a:r>
            <a:r>
              <a:rPr lang="en-US" sz="2800" i="1" smtClean="0">
                <a:cs typeface="Times New Roman" pitchFamily="18" charset="0"/>
              </a:rPr>
              <a:t>decryption</a:t>
            </a:r>
            <a:r>
              <a:rPr lang="en-US" sz="2800" smtClean="0">
                <a:cs typeface="Times New Roman" pitchFamily="18" charset="0"/>
              </a:rPr>
              <a:t>): Proses mengembalikan cipherteks menjadi plainteks semula.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   Nama lain: </a:t>
            </a:r>
            <a:r>
              <a:rPr lang="en-US" sz="2800" i="1" smtClean="0"/>
              <a:t>deciphering</a:t>
            </a:r>
            <a:endParaRPr lang="en-GB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3FA936-1FE5-44B9-86B7-DFBAC2AF643E}" type="slidenum">
              <a:rPr lang="en-GB"/>
              <a:pPr>
                <a:defRPr/>
              </a:pPr>
              <a:t>11</a:t>
            </a:fld>
            <a:endParaRPr lang="en-GB"/>
          </a:p>
        </p:txBody>
      </p:sp>
      <p:sp>
        <p:nvSpPr>
          <p:cNvPr id="205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Terminologi</a:t>
            </a:r>
            <a:endParaRPr lang="en-GB" smtClean="0"/>
          </a:p>
        </p:txBody>
      </p:sp>
      <p:sp>
        <p:nvSpPr>
          <p:cNvPr id="2054" name="Rectangle 1030"/>
          <p:cNvSpPr>
            <a:spLocks noChangeArrowheads="1"/>
          </p:cNvSpPr>
          <p:nvPr/>
        </p:nvSpPr>
        <p:spPr bwMode="auto">
          <a:xfrm>
            <a:off x="2428875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050" name="Object 1029"/>
          <p:cNvGraphicFramePr>
            <a:graphicFrameLocks noChangeAspect="1"/>
          </p:cNvGraphicFramePr>
          <p:nvPr/>
        </p:nvGraphicFramePr>
        <p:xfrm>
          <a:off x="1219200" y="2133600"/>
          <a:ext cx="7391400" cy="1971675"/>
        </p:xfrm>
        <a:graphic>
          <a:graphicData uri="http://schemas.openxmlformats.org/presentationml/2006/ole">
            <p:oleObj spid="_x0000_s2050" r:id="rId3" imgW="4817190" imgH="1284434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16622-6677-43F8-85AD-FB2F648C0A3E}" type="slidenum">
              <a:rPr lang="en-GB"/>
              <a:pPr>
                <a:defRPr/>
              </a:pPr>
              <a:t>12</a:t>
            </a:fld>
            <a:endParaRPr lang="en-GB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Notasi</a:t>
            </a:r>
            <a:r>
              <a:rPr lang="en-US" dirty="0" smtClean="0"/>
              <a:t> </a:t>
            </a:r>
            <a:r>
              <a:rPr lang="en-US" dirty="0" err="1" smtClean="0"/>
              <a:t>Matematis</a:t>
            </a:r>
            <a:endParaRPr lang="en-GB" dirty="0" smtClean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err="1" smtClean="0">
                <a:cs typeface="Times New Roman" pitchFamily="18" charset="0"/>
              </a:rPr>
              <a:t>Misalkan</a:t>
            </a:r>
            <a:r>
              <a:rPr lang="en-US" sz="2800" dirty="0" smtClean="0">
                <a:cs typeface="Times New Roman" pitchFamily="18" charset="0"/>
              </a:rPr>
              <a:t>: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i="1" dirty="0" smtClean="0">
                <a:cs typeface="Times New Roman" pitchFamily="18" charset="0"/>
              </a:rPr>
              <a:t>	C</a:t>
            </a:r>
            <a:r>
              <a:rPr lang="en-US" sz="2800" dirty="0" smtClean="0">
                <a:cs typeface="Times New Roman" pitchFamily="18" charset="0"/>
              </a:rPr>
              <a:t> = </a:t>
            </a:r>
            <a:r>
              <a:rPr lang="en-US" sz="2800" dirty="0" err="1" smtClean="0">
                <a:cs typeface="Times New Roman" pitchFamily="18" charset="0"/>
              </a:rPr>
              <a:t>cipherteks</a:t>
            </a:r>
            <a:r>
              <a:rPr lang="en-US" sz="2800" dirty="0" smtClean="0"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i="1" dirty="0" smtClean="0">
                <a:cs typeface="Times New Roman" pitchFamily="18" charset="0"/>
              </a:rPr>
              <a:t>	P</a:t>
            </a:r>
            <a:r>
              <a:rPr lang="en-US" sz="2800" dirty="0" smtClean="0">
                <a:cs typeface="Times New Roman" pitchFamily="18" charset="0"/>
              </a:rPr>
              <a:t> = </a:t>
            </a:r>
            <a:r>
              <a:rPr lang="en-US" sz="2800" dirty="0" err="1" smtClean="0">
                <a:cs typeface="Times New Roman" pitchFamily="18" charset="0"/>
              </a:rPr>
              <a:t>plainteks</a:t>
            </a:r>
            <a:endParaRPr lang="en-US" sz="2800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err="1" smtClean="0">
                <a:cs typeface="Times New Roman" pitchFamily="18" charset="0"/>
              </a:rPr>
              <a:t>Fungsi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enkripsi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i="1" dirty="0" smtClean="0">
                <a:cs typeface="Times New Roman" pitchFamily="18" charset="0"/>
              </a:rPr>
              <a:t>E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memetakan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i="1" dirty="0" smtClean="0">
                <a:cs typeface="Times New Roman" pitchFamily="18" charset="0"/>
              </a:rPr>
              <a:t>P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ke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i="1" dirty="0" smtClean="0">
                <a:cs typeface="Times New Roman" pitchFamily="18" charset="0"/>
              </a:rPr>
              <a:t>C</a:t>
            </a:r>
            <a:r>
              <a:rPr lang="en-US" sz="2800" dirty="0" smtClean="0">
                <a:cs typeface="Times New Roman" pitchFamily="18" charset="0"/>
              </a:rPr>
              <a:t>,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i="1" dirty="0" smtClean="0">
                <a:cs typeface="Times New Roman" pitchFamily="18" charset="0"/>
              </a:rPr>
              <a:t>	E</a:t>
            </a:r>
            <a:r>
              <a:rPr lang="en-US" sz="2800" dirty="0" smtClean="0">
                <a:cs typeface="Times New Roman" pitchFamily="18" charset="0"/>
              </a:rPr>
              <a:t>(</a:t>
            </a:r>
            <a:r>
              <a:rPr lang="en-US" sz="2800" i="1" dirty="0" smtClean="0">
                <a:cs typeface="Times New Roman" pitchFamily="18" charset="0"/>
              </a:rPr>
              <a:t>P</a:t>
            </a:r>
            <a:r>
              <a:rPr lang="en-US" sz="2800" dirty="0" smtClean="0">
                <a:cs typeface="Times New Roman" pitchFamily="18" charset="0"/>
              </a:rPr>
              <a:t>) = </a:t>
            </a:r>
            <a:r>
              <a:rPr lang="en-US" sz="2800" i="1" dirty="0" smtClean="0">
                <a:cs typeface="Times New Roman" pitchFamily="18" charset="0"/>
              </a:rPr>
              <a:t>C						</a:t>
            </a:r>
            <a:r>
              <a:rPr lang="en-US" sz="2800" dirty="0" smtClean="0">
                <a:cs typeface="Times New Roman" pitchFamily="18" charset="0"/>
              </a:rPr>
              <a:t>		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err="1" smtClean="0">
                <a:cs typeface="Times New Roman" pitchFamily="18" charset="0"/>
              </a:rPr>
              <a:t>Fungsi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dekripsi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i="1" dirty="0" smtClean="0">
                <a:cs typeface="Times New Roman" pitchFamily="18" charset="0"/>
              </a:rPr>
              <a:t>D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memetakan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i="1" dirty="0" smtClean="0">
                <a:cs typeface="Times New Roman" pitchFamily="18" charset="0"/>
              </a:rPr>
              <a:t>C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ke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i="1" dirty="0" smtClean="0">
                <a:cs typeface="Times New Roman" pitchFamily="18" charset="0"/>
              </a:rPr>
              <a:t>P</a:t>
            </a:r>
            <a:r>
              <a:rPr lang="en-US" sz="2800" dirty="0" smtClean="0">
                <a:cs typeface="Times New Roman" pitchFamily="18" charset="0"/>
              </a:rPr>
              <a:t>,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cs typeface="Times New Roman" pitchFamily="18" charset="0"/>
              </a:rPr>
              <a:t> 	</a:t>
            </a:r>
            <a:r>
              <a:rPr lang="en-US" sz="2800" i="1" dirty="0" smtClean="0">
                <a:cs typeface="Times New Roman" pitchFamily="18" charset="0"/>
              </a:rPr>
              <a:t>D</a:t>
            </a:r>
            <a:r>
              <a:rPr lang="en-US" sz="2800" dirty="0" smtClean="0">
                <a:cs typeface="Times New Roman" pitchFamily="18" charset="0"/>
              </a:rPr>
              <a:t>(</a:t>
            </a:r>
            <a:r>
              <a:rPr lang="en-US" sz="2800" i="1" dirty="0" smtClean="0">
                <a:cs typeface="Times New Roman" pitchFamily="18" charset="0"/>
              </a:rPr>
              <a:t>C</a:t>
            </a:r>
            <a:r>
              <a:rPr lang="en-US" sz="2800" dirty="0" smtClean="0">
                <a:cs typeface="Times New Roman" pitchFamily="18" charset="0"/>
              </a:rPr>
              <a:t>) = </a:t>
            </a:r>
            <a:r>
              <a:rPr lang="en-US" sz="2800" i="1" dirty="0" smtClean="0">
                <a:cs typeface="Times New Roman" pitchFamily="18" charset="0"/>
              </a:rPr>
              <a:t>P</a:t>
            </a:r>
            <a:r>
              <a:rPr lang="en-US" sz="2800" dirty="0" smtClean="0">
                <a:cs typeface="Times New Roman" pitchFamily="18" charset="0"/>
              </a:rPr>
              <a:t>		</a:t>
            </a:r>
            <a:r>
              <a:rPr lang="en-GB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8CA2F-4E56-430D-A339-0B7C723176BB}" type="slidenum">
              <a:rPr lang="en-GB"/>
              <a:pPr>
                <a:defRPr/>
              </a:pPr>
              <a:t>13</a:t>
            </a:fld>
            <a:endParaRPr lang="en-GB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" eaLnBrk="1" hangingPunct="1">
              <a:buFont typeface="Wingdings" pitchFamily="2" charset="2"/>
              <a:buNone/>
            </a:pPr>
            <a:r>
              <a:rPr lang="en-US" smtClean="0">
                <a:cs typeface="Times New Roman" pitchFamily="18" charset="0"/>
              </a:rPr>
              <a:t>	Fungsi enkripsi dan dekripsi harus memenuhi sifat: </a:t>
            </a:r>
          </a:p>
          <a:p>
            <a:pPr marL="609600" indent="-609600" algn="just" eaLnBrk="1" hangingPunct="1">
              <a:buFont typeface="Wingdings" pitchFamily="2" charset="2"/>
              <a:buNone/>
            </a:pPr>
            <a:r>
              <a:rPr lang="en-US" smtClean="0">
                <a:cs typeface="Times New Roman" pitchFamily="18" charset="0"/>
              </a:rPr>
              <a:t> 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i="1" smtClean="0">
                <a:cs typeface="Times New Roman" pitchFamily="18" charset="0"/>
              </a:rPr>
              <a:t>		D</a:t>
            </a:r>
            <a:r>
              <a:rPr lang="en-US" smtClean="0">
                <a:cs typeface="Times New Roman" pitchFamily="18" charset="0"/>
              </a:rPr>
              <a:t>(</a:t>
            </a:r>
            <a:r>
              <a:rPr lang="en-US" i="1" smtClean="0">
                <a:cs typeface="Times New Roman" pitchFamily="18" charset="0"/>
              </a:rPr>
              <a:t>E</a:t>
            </a:r>
            <a:r>
              <a:rPr lang="en-US" smtClean="0">
                <a:cs typeface="Times New Roman" pitchFamily="18" charset="0"/>
              </a:rPr>
              <a:t>(</a:t>
            </a:r>
            <a:r>
              <a:rPr lang="en-US" i="1" smtClean="0">
                <a:cs typeface="Times New Roman" pitchFamily="18" charset="0"/>
              </a:rPr>
              <a:t>P</a:t>
            </a:r>
            <a:r>
              <a:rPr lang="en-US" smtClean="0">
                <a:cs typeface="Times New Roman" pitchFamily="18" charset="0"/>
              </a:rPr>
              <a:t>)) = </a:t>
            </a:r>
            <a:r>
              <a:rPr lang="en-US" i="1" smtClean="0">
                <a:cs typeface="Times New Roman" pitchFamily="18" charset="0"/>
              </a:rPr>
              <a:t>P</a:t>
            </a:r>
            <a:r>
              <a:rPr lang="en-US" smtClean="0">
                <a:cs typeface="Times New Roman" pitchFamily="18" charset="0"/>
              </a:rPr>
              <a:t>	</a:t>
            </a:r>
            <a:r>
              <a:rPr lang="en-GB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5B72E-38B5-4C0B-8B8D-DA22FE3214EB}" type="slidenum">
              <a:rPr lang="en-GB"/>
              <a:pPr>
                <a:defRPr/>
              </a:pPr>
              <a:t>14</a:t>
            </a:fld>
            <a:endParaRPr lang="en-GB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Data Encryption at Rest</a:t>
            </a:r>
            <a:endParaRPr lang="en-GB" i="1" smtClean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7772400" cy="4114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Dokumen teks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GB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752600" y="2286000"/>
          <a:ext cx="6705600" cy="4227513"/>
        </p:xfrm>
        <a:graphic>
          <a:graphicData uri="http://schemas.openxmlformats.org/presentationml/2006/ole">
            <p:oleObj spid="_x0000_s3074" name="Document" r:id="rId3" imgW="5630040" imgH="354960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37349-D642-4A8F-8084-E7547A579F44}" type="slidenum">
              <a:rPr lang="en-GB"/>
              <a:pPr>
                <a:defRPr/>
              </a:pPr>
              <a:t>15</a:t>
            </a:fld>
            <a:endParaRPr lang="en-GB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09600"/>
            <a:ext cx="7772400" cy="4114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 startAt="2"/>
            </a:pPr>
            <a:r>
              <a:rPr lang="en-US" smtClean="0"/>
              <a:t>Dokumen gambar</a:t>
            </a:r>
            <a:endParaRPr lang="en-GB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565275" y="1301750"/>
          <a:ext cx="7156450" cy="5486400"/>
        </p:xfrm>
        <a:graphic>
          <a:graphicData uri="http://schemas.openxmlformats.org/presentationml/2006/ole">
            <p:oleObj spid="_x0000_s4098" name="Document" r:id="rId3" imgW="6927992" imgH="5314452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8E76B-0B9D-4E8C-AB42-A4882CFA392B}" type="slidenum">
              <a:rPr lang="en-GB"/>
              <a:pPr>
                <a:defRPr/>
              </a:pPr>
              <a:t>16</a:t>
            </a:fld>
            <a:endParaRPr lang="en-GB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914400"/>
            <a:ext cx="7772400" cy="5181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 startAt="3"/>
            </a:pPr>
            <a:r>
              <a:rPr lang="en-US" smtClean="0"/>
              <a:t>Basisdata </a:t>
            </a:r>
            <a:endParaRPr lang="en-GB" smtClean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954088" y="2209800"/>
          <a:ext cx="8189912" cy="3125788"/>
        </p:xfrm>
        <a:graphic>
          <a:graphicData uri="http://schemas.openxmlformats.org/presentationml/2006/ole">
            <p:oleObj spid="_x0000_s5122" name="Document" r:id="rId3" imgW="5630040" imgH="214848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9E69C-6CFA-48BE-BEC8-E17695FF0310}" type="slidenum">
              <a:rPr lang="en-GB"/>
              <a:pPr>
                <a:defRPr/>
              </a:pPr>
              <a:t>17</a:t>
            </a:fld>
            <a:endParaRPr lang="en-GB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8077200" cy="4495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6146" name="Object 0"/>
          <p:cNvGraphicFramePr>
            <a:graphicFrameLocks noChangeAspect="1"/>
          </p:cNvGraphicFramePr>
          <p:nvPr/>
        </p:nvGraphicFramePr>
        <p:xfrm>
          <a:off x="857250" y="2133600"/>
          <a:ext cx="7981950" cy="3276600"/>
        </p:xfrm>
        <a:graphic>
          <a:graphicData uri="http://schemas.openxmlformats.org/presentationml/2006/ole">
            <p:oleObj spid="_x0000_s6146" name="Document" r:id="rId3" imgW="5630040" imgH="230904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173163" y="838200"/>
            <a:ext cx="77724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4. Video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	- </a:t>
            </a:r>
            <a:r>
              <a:rPr lang="en-US" smtClean="0">
                <a:hlinkClick r:id="rId2" action="ppaction://hlinkfile"/>
              </a:rPr>
              <a:t>Plain video</a:t>
            </a:r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smtClean="0"/>
              <a:t>	- </a:t>
            </a:r>
            <a:r>
              <a:rPr lang="en-US" smtClean="0">
                <a:hlinkClick r:id="rId3" action="ppaction://hlinkfile"/>
              </a:rPr>
              <a:t>Encrypted video</a:t>
            </a: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3169C-EAB5-435B-A022-81E39AD89EF1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0273C-966E-400B-B6E6-77A64540D916}" type="slidenum">
              <a:rPr lang="en-GB"/>
              <a:pPr>
                <a:defRPr/>
              </a:pPr>
              <a:t>19</a:t>
            </a:fld>
            <a:endParaRPr lang="en-GB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Terminologi</a:t>
            </a:r>
            <a:endParaRPr lang="en-GB" smtClean="0"/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cs typeface="Times New Roman" pitchFamily="18" charset="0"/>
              </a:rPr>
              <a:t>Algoritma kriptografi (</a:t>
            </a:r>
            <a:r>
              <a:rPr lang="en-US" sz="2800" b="1" i="1" smtClean="0">
                <a:cs typeface="Times New Roman" pitchFamily="18" charset="0"/>
              </a:rPr>
              <a:t>cipher</a:t>
            </a:r>
            <a:r>
              <a:rPr lang="en-US" sz="2800" b="1" smtClean="0">
                <a:cs typeface="Times New Roman" pitchFamily="18" charset="0"/>
              </a:rPr>
              <a:t>)</a:t>
            </a:r>
            <a:endParaRPr lang="en-US" sz="2800" smtClean="0"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	-  aturan untuk </a:t>
            </a:r>
            <a:r>
              <a:rPr lang="en-US" sz="2800" i="1" smtClean="0">
                <a:cs typeface="Times New Roman" pitchFamily="18" charset="0"/>
              </a:rPr>
              <a:t>enchipering</a:t>
            </a:r>
            <a:r>
              <a:rPr lang="en-US" sz="2800" smtClean="0">
                <a:cs typeface="Times New Roman" pitchFamily="18" charset="0"/>
              </a:rPr>
              <a:t> dan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	   </a:t>
            </a:r>
            <a:r>
              <a:rPr lang="en-US" sz="2800" i="1" smtClean="0">
                <a:cs typeface="Times New Roman" pitchFamily="18" charset="0"/>
              </a:rPr>
              <a:t>dechipering, </a:t>
            </a:r>
            <a:r>
              <a:rPr lang="en-US" sz="2800" smtClean="0">
                <a:cs typeface="Times New Roman" pitchFamily="18" charset="0"/>
              </a:rPr>
              <a:t>atau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	-  fungsi matematika yang digunakan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       untuk enkripsi dan dekripsi pesan.</a:t>
            </a:r>
          </a:p>
          <a:p>
            <a:pPr eaLnBrk="1" hangingPunct="1">
              <a:buFont typeface="Wingdings" pitchFamily="2" charset="2"/>
              <a:buNone/>
            </a:pPr>
            <a:endParaRPr lang="en-GB" sz="280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8A59F-F873-4886-B231-216A0E289F83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90600"/>
            <a:ext cx="7970838" cy="1752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	ENC%????Ü3E«Q)_lp?²D¹J„ö´ÖôGx)€_Ûë¶&lt;æ¨Äó~„³ý~eÿw—ÔÖÉƒ80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3429000" y="3200400"/>
            <a:ext cx="2898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???????????????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200400" y="4343400"/>
          <a:ext cx="1651000" cy="1600200"/>
        </p:xfrm>
        <a:graphic>
          <a:graphicData uri="http://schemas.openxmlformats.org/presentationml/2006/ole">
            <p:oleObj spid="_x0000_s1026" name="Clip" r:id="rId3" imgW="3092400" imgH="3282840" progId="">
              <p:embed/>
            </p:oleObj>
          </a:graphicData>
        </a:graphic>
      </p:graphicFrame>
      <p:sp>
        <p:nvSpPr>
          <p:cNvPr id="1031" name="Oval Callout 7"/>
          <p:cNvSpPr>
            <a:spLocks noChangeArrowheads="1"/>
          </p:cNvSpPr>
          <p:nvPr/>
        </p:nvSpPr>
        <p:spPr bwMode="auto">
          <a:xfrm>
            <a:off x="2895600" y="2819400"/>
            <a:ext cx="4038600" cy="1295400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78A6B9-A6B3-49FF-81A4-772AAC64B58C}" type="slidenum">
              <a:rPr lang="en-GB"/>
              <a:pPr>
                <a:defRPr/>
              </a:pPr>
              <a:t>20</a:t>
            </a:fld>
            <a:endParaRPr lang="en-GB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Terminologi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i="1" smtClean="0"/>
              <a:t>Cipher</a:t>
            </a:r>
            <a:r>
              <a:rPr lang="en-US" sz="2400" smtClean="0"/>
              <a:t> tidak sama dengan kode (</a:t>
            </a:r>
            <a:r>
              <a:rPr lang="en-US" sz="2400" i="1" smtClean="0"/>
              <a:t>code</a:t>
            </a:r>
            <a:r>
              <a:rPr lang="en-US" sz="2400" smtClean="0"/>
              <a:t>)</a:t>
            </a:r>
          </a:p>
          <a:p>
            <a:pPr eaLnBrk="1" hangingPunct="1"/>
            <a:r>
              <a:rPr lang="en-US" sz="2400" smtClean="0"/>
              <a:t>Kode mempunyai sejarah tersendiri di dalam kriptografi</a:t>
            </a:r>
          </a:p>
          <a:p>
            <a:pPr eaLnBrk="1" hangingPunct="1"/>
            <a:r>
              <a:rPr lang="en-US" sz="2400" smtClean="0"/>
              <a:t>Contoh kode: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sz="2400" smtClean="0">
                <a:latin typeface="Courier" pitchFamily="49" charset="0"/>
                <a:cs typeface="Times New Roman" pitchFamily="18" charset="0"/>
              </a:rPr>
              <a:t>		</a:t>
            </a:r>
            <a:r>
              <a:rPr lang="en-US" sz="2400" smtClean="0">
                <a:cs typeface="Times New Roman" pitchFamily="18" charset="0"/>
              </a:rPr>
              <a:t>Pesan: </a:t>
            </a:r>
            <a:r>
              <a:rPr lang="en-US" sz="2400" smtClean="0">
                <a:latin typeface="Courier" pitchFamily="49" charset="0"/>
                <a:cs typeface="Times New Roman" pitchFamily="18" charset="0"/>
              </a:rPr>
              <a:t>kapal api datang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sz="2400" smtClean="0">
                <a:latin typeface="Courier" pitchFamily="49" charset="0"/>
                <a:cs typeface="Times New Roman" pitchFamily="18" charset="0"/>
              </a:rPr>
              <a:t>		</a:t>
            </a:r>
            <a:r>
              <a:rPr lang="en-US" sz="2400" smtClean="0">
                <a:cs typeface="Times New Roman" pitchFamily="18" charset="0"/>
              </a:rPr>
              <a:t>Kode: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hutan bakau hancur </a:t>
            </a:r>
            <a:endParaRPr lang="en-US" sz="2400" smtClean="0"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 </a:t>
            </a:r>
            <a:endParaRPr lang="en-US" sz="2400" smtClean="0"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		Pesan: </a:t>
            </a:r>
            <a:r>
              <a:rPr lang="en-US" sz="2400" smtClean="0">
                <a:latin typeface="Courier" pitchFamily="49" charset="0"/>
                <a:cs typeface="Times New Roman" pitchFamily="18" charset="0"/>
              </a:rPr>
              <a:t>kapal api datang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		Kode: 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xyztvq bkugbf hjqpot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5CF81-28A0-40E2-8E22-27758CDA1520}" type="slidenum">
              <a:rPr lang="en-GB"/>
              <a:pPr>
                <a:defRPr/>
              </a:pPr>
              <a:t>21</a:t>
            </a:fld>
            <a:endParaRPr lang="en-GB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Terminologi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i="1" dirty="0" smtClean="0">
                <a:cs typeface="Times New Roman" pitchFamily="18" charset="0"/>
              </a:rPr>
              <a:t>Encoding</a:t>
            </a:r>
            <a:r>
              <a:rPr lang="en-US" sz="2800" dirty="0" smtClean="0">
                <a:cs typeface="Times New Roman" pitchFamily="18" charset="0"/>
              </a:rPr>
              <a:t>: </a:t>
            </a:r>
            <a:r>
              <a:rPr lang="en-US" sz="2800" dirty="0" err="1" smtClean="0">
                <a:cs typeface="Times New Roman" pitchFamily="18" charset="0"/>
              </a:rPr>
              <a:t>Transformasi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dari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plainteks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menjadi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kode</a:t>
            </a:r>
            <a:endParaRPr lang="en-US" sz="2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i="1" dirty="0" smtClean="0">
                <a:cs typeface="Times New Roman" pitchFamily="18" charset="0"/>
              </a:rPr>
              <a:t>Decoding</a:t>
            </a:r>
            <a:r>
              <a:rPr lang="en-US" sz="2800" dirty="0" smtClean="0">
                <a:cs typeface="Times New Roman" pitchFamily="18" charset="0"/>
              </a:rPr>
              <a:t>: </a:t>
            </a:r>
            <a:r>
              <a:rPr lang="en-US" sz="2800" dirty="0" err="1" smtClean="0">
                <a:cs typeface="Times New Roman" pitchFamily="18" charset="0"/>
              </a:rPr>
              <a:t>transformasi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kebalikan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dari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kode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menjadi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plainteks</a:t>
            </a:r>
            <a:r>
              <a:rPr lang="en-US" sz="2800" dirty="0" smtClean="0"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err="1" smtClean="0">
                <a:cs typeface="Times New Roman" pitchFamily="18" charset="0"/>
              </a:rPr>
              <a:t>Buku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kode</a:t>
            </a:r>
            <a:r>
              <a:rPr lang="en-US" sz="2800" dirty="0" smtClean="0">
                <a:cs typeface="Times New Roman" pitchFamily="18" charset="0"/>
              </a:rPr>
              <a:t> (</a:t>
            </a:r>
            <a:r>
              <a:rPr lang="en-US" sz="2800" i="1" dirty="0" smtClean="0">
                <a:cs typeface="Times New Roman" pitchFamily="18" charset="0"/>
              </a:rPr>
              <a:t>codebook</a:t>
            </a:r>
            <a:r>
              <a:rPr lang="en-US" sz="2800" dirty="0" smtClean="0">
                <a:cs typeface="Times New Roman" pitchFamily="18" charset="0"/>
              </a:rPr>
              <a:t>): </a:t>
            </a:r>
            <a:r>
              <a:rPr lang="en-US" sz="2800" dirty="0" err="1" smtClean="0">
                <a:cs typeface="Times New Roman" pitchFamily="18" charset="0"/>
              </a:rPr>
              <a:t>dokumen</a:t>
            </a:r>
            <a:r>
              <a:rPr lang="en-US" sz="2800" dirty="0" smtClean="0">
                <a:cs typeface="Times New Roman" pitchFamily="18" charset="0"/>
              </a:rPr>
              <a:t> yang </a:t>
            </a:r>
            <a:r>
              <a:rPr lang="en-US" sz="2800" dirty="0" err="1" smtClean="0">
                <a:cs typeface="Times New Roman" pitchFamily="18" charset="0"/>
              </a:rPr>
              <a:t>digunakan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untuk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mengimplementasikan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suatu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kode</a:t>
            </a:r>
            <a:endParaRPr lang="en-US" sz="2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>
                <a:cs typeface="Times New Roman" pitchFamily="18" charset="0"/>
              </a:rPr>
              <a:t>Buku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kode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terdiri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dari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tabel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i="1" dirty="0" smtClean="0">
                <a:cs typeface="Times New Roman" pitchFamily="18" charset="0"/>
              </a:rPr>
              <a:t>lookup</a:t>
            </a:r>
            <a:r>
              <a:rPr lang="en-US" sz="2800" dirty="0" smtClean="0">
                <a:cs typeface="Times New Roman" pitchFamily="18" charset="0"/>
              </a:rPr>
              <a:t> (</a:t>
            </a:r>
            <a:r>
              <a:rPr lang="en-US" sz="2800" i="1" dirty="0" smtClean="0">
                <a:cs typeface="Times New Roman" pitchFamily="18" charset="0"/>
              </a:rPr>
              <a:t>lookup table</a:t>
            </a:r>
            <a:r>
              <a:rPr lang="en-US" sz="2800" dirty="0" smtClean="0">
                <a:cs typeface="Times New Roman" pitchFamily="18" charset="0"/>
              </a:rPr>
              <a:t>) </a:t>
            </a:r>
            <a:r>
              <a:rPr lang="en-US" sz="2800" dirty="0" err="1" smtClean="0">
                <a:cs typeface="Times New Roman" pitchFamily="18" charset="0"/>
              </a:rPr>
              <a:t>untuk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i="1" dirty="0" smtClean="0">
                <a:cs typeface="Times New Roman" pitchFamily="18" charset="0"/>
              </a:rPr>
              <a:t>encoding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dan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i="1" dirty="0" smtClean="0">
                <a:cs typeface="Times New Roman" pitchFamily="18" charset="0"/>
              </a:rPr>
              <a:t>decoding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37EBE-A5BB-4B99-BEF7-462B2678FC2A}" type="slidenum">
              <a:rPr lang="en-GB"/>
              <a:pPr>
                <a:defRPr/>
              </a:pPr>
              <a:t>22</a:t>
            </a:fld>
            <a:endParaRPr lang="en-GB"/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3571875" y="231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057400"/>
            <a:ext cx="34877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Terminologi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CD6A7-4185-442F-B667-79659219C621}" type="slidenum">
              <a:rPr lang="en-GB"/>
              <a:pPr>
                <a:defRPr/>
              </a:pPr>
              <a:t>23</a:t>
            </a:fld>
            <a:endParaRPr lang="en-GB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7772400" cy="990600"/>
          </a:xfrm>
        </p:spPr>
        <p:txBody>
          <a:bodyPr/>
          <a:lstStyle/>
          <a:p>
            <a:pPr eaLnBrk="1" hangingPunct="1"/>
            <a:r>
              <a:rPr lang="en-US" sz="2800" i="1" smtClean="0"/>
              <a:t>Codebreaker</a:t>
            </a:r>
            <a:r>
              <a:rPr lang="en-US" sz="2800" smtClean="0"/>
              <a:t>: Orang yang memecahkan kode (untuk menemukan plainteks) </a:t>
            </a:r>
          </a:p>
        </p:txBody>
      </p:sp>
      <p:sp>
        <p:nvSpPr>
          <p:cNvPr id="3174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Terminologi</a:t>
            </a:r>
          </a:p>
        </p:txBody>
      </p:sp>
      <p:pic>
        <p:nvPicPr>
          <p:cNvPr id="31750" name="Picture 6" descr="http://www.bringyou.to/apologetics/codebrea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667000"/>
            <a:ext cx="24050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0" descr="http://www3.bc.sympatico.ca/pem/cod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67000"/>
            <a:ext cx="30241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EDD54C-2CCB-4D37-97DA-AD22FD9B42EE}" type="slidenum">
              <a:rPr lang="en-GB"/>
              <a:pPr>
                <a:defRPr/>
              </a:pPr>
              <a:t>24</a:t>
            </a:fld>
            <a:endParaRPr lang="en-GB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Terminologi</a:t>
            </a:r>
            <a:endParaRPr lang="en-GB" smtClean="0"/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Kunci: </a:t>
            </a:r>
            <a:r>
              <a:rPr lang="en-US" sz="2400" smtClean="0">
                <a:cs typeface="Times New Roman" pitchFamily="18" charset="0"/>
              </a:rPr>
              <a:t>parameter yang digunakan untuk transformasi </a:t>
            </a:r>
            <a:r>
              <a:rPr lang="en-US" sz="2400" i="1" smtClean="0">
                <a:cs typeface="Times New Roman" pitchFamily="18" charset="0"/>
              </a:rPr>
              <a:t>enciphering</a:t>
            </a:r>
            <a:r>
              <a:rPr lang="en-US" sz="2400" smtClean="0">
                <a:cs typeface="Times New Roman" pitchFamily="18" charset="0"/>
              </a:rPr>
              <a:t> dan </a:t>
            </a:r>
            <a:r>
              <a:rPr lang="en-US" sz="2400" i="1" smtClean="0">
                <a:cs typeface="Times New Roman" pitchFamily="18" charset="0"/>
              </a:rPr>
              <a:t>dechipering</a:t>
            </a:r>
            <a:r>
              <a:rPr lang="en-GB" sz="2400" smtClean="0"/>
              <a:t> </a:t>
            </a:r>
            <a:endParaRPr lang="en-US" sz="2400" smtClean="0"/>
          </a:p>
          <a:p>
            <a:pPr eaLnBrk="1" hangingPunct="1"/>
            <a:r>
              <a:rPr lang="en-US" sz="2400" smtClean="0"/>
              <a:t>Jika kekuatan kriptografi d</a:t>
            </a:r>
            <a:r>
              <a:rPr lang="en-US" sz="2400" smtClean="0">
                <a:cs typeface="Times New Roman" pitchFamily="18" charset="0"/>
              </a:rPr>
              <a:t>itentukan dengan menjaga kerahasiaan algoritmanya, maka algoritma kriptografinya dinamakan algoritma </a:t>
            </a:r>
            <a:r>
              <a:rPr lang="en-US" sz="2400" i="1" smtClean="0">
                <a:cs typeface="Times New Roman" pitchFamily="18" charset="0"/>
              </a:rPr>
              <a:t>restricted</a:t>
            </a:r>
            <a:r>
              <a:rPr lang="en-US" sz="2400" smtClean="0"/>
              <a:t>  </a:t>
            </a:r>
          </a:p>
          <a:p>
            <a:pPr eaLnBrk="1" hangingPunct="1"/>
            <a:r>
              <a:rPr lang="en-US" sz="2400" smtClean="0"/>
              <a:t>Algoritma </a:t>
            </a:r>
            <a:r>
              <a:rPr lang="en-US" sz="2400" i="1" smtClean="0"/>
              <a:t>resricted</a:t>
            </a:r>
            <a:r>
              <a:rPr lang="en-US" sz="2400" smtClean="0"/>
              <a:t> tidak cocok lagi saat ini</a:t>
            </a:r>
          </a:p>
          <a:p>
            <a:pPr eaLnBrk="1" hangingPunct="1"/>
            <a:r>
              <a:rPr lang="en-US" sz="2400" smtClean="0"/>
              <a:t>Kriptografi modern mengatasi masalah ini dengan menggunakan kunci.</a:t>
            </a:r>
          </a:p>
          <a:p>
            <a:pPr eaLnBrk="1" hangingPunct="1"/>
            <a:r>
              <a:rPr lang="en-US" sz="2400" smtClean="0"/>
              <a:t>Kunci bersifat rahasia (</a:t>
            </a:r>
            <a:r>
              <a:rPr lang="en-US" sz="2400" i="1" smtClean="0"/>
              <a:t>secret</a:t>
            </a:r>
            <a:r>
              <a:rPr lang="en-US" sz="2400" smtClean="0"/>
              <a:t>), sedangkan algoritma kriptografi tidak rahasia (</a:t>
            </a:r>
            <a:r>
              <a:rPr lang="en-US" sz="2400" i="1" smtClean="0"/>
              <a:t>public</a:t>
            </a:r>
            <a:r>
              <a:rPr lang="en-US" sz="2400" smtClean="0"/>
              <a:t>)</a:t>
            </a:r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D321A-8832-4CA7-B806-4BF497E334E6}" type="slidenum">
              <a:rPr lang="en-GB"/>
              <a:pPr>
                <a:defRPr/>
              </a:pPr>
              <a:t>25</a:t>
            </a:fld>
            <a:endParaRPr lang="en-GB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Terminologi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7772400" cy="4114800"/>
          </a:xfrm>
        </p:spPr>
        <p:txBody>
          <a:bodyPr/>
          <a:lstStyle/>
          <a:p>
            <a:pPr eaLnBrk="1" hangingPunct="1"/>
            <a:r>
              <a:rPr lang="en-US" sz="2400" smtClean="0"/>
              <a:t>Enkripsi dan dekripsi dengan kunci: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sz="2400" i="1" smtClean="0">
                <a:cs typeface="Times New Roman" pitchFamily="18" charset="0"/>
              </a:rPr>
              <a:t>		</a:t>
            </a:r>
            <a:r>
              <a:rPr lang="en-US" sz="2400" smtClean="0">
                <a:cs typeface="Times New Roman" pitchFamily="18" charset="0"/>
              </a:rPr>
              <a:t>Enkripsi: </a:t>
            </a:r>
            <a:r>
              <a:rPr lang="en-US" sz="2400" i="1" smtClean="0">
                <a:cs typeface="Times New Roman" pitchFamily="18" charset="0"/>
              </a:rPr>
              <a:t>E</a:t>
            </a:r>
            <a:r>
              <a:rPr lang="en-US" sz="2400" i="1" baseline="-30000" smtClean="0">
                <a:cs typeface="Times New Roman" pitchFamily="18" charset="0"/>
              </a:rPr>
              <a:t>K</a:t>
            </a:r>
            <a:r>
              <a:rPr lang="en-US" sz="2400" smtClean="0">
                <a:cs typeface="Times New Roman" pitchFamily="18" charset="0"/>
              </a:rPr>
              <a:t>(</a:t>
            </a:r>
            <a:r>
              <a:rPr lang="en-US" sz="2400" i="1" smtClean="0">
                <a:cs typeface="Times New Roman" pitchFamily="18" charset="0"/>
              </a:rPr>
              <a:t>P</a:t>
            </a:r>
            <a:r>
              <a:rPr lang="en-US" sz="2400" smtClean="0">
                <a:cs typeface="Times New Roman" pitchFamily="18" charset="0"/>
              </a:rPr>
              <a:t>) = </a:t>
            </a:r>
            <a:r>
              <a:rPr lang="en-US" sz="2400" i="1" smtClean="0">
                <a:cs typeface="Times New Roman" pitchFamily="18" charset="0"/>
              </a:rPr>
              <a:t>C</a:t>
            </a:r>
            <a:r>
              <a:rPr lang="en-US" sz="2400" smtClean="0">
                <a:cs typeface="Times New Roman" pitchFamily="18" charset="0"/>
              </a:rPr>
              <a:t>					Dekripsi: </a:t>
            </a:r>
            <a:r>
              <a:rPr lang="en-US" sz="2400" i="1" smtClean="0">
                <a:cs typeface="Times New Roman" pitchFamily="18" charset="0"/>
              </a:rPr>
              <a:t>D</a:t>
            </a:r>
            <a:r>
              <a:rPr lang="en-US" sz="2400" i="1" baseline="-30000" smtClean="0">
                <a:cs typeface="Times New Roman" pitchFamily="18" charset="0"/>
              </a:rPr>
              <a:t>K</a:t>
            </a:r>
            <a:r>
              <a:rPr lang="en-US" sz="2400" smtClean="0">
                <a:cs typeface="Times New Roman" pitchFamily="18" charset="0"/>
              </a:rPr>
              <a:t>(</a:t>
            </a:r>
            <a:r>
              <a:rPr lang="en-US" sz="2400" i="1" smtClean="0">
                <a:cs typeface="Times New Roman" pitchFamily="18" charset="0"/>
              </a:rPr>
              <a:t>C</a:t>
            </a:r>
            <a:r>
              <a:rPr lang="en-US" sz="2400" smtClean="0">
                <a:cs typeface="Times New Roman" pitchFamily="18" charset="0"/>
              </a:rPr>
              <a:t>) = </a:t>
            </a:r>
            <a:r>
              <a:rPr lang="en-US" sz="2400" i="1" smtClean="0">
                <a:cs typeface="Times New Roman" pitchFamily="18" charset="0"/>
              </a:rPr>
              <a:t>P</a:t>
            </a:r>
            <a:r>
              <a:rPr lang="en-US" sz="2400" smtClean="0">
                <a:cs typeface="Times New Roman" pitchFamily="18" charset="0"/>
              </a:rPr>
              <a:t>				 	Harus dipenuhi:	</a:t>
            </a:r>
            <a:r>
              <a:rPr lang="en-US" sz="2400" i="1" smtClean="0">
                <a:cs typeface="Times New Roman" pitchFamily="18" charset="0"/>
              </a:rPr>
              <a:t>D</a:t>
            </a:r>
            <a:r>
              <a:rPr lang="en-US" sz="2400" i="1" baseline="-30000" smtClean="0">
                <a:cs typeface="Times New Roman" pitchFamily="18" charset="0"/>
              </a:rPr>
              <a:t>K</a:t>
            </a:r>
            <a:r>
              <a:rPr lang="en-US" sz="2400" smtClean="0">
                <a:cs typeface="Times New Roman" pitchFamily="18" charset="0"/>
              </a:rPr>
              <a:t>(</a:t>
            </a:r>
            <a:r>
              <a:rPr lang="en-US" sz="2400" i="1" smtClean="0">
                <a:cs typeface="Times New Roman" pitchFamily="18" charset="0"/>
              </a:rPr>
              <a:t>E</a:t>
            </a:r>
            <a:r>
              <a:rPr lang="en-US" sz="2400" i="1" baseline="-30000" smtClean="0">
                <a:cs typeface="Times New Roman" pitchFamily="18" charset="0"/>
              </a:rPr>
              <a:t>K</a:t>
            </a:r>
            <a:r>
              <a:rPr lang="en-US" sz="2400" smtClean="0">
                <a:cs typeface="Times New Roman" pitchFamily="18" charset="0"/>
              </a:rPr>
              <a:t>(</a:t>
            </a:r>
            <a:r>
              <a:rPr lang="en-US" sz="2400" i="1" smtClean="0">
                <a:cs typeface="Times New Roman" pitchFamily="18" charset="0"/>
              </a:rPr>
              <a:t>P</a:t>
            </a:r>
            <a:r>
              <a:rPr lang="en-US" sz="2400" smtClean="0">
                <a:cs typeface="Times New Roman" pitchFamily="18" charset="0"/>
              </a:rPr>
              <a:t>)) = </a:t>
            </a:r>
            <a:r>
              <a:rPr lang="en-US" sz="2400" i="1" smtClean="0">
                <a:cs typeface="Times New Roman" pitchFamily="18" charset="0"/>
              </a:rPr>
              <a:t>P</a:t>
            </a:r>
          </a:p>
          <a:p>
            <a:pPr algn="just" eaLnBrk="1" hangingPunct="1">
              <a:buFont typeface="Wingdings" pitchFamily="2" charset="2"/>
              <a:buNone/>
            </a:pPr>
            <a:endParaRPr lang="en-US" sz="2400" smtClean="0">
              <a:cs typeface="Times New Roman" pitchFamily="18" charset="0"/>
            </a:endParaRPr>
          </a:p>
          <a:p>
            <a:pPr eaLnBrk="1" hangingPunct="1"/>
            <a:endParaRPr lang="en-US" sz="2800" smtClean="0"/>
          </a:p>
        </p:txBody>
      </p:sp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810000"/>
            <a:ext cx="7620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1D8C3-C55C-417A-B2F5-728BCEA14526}" type="slidenum">
              <a:rPr lang="en-GB"/>
              <a:pPr>
                <a:defRPr/>
              </a:pPr>
              <a:t>26</a:t>
            </a:fld>
            <a:endParaRPr lang="en-GB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Terminologi</a:t>
            </a:r>
            <a:endParaRPr lang="en-GB" smtClean="0"/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cs typeface="Times New Roman" pitchFamily="18" charset="0"/>
              </a:rPr>
              <a:t>Sistem kriptografi </a:t>
            </a:r>
            <a:r>
              <a:rPr lang="en-US" smtClean="0">
                <a:cs typeface="Times New Roman" pitchFamily="18" charset="0"/>
              </a:rPr>
              <a:t>(</a:t>
            </a:r>
            <a:r>
              <a:rPr lang="en-US" i="1" smtClean="0">
                <a:cs typeface="Times New Roman" pitchFamily="18" charset="0"/>
              </a:rPr>
              <a:t>cryptosystem</a:t>
            </a:r>
            <a:r>
              <a:rPr lang="en-US" smtClean="0">
                <a:cs typeface="Times New Roman" pitchFamily="18" charset="0"/>
              </a:rPr>
              <a:t>)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     Terdiri dari: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cs typeface="Times New Roman" pitchFamily="18" charset="0"/>
              </a:rPr>
              <a:t>	- algoritma kriptografi,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cs typeface="Times New Roman" pitchFamily="18" charset="0"/>
              </a:rPr>
              <a:t>	- plainteks,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cs typeface="Times New Roman" pitchFamily="18" charset="0"/>
              </a:rPr>
              <a:t>	- cipherteks,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cs typeface="Times New Roman" pitchFamily="18" charset="0"/>
              </a:rPr>
              <a:t>	- dan kunci. </a:t>
            </a:r>
          </a:p>
          <a:p>
            <a:pPr eaLnBrk="1" hangingPunct="1"/>
            <a:endParaRPr lang="en-GB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BE8BB8-234A-49B2-AE1E-E639DE6CE8A1}" type="slidenum">
              <a:rPr lang="en-GB"/>
              <a:pPr>
                <a:defRPr/>
              </a:pPr>
              <a:t>27</a:t>
            </a:fld>
            <a:endParaRPr lang="en-GB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Terminologi</a:t>
            </a:r>
            <a:endParaRPr lang="en-GB" smtClean="0"/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Penyadap</a:t>
            </a:r>
            <a:r>
              <a:rPr lang="en-US" sz="2400" smtClean="0"/>
              <a:t> (</a:t>
            </a:r>
            <a:r>
              <a:rPr lang="en-US" sz="2400" i="1" smtClean="0"/>
              <a:t>eavesdropper</a:t>
            </a:r>
            <a:r>
              <a:rPr lang="en-US" sz="2400" smtClean="0"/>
              <a:t>): </a:t>
            </a:r>
            <a:r>
              <a:rPr lang="en-US" sz="2400" smtClean="0">
                <a:cs typeface="Times New Roman" pitchFamily="18" charset="0"/>
              </a:rPr>
              <a:t>orang yang mencoba menangkap  pesan selama ditransmisikan.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Nama lain: </a:t>
            </a:r>
            <a:r>
              <a:rPr lang="en-US" sz="2400" i="1" smtClean="0">
                <a:cs typeface="Times New Roman" pitchFamily="18" charset="0"/>
              </a:rPr>
              <a:t>enemy</a:t>
            </a:r>
            <a:r>
              <a:rPr lang="en-US" sz="2400" smtClean="0">
                <a:cs typeface="Times New Roman" pitchFamily="18" charset="0"/>
              </a:rPr>
              <a:t>, </a:t>
            </a:r>
            <a:r>
              <a:rPr lang="en-US" sz="2400" i="1" smtClean="0">
                <a:cs typeface="Times New Roman" pitchFamily="18" charset="0"/>
              </a:rPr>
              <a:t>adversary</a:t>
            </a:r>
            <a:r>
              <a:rPr lang="en-US" sz="2400" smtClean="0">
                <a:cs typeface="Times New Roman" pitchFamily="18" charset="0"/>
              </a:rPr>
              <a:t>, </a:t>
            </a:r>
            <a:r>
              <a:rPr lang="en-US" sz="2400" i="1" smtClean="0">
                <a:cs typeface="Times New Roman" pitchFamily="18" charset="0"/>
              </a:rPr>
              <a:t>intruder</a:t>
            </a:r>
            <a:r>
              <a:rPr lang="en-US" sz="2400" smtClean="0">
                <a:cs typeface="Times New Roman" pitchFamily="18" charset="0"/>
              </a:rPr>
              <a:t>, </a:t>
            </a:r>
            <a:r>
              <a:rPr lang="en-US" sz="2400" i="1" smtClean="0">
                <a:cs typeface="Times New Roman" pitchFamily="18" charset="0"/>
              </a:rPr>
              <a:t>interceptor</a:t>
            </a:r>
            <a:r>
              <a:rPr lang="en-US" sz="2400" smtClean="0">
                <a:cs typeface="Times New Roman" pitchFamily="18" charset="0"/>
              </a:rPr>
              <a:t>, </a:t>
            </a:r>
            <a:r>
              <a:rPr lang="en-US" sz="2400" i="1" smtClean="0">
                <a:cs typeface="Times New Roman" pitchFamily="18" charset="0"/>
              </a:rPr>
              <a:t>bad guy</a:t>
            </a:r>
          </a:p>
          <a:p>
            <a:pPr eaLnBrk="1" hangingPunct="1"/>
            <a:endParaRPr lang="en-US" sz="2400" smtClean="0">
              <a:cs typeface="Times New Roman" pitchFamily="18" charset="0"/>
            </a:endParaRPr>
          </a:p>
          <a:p>
            <a:pPr eaLnBrk="1" hangingPunct="1"/>
            <a:r>
              <a:rPr lang="en-US" sz="2400" smtClean="0">
                <a:cs typeface="Times New Roman" pitchFamily="18" charset="0"/>
              </a:rPr>
              <a:t>Ron Rivest (pakar kriptografi): “</a:t>
            </a:r>
            <a:r>
              <a:rPr lang="en-US" sz="2400" i="1" smtClean="0">
                <a:cs typeface="Times New Roman" pitchFamily="18" charset="0"/>
              </a:rPr>
              <a:t>cryptography is about communication in the presence of adversaries”</a:t>
            </a:r>
            <a:r>
              <a:rPr lang="en-US" sz="2400" smtClean="0"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77DAC-366C-4876-9BFE-82A9A9DDB1E6}" type="slidenum">
              <a:rPr lang="en-GB"/>
              <a:pPr>
                <a:defRPr/>
              </a:pPr>
              <a:t>28</a:t>
            </a:fld>
            <a:endParaRPr lang="en-GB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Terminologi</a:t>
            </a:r>
            <a:endParaRPr lang="en-GB" dirty="0" smtClean="0"/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b="1" dirty="0" err="1" smtClean="0"/>
              <a:t>Kriptanalisis</a:t>
            </a:r>
            <a:r>
              <a:rPr lang="en-US" sz="2400" dirty="0" smtClean="0"/>
              <a:t> (</a:t>
            </a:r>
            <a:r>
              <a:rPr lang="en-US" sz="2400" i="1" dirty="0" smtClean="0"/>
              <a:t>cryptanalysis</a:t>
            </a:r>
            <a:r>
              <a:rPr lang="en-US" sz="2400" dirty="0" smtClean="0"/>
              <a:t>): </a:t>
            </a:r>
            <a:r>
              <a:rPr lang="en-US" sz="2400" dirty="0" err="1" smtClean="0">
                <a:cs typeface="Times New Roman" pitchFamily="18" charset="0"/>
              </a:rPr>
              <a:t>ilmu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seni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untuk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memecahkan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chiperteks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menjadi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plainteks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tanpa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mengetahui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i="1" dirty="0" err="1" smtClean="0">
                <a:cs typeface="Times New Roman" pitchFamily="18" charset="0"/>
              </a:rPr>
              <a:t>kunci</a:t>
            </a:r>
            <a:r>
              <a:rPr lang="en-US" sz="2400" dirty="0" smtClean="0">
                <a:cs typeface="Times New Roman" pitchFamily="18" charset="0"/>
              </a:rPr>
              <a:t> yang </a:t>
            </a:r>
            <a:r>
              <a:rPr lang="en-US" sz="2400" dirty="0" err="1" smtClean="0">
                <a:cs typeface="Times New Roman" pitchFamily="18" charset="0"/>
              </a:rPr>
              <a:t>digunakan</a:t>
            </a:r>
            <a:r>
              <a:rPr lang="en-US" sz="2400" dirty="0" smtClean="0">
                <a:cs typeface="Times New Roman" pitchFamily="18" charset="0"/>
              </a:rPr>
              <a:t>. </a:t>
            </a:r>
          </a:p>
          <a:p>
            <a:pPr eaLnBrk="1" hangingPunct="1"/>
            <a:r>
              <a:rPr lang="en-US" sz="2400" dirty="0" err="1" smtClean="0">
                <a:cs typeface="Times New Roman" pitchFamily="18" charset="0"/>
              </a:rPr>
              <a:t>Pelakunya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disebut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b="1" dirty="0" err="1" smtClean="0">
                <a:cs typeface="Times New Roman" pitchFamily="18" charset="0"/>
              </a:rPr>
              <a:t>kriptanalis</a:t>
            </a:r>
            <a:endParaRPr lang="en-US" sz="2400" b="1" dirty="0" smtClean="0">
              <a:cs typeface="Times New Roman" pitchFamily="18" charset="0"/>
            </a:endParaRPr>
          </a:p>
          <a:p>
            <a:pPr eaLnBrk="1" hangingPunct="1"/>
            <a:r>
              <a:rPr lang="en-GB" sz="2400" dirty="0" smtClean="0">
                <a:cs typeface="Times New Roman" pitchFamily="18" charset="0"/>
              </a:rPr>
              <a:t>(</a:t>
            </a:r>
            <a:r>
              <a:rPr lang="en-GB" sz="2400" dirty="0" err="1" smtClean="0">
                <a:cs typeface="Times New Roman" pitchFamily="18" charset="0"/>
              </a:rPr>
              <a:t>Perancang</a:t>
            </a:r>
            <a:r>
              <a:rPr lang="en-GB" sz="2400" dirty="0" smtClean="0">
                <a:cs typeface="Times New Roman" pitchFamily="18" charset="0"/>
              </a:rPr>
              <a:t> </a:t>
            </a:r>
            <a:r>
              <a:rPr lang="en-GB" sz="2400" dirty="0" err="1" smtClean="0">
                <a:cs typeface="Times New Roman" pitchFamily="18" charset="0"/>
              </a:rPr>
              <a:t>algoritma</a:t>
            </a:r>
            <a:r>
              <a:rPr lang="en-GB" sz="2400" dirty="0" smtClean="0">
                <a:cs typeface="Times New Roman" pitchFamily="18" charset="0"/>
              </a:rPr>
              <a:t> </a:t>
            </a:r>
            <a:r>
              <a:rPr lang="en-GB" sz="2400" dirty="0" err="1" smtClean="0">
                <a:cs typeface="Times New Roman" pitchFamily="18" charset="0"/>
              </a:rPr>
              <a:t>kriptografi</a:t>
            </a:r>
            <a:r>
              <a:rPr lang="en-GB" sz="2400" dirty="0" smtClean="0">
                <a:cs typeface="Times New Roman" pitchFamily="18" charset="0"/>
              </a:rPr>
              <a:t>: </a:t>
            </a:r>
            <a:r>
              <a:rPr lang="en-GB" sz="2400" b="1" dirty="0" err="1" smtClean="0">
                <a:cs typeface="Times New Roman" pitchFamily="18" charset="0"/>
              </a:rPr>
              <a:t>kriptografer</a:t>
            </a:r>
            <a:r>
              <a:rPr lang="en-GB" sz="2400" dirty="0" smtClean="0">
                <a:cs typeface="Times New Roman" pitchFamily="18" charset="0"/>
              </a:rPr>
              <a:t>)</a:t>
            </a:r>
          </a:p>
          <a:p>
            <a:pPr eaLnBrk="1" hangingPunct="1"/>
            <a:r>
              <a:rPr lang="en-GB" sz="2400" dirty="0" err="1" smtClean="0">
                <a:cs typeface="Times New Roman" pitchFamily="18" charset="0"/>
              </a:rPr>
              <a:t>Kriptanalisis</a:t>
            </a:r>
            <a:r>
              <a:rPr lang="en-GB" sz="2400" dirty="0" smtClean="0">
                <a:cs typeface="Times New Roman" pitchFamily="18" charset="0"/>
              </a:rPr>
              <a:t> </a:t>
            </a:r>
            <a:r>
              <a:rPr lang="en-GB" sz="2400" dirty="0" err="1" smtClean="0">
                <a:cs typeface="Times New Roman" pitchFamily="18" charset="0"/>
              </a:rPr>
              <a:t>merupakan</a:t>
            </a:r>
            <a:r>
              <a:rPr lang="en-GB" sz="2400" dirty="0" smtClean="0">
                <a:cs typeface="Times New Roman" pitchFamily="18" charset="0"/>
              </a:rPr>
              <a:t> “</a:t>
            </a:r>
            <a:r>
              <a:rPr lang="en-GB" sz="2400" dirty="0" err="1" smtClean="0">
                <a:cs typeface="Times New Roman" pitchFamily="18" charset="0"/>
              </a:rPr>
              <a:t>lawan</a:t>
            </a:r>
            <a:r>
              <a:rPr lang="en-GB" sz="2400" dirty="0" smtClean="0">
                <a:cs typeface="Times New Roman" pitchFamily="18" charset="0"/>
              </a:rPr>
              <a:t>” </a:t>
            </a:r>
            <a:r>
              <a:rPr lang="en-GB" sz="2400" dirty="0" err="1" smtClean="0">
                <a:cs typeface="Times New Roman" pitchFamily="18" charset="0"/>
              </a:rPr>
              <a:t>kriptografi</a:t>
            </a:r>
            <a:endParaRPr lang="en-GB" sz="24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BE4CD-7910-46F7-AE99-B91F3B301B59}" type="slidenum">
              <a:rPr lang="en-GB"/>
              <a:pPr>
                <a:defRPr/>
              </a:pPr>
              <a:t>29</a:t>
            </a:fld>
            <a:endParaRPr lang="en-GB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Terminologi</a:t>
            </a:r>
            <a:endParaRPr lang="en-GB" smtClean="0"/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81200"/>
            <a:ext cx="7772400" cy="4114800"/>
          </a:xfrm>
        </p:spPr>
        <p:txBody>
          <a:bodyPr/>
          <a:lstStyle/>
          <a:p>
            <a:pPr eaLnBrk="1" hangingPunct="1"/>
            <a:r>
              <a:rPr lang="en-US" sz="2400" b="1" smtClean="0">
                <a:cs typeface="Times New Roman" pitchFamily="18" charset="0"/>
              </a:rPr>
              <a:t>Kriptologi</a:t>
            </a:r>
            <a:r>
              <a:rPr lang="en-US" sz="2400" smtClean="0">
                <a:cs typeface="Times New Roman" pitchFamily="18" charset="0"/>
              </a:rPr>
              <a:t> (</a:t>
            </a:r>
            <a:r>
              <a:rPr lang="en-US" sz="2400" i="1" smtClean="0">
                <a:cs typeface="Times New Roman" pitchFamily="18" charset="0"/>
              </a:rPr>
              <a:t>cryptology</a:t>
            </a:r>
            <a:r>
              <a:rPr lang="en-US" sz="2400" smtClean="0">
                <a:cs typeface="Times New Roman" pitchFamily="18" charset="0"/>
              </a:rPr>
              <a:t>): studi mengenai kriptografi dan kriptanalisis.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    </a:t>
            </a:r>
          </a:p>
          <a:p>
            <a:pPr algn="just" eaLnBrk="1" hangingPunct="1"/>
            <a:endParaRPr lang="en-GB" smtClean="0"/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2209800" y="2219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638300" y="2971800"/>
          <a:ext cx="5867400" cy="3005138"/>
        </p:xfrm>
        <a:graphic>
          <a:graphicData uri="http://schemas.openxmlformats.org/presentationml/2006/ole">
            <p:oleObj spid="_x0000_s7170" r:id="rId3" imgW="5174852" imgH="2661095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049D50-C2F9-4A4D-B761-ACD2F844A9B1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Terminologi</a:t>
            </a:r>
            <a:endParaRPr lang="en-GB" smtClean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7772400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400" b="1" dirty="0" err="1" smtClean="0">
                <a:cs typeface="Times New Roman" pitchFamily="18" charset="0"/>
              </a:rPr>
              <a:t>Kriptografi</a:t>
            </a:r>
            <a:r>
              <a:rPr lang="en-US" sz="2400" b="1" dirty="0" smtClean="0">
                <a:cs typeface="Times New Roman" pitchFamily="18" charset="0"/>
              </a:rPr>
              <a:t> (</a:t>
            </a:r>
            <a:r>
              <a:rPr lang="en-US" sz="2400" b="1" i="1" dirty="0" smtClean="0">
                <a:cs typeface="Times New Roman" pitchFamily="18" charset="0"/>
              </a:rPr>
              <a:t>cryptography</a:t>
            </a:r>
            <a:r>
              <a:rPr lang="en-US" sz="2400" b="1" dirty="0" smtClean="0">
                <a:cs typeface="Times New Roman" pitchFamily="18" charset="0"/>
              </a:rPr>
              <a:t>)</a:t>
            </a:r>
          </a:p>
          <a:p>
            <a:pPr algn="just" eaLnBrk="1" hangingPunct="1">
              <a:lnSpc>
                <a:spcPct val="90000"/>
              </a:lnSpc>
            </a:pPr>
            <a:endParaRPr lang="en-US" sz="24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Kata</a:t>
            </a:r>
            <a:r>
              <a:rPr lang="en-US" sz="2400" dirty="0" smtClean="0"/>
              <a:t> </a:t>
            </a:r>
            <a:r>
              <a:rPr lang="en-US" sz="2400" i="1" dirty="0" smtClean="0"/>
              <a:t>cryptography </a:t>
            </a:r>
            <a:r>
              <a:rPr lang="en-US" sz="2400" dirty="0" err="1" smtClean="0"/>
              <a:t>berasal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bahasa</a:t>
            </a:r>
            <a:r>
              <a:rPr lang="en-US" sz="2400" dirty="0" smtClean="0"/>
              <a:t> </a:t>
            </a:r>
            <a:r>
              <a:rPr lang="en-US" sz="2400" dirty="0" err="1" smtClean="0"/>
              <a:t>Yunani</a:t>
            </a:r>
            <a:r>
              <a:rPr lang="en-US" sz="2400" dirty="0" smtClean="0"/>
              <a:t>: </a:t>
            </a:r>
            <a:r>
              <a:rPr lang="en-US" sz="2400" dirty="0" err="1" smtClean="0">
                <a:latin typeface="Symbol" pitchFamily="18" charset="2"/>
              </a:rPr>
              <a:t>krupto</a:t>
            </a:r>
            <a:r>
              <a:rPr lang="en-US" sz="2400" dirty="0" smtClean="0">
                <a:latin typeface="Symbol" pitchFamily="18" charset="2"/>
              </a:rPr>
              <a:t> </a:t>
            </a:r>
            <a:r>
              <a:rPr lang="en-US" sz="2400" dirty="0" smtClean="0"/>
              <a:t>(</a:t>
            </a:r>
            <a:r>
              <a:rPr lang="en-US" sz="2400" i="1" dirty="0" smtClean="0"/>
              <a:t>hidden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i="1" dirty="0" smtClean="0"/>
              <a:t>secret</a:t>
            </a:r>
            <a:r>
              <a:rPr lang="en-US" sz="2400" dirty="0" smtClean="0"/>
              <a:t>)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pitchFamily="18" charset="2"/>
              </a:rPr>
              <a:t>grafh</a:t>
            </a:r>
            <a:r>
              <a:rPr lang="en-US" sz="2400" dirty="0" smtClean="0"/>
              <a:t> (</a:t>
            </a:r>
            <a:r>
              <a:rPr lang="en-US" sz="2400" i="1" dirty="0" smtClean="0"/>
              <a:t>writing</a:t>
            </a:r>
            <a:r>
              <a:rPr lang="en-US" sz="2400" dirty="0" smtClean="0"/>
              <a:t>)</a:t>
            </a:r>
            <a:endParaRPr lang="en-US" sz="2400" dirty="0" smtClean="0">
              <a:latin typeface="Symbol" pitchFamily="18" charset="2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cs typeface="Times New Roman" pitchFamily="18" charset="0"/>
              </a:rPr>
              <a:t>	</a:t>
            </a:r>
            <a:r>
              <a:rPr lang="en-US" sz="2400" dirty="0" err="1" smtClean="0">
                <a:cs typeface="Times New Roman" pitchFamily="18" charset="0"/>
              </a:rPr>
              <a:t>Artinya</a:t>
            </a:r>
            <a:r>
              <a:rPr lang="en-US" sz="2400" dirty="0" smtClean="0">
                <a:cs typeface="Times New Roman" pitchFamily="18" charset="0"/>
              </a:rPr>
              <a:t> “</a:t>
            </a:r>
            <a:r>
              <a:rPr lang="en-US" sz="2400" i="1" dirty="0" smtClean="0">
                <a:cs typeface="Times New Roman" pitchFamily="18" charset="0"/>
              </a:rPr>
              <a:t>secret writing</a:t>
            </a:r>
            <a:r>
              <a:rPr lang="en-US" sz="2400" dirty="0" smtClean="0">
                <a:cs typeface="Times New Roman" pitchFamily="18" charset="0"/>
              </a:rPr>
              <a:t>”</a:t>
            </a:r>
          </a:p>
          <a:p>
            <a:pPr algn="just" eaLnBrk="1" hangingPunct="1">
              <a:lnSpc>
                <a:spcPct val="90000"/>
              </a:lnSpc>
            </a:pPr>
            <a:endParaRPr lang="en-US" sz="2400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400" dirty="0" err="1" smtClean="0">
                <a:cs typeface="Times New Roman" pitchFamily="18" charset="0"/>
              </a:rPr>
              <a:t>Definisi</a:t>
            </a:r>
            <a:r>
              <a:rPr lang="en-US" sz="2400" dirty="0" smtClean="0">
                <a:cs typeface="Times New Roman" pitchFamily="18" charset="0"/>
              </a:rPr>
              <a:t> lama: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cs typeface="Times New Roman" pitchFamily="18" charset="0"/>
              </a:rPr>
              <a:t>	</a:t>
            </a:r>
            <a:r>
              <a:rPr lang="en-US" sz="2400" b="1" dirty="0" err="1" smtClean="0">
                <a:cs typeface="Times New Roman" pitchFamily="18" charset="0"/>
              </a:rPr>
              <a:t>Kriptografi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adalah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ilmu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seni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untuk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menjaga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kerahasiaan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pesan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dengan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cara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menyandikannya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ke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dalam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bentuk</a:t>
            </a:r>
            <a:r>
              <a:rPr lang="en-US" sz="2400" dirty="0" smtClean="0">
                <a:cs typeface="Times New Roman" pitchFamily="18" charset="0"/>
              </a:rPr>
              <a:t> yang </a:t>
            </a:r>
            <a:r>
              <a:rPr lang="en-US" sz="2400" dirty="0" err="1" smtClean="0">
                <a:cs typeface="Times New Roman" pitchFamily="18" charset="0"/>
              </a:rPr>
              <a:t>tidak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dapat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dimengerti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lagi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maknanya</a:t>
            </a:r>
            <a:r>
              <a:rPr lang="en-US" sz="2400" dirty="0" smtClean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F9C00-FD86-4348-9B38-52E2CC06FB5B}" type="slidenum">
              <a:rPr lang="en-GB"/>
              <a:pPr>
                <a:defRPr/>
              </a:pPr>
              <a:t>30</a:t>
            </a:fld>
            <a:endParaRPr lang="en-GB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Terminologi</a:t>
            </a:r>
            <a:endParaRPr lang="en-GB" smtClean="0"/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Persamaan kriptografer dan kriptanalis:</a:t>
            </a:r>
          </a:p>
          <a:p>
            <a:pPr algn="just"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smtClean="0">
                <a:cs typeface="Times New Roman" pitchFamily="18" charset="0"/>
              </a:rPr>
              <a:t>Keduanya sama-sama menerjemahkan cipherteks menjadi  plainteks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   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Perbedaan kriptografer dan kriptanalis: </a:t>
            </a:r>
          </a:p>
          <a:p>
            <a:pPr algn="just"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smtClean="0">
                <a:cs typeface="Times New Roman" pitchFamily="18" charset="0"/>
              </a:rPr>
              <a:t>Kriptografer bekerja atas legitimasi pengirim atau penerima pesan</a:t>
            </a:r>
          </a:p>
          <a:p>
            <a:pPr algn="just"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smtClean="0">
                <a:cs typeface="Times New Roman" pitchFamily="18" charset="0"/>
              </a:rPr>
              <a:t>Kriptanalis bekerja tanpa legitimasi pengirim atau penerima pesan</a:t>
            </a:r>
            <a:endParaRPr lang="en-GB" sz="240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E77A4-76E7-4386-8152-E8C8FB69CE97}" type="slidenum">
              <a:rPr lang="en-GB"/>
              <a:pPr>
                <a:defRPr/>
              </a:pPr>
              <a:t>31</a:t>
            </a:fld>
            <a:endParaRPr lang="en-GB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Kriptografi kunci-simetri</a:t>
            </a:r>
          </a:p>
        </p:txBody>
      </p:sp>
      <p:sp>
        <p:nvSpPr>
          <p:cNvPr id="819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7772400" cy="4114800"/>
          </a:xfrm>
        </p:spPr>
        <p:txBody>
          <a:bodyPr/>
          <a:lstStyle/>
          <a:p>
            <a:pPr eaLnBrk="1" hangingPunct="1"/>
            <a:r>
              <a:rPr lang="en-US" sz="2400" i="1" smtClean="0"/>
              <a:t>Symmetric-key cryptography</a:t>
            </a:r>
          </a:p>
          <a:p>
            <a:pPr eaLnBrk="1" hangingPunct="1"/>
            <a:r>
              <a:rPr lang="en-US" sz="2400" smtClean="0"/>
              <a:t>Kunci enkripsi = kunci dekripsi </a:t>
            </a:r>
          </a:p>
          <a:p>
            <a:pPr eaLnBrk="1" hangingPunct="1"/>
            <a:r>
              <a:rPr lang="en-US" sz="2400" smtClean="0"/>
              <a:t>Istilah lainnya: kunci simetri, kunci privat, kunci rahasia (secret key)</a:t>
            </a:r>
          </a:p>
          <a:p>
            <a:pPr eaLnBrk="1" hangingPunct="1"/>
            <a:r>
              <a:rPr lang="en-US" sz="2400" smtClean="0"/>
              <a:t>Algoritma kriptografinya disebut algoritma simetri</a:t>
            </a:r>
          </a:p>
          <a:p>
            <a:pPr eaLnBrk="1" hangingPunct="1"/>
            <a:r>
              <a:rPr lang="en-US" sz="2400" smtClean="0"/>
              <a:t>Istilah lainnya: algoritma konvensional</a:t>
            </a:r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2057400" y="2795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8194" name="Object 0"/>
          <p:cNvGraphicFramePr>
            <a:graphicFrameLocks noChangeAspect="1"/>
          </p:cNvGraphicFramePr>
          <p:nvPr/>
        </p:nvGraphicFramePr>
        <p:xfrm>
          <a:off x="1028700" y="4343400"/>
          <a:ext cx="7086600" cy="1784350"/>
        </p:xfrm>
        <a:graphic>
          <a:graphicData uri="http://schemas.openxmlformats.org/presentationml/2006/ole">
            <p:oleObj spid="_x0000_s8194" r:id="rId3" imgW="5614618" imgH="1412652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F4BB67-504E-4F01-BD80-9EDB9D48B386}" type="slidenum">
              <a:rPr lang="en-GB"/>
              <a:pPr>
                <a:defRPr/>
              </a:pPr>
              <a:t>32</a:t>
            </a:fld>
            <a:endParaRPr lang="en-GB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Kriptografi kunci-simetri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772400" cy="4114800"/>
          </a:xfrm>
        </p:spPr>
        <p:txBody>
          <a:bodyPr/>
          <a:lstStyle/>
          <a:p>
            <a:pPr algn="just" eaLnBrk="1" hangingPunct="1"/>
            <a:r>
              <a:rPr lang="en-US" sz="2400" dirty="0" err="1" smtClean="0">
                <a:cs typeface="Times New Roman" pitchFamily="18" charset="0"/>
              </a:rPr>
              <a:t>Contoh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algoritma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simetri</a:t>
            </a:r>
            <a:r>
              <a:rPr lang="en-US" sz="2400" dirty="0" smtClean="0">
                <a:cs typeface="Times New Roman" pitchFamily="18" charset="0"/>
              </a:rPr>
              <a:t>: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sz="2400" dirty="0" smtClean="0">
                <a:cs typeface="Times New Roman" pitchFamily="18" charset="0"/>
              </a:rPr>
              <a:t>		- </a:t>
            </a:r>
            <a:r>
              <a:rPr lang="en-US" sz="2400" i="1" dirty="0" smtClean="0">
                <a:cs typeface="Times New Roman" pitchFamily="18" charset="0"/>
              </a:rPr>
              <a:t>DES</a:t>
            </a:r>
            <a:r>
              <a:rPr lang="en-US" sz="2400" dirty="0" smtClean="0">
                <a:cs typeface="Times New Roman" pitchFamily="18" charset="0"/>
              </a:rPr>
              <a:t> (</a:t>
            </a:r>
            <a:r>
              <a:rPr lang="en-US" sz="2400" i="1" dirty="0" smtClean="0">
                <a:cs typeface="Times New Roman" pitchFamily="18" charset="0"/>
              </a:rPr>
              <a:t>Data </a:t>
            </a:r>
            <a:r>
              <a:rPr lang="en-US" sz="2400" i="1" dirty="0" err="1" smtClean="0">
                <a:cs typeface="Times New Roman" pitchFamily="18" charset="0"/>
              </a:rPr>
              <a:t>Encyption</a:t>
            </a:r>
            <a:r>
              <a:rPr lang="en-US" sz="2400" i="1" dirty="0" smtClean="0">
                <a:cs typeface="Times New Roman" pitchFamily="18" charset="0"/>
              </a:rPr>
              <a:t> Standard</a:t>
            </a:r>
            <a:r>
              <a:rPr lang="en-US" sz="2400" dirty="0" smtClean="0">
                <a:cs typeface="Times New Roman" pitchFamily="18" charset="0"/>
              </a:rPr>
              <a:t>)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sz="2400" dirty="0" smtClean="0">
                <a:cs typeface="Times New Roman" pitchFamily="18" charset="0"/>
              </a:rPr>
              <a:t>		- </a:t>
            </a:r>
            <a:r>
              <a:rPr lang="en-US" sz="2400" dirty="0" err="1" smtClean="0">
                <a:cs typeface="Times New Roman" pitchFamily="18" charset="0"/>
              </a:rPr>
              <a:t>Rijndael</a:t>
            </a:r>
            <a:endParaRPr lang="en-US" sz="2400" dirty="0" smtClean="0"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n-US" sz="2400" dirty="0" smtClean="0">
                <a:cs typeface="Times New Roman" pitchFamily="18" charset="0"/>
              </a:rPr>
              <a:t>		- Blowfish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sz="2400" dirty="0" smtClean="0">
                <a:cs typeface="Times New Roman" pitchFamily="18" charset="0"/>
              </a:rPr>
              <a:t>		- IDEA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sz="2400" dirty="0" smtClean="0">
                <a:cs typeface="Times New Roman" pitchFamily="18" charset="0"/>
              </a:rPr>
              <a:t>		- GOST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sz="2400" dirty="0" smtClean="0">
                <a:cs typeface="Times New Roman" pitchFamily="18" charset="0"/>
              </a:rPr>
              <a:t>		-  A5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sz="2400" dirty="0" smtClean="0">
                <a:cs typeface="Times New Roman" pitchFamily="18" charset="0"/>
              </a:rPr>
              <a:t>		- Serpent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sz="2400" dirty="0" smtClean="0">
                <a:cs typeface="Times New Roman" pitchFamily="18" charset="0"/>
              </a:rPr>
              <a:t>		- RC2, RC4, RC5, </a:t>
            </a:r>
            <a:r>
              <a:rPr lang="en-US" sz="2400" dirty="0" err="1" smtClean="0">
                <a:cs typeface="Times New Roman" pitchFamily="18" charset="0"/>
              </a:rPr>
              <a:t>dll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D3A1F-6A63-44B9-B8F3-D786CD13DEDA}" type="slidenum">
              <a:rPr lang="en-GB"/>
              <a:pPr>
                <a:defRPr/>
              </a:pPr>
              <a:t>33</a:t>
            </a:fld>
            <a:endParaRPr lang="en-GB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334000"/>
            <a:ext cx="7543800" cy="381000"/>
          </a:xfrm>
        </p:spPr>
        <p:txBody>
          <a:bodyPr/>
          <a:lstStyle/>
          <a:p>
            <a:pPr algn="ctr" eaLnBrk="1" hangingPunct="1"/>
            <a:r>
              <a:rPr lang="en-US" sz="2800" smtClean="0"/>
              <a:t>Skema algoritma simetri</a:t>
            </a:r>
          </a:p>
        </p:txBody>
      </p:sp>
      <p:pic>
        <p:nvPicPr>
          <p:cNvPr id="5632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066800"/>
            <a:ext cx="7772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1EC68-05AE-44C9-B9C8-12DCC6990324}" type="slidenum">
              <a:rPr lang="en-GB"/>
              <a:pPr>
                <a:defRPr/>
              </a:pPr>
              <a:t>34</a:t>
            </a:fld>
            <a:endParaRPr lang="en-GB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Kriptografi kunci-nirsimetri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772400" cy="2971800"/>
          </a:xfrm>
        </p:spPr>
        <p:txBody>
          <a:bodyPr/>
          <a:lstStyle/>
          <a:p>
            <a:pPr eaLnBrk="1" hangingPunct="1"/>
            <a:r>
              <a:rPr lang="en-US" sz="2400" i="1" smtClean="0"/>
              <a:t>Asymmetric-key cryptography</a:t>
            </a:r>
            <a:endParaRPr lang="en-US" sz="2400" smtClean="0">
              <a:cs typeface="Times New Roman" pitchFamily="18" charset="0"/>
            </a:endParaRPr>
          </a:p>
          <a:p>
            <a:pPr algn="just" eaLnBrk="1" hangingPunct="1"/>
            <a:r>
              <a:rPr lang="en-US" sz="2400" smtClean="0">
                <a:cs typeface="Times New Roman" pitchFamily="18" charset="0"/>
              </a:rPr>
              <a:t>Kunci enkripsi </a:t>
            </a:r>
            <a:r>
              <a:rPr lang="en-US" sz="2400" smtClean="0">
                <a:cs typeface="Times New Roman" pitchFamily="18" charset="0"/>
                <a:sym typeface="Symbol" pitchFamily="18" charset="2"/>
              </a:rPr>
              <a:t> kunci </a:t>
            </a:r>
            <a:r>
              <a:rPr lang="en-US" sz="2400" smtClean="0">
                <a:cs typeface="Times New Roman" pitchFamily="18" charset="0"/>
              </a:rPr>
              <a:t>dekripsi</a:t>
            </a:r>
          </a:p>
          <a:p>
            <a:pPr algn="just" eaLnBrk="1" hangingPunct="1"/>
            <a:r>
              <a:rPr lang="en-US" sz="2400" smtClean="0">
                <a:cs typeface="Times New Roman" pitchFamily="18" charset="0"/>
              </a:rPr>
              <a:t>Nama lain: </a:t>
            </a:r>
            <a:r>
              <a:rPr lang="en-US" sz="2400" b="1" smtClean="0">
                <a:cs typeface="Times New Roman" pitchFamily="18" charset="0"/>
              </a:rPr>
              <a:t>kriptografi kunci-publik</a:t>
            </a:r>
            <a:r>
              <a:rPr lang="en-US" sz="2400" smtClean="0"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en-US" sz="2400" smtClean="0">
                <a:cs typeface="Times New Roman" pitchFamily="18" charset="0"/>
              </a:rPr>
              <a:t>karena kunci enkripsi bersifat publik (</a:t>
            </a:r>
            <a:r>
              <a:rPr lang="en-US" sz="2400" i="1" smtClean="0">
                <a:cs typeface="Times New Roman" pitchFamily="18" charset="0"/>
              </a:rPr>
              <a:t>public key</a:t>
            </a:r>
            <a:r>
              <a:rPr lang="en-US" sz="2400" smtClean="0">
                <a:cs typeface="Times New Roman" pitchFamily="18" charset="0"/>
              </a:rPr>
              <a:t>) sedangkan kunci dekripsi bersifat rahasia (</a:t>
            </a:r>
            <a:r>
              <a:rPr lang="en-US" sz="2400" i="1" smtClean="0">
                <a:cs typeface="Times New Roman" pitchFamily="18" charset="0"/>
              </a:rPr>
              <a:t>secret key</a:t>
            </a:r>
            <a:r>
              <a:rPr lang="en-US" sz="2400" smtClean="0">
                <a:cs typeface="Times New Roman" pitchFamily="18" charset="0"/>
              </a:rPr>
              <a:t> atau </a:t>
            </a:r>
            <a:r>
              <a:rPr lang="en-US" sz="2400" i="1" smtClean="0">
                <a:cs typeface="Times New Roman" pitchFamily="18" charset="0"/>
              </a:rPr>
              <a:t>private key</a:t>
            </a:r>
            <a:r>
              <a:rPr lang="en-US" sz="2400" smtClean="0">
                <a:cs typeface="Times New Roman" pitchFamily="18" charset="0"/>
              </a:rPr>
              <a:t>).</a:t>
            </a:r>
          </a:p>
          <a:p>
            <a:pPr algn="just" eaLnBrk="1" hangingPunct="1"/>
            <a:endParaRPr lang="en-US" sz="2400" smtClean="0">
              <a:cs typeface="Times New Roman" pitchFamily="18" charset="0"/>
            </a:endParaRPr>
          </a:p>
          <a:p>
            <a:pPr eaLnBrk="1" hangingPunct="1"/>
            <a:endParaRPr lang="en-GB" sz="2400" smtClean="0"/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2114550" y="2809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1524000" y="4343400"/>
          <a:ext cx="7086600" cy="1784350"/>
        </p:xfrm>
        <a:graphic>
          <a:graphicData uri="http://schemas.openxmlformats.org/presentationml/2006/ole">
            <p:oleObj spid="_x0000_s9218" r:id="rId3" imgW="5614618" imgH="1412652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AADA1-BFD2-46F9-B95E-64B70F9AA061}" type="slidenum">
              <a:rPr lang="en-GB"/>
              <a:pPr>
                <a:defRPr/>
              </a:pPr>
              <a:t>35</a:t>
            </a:fld>
            <a:endParaRPr lang="en-GB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Kriptografi kunci-nirsimetri</a:t>
            </a:r>
          </a:p>
        </p:txBody>
      </p:sp>
      <p:sp>
        <p:nvSpPr>
          <p:cNvPr id="5734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cs typeface="Times New Roman" pitchFamily="18" charset="0"/>
              </a:rPr>
              <a:t>Kriptografi kunci-publik dapat dapat dianalogikan seperti kotak surat yang terkunci dan memiliki lubang untuk memasukkan surat. </a:t>
            </a:r>
          </a:p>
          <a:p>
            <a:pPr eaLnBrk="1" hangingPunct="1"/>
            <a:r>
              <a:rPr lang="en-US" sz="2400" smtClean="0">
                <a:cs typeface="Times New Roman" pitchFamily="18" charset="0"/>
              </a:rPr>
              <a:t>Kotak surat digembok dengan kunci. Kunci hanya dimiliki oleh pemilik kotak surat.</a:t>
            </a:r>
          </a:p>
          <a:p>
            <a:pPr eaLnBrk="1" hangingPunct="1"/>
            <a:r>
              <a:rPr lang="en-US" sz="2400" smtClean="0">
                <a:cs typeface="Times New Roman" pitchFamily="18" charset="0"/>
              </a:rPr>
              <a:t>Setiap orang dapat memasukkan surat ke dalam kotak surat tersebut, tetapi hanya pemilik kotak yang dapat membuka kotak dan membaca surat di dalamnya karena ia yang memiliki kunci. 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8BEDC-A720-4571-B397-71A2F39CCF2F}" type="slidenum">
              <a:rPr lang="en-GB"/>
              <a:pPr>
                <a:defRPr/>
              </a:pPr>
              <a:t>36</a:t>
            </a:fld>
            <a:endParaRPr lang="en-GB"/>
          </a:p>
        </p:txBody>
      </p:sp>
      <p:pic>
        <p:nvPicPr>
          <p:cNvPr id="5837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371600"/>
            <a:ext cx="7772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138A0-29A2-4475-A2E0-F45044FD1121}" type="slidenum">
              <a:rPr lang="en-GB"/>
              <a:pPr>
                <a:defRPr/>
              </a:pPr>
              <a:t>37</a:t>
            </a:fld>
            <a:endParaRPr lang="en-GB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Kriptografi kunci-nirsimetri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cs typeface="Times New Roman" pitchFamily="18" charset="0"/>
              </a:rPr>
              <a:t>Keuntungan sistem ini: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	1. T</a:t>
            </a:r>
            <a:r>
              <a:rPr lang="en-US" sz="2400" smtClean="0">
                <a:solidFill>
                  <a:srgbClr val="000000"/>
                </a:solidFill>
                <a:cs typeface="Times New Roman" pitchFamily="18" charset="0"/>
              </a:rPr>
              <a:t>idak ada kebutuhan untuk mendistribusikan kunci privat sebagaimana pada sistem kriptografi simetri.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rgbClr val="000000"/>
                </a:solidFill>
                <a:cs typeface="Times New Roman" pitchFamily="18" charset="0"/>
              </a:rPr>
              <a:t>	2.  Kunci publik dapat dikirim ke penerima melalui saluran yang sama dengan saluran yang digunakan untuk mengirim pesan. Saluran untuk mengirim pesan umumnya tidak aman</a:t>
            </a:r>
            <a:r>
              <a:rPr lang="en-US" sz="240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rgbClr val="000000"/>
                </a:solidFill>
                <a:cs typeface="Times New Roman" pitchFamily="18" charset="0"/>
              </a:rPr>
              <a:t>	3.  Kedua, jumlah kunci dapat ditekan. 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12633-B6BD-4C84-9B7B-DF576CB34DFA}" type="slidenum">
              <a:rPr lang="en-GB"/>
              <a:pPr>
                <a:defRPr/>
              </a:pPr>
              <a:t>38</a:t>
            </a:fld>
            <a:endParaRPr lang="en-GB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Kriptografi kunci-nirsimetri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772400" cy="4114800"/>
          </a:xfrm>
        </p:spPr>
        <p:txBody>
          <a:bodyPr/>
          <a:lstStyle/>
          <a:p>
            <a:pPr algn="just" eaLnBrk="1" hangingPunct="1"/>
            <a:r>
              <a:rPr lang="en-US" sz="2800" smtClean="0">
                <a:cs typeface="Times New Roman" pitchFamily="18" charset="0"/>
              </a:rPr>
              <a:t>Contoh algoritma nirsimetri: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		- RSA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		- ElGamal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		- Rabin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		- Diffie-Hellman Key Exchange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		- DSA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		- dll</a:t>
            </a:r>
            <a:endParaRPr lang="en-GB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5ADEB-DF83-4587-9A60-4EDDCF0DF179}" type="slidenum">
              <a:rPr lang="en-GB"/>
              <a:pPr>
                <a:defRPr/>
              </a:pPr>
              <a:t>39</a:t>
            </a:fld>
            <a:endParaRPr lang="en-GB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err="1" smtClean="0"/>
              <a:t>Layanan</a:t>
            </a:r>
            <a:r>
              <a:rPr lang="en-US" sz="3600" dirty="0" smtClean="0"/>
              <a:t> yang </a:t>
            </a:r>
            <a:r>
              <a:rPr lang="en-US" sz="3600" dirty="0" err="1" smtClean="0"/>
              <a:t>Disediakan</a:t>
            </a:r>
            <a:r>
              <a:rPr lang="en-US" sz="3600" dirty="0" smtClean="0"/>
              <a:t> </a:t>
            </a:r>
            <a:r>
              <a:rPr lang="en-US" sz="3600" dirty="0" err="1" smtClean="0"/>
              <a:t>Kriptografi</a:t>
            </a:r>
            <a:endParaRPr lang="en-US" sz="3600" dirty="0" smtClean="0"/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3657600" cy="4114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400" smtClean="0"/>
              <a:t>Kerahasiaan (</a:t>
            </a:r>
            <a:r>
              <a:rPr lang="en-US" sz="2400" i="1" smtClean="0"/>
              <a:t>confidentiality</a:t>
            </a:r>
            <a:r>
              <a:rPr lang="en-US" sz="2400" smtClean="0"/>
              <a:t>)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	Layanan yang digunakan untuk menjaga isi pesan  dari siapapun yang tidak berhak untuk membacanya. </a:t>
            </a:r>
          </a:p>
        </p:txBody>
      </p:sp>
      <p:pic>
        <p:nvPicPr>
          <p:cNvPr id="5018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132856"/>
            <a:ext cx="41910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Text Box 6"/>
          <p:cNvSpPr txBox="1">
            <a:spLocks noChangeArrowheads="1"/>
          </p:cNvSpPr>
          <p:nvPr/>
        </p:nvSpPr>
        <p:spPr bwMode="auto">
          <a:xfrm>
            <a:off x="4184650" y="5535613"/>
            <a:ext cx="4633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1600">
                <a:latin typeface="Arial" charset="0"/>
              </a:rPr>
              <a:t>Dia bisa ikut menerima pesan tapi tidak mengerti </a:t>
            </a:r>
            <a:endParaRPr lang="en-US" sz="1600">
              <a:latin typeface="Arial" charset="0"/>
            </a:endParaRPr>
          </a:p>
        </p:txBody>
      </p:sp>
      <p:sp>
        <p:nvSpPr>
          <p:cNvPr id="50184" name="Line 7"/>
          <p:cNvSpPr>
            <a:spLocks noChangeShapeType="1"/>
          </p:cNvSpPr>
          <p:nvPr/>
        </p:nvSpPr>
        <p:spPr bwMode="auto">
          <a:xfrm flipV="1">
            <a:off x="6400800" y="4495800"/>
            <a:ext cx="457200" cy="990600"/>
          </a:xfrm>
          <a:prstGeom prst="line">
            <a:avLst/>
          </a:prstGeom>
          <a:noFill/>
          <a:ln w="9525">
            <a:solidFill>
              <a:srgbClr val="FF0066"/>
            </a:solidFill>
            <a:prstDash val="dash"/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0185" name="Text Box 8"/>
          <p:cNvSpPr txBox="1">
            <a:spLocks noChangeArrowheads="1"/>
          </p:cNvSpPr>
          <p:nvPr/>
        </p:nvSpPr>
        <p:spPr bwMode="auto">
          <a:xfrm>
            <a:off x="6096000" y="5894388"/>
            <a:ext cx="2411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1400" i="1">
                <a:latin typeface="Tahoma" pitchFamily="34" charset="0"/>
              </a:rPr>
              <a:t>Sumber: Tutun Juhana (EL) </a:t>
            </a:r>
            <a:endParaRPr lang="en-US" sz="1400" i="1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BDDB16-090F-4E83-A19B-4CC3A250F156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Terminologi</a:t>
            </a:r>
            <a:endParaRPr lang="en-GB" smtClean="0"/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772400" cy="4114800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</a:pPr>
            <a:r>
              <a:rPr lang="en-US" sz="2800" dirty="0" err="1" smtClean="0">
                <a:cs typeface="Times New Roman" pitchFamily="18" charset="0"/>
              </a:rPr>
              <a:t>Kriptografi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berkembang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sedemikan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rupa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sehingga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tidak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lagi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sebatas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mengenkripsi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pesan</a:t>
            </a:r>
            <a:r>
              <a:rPr lang="en-US" sz="2800" dirty="0" smtClean="0">
                <a:cs typeface="Times New Roman" pitchFamily="18" charset="0"/>
              </a:rPr>
              <a:t>, </a:t>
            </a:r>
            <a:r>
              <a:rPr lang="en-US" sz="2800" dirty="0" err="1" smtClean="0">
                <a:cs typeface="Times New Roman" pitchFamily="18" charset="0"/>
              </a:rPr>
              <a:t>tetapi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juga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memberikan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aspek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keamanan</a:t>
            </a:r>
            <a:r>
              <a:rPr lang="en-US" sz="2800" dirty="0" smtClean="0">
                <a:cs typeface="Times New Roman" pitchFamily="18" charset="0"/>
              </a:rPr>
              <a:t> yang lain.  </a:t>
            </a:r>
            <a:endParaRPr lang="en-GB" sz="2800" dirty="0" smtClean="0"/>
          </a:p>
          <a:p>
            <a:pPr marL="609600" indent="-609600" algn="just" eaLnBrk="1" hangingPunct="1">
              <a:lnSpc>
                <a:spcPct val="90000"/>
              </a:lnSpc>
            </a:pPr>
            <a:endParaRPr lang="en-US" sz="2800" dirty="0" smtClean="0">
              <a:cs typeface="Times New Roman" pitchFamily="18" charset="0"/>
            </a:endParaRP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en-US" sz="2800" dirty="0" err="1" smtClean="0">
                <a:cs typeface="Times New Roman" pitchFamily="18" charset="0"/>
              </a:rPr>
              <a:t>Definisi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baru</a:t>
            </a:r>
            <a:r>
              <a:rPr lang="en-US" sz="2800" dirty="0" smtClean="0">
                <a:cs typeface="Times New Roman" pitchFamily="18" charset="0"/>
              </a:rPr>
              <a:t>: </a:t>
            </a:r>
            <a:r>
              <a:rPr lang="en-US" sz="2800" b="1" dirty="0" err="1" smtClean="0">
                <a:cs typeface="Times New Roman" pitchFamily="18" charset="0"/>
              </a:rPr>
              <a:t>Kriptografi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adalah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ilmu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dan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seni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untuk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menjaga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keamanan</a:t>
            </a:r>
            <a:r>
              <a:rPr lang="en-US" sz="2800" dirty="0" smtClean="0">
                <a:cs typeface="Times New Roman" pitchFamily="18" charset="0"/>
              </a:rPr>
              <a:t>  </a:t>
            </a:r>
            <a:r>
              <a:rPr lang="en-US" sz="2800" dirty="0" err="1" smtClean="0">
                <a:cs typeface="Times New Roman" pitchFamily="18" charset="0"/>
              </a:rPr>
              <a:t>pesan</a:t>
            </a:r>
            <a:r>
              <a:rPr lang="en-US" sz="2800" dirty="0" smtClean="0">
                <a:cs typeface="Times New Roman" pitchFamily="18" charset="0"/>
              </a:rPr>
              <a:t> (</a:t>
            </a:r>
            <a:r>
              <a:rPr lang="en-US" sz="2800" i="1" dirty="0" smtClean="0">
                <a:cs typeface="Times New Roman" pitchFamily="18" charset="0"/>
              </a:rPr>
              <a:t>message</a:t>
            </a:r>
            <a:r>
              <a:rPr lang="en-US" sz="2800" dirty="0" smtClean="0">
                <a:cs typeface="Times New Roman" pitchFamily="18" charset="0"/>
              </a:rPr>
              <a:t>) [</a:t>
            </a:r>
            <a:r>
              <a:rPr lang="en-US" sz="2800" dirty="0" err="1" smtClean="0">
                <a:cs typeface="Times New Roman" pitchFamily="18" charset="0"/>
              </a:rPr>
              <a:t>Schneier</a:t>
            </a:r>
            <a:r>
              <a:rPr lang="en-US" sz="2800" dirty="0" smtClean="0">
                <a:cs typeface="Times New Roman" pitchFamily="18" charset="0"/>
              </a:rPr>
              <a:t>, 1996]. </a:t>
            </a:r>
          </a:p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cs typeface="Times New Roman" pitchFamily="18" charset="0"/>
              </a:rPr>
              <a:t> 		“</a:t>
            </a:r>
            <a:r>
              <a:rPr lang="en-US" sz="2800" i="1" dirty="0" smtClean="0">
                <a:cs typeface="Times New Roman" pitchFamily="18" charset="0"/>
              </a:rPr>
              <a:t>art and science to keep message secure”</a:t>
            </a: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A1C27-E13F-4F0B-99A3-87AE885739CB}" type="slidenum">
              <a:rPr lang="en-GB"/>
              <a:pPr>
                <a:defRPr/>
              </a:pPr>
              <a:t>40</a:t>
            </a:fld>
            <a:endParaRPr lang="en-GB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Layanan yang Disediakan Kriptografi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3856038" cy="4114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 startAt="2"/>
            </a:pPr>
            <a:r>
              <a:rPr lang="en-US" sz="2000" b="1" smtClean="0">
                <a:cs typeface="Times New Roman" pitchFamily="18" charset="0"/>
              </a:rPr>
              <a:t>Integritas data</a:t>
            </a:r>
            <a:r>
              <a:rPr lang="en-US" sz="2000" smtClean="0">
                <a:cs typeface="Times New Roman" pitchFamily="18" charset="0"/>
              </a:rPr>
              <a:t> (</a:t>
            </a:r>
            <a:r>
              <a:rPr lang="en-US" sz="2000" i="1" smtClean="0">
                <a:cs typeface="Times New Roman" pitchFamily="18" charset="0"/>
              </a:rPr>
              <a:t>data integrity</a:t>
            </a:r>
            <a:r>
              <a:rPr lang="en-US" sz="2000" smtClean="0">
                <a:cs typeface="Times New Roman" pitchFamily="18" charset="0"/>
              </a:rPr>
              <a:t>)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000" smtClean="0">
                <a:cs typeface="Times New Roman" pitchFamily="18" charset="0"/>
              </a:rPr>
              <a:t>	Layanan yang menjamin bahwa pesan masih asli/utuh atau belum pernah dimanipulasi selama pengiriman.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000" smtClean="0">
                <a:cs typeface="Times New Roman" pitchFamily="18" charset="0"/>
              </a:rPr>
              <a:t>	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000" smtClean="0">
                <a:cs typeface="Times New Roman" pitchFamily="18" charset="0"/>
              </a:rPr>
              <a:t>	“Apakah pesan yang diterima masih asli atau tidak mengalami perubahan (modifikasi)?”.  </a:t>
            </a:r>
          </a:p>
        </p:txBody>
      </p:sp>
      <p:pic>
        <p:nvPicPr>
          <p:cNvPr id="5120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05000"/>
            <a:ext cx="4343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7E5CF-2CA3-48F6-8057-22F3AE99AD9C}" type="slidenum">
              <a:rPr lang="en-GB"/>
              <a:pPr>
                <a:defRPr/>
              </a:pPr>
              <a:t>41</a:t>
            </a:fld>
            <a:endParaRPr lang="en-GB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Layanan yang Disediakan Kriptografi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3398838" cy="4114800"/>
          </a:xfrm>
        </p:spPr>
        <p:txBody>
          <a:bodyPr>
            <a:normAutofit fontScale="92500" lnSpcReduction="20000"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 startAt="3"/>
            </a:pPr>
            <a:r>
              <a:rPr lang="en-US" sz="2000" b="1" smtClean="0">
                <a:cs typeface="Times New Roman" pitchFamily="18" charset="0"/>
              </a:rPr>
              <a:t>Otentikasi</a:t>
            </a:r>
            <a:r>
              <a:rPr lang="en-US" sz="2000" smtClean="0">
                <a:cs typeface="Times New Roman" pitchFamily="18" charset="0"/>
              </a:rPr>
              <a:t> (</a:t>
            </a:r>
            <a:r>
              <a:rPr lang="en-US" sz="2000" i="1" smtClean="0">
                <a:cs typeface="Times New Roman" pitchFamily="18" charset="0"/>
              </a:rPr>
              <a:t>authentication</a:t>
            </a:r>
            <a:r>
              <a:rPr lang="en-US" sz="2000" smtClean="0">
                <a:cs typeface="Times New Roman" pitchFamily="18" charset="0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cs typeface="Times New Roman" pitchFamily="18" charset="0"/>
              </a:rPr>
              <a:t>	Layanan yang untuk mengidentifikasi kebenaran pihak-pihak yang berkomunikasi (</a:t>
            </a:r>
            <a:r>
              <a:rPr lang="en-US" sz="2000" i="1" smtClean="0">
                <a:cs typeface="Times New Roman" pitchFamily="18" charset="0"/>
              </a:rPr>
              <a:t>user authentication</a:t>
            </a:r>
            <a:r>
              <a:rPr lang="en-US" sz="2000" smtClean="0">
                <a:cs typeface="Times New Roman" pitchFamily="18" charset="0"/>
              </a:rPr>
              <a:t>) dan untuk mengidentifikasi kebenaran sumber pesan (</a:t>
            </a:r>
            <a:r>
              <a:rPr lang="en-US" sz="2000" i="1" smtClean="0">
                <a:cs typeface="Times New Roman" pitchFamily="18" charset="0"/>
              </a:rPr>
              <a:t>data origin authentication</a:t>
            </a:r>
            <a:r>
              <a:rPr lang="en-US" sz="2000" smtClean="0">
                <a:cs typeface="Times New Roman" pitchFamily="18" charset="0"/>
              </a:rPr>
              <a:t>).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cs typeface="Times New Roman" pitchFamily="18" charset="0"/>
              </a:rPr>
              <a:t>	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cs typeface="Times New Roman" pitchFamily="18" charset="0"/>
              </a:rPr>
              <a:t>	“Apakah pesan yang diterima benar-benar berasal dari pengirim yang benar?”  </a:t>
            </a:r>
          </a:p>
        </p:txBody>
      </p:sp>
      <p:pic>
        <p:nvPicPr>
          <p:cNvPr id="5223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133600"/>
            <a:ext cx="4800600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Text Box 5"/>
          <p:cNvSpPr txBox="1">
            <a:spLocks noChangeArrowheads="1"/>
          </p:cNvSpPr>
          <p:nvPr/>
        </p:nvSpPr>
        <p:spPr bwMode="auto">
          <a:xfrm>
            <a:off x="5562600" y="5791200"/>
            <a:ext cx="2700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1800">
                <a:latin typeface="Tahoma" pitchFamily="34" charset="0"/>
              </a:rPr>
              <a:t>He can claim that he is A</a:t>
            </a:r>
            <a:endParaRPr lang="en-US" sz="1800">
              <a:latin typeface="Tahoma" pitchFamily="34" charset="0"/>
            </a:endParaRPr>
          </a:p>
        </p:txBody>
      </p:sp>
      <p:sp>
        <p:nvSpPr>
          <p:cNvPr id="52232" name="Line 6"/>
          <p:cNvSpPr>
            <a:spLocks noChangeShapeType="1"/>
          </p:cNvSpPr>
          <p:nvPr/>
        </p:nvSpPr>
        <p:spPr bwMode="auto">
          <a:xfrm flipV="1">
            <a:off x="6781800" y="4953000"/>
            <a:ext cx="457200" cy="914400"/>
          </a:xfrm>
          <a:prstGeom prst="line">
            <a:avLst/>
          </a:prstGeom>
          <a:noFill/>
          <a:ln w="9525">
            <a:solidFill>
              <a:srgbClr val="FF0066"/>
            </a:solidFill>
            <a:prstDash val="dash"/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81BA8-6F45-4A99-818A-F2EA7B74E0DD}" type="slidenum">
              <a:rPr lang="en-GB"/>
              <a:pPr>
                <a:defRPr/>
              </a:pPr>
              <a:t>42</a:t>
            </a:fld>
            <a:endParaRPr lang="en-GB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err="1" smtClean="0"/>
              <a:t>Layanan</a:t>
            </a:r>
            <a:r>
              <a:rPr lang="en-US" sz="3600" dirty="0" smtClean="0"/>
              <a:t> yang </a:t>
            </a:r>
            <a:r>
              <a:rPr lang="en-US" sz="3600" dirty="0" err="1" smtClean="0"/>
              <a:t>Disediakan</a:t>
            </a:r>
            <a:r>
              <a:rPr lang="en-US" sz="3600" dirty="0" smtClean="0"/>
              <a:t> </a:t>
            </a:r>
            <a:r>
              <a:rPr lang="en-US" sz="3600" dirty="0" err="1" smtClean="0"/>
              <a:t>Kriptografi</a:t>
            </a:r>
            <a:endParaRPr lang="en-US" sz="3600" dirty="0" smtClean="0"/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3779838" cy="4114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 startAt="4"/>
            </a:pPr>
            <a:r>
              <a:rPr lang="en-US" sz="2000" b="1" dirty="0" smtClean="0">
                <a:cs typeface="Times New Roman" pitchFamily="18" charset="0"/>
              </a:rPr>
              <a:t>Anti-</a:t>
            </a:r>
            <a:r>
              <a:rPr lang="en-US" sz="2000" b="1" dirty="0" err="1" smtClean="0">
                <a:cs typeface="Times New Roman" pitchFamily="18" charset="0"/>
              </a:rPr>
              <a:t>penyangkalan</a:t>
            </a:r>
            <a:r>
              <a:rPr lang="en-US" sz="2000" dirty="0" smtClean="0">
                <a:cs typeface="Times New Roman" pitchFamily="18" charset="0"/>
              </a:rPr>
              <a:t> (</a:t>
            </a:r>
            <a:r>
              <a:rPr lang="en-US" sz="2000" i="1" dirty="0" smtClean="0">
                <a:cs typeface="Times New Roman" pitchFamily="18" charset="0"/>
              </a:rPr>
              <a:t>non-repudiation</a:t>
            </a:r>
            <a:r>
              <a:rPr lang="en-US" sz="2000" dirty="0" smtClean="0">
                <a:cs typeface="Times New Roman" pitchFamily="18" charset="0"/>
              </a:rPr>
              <a:t>)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800" dirty="0" smtClean="0">
                <a:cs typeface="Times New Roman" pitchFamily="18" charset="0"/>
              </a:rPr>
              <a:t>	</a:t>
            </a:r>
            <a:r>
              <a:rPr lang="en-US" sz="2800" dirty="0" err="1" smtClean="0">
                <a:cs typeface="Times New Roman" pitchFamily="18" charset="0"/>
              </a:rPr>
              <a:t>L</a:t>
            </a:r>
            <a:r>
              <a:rPr lang="en-US" sz="2000" dirty="0" err="1" smtClean="0">
                <a:cs typeface="Times New Roman" pitchFamily="18" charset="0"/>
              </a:rPr>
              <a:t>ayanan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untuk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mencegah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entitas</a:t>
            </a:r>
            <a:r>
              <a:rPr lang="en-US" sz="2000" dirty="0" smtClean="0">
                <a:cs typeface="Times New Roman" pitchFamily="18" charset="0"/>
              </a:rPr>
              <a:t> yang </a:t>
            </a:r>
            <a:r>
              <a:rPr lang="en-US" sz="2000" dirty="0" err="1" smtClean="0">
                <a:cs typeface="Times New Roman" pitchFamily="18" charset="0"/>
              </a:rPr>
              <a:t>berkomunikasi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melakukan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penyangkalan</a:t>
            </a:r>
            <a:r>
              <a:rPr lang="en-US" sz="2000" dirty="0" smtClean="0">
                <a:cs typeface="Times New Roman" pitchFamily="18" charset="0"/>
              </a:rPr>
              <a:t>, </a:t>
            </a:r>
            <a:r>
              <a:rPr lang="en-US" sz="2000" dirty="0" err="1" smtClean="0">
                <a:cs typeface="Times New Roman" pitchFamily="18" charset="0"/>
              </a:rPr>
              <a:t>yaitu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pengirim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pesan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menyangkal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melakukan</a:t>
            </a:r>
            <a:r>
              <a:rPr lang="en-US" sz="2000" dirty="0" smtClean="0">
                <a:cs typeface="Times New Roman" pitchFamily="18" charset="0"/>
              </a:rPr>
              <a:t>  </a:t>
            </a:r>
            <a:r>
              <a:rPr lang="en-US" sz="2000" dirty="0" err="1" smtClean="0">
                <a:cs typeface="Times New Roman" pitchFamily="18" charset="0"/>
              </a:rPr>
              <a:t>pengiriman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atau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penerima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pesan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menyangkal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telah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menerima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pesan</a:t>
            </a:r>
            <a:r>
              <a:rPr lang="en-US" sz="2000" dirty="0" smtClean="0">
                <a:cs typeface="Times New Roman" pitchFamily="18" charset="0"/>
              </a:rPr>
              <a:t>.  </a:t>
            </a:r>
          </a:p>
        </p:txBody>
      </p:sp>
      <p:pic>
        <p:nvPicPr>
          <p:cNvPr id="5325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209800"/>
            <a:ext cx="426720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B4113-17F4-4CC9-9293-32192BDCCBC3}" type="slidenum">
              <a:rPr lang="en-GB"/>
              <a:pPr>
                <a:defRPr/>
              </a:pPr>
              <a:t>43</a:t>
            </a:fld>
            <a:endParaRPr lang="en-GB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Aplikasi Enkripsi – Dekripsi</a:t>
            </a:r>
            <a:endParaRPr lang="en-GB" smtClean="0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" eaLnBrk="1" hangingPunct="1">
              <a:buFont typeface="Wingdings" pitchFamily="2" charset="2"/>
              <a:buAutoNum type="arabicPeriod"/>
            </a:pPr>
            <a:r>
              <a:rPr lang="en-US" sz="2800" smtClean="0">
                <a:cs typeface="Times New Roman" pitchFamily="18" charset="0"/>
              </a:rPr>
              <a:t>Pengiriman data melalui saluran  komunikasi (</a:t>
            </a:r>
            <a:r>
              <a:rPr lang="en-US" sz="2800" i="1" smtClean="0">
                <a:cs typeface="Times New Roman" pitchFamily="18" charset="0"/>
              </a:rPr>
              <a:t>data encryption on motion</a:t>
            </a:r>
            <a:r>
              <a:rPr lang="en-US" sz="2800" smtClean="0">
                <a:cs typeface="Times New Roman" pitchFamily="18" charset="0"/>
              </a:rPr>
              <a:t>).</a:t>
            </a:r>
          </a:p>
          <a:p>
            <a:pPr marL="609600" indent="-609600" algn="just" eaLnBrk="1" hangingPunct="1">
              <a:buFont typeface="Wingdings" pitchFamily="2" charset="2"/>
              <a:buNone/>
            </a:pPr>
            <a:endParaRPr lang="en-US" sz="2800" smtClean="0">
              <a:cs typeface="Times New Roman" pitchFamily="18" charset="0"/>
            </a:endParaRPr>
          </a:p>
          <a:p>
            <a:pPr marL="609600" indent="-609600" algn="just" eaLnBrk="1" hangingPunct="1">
              <a:buFont typeface="Wingdings" pitchFamily="2" charset="2"/>
              <a:buAutoNum type="arabicPeriod" startAt="2"/>
            </a:pPr>
            <a:r>
              <a:rPr lang="en-US" sz="2800" smtClean="0">
                <a:cs typeface="Times New Roman" pitchFamily="18" charset="0"/>
              </a:rPr>
              <a:t>Penyimpanan data di dalam </a:t>
            </a:r>
            <a:r>
              <a:rPr lang="en-US" sz="2800" i="1" smtClean="0">
                <a:cs typeface="Times New Roman" pitchFamily="18" charset="0"/>
              </a:rPr>
              <a:t>disk storage</a:t>
            </a:r>
            <a:r>
              <a:rPr lang="en-US" sz="2800" smtClean="0">
                <a:cs typeface="Times New Roman" pitchFamily="18" charset="0"/>
              </a:rPr>
              <a:t> </a:t>
            </a:r>
          </a:p>
          <a:p>
            <a:pPr marL="609600" indent="-609600" algn="just"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       (</a:t>
            </a:r>
            <a:r>
              <a:rPr lang="en-US" sz="2800" i="1" smtClean="0">
                <a:cs typeface="Times New Roman" pitchFamily="18" charset="0"/>
              </a:rPr>
              <a:t>data encryption at rest</a:t>
            </a:r>
            <a:r>
              <a:rPr lang="en-US" sz="2800" smtClean="0">
                <a:cs typeface="Times New Roman" pitchFamily="18" charset="0"/>
              </a:rPr>
              <a:t>)</a:t>
            </a:r>
          </a:p>
          <a:p>
            <a:pPr marL="609600" indent="-609600" algn="just" eaLnBrk="1" hangingPunct="1">
              <a:buFont typeface="Wingdings" pitchFamily="2" charset="2"/>
              <a:buAutoNum type="arabicPeriod"/>
            </a:pPr>
            <a:endParaRPr lang="en-US" sz="2800" smtClean="0"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D3A27-CA37-4581-91D7-1A96BB46EE31}" type="slidenum">
              <a:rPr lang="en-GB"/>
              <a:pPr>
                <a:defRPr/>
              </a:pPr>
              <a:t>44</a:t>
            </a:fld>
            <a:endParaRPr lang="en-GB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Data Encryption on Motion</a:t>
            </a:r>
            <a:endParaRPr lang="en-GB" i="1" smtClean="0"/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Char char="§"/>
            </a:pPr>
            <a:r>
              <a:rPr lang="en-US" sz="2800" smtClean="0">
                <a:cs typeface="Times New Roman" pitchFamily="18" charset="0"/>
              </a:rPr>
              <a:t>Sinyal yang ditransmisikan dalam percakapan dengan </a:t>
            </a:r>
            <a:r>
              <a:rPr lang="en-US" sz="2800" i="1" smtClean="0">
                <a:cs typeface="Times New Roman" pitchFamily="18" charset="0"/>
              </a:rPr>
              <a:t>handphone.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en-US" sz="2800" smtClean="0">
                <a:cs typeface="Times New Roman" pitchFamily="18" charset="0"/>
              </a:rPr>
              <a:t>Nomor PIN kartu ATM yang ditransmisikan dari mesin ATM ke komputer bank.	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smtClean="0">
                <a:cs typeface="Times New Roman" pitchFamily="18" charset="0"/>
              </a:rPr>
              <a:t>Nomor PIN kartu kredit pada transaksi </a:t>
            </a:r>
            <a:r>
              <a:rPr lang="en-US" sz="2800" i="1" smtClean="0">
                <a:cs typeface="Times New Roman" pitchFamily="18" charset="0"/>
              </a:rPr>
              <a:t>e-commerce</a:t>
            </a:r>
            <a:r>
              <a:rPr lang="en-US" sz="2800" smtClean="0">
                <a:cs typeface="Times New Roman" pitchFamily="18" charset="0"/>
              </a:rPr>
              <a:t> di internet.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smtClean="0">
                <a:cs typeface="Times New Roman" pitchFamily="18" charset="0"/>
              </a:rPr>
              <a:t>Siaran televisi berbayar (Pay TV)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smtClean="0">
                <a:cs typeface="Times New Roman" pitchFamily="18" charset="0"/>
              </a:rPr>
              <a:t>Pesan melalui </a:t>
            </a:r>
            <a:r>
              <a:rPr lang="en-US" sz="2800" i="1" smtClean="0">
                <a:cs typeface="Times New Roman" pitchFamily="18" charset="0"/>
              </a:rPr>
              <a:t>BlackBerry Messenger </a:t>
            </a:r>
            <a:r>
              <a:rPr lang="en-US" sz="2800" smtClean="0">
                <a:cs typeface="Times New Roman" pitchFamily="18" charset="0"/>
              </a:rPr>
              <a:t>(BBM)</a:t>
            </a:r>
            <a:endParaRPr lang="en-GB" sz="280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1809-1DBA-4536-A2C0-375066CBB10E}" type="slidenum">
              <a:rPr lang="en-GB"/>
              <a:pPr>
                <a:defRPr/>
              </a:pPr>
              <a:t>5</a:t>
            </a:fld>
            <a:endParaRPr lang="en-GB"/>
          </a:p>
        </p:txBody>
      </p:sp>
      <p:sp>
        <p:nvSpPr>
          <p:cNvPr id="1638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Terminologi</a:t>
            </a:r>
            <a:endParaRPr lang="en-GB" smtClean="0"/>
          </a:p>
        </p:txBody>
      </p:sp>
      <p:sp>
        <p:nvSpPr>
          <p:cNvPr id="1638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/>
              <a:t>Pengirim</a:t>
            </a:r>
            <a:r>
              <a:rPr lang="en-US" sz="2400" smtClean="0"/>
              <a:t> (</a:t>
            </a:r>
            <a:r>
              <a:rPr lang="en-US" sz="2400" i="1" smtClean="0"/>
              <a:t>sender</a:t>
            </a:r>
            <a:r>
              <a:rPr lang="en-US" sz="2400" smtClean="0"/>
              <a:t>): pihak yang mengirim pesan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Penerima</a:t>
            </a:r>
            <a:r>
              <a:rPr lang="en-US" sz="2400" smtClean="0"/>
              <a:t> (</a:t>
            </a:r>
            <a:r>
              <a:rPr lang="en-US" sz="2400" i="1" smtClean="0"/>
              <a:t>receiver</a:t>
            </a:r>
            <a:r>
              <a:rPr lang="en-US" sz="2400" smtClean="0"/>
              <a:t>): pihak yang menerima pesan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Pengirim/penerima bisa berupa orang, komputer, mesin, dll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cs typeface="Times New Roman" pitchFamily="18" charset="0"/>
              </a:rPr>
              <a:t>Contoh: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		</a:t>
            </a:r>
            <a:r>
              <a:rPr lang="en-US" sz="2000" smtClean="0">
                <a:cs typeface="Times New Roman" pitchFamily="18" charset="0"/>
              </a:rPr>
              <a:t>pengirim = Alice,  penerima = Bob;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cs typeface="Times New Roman" pitchFamily="18" charset="0"/>
              </a:rPr>
              <a:t>		pengirim = komputer </a:t>
            </a:r>
            <a:r>
              <a:rPr lang="en-US" sz="2000" i="1" smtClean="0">
                <a:cs typeface="Times New Roman" pitchFamily="18" charset="0"/>
              </a:rPr>
              <a:t>client</a:t>
            </a:r>
            <a:r>
              <a:rPr lang="en-US" sz="2000" smtClean="0">
                <a:cs typeface="Times New Roman" pitchFamily="18" charset="0"/>
              </a:rPr>
              <a:t>, penerima = komp. </a:t>
            </a:r>
            <a:r>
              <a:rPr lang="en-US" sz="2000" i="1" smtClean="0">
                <a:cs typeface="Times New Roman" pitchFamily="18" charset="0"/>
              </a:rPr>
              <a:t>server;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smtClean="0">
                <a:cs typeface="Times New Roman" pitchFamily="18" charset="0"/>
              </a:rPr>
              <a:t>   </a:t>
            </a:r>
            <a:r>
              <a:rPr lang="en-US" sz="2000" smtClean="0">
                <a:cs typeface="Times New Roman" pitchFamily="18" charset="0"/>
              </a:rPr>
              <a:t> 		pengirim = Alice, penerima = mesin penjawab</a:t>
            </a:r>
            <a:r>
              <a:rPr lang="en-US" sz="240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cs typeface="Times New Roman" pitchFamily="18" charset="0"/>
              </a:rPr>
              <a:t>Pengirim ingin pesan dapat dikirim secara aman, yaitu pihak lain tidak dapat membaca/memanipulasi  pesan.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    </a:t>
            </a:r>
            <a:endParaRPr lang="en-GB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FC921-0CC5-41AC-9AAC-B1AA52D6B664}" type="slidenum">
              <a:rPr lang="en-GB"/>
              <a:pPr>
                <a:defRPr/>
              </a:pPr>
              <a:t>6</a:t>
            </a:fld>
            <a:endParaRPr lang="en-GB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Terminologi</a:t>
            </a:r>
            <a:endParaRPr lang="en-GB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524000"/>
            <a:ext cx="77724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800" b="1" dirty="0" err="1" smtClean="0"/>
              <a:t>Pesan</a:t>
            </a:r>
            <a:r>
              <a:rPr lang="en-US" sz="2800" dirty="0" smtClean="0"/>
              <a:t>: </a:t>
            </a:r>
            <a:r>
              <a:rPr lang="en-US" sz="2800" dirty="0" smtClean="0">
                <a:cs typeface="Times New Roman" pitchFamily="18" charset="0"/>
              </a:rPr>
              <a:t>data </a:t>
            </a:r>
            <a:r>
              <a:rPr lang="en-US" sz="2800" dirty="0" err="1" smtClean="0">
                <a:cs typeface="Times New Roman" pitchFamily="18" charset="0"/>
              </a:rPr>
              <a:t>atau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informasi</a:t>
            </a:r>
            <a:r>
              <a:rPr lang="en-US" sz="2800" dirty="0" smtClean="0">
                <a:cs typeface="Times New Roman" pitchFamily="18" charset="0"/>
              </a:rPr>
              <a:t> yang </a:t>
            </a:r>
            <a:r>
              <a:rPr lang="en-US" sz="2800" dirty="0" err="1" smtClean="0">
                <a:cs typeface="Times New Roman" pitchFamily="18" charset="0"/>
              </a:rPr>
              <a:t>dapat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dibaca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dan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dimengerti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maknanya</a:t>
            </a:r>
            <a:r>
              <a:rPr lang="en-US" sz="2800" dirty="0" smtClean="0">
                <a:cs typeface="Times New Roman" pitchFamily="18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Nama</a:t>
            </a:r>
            <a:r>
              <a:rPr lang="en-US" sz="2800" dirty="0" smtClean="0"/>
              <a:t> lain: </a:t>
            </a:r>
            <a:r>
              <a:rPr lang="en-US" sz="2800" b="1" dirty="0" err="1" smtClean="0"/>
              <a:t>plainteks</a:t>
            </a:r>
            <a:r>
              <a:rPr lang="en-US" sz="2800" dirty="0" smtClean="0"/>
              <a:t> (</a:t>
            </a:r>
            <a:r>
              <a:rPr lang="en-US" sz="2800" i="1" dirty="0" smtClean="0"/>
              <a:t>plaintext</a:t>
            </a:r>
            <a:r>
              <a:rPr lang="en-US" sz="2800" dirty="0" smtClean="0"/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			   </a:t>
            </a:r>
            <a:r>
              <a:rPr lang="en-US" sz="2800" b="1" dirty="0" err="1" smtClean="0"/>
              <a:t>teks-jelas</a:t>
            </a:r>
            <a:r>
              <a:rPr lang="en-US" sz="2800" dirty="0" smtClean="0"/>
              <a:t> (</a:t>
            </a:r>
            <a:r>
              <a:rPr lang="en-US" sz="2800" i="1" dirty="0" err="1" smtClean="0"/>
              <a:t>cleartext</a:t>
            </a:r>
            <a:r>
              <a:rPr lang="en-US" sz="2800" dirty="0" smtClean="0"/>
              <a:t>)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dirty="0" err="1" smtClean="0"/>
              <a:t>Rupa</a:t>
            </a:r>
            <a:r>
              <a:rPr lang="en-US" sz="2800" dirty="0" smtClean="0"/>
              <a:t> </a:t>
            </a:r>
            <a:r>
              <a:rPr lang="en-US" sz="2800" dirty="0" err="1" smtClean="0"/>
              <a:t>pesan</a:t>
            </a:r>
            <a:r>
              <a:rPr lang="en-US" sz="2800" dirty="0" smtClean="0"/>
              <a:t>:  </a:t>
            </a:r>
            <a:r>
              <a:rPr lang="en-US" sz="2800" dirty="0" err="1" smtClean="0"/>
              <a:t>teks</a:t>
            </a:r>
            <a:r>
              <a:rPr lang="en-US" sz="2800" dirty="0" smtClean="0"/>
              <a:t>, </a:t>
            </a:r>
            <a:r>
              <a:rPr lang="en-US" sz="2800" dirty="0" err="1" smtClean="0"/>
              <a:t>gambar</a:t>
            </a:r>
            <a:r>
              <a:rPr lang="en-US" sz="2800" dirty="0" smtClean="0"/>
              <a:t>, </a:t>
            </a:r>
            <a:r>
              <a:rPr lang="en-US" sz="2800" dirty="0" err="1" smtClean="0"/>
              <a:t>musik</a:t>
            </a:r>
            <a:r>
              <a:rPr lang="en-US" sz="2800" dirty="0" smtClean="0"/>
              <a:t>/audio,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			        video, </a:t>
            </a:r>
            <a:r>
              <a:rPr lang="en-US" sz="2800" dirty="0" err="1" smtClean="0"/>
              <a:t>tabel</a:t>
            </a:r>
            <a:r>
              <a:rPr lang="en-US" sz="2800" dirty="0" smtClean="0"/>
              <a:t>,  </a:t>
            </a:r>
            <a:r>
              <a:rPr lang="en-US" sz="2800" dirty="0" err="1" smtClean="0"/>
              <a:t>dll</a:t>
            </a:r>
            <a:endParaRPr lang="en-US" sz="2800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en-US" sz="2800" dirty="0" err="1" smtClean="0"/>
              <a:t>Pesan</a:t>
            </a:r>
            <a:r>
              <a:rPr lang="en-US" sz="2800" dirty="0" smtClean="0"/>
              <a:t> </a:t>
            </a:r>
            <a:r>
              <a:rPr lang="en-US" sz="2800" dirty="0" err="1" smtClean="0"/>
              <a:t>ada</a:t>
            </a:r>
            <a:r>
              <a:rPr lang="en-US" sz="2800" dirty="0" smtClean="0"/>
              <a:t> yang: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	- </a:t>
            </a:r>
            <a:r>
              <a:rPr lang="en-US" sz="2800" dirty="0" err="1" smtClean="0"/>
              <a:t>dikirim</a:t>
            </a:r>
            <a:r>
              <a:rPr lang="en-US" sz="2800" dirty="0" smtClean="0"/>
              <a:t> (via pos, </a:t>
            </a:r>
            <a:r>
              <a:rPr lang="en-US" sz="2800" dirty="0" err="1" smtClean="0"/>
              <a:t>kurir</a:t>
            </a:r>
            <a:r>
              <a:rPr lang="en-US" sz="2800" dirty="0" smtClean="0"/>
              <a:t>, </a:t>
            </a:r>
            <a:r>
              <a:rPr lang="en-US" sz="2800" dirty="0" err="1" smtClean="0"/>
              <a:t>saluran</a:t>
            </a:r>
            <a:r>
              <a:rPr lang="en-US" sz="2800" dirty="0" smtClean="0"/>
              <a:t> </a:t>
            </a:r>
            <a:r>
              <a:rPr lang="en-US" sz="2800" dirty="0" err="1" smtClean="0"/>
              <a:t>telekom</a:t>
            </a:r>
            <a:r>
              <a:rPr lang="en-US" sz="2800" dirty="0" smtClean="0"/>
              <a:t>., </a:t>
            </a:r>
            <a:r>
              <a:rPr lang="en-US" sz="2800" dirty="0" err="1" smtClean="0"/>
              <a:t>dll</a:t>
            </a:r>
            <a:r>
              <a:rPr lang="en-US" sz="2800" dirty="0" smtClean="0"/>
              <a:t>),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	- </a:t>
            </a:r>
            <a:r>
              <a:rPr lang="en-US" sz="2800" dirty="0" err="1" smtClean="0"/>
              <a:t>disimpan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storage (</a:t>
            </a:r>
            <a:r>
              <a:rPr lang="en-US" sz="2800" i="1" dirty="0" smtClean="0"/>
              <a:t>disk</a:t>
            </a:r>
            <a:r>
              <a:rPr lang="en-US" sz="2800" dirty="0" smtClean="0"/>
              <a:t>, </a:t>
            </a:r>
            <a:r>
              <a:rPr lang="en-US" sz="2800" dirty="0" err="1" smtClean="0"/>
              <a:t>kaset</a:t>
            </a:r>
            <a:r>
              <a:rPr lang="en-US" sz="2800" dirty="0" smtClean="0"/>
              <a:t>, </a:t>
            </a:r>
            <a:r>
              <a:rPr lang="en-US" sz="2800" i="1" dirty="0" smtClean="0"/>
              <a:t>CD</a:t>
            </a:r>
            <a:r>
              <a:rPr lang="en-US" sz="2800" dirty="0" smtClean="0"/>
              <a:t>)</a:t>
            </a: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9A2B9-D556-49B3-BC13-33F385106F32}" type="slidenum">
              <a:rPr lang="en-GB"/>
              <a:pPr>
                <a:defRPr/>
              </a:pPr>
              <a:t>7</a:t>
            </a:fld>
            <a:endParaRPr lang="en-GB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Pesan 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200"/>
            <a:ext cx="4618038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1. Teks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  </a:t>
            </a:r>
            <a:r>
              <a:rPr lang="en-US" sz="2400" smtClean="0"/>
              <a:t>“</a:t>
            </a:r>
            <a:r>
              <a:rPr lang="en-US" sz="2400" i="1" smtClean="0"/>
              <a:t>Halo apa kabar</a:t>
            </a:r>
            <a:r>
              <a:rPr lang="en-US" sz="2400" smtClean="0"/>
              <a:t>”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      </a:t>
            </a:r>
            <a:r>
              <a:rPr lang="en-US" sz="2400" smtClean="0">
                <a:hlinkClick r:id="rId2" action="ppaction://hlinkfile"/>
              </a:rPr>
              <a:t>Tabel</a:t>
            </a:r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2. </a:t>
            </a:r>
            <a:r>
              <a:rPr lang="en-US" sz="2800" smtClean="0">
                <a:hlinkClick r:id="rId3" action="ppaction://hlinkfile"/>
              </a:rPr>
              <a:t>Audio</a:t>
            </a:r>
            <a:r>
              <a:rPr lang="en-US" sz="280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 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  <p:pic>
        <p:nvPicPr>
          <p:cNvPr id="1536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66800" y="4038600"/>
            <a:ext cx="3671888" cy="1201738"/>
          </a:xfrm>
        </p:spPr>
      </p:pic>
      <p:sp>
        <p:nvSpPr>
          <p:cNvPr id="15367" name="Rectangle 5"/>
          <p:cNvSpPr>
            <a:spLocks noChangeArrowheads="1"/>
          </p:cNvSpPr>
          <p:nvPr/>
        </p:nvSpPr>
        <p:spPr bwMode="auto">
          <a:xfrm>
            <a:off x="5105400" y="1219200"/>
            <a:ext cx="3683000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2800">
                <a:latin typeface="Arial" charset="0"/>
              </a:rPr>
              <a:t>3. </a:t>
            </a:r>
            <a:r>
              <a:rPr lang="en-US" sz="2800">
                <a:latin typeface="Arial" charset="0"/>
                <a:hlinkClick r:id="rId5" action="ppaction://hlinkfile"/>
              </a:rPr>
              <a:t>Gambar (</a:t>
            </a:r>
            <a:r>
              <a:rPr lang="en-US" sz="2800" i="1">
                <a:latin typeface="Arial" charset="0"/>
                <a:hlinkClick r:id="rId5" action="ppaction://hlinkfile"/>
              </a:rPr>
              <a:t>image</a:t>
            </a:r>
            <a:r>
              <a:rPr lang="en-US" sz="2800">
                <a:latin typeface="Arial" charset="0"/>
                <a:hlinkClick r:id="rId5" action="ppaction://hlinkfile"/>
              </a:rPr>
              <a:t>)</a:t>
            </a:r>
            <a:endParaRPr lang="en-US" sz="2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en-US" sz="2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en-US" sz="2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en-US" sz="2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en-US" sz="2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2800">
                <a:latin typeface="Arial" charset="0"/>
              </a:rPr>
              <a:t>4. </a:t>
            </a:r>
            <a:r>
              <a:rPr lang="en-US" sz="2800">
                <a:latin typeface="Arial" charset="0"/>
                <a:hlinkClick r:id="rId6" action="ppaction://hlinkfile"/>
              </a:rPr>
              <a:t>Video </a:t>
            </a:r>
            <a:endParaRPr lang="en-US" sz="2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en-US" sz="2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2800">
                <a:latin typeface="Arial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en-US" sz="2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en-US" sz="2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en-US" sz="2800">
              <a:latin typeface="Arial" charset="0"/>
            </a:endParaRPr>
          </a:p>
        </p:txBody>
      </p:sp>
      <p:pic>
        <p:nvPicPr>
          <p:cNvPr id="15368" name="Picture 6" descr="peppers512warn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943600" y="1905000"/>
            <a:ext cx="1676400" cy="1655763"/>
          </a:xfrm>
          <a:noFill/>
        </p:spPr>
      </p:pic>
      <p:pic>
        <p:nvPicPr>
          <p:cNvPr id="1536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4343400"/>
            <a:ext cx="3744913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C211D-0307-40C5-94FE-BFF762CEC751}" type="slidenum">
              <a:rPr lang="en-GB"/>
              <a:pPr>
                <a:defRPr/>
              </a:pPr>
              <a:t>8</a:t>
            </a:fld>
            <a:endParaRPr lang="en-GB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Terminologi</a:t>
            </a:r>
            <a:endParaRPr lang="en-GB" smtClean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Cipherteks</a:t>
            </a:r>
            <a:r>
              <a:rPr lang="en-US" sz="2800" smtClean="0"/>
              <a:t> (</a:t>
            </a:r>
            <a:r>
              <a:rPr lang="en-US" sz="2800" i="1" smtClean="0"/>
              <a:t>ciphertext</a:t>
            </a:r>
            <a:r>
              <a:rPr lang="en-US" sz="2800" smtClean="0"/>
              <a:t>): pesan yang telah disandikan sehingga tidak bermakna lagi.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Tujuan: agar pesan tidak dapat dibaca oleh pihak yang tidak berhak.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Nama lain: </a:t>
            </a:r>
            <a:r>
              <a:rPr lang="en-US" sz="2800" b="1" smtClean="0"/>
              <a:t>kriptogram</a:t>
            </a:r>
            <a:r>
              <a:rPr lang="en-US" sz="2800" smtClean="0"/>
              <a:t> (</a:t>
            </a:r>
            <a:r>
              <a:rPr lang="en-US" sz="2800" i="1" smtClean="0"/>
              <a:t>cryptogram</a:t>
            </a:r>
            <a:r>
              <a:rPr lang="en-US" sz="2800" smtClean="0"/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/>
            <a:r>
              <a:rPr lang="en-US" sz="2800" smtClean="0"/>
              <a:t>Cipherteks harus dapat dikembalikan menjadi plainteks semula</a:t>
            </a:r>
            <a:endParaRPr lang="en-GB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8645B-6729-4BE6-A8F0-38644D20C41D}" type="slidenum">
              <a:rPr lang="en-GB"/>
              <a:pPr>
                <a:defRPr/>
              </a:pPr>
              <a:t>9</a:t>
            </a:fld>
            <a:endParaRPr lang="en-GB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Terminologi</a:t>
            </a:r>
            <a:endParaRPr lang="en-GB" smtClean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676400"/>
            <a:ext cx="7772400" cy="441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Contoh: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Plainteks: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Courier New" pitchFamily="49" charset="0"/>
              </a:rPr>
              <a:t> culik anak itu jam 11 siang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latin typeface="Courier New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Cipherteks: </a:t>
            </a:r>
            <a:r>
              <a:rPr lang="en-US" smtClean="0">
                <a:latin typeface="Courier New" pitchFamily="49" charset="0"/>
              </a:rPr>
              <a:t>t^$gfUi89rewoFpfdWqL:p[uTcxZ</a:t>
            </a:r>
            <a:endParaRPr lang="en-GB" smtClean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Designs\Dad`s Tie.pot</Template>
  <TotalTime>761</TotalTime>
  <Words>760</Words>
  <Application>Microsoft Office PowerPoint</Application>
  <PresentationFormat>On-screen Show (4:3)</PresentationFormat>
  <Paragraphs>267</Paragraphs>
  <Slides>44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Dad`s Tie</vt:lpstr>
      <vt:lpstr>Clip</vt:lpstr>
      <vt:lpstr>Microsoft Visio Drawing</vt:lpstr>
      <vt:lpstr>Document</vt:lpstr>
      <vt:lpstr>Pengantar Kriptografi </vt:lpstr>
      <vt:lpstr>Slide 2</vt:lpstr>
      <vt:lpstr>Terminologi</vt:lpstr>
      <vt:lpstr>Terminologi</vt:lpstr>
      <vt:lpstr>Terminologi</vt:lpstr>
      <vt:lpstr>Terminologi</vt:lpstr>
      <vt:lpstr>Pesan </vt:lpstr>
      <vt:lpstr>Terminologi</vt:lpstr>
      <vt:lpstr>Terminologi</vt:lpstr>
      <vt:lpstr>Terminologi</vt:lpstr>
      <vt:lpstr>Terminologi</vt:lpstr>
      <vt:lpstr>Notasi Matematis</vt:lpstr>
      <vt:lpstr>Slide 13</vt:lpstr>
      <vt:lpstr>Data Encryption at Rest</vt:lpstr>
      <vt:lpstr>Slide 15</vt:lpstr>
      <vt:lpstr>Slide 16</vt:lpstr>
      <vt:lpstr>Slide 17</vt:lpstr>
      <vt:lpstr>Slide 18</vt:lpstr>
      <vt:lpstr>Terminologi</vt:lpstr>
      <vt:lpstr>Terminologi</vt:lpstr>
      <vt:lpstr>Terminologi</vt:lpstr>
      <vt:lpstr>Terminologi</vt:lpstr>
      <vt:lpstr>Terminologi</vt:lpstr>
      <vt:lpstr>Terminologi</vt:lpstr>
      <vt:lpstr>Terminologi</vt:lpstr>
      <vt:lpstr>Terminologi</vt:lpstr>
      <vt:lpstr>Terminologi</vt:lpstr>
      <vt:lpstr>Terminologi</vt:lpstr>
      <vt:lpstr>Terminologi</vt:lpstr>
      <vt:lpstr>Terminologi</vt:lpstr>
      <vt:lpstr>Kriptografi kunci-simetri</vt:lpstr>
      <vt:lpstr>Kriptografi kunci-simetri</vt:lpstr>
      <vt:lpstr>Skema algoritma simetri</vt:lpstr>
      <vt:lpstr>Kriptografi kunci-nirsimetri</vt:lpstr>
      <vt:lpstr>Kriptografi kunci-nirsimetri</vt:lpstr>
      <vt:lpstr>Slide 36</vt:lpstr>
      <vt:lpstr>Kriptografi kunci-nirsimetri</vt:lpstr>
      <vt:lpstr>Kriptografi kunci-nirsimetri</vt:lpstr>
      <vt:lpstr>Layanan yang Disediakan Kriptografi</vt:lpstr>
      <vt:lpstr>Layanan yang Disediakan Kriptografi</vt:lpstr>
      <vt:lpstr>Layanan yang Disediakan Kriptografi</vt:lpstr>
      <vt:lpstr>Layanan yang Disediakan Kriptografi</vt:lpstr>
      <vt:lpstr>Aplikasi Enkripsi – Dekripsi</vt:lpstr>
      <vt:lpstr>Data Encryption on Motion</vt:lpstr>
    </vt:vector>
  </TitlesOfParts>
  <Company>Institut Teknologi Bandung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Kriptografi </dc:title>
  <dc:creator>IF-User</dc:creator>
  <cp:lastModifiedBy>Juwai</cp:lastModifiedBy>
  <cp:revision>50</cp:revision>
  <dcterms:created xsi:type="dcterms:W3CDTF">2005-08-23T06:39:15Z</dcterms:created>
  <dcterms:modified xsi:type="dcterms:W3CDTF">2012-09-05T01:58:24Z</dcterms:modified>
</cp:coreProperties>
</file>