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8" r:id="rId3"/>
    <p:sldId id="277" r:id="rId4"/>
    <p:sldId id="278" r:id="rId5"/>
    <p:sldId id="279" r:id="rId6"/>
    <p:sldId id="280" r:id="rId7"/>
    <p:sldId id="281" r:id="rId8"/>
    <p:sldId id="282" r:id="rId9"/>
    <p:sldId id="283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28/02/2019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AutoShape 2" descr="https://www.sigarch.org/wp-content/uploads/2017/03/Welcome.jpg"/>
          <p:cNvSpPr>
            <a:spLocks noChangeAspect="1" noChangeArrowheads="1"/>
          </p:cNvSpPr>
          <p:nvPr/>
        </p:nvSpPr>
        <p:spPr bwMode="auto">
          <a:xfrm>
            <a:off x="155575" y="-2986088"/>
            <a:ext cx="8296275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2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28/02/2019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4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28/02/2019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987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28/02/2019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6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28/02/2019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3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28/02/2019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2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28/02/2019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26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28/02/2019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28/02/2019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20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28/02/2019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89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28/02/2019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25C6-6DC5-4266-8C68-6553425EB7CC}" type="datetimeFigureOut">
              <a:rPr lang="id-ID" smtClean="0"/>
              <a:t>28/02/2019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-99392"/>
            <a:ext cx="9144000" cy="712879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97768" cy="674136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4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979B-8A7B-4283-9AD9-6014997B4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Pemodelan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32D2D-65BC-4E45-8C3E-41D5D29B5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Kinerja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3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6B01A-0661-4142-88FE-0E9778CD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Kinerja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6402E-5B77-4298-B521-FA49BE4E8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8F3FEF2-7B1C-4982-91AF-FE5737EDE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Mengapa perlu peningkatan kinerja?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3F77046-C24E-4ABE-9CC5-5F7B813C0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Banyak isu baik eksternal maupun internal  yang menyebabkan perlunya dilakukan improvement.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/>
              <a:t> Performance level pada semua proses </a:t>
            </a:r>
            <a:r>
              <a:rPr lang="en-US" altLang="en-US" sz="2000">
                <a:solidFill>
                  <a:schemeClr val="tx2"/>
                </a:solidFill>
              </a:rPr>
              <a:t>mempunyai tendensi menurun</a:t>
            </a:r>
            <a:r>
              <a:rPr lang="en-US" altLang="en-US" sz="2000"/>
              <a:t>, diperlukan perawatan (maintenance) untuk mengembalikan pada kondisi standar.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/>
              <a:t> Jika perusahaan tidak melakukan peningkatan (improvement), akan mengalami kekalahan persaingan dengan para kompetitor.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/>
              <a:t>Konsumen semakin banyak harapan yang ditujukan pada perusahaan. Perusahaan perlu memanjakan konsumen sehingga memberikan pelayanan yang melebihi harapan. Untuk itu perusahaan harus melakukan terobosan (breakthrough)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altLang="en-US" sz="24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/>
              <a:t>Perusahaan pada umumnya melakukan continuous improvement  dalam menjaga performance level, dan kadang-kadang melakukan breakthrough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409EA975-FCEE-4E37-8B86-65EA08279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7063" y="8508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Tanpa</a:t>
            </a:r>
            <a:r>
              <a:rPr lang="en-US" altLang="en-US" dirty="0"/>
              <a:t> </a:t>
            </a:r>
            <a:r>
              <a:rPr lang="en-US" altLang="en-US" dirty="0" err="1"/>
              <a:t>usaha</a:t>
            </a:r>
            <a:r>
              <a:rPr lang="en-US" altLang="en-US" dirty="0"/>
              <a:t> </a:t>
            </a:r>
            <a:r>
              <a:rPr lang="en-US" altLang="en-US" dirty="0" err="1"/>
              <a:t>pemeliharaan</a:t>
            </a:r>
            <a:r>
              <a:rPr lang="en-US" altLang="en-US" dirty="0"/>
              <a:t> dan </a:t>
            </a:r>
            <a:r>
              <a:rPr lang="en-US" altLang="en-US" dirty="0" err="1"/>
              <a:t>perbaikan</a:t>
            </a:r>
            <a:r>
              <a:rPr lang="en-US" altLang="en-US" dirty="0"/>
              <a:t>, </a:t>
            </a:r>
            <a:r>
              <a:rPr lang="en-US" altLang="en-US" dirty="0" err="1"/>
              <a:t>kinerja</a:t>
            </a:r>
            <a:r>
              <a:rPr lang="en-US" altLang="en-US" dirty="0"/>
              <a:t> </a:t>
            </a:r>
            <a:r>
              <a:rPr lang="en-US" altLang="en-US" dirty="0" err="1"/>
              <a:t>perusahaan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menurun</a:t>
            </a:r>
            <a:endParaRPr lang="en-US" altLang="en-US" dirty="0"/>
          </a:p>
        </p:txBody>
      </p:sp>
      <p:grpSp>
        <p:nvGrpSpPr>
          <p:cNvPr id="52228" name="Group 4">
            <a:extLst>
              <a:ext uri="{FF2B5EF4-FFF2-40B4-BE49-F238E27FC236}">
                <a16:creationId xmlns:a16="http://schemas.microsoft.com/office/drawing/2014/main" id="{49C789C5-0D39-43B2-8748-FF7B68232542}"/>
              </a:ext>
            </a:extLst>
          </p:cNvPr>
          <p:cNvGrpSpPr>
            <a:grpSpLocks/>
          </p:cNvGrpSpPr>
          <p:nvPr/>
        </p:nvGrpSpPr>
        <p:grpSpPr bwMode="auto">
          <a:xfrm>
            <a:off x="1076325" y="2060848"/>
            <a:ext cx="6664325" cy="4759325"/>
            <a:chOff x="632" y="709"/>
            <a:chExt cx="4198" cy="2998"/>
          </a:xfrm>
        </p:grpSpPr>
        <p:sp>
          <p:nvSpPr>
            <p:cNvPr id="52229" name="Line 5">
              <a:extLst>
                <a:ext uri="{FF2B5EF4-FFF2-40B4-BE49-F238E27FC236}">
                  <a16:creationId xmlns:a16="http://schemas.microsoft.com/office/drawing/2014/main" id="{89042E21-273E-456D-9FFC-17B97B150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" y="1014"/>
              <a:ext cx="0" cy="25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0" name="Line 6">
              <a:extLst>
                <a:ext uri="{FF2B5EF4-FFF2-40B4-BE49-F238E27FC236}">
                  <a16:creationId xmlns:a16="http://schemas.microsoft.com/office/drawing/2014/main" id="{D3A38799-5004-4C9A-87B6-0086D6A2D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" y="3599"/>
              <a:ext cx="35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1" name="Line 7">
              <a:extLst>
                <a:ext uri="{FF2B5EF4-FFF2-40B4-BE49-F238E27FC236}">
                  <a16:creationId xmlns:a16="http://schemas.microsoft.com/office/drawing/2014/main" id="{D302C0D4-BDCA-4076-88F0-43D02D7E50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1" y="2239"/>
              <a:ext cx="1043" cy="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2" name="Line 8">
              <a:extLst>
                <a:ext uri="{FF2B5EF4-FFF2-40B4-BE49-F238E27FC236}">
                  <a16:creationId xmlns:a16="http://schemas.microsoft.com/office/drawing/2014/main" id="{3D9F6D91-D079-44EB-B575-90E19CBCC0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4" y="1105"/>
              <a:ext cx="0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3" name="Line 9">
              <a:extLst>
                <a:ext uri="{FF2B5EF4-FFF2-40B4-BE49-F238E27FC236}">
                  <a16:creationId xmlns:a16="http://schemas.microsoft.com/office/drawing/2014/main" id="{923D63DD-5B31-454C-BC6C-78313A412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61" y="2783"/>
              <a:ext cx="1043" cy="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4" name="Line 10">
              <a:extLst>
                <a:ext uri="{FF2B5EF4-FFF2-40B4-BE49-F238E27FC236}">
                  <a16:creationId xmlns:a16="http://schemas.microsoft.com/office/drawing/2014/main" id="{612397E9-58A6-46A2-92C2-92E9CEE06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2239"/>
              <a:ext cx="0" cy="1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5" name="Line 11">
              <a:extLst>
                <a:ext uri="{FF2B5EF4-FFF2-40B4-BE49-F238E27FC236}">
                  <a16:creationId xmlns:a16="http://schemas.microsoft.com/office/drawing/2014/main" id="{8715439F-0D1A-4FC7-A375-E6C301457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" y="2783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6" name="Line 12">
              <a:extLst>
                <a:ext uri="{FF2B5EF4-FFF2-40B4-BE49-F238E27FC236}">
                  <a16:creationId xmlns:a16="http://schemas.microsoft.com/office/drawing/2014/main" id="{41086689-194E-4CE5-B835-A31D0B159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" y="2783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Text Box 13">
              <a:extLst>
                <a:ext uri="{FF2B5EF4-FFF2-40B4-BE49-F238E27FC236}">
                  <a16:creationId xmlns:a16="http://schemas.microsoft.com/office/drawing/2014/main" id="{E1FC7C9B-7727-4EF7-85BF-E78513FC0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7" y="3204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 dirty="0">
                  <a:latin typeface="Arial" panose="020B0604020202020204" pitchFamily="34" charset="0"/>
                </a:rPr>
                <a:t>No effort</a:t>
              </a:r>
            </a:p>
          </p:txBody>
        </p:sp>
        <p:sp>
          <p:nvSpPr>
            <p:cNvPr id="52238" name="Text Box 14">
              <a:extLst>
                <a:ext uri="{FF2B5EF4-FFF2-40B4-BE49-F238E27FC236}">
                  <a16:creationId xmlns:a16="http://schemas.microsoft.com/office/drawing/2014/main" id="{C0D64A27-2C76-456F-8888-248F7E7CA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2" y="2614"/>
              <a:ext cx="9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>
                  <a:latin typeface="Arial" panose="020B0604020202020204" pitchFamily="34" charset="0"/>
                </a:rPr>
                <a:t>Maintenance</a:t>
              </a:r>
            </a:p>
          </p:txBody>
        </p:sp>
        <p:sp>
          <p:nvSpPr>
            <p:cNvPr id="52239" name="Text Box 15">
              <a:extLst>
                <a:ext uri="{FF2B5EF4-FFF2-40B4-BE49-F238E27FC236}">
                  <a16:creationId xmlns:a16="http://schemas.microsoft.com/office/drawing/2014/main" id="{99368D44-021F-41D6-ADB8-F743C4D84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" y="1344"/>
              <a:ext cx="102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 dirty="0">
                  <a:latin typeface="Arial" panose="020B0604020202020204" pitchFamily="34" charset="0"/>
                </a:rPr>
                <a:t>Breakthrough/</a:t>
              </a:r>
            </a:p>
            <a:p>
              <a:pPr algn="l" eaLnBrk="1" hangingPunct="1"/>
              <a:r>
                <a:rPr lang="en-US" altLang="en-US" dirty="0" err="1">
                  <a:latin typeface="Arial" panose="020B0604020202020204" pitchFamily="34" charset="0"/>
                </a:rPr>
                <a:t>terobosan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240" name="Line 16">
              <a:extLst>
                <a:ext uri="{FF2B5EF4-FFF2-40B4-BE49-F238E27FC236}">
                  <a16:creationId xmlns:a16="http://schemas.microsoft.com/office/drawing/2014/main" id="{2DDDC61D-B840-4F6B-91FA-6653E3313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1105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Text Box 17">
              <a:extLst>
                <a:ext uri="{FF2B5EF4-FFF2-40B4-BE49-F238E27FC236}">
                  <a16:creationId xmlns:a16="http://schemas.microsoft.com/office/drawing/2014/main" id="{15DC196F-5119-44C8-94A7-282C25F02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2" y="3476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>
                  <a:latin typeface="Arial" panose="020B0604020202020204" pitchFamily="34" charset="0"/>
                </a:rPr>
                <a:t>time</a:t>
              </a:r>
            </a:p>
          </p:txBody>
        </p:sp>
        <p:sp>
          <p:nvSpPr>
            <p:cNvPr id="52242" name="Text Box 18">
              <a:extLst>
                <a:ext uri="{FF2B5EF4-FFF2-40B4-BE49-F238E27FC236}">
                  <a16:creationId xmlns:a16="http://schemas.microsoft.com/office/drawing/2014/main" id="{1B5B32FB-4014-4BFD-8CAF-34D34F624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" y="709"/>
              <a:ext cx="1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>
                  <a:latin typeface="Arial" panose="020B0604020202020204" pitchFamily="34" charset="0"/>
                </a:rPr>
                <a:t>Performance level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F83114E-EE3A-4719-94A9-7D250F3C2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Model peningkatan kinerja </a:t>
            </a:r>
            <a:r>
              <a:rPr lang="en-US" altLang="en-US" sz="3200" b="1">
                <a:solidFill>
                  <a:srgbClr val="FF3300"/>
                </a:solidFill>
              </a:rPr>
              <a:t>(Bredrup, 1955)</a:t>
            </a:r>
          </a:p>
        </p:txBody>
      </p:sp>
      <p:grpSp>
        <p:nvGrpSpPr>
          <p:cNvPr id="53253" name="Group 5">
            <a:extLst>
              <a:ext uri="{FF2B5EF4-FFF2-40B4-BE49-F238E27FC236}">
                <a16:creationId xmlns:a16="http://schemas.microsoft.com/office/drawing/2014/main" id="{3958268D-7560-4337-8383-F872A6D46B2E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621755"/>
            <a:ext cx="2951163" cy="1085850"/>
            <a:chOff x="476" y="886"/>
            <a:chExt cx="1769" cy="684"/>
          </a:xfrm>
          <a:solidFill>
            <a:schemeClr val="accent3"/>
          </a:solidFill>
        </p:grpSpPr>
        <p:sp>
          <p:nvSpPr>
            <p:cNvPr id="53254" name="Rectangle 6">
              <a:extLst>
                <a:ext uri="{FF2B5EF4-FFF2-40B4-BE49-F238E27FC236}">
                  <a16:creationId xmlns:a16="http://schemas.microsoft.com/office/drawing/2014/main" id="{20B745FA-2450-4708-8732-D1E939121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890"/>
              <a:ext cx="1769" cy="68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5" name="Text Box 7">
              <a:extLst>
                <a:ext uri="{FF2B5EF4-FFF2-40B4-BE49-F238E27FC236}">
                  <a16:creationId xmlns:a16="http://schemas.microsoft.com/office/drawing/2014/main" id="{6A82F82B-506A-44A4-AFB1-E4DC324D6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" y="1084"/>
              <a:ext cx="1456" cy="41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 dirty="0">
                  <a:latin typeface="Arial" panose="020B0604020202020204" pitchFamily="34" charset="0"/>
                </a:rPr>
                <a:t>Performance priorities</a:t>
              </a:r>
            </a:p>
            <a:p>
              <a:pPr algn="l" eaLnBrk="1" hangingPunct="1"/>
              <a:r>
                <a:rPr lang="en-US" altLang="en-US" dirty="0">
                  <a:latin typeface="Arial" panose="020B0604020202020204" pitchFamily="34" charset="0"/>
                </a:rPr>
                <a:t>(Key success factors)</a:t>
              </a:r>
            </a:p>
          </p:txBody>
        </p:sp>
        <p:sp>
          <p:nvSpPr>
            <p:cNvPr id="53256" name="Text Box 8">
              <a:extLst>
                <a:ext uri="{FF2B5EF4-FFF2-40B4-BE49-F238E27FC236}">
                  <a16:creationId xmlns:a16="http://schemas.microsoft.com/office/drawing/2014/main" id="{8AD9B105-AE49-455A-846E-5FA7325A7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886"/>
              <a:ext cx="1564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 b="1">
                  <a:latin typeface="Arial" panose="020B0604020202020204" pitchFamily="34" charset="0"/>
                </a:rPr>
                <a:t>Performance Planning</a:t>
              </a:r>
            </a:p>
          </p:txBody>
        </p:sp>
      </p:grpSp>
      <p:grpSp>
        <p:nvGrpSpPr>
          <p:cNvPr id="53257" name="Group 9">
            <a:extLst>
              <a:ext uri="{FF2B5EF4-FFF2-40B4-BE49-F238E27FC236}">
                <a16:creationId xmlns:a16="http://schemas.microsoft.com/office/drawing/2014/main" id="{B2D79CF7-AACE-4173-8168-1B3A8C8020A8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628105"/>
            <a:ext cx="3079750" cy="1085850"/>
            <a:chOff x="2200" y="890"/>
            <a:chExt cx="1940" cy="684"/>
          </a:xfrm>
          <a:solidFill>
            <a:schemeClr val="accent3"/>
          </a:solidFill>
        </p:grpSpPr>
        <p:sp>
          <p:nvSpPr>
            <p:cNvPr id="53258" name="Rectangle 10">
              <a:extLst>
                <a:ext uri="{FF2B5EF4-FFF2-40B4-BE49-F238E27FC236}">
                  <a16:creationId xmlns:a16="http://schemas.microsoft.com/office/drawing/2014/main" id="{174A2277-1DA7-4557-BF0F-484829585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894"/>
              <a:ext cx="1905" cy="68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9" name="Text Box 11">
              <a:extLst>
                <a:ext uri="{FF2B5EF4-FFF2-40B4-BE49-F238E27FC236}">
                  <a16:creationId xmlns:a16="http://schemas.microsoft.com/office/drawing/2014/main" id="{E7195DCE-9C3D-4B69-B76C-F4A1C975E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088"/>
              <a:ext cx="1722" cy="41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Continuous improvement</a:t>
              </a:r>
            </a:p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Reengineering</a:t>
              </a:r>
            </a:p>
          </p:txBody>
        </p:sp>
        <p:sp>
          <p:nvSpPr>
            <p:cNvPr id="53260" name="Text Box 12">
              <a:extLst>
                <a:ext uri="{FF2B5EF4-FFF2-40B4-BE49-F238E27FC236}">
                  <a16:creationId xmlns:a16="http://schemas.microsoft.com/office/drawing/2014/main" id="{8ED67F79-6749-454E-A83B-A61CDE4DC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890"/>
              <a:ext cx="1940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 b="1">
                  <a:latin typeface="Arial" panose="020B0604020202020204" pitchFamily="34" charset="0"/>
                </a:rPr>
                <a:t>Performance Improvement</a:t>
              </a:r>
            </a:p>
          </p:txBody>
        </p:sp>
      </p:grpSp>
      <p:sp>
        <p:nvSpPr>
          <p:cNvPr id="53261" name="Rectangle 13">
            <a:extLst>
              <a:ext uri="{FF2B5EF4-FFF2-40B4-BE49-F238E27FC236}">
                <a16:creationId xmlns:a16="http://schemas.microsoft.com/office/drawing/2014/main" id="{33B4C81B-F8EF-458D-A8BF-3553CC91A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1628105"/>
            <a:ext cx="2473325" cy="223202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62" name="Text Box 14">
            <a:extLst>
              <a:ext uri="{FF2B5EF4-FFF2-40B4-BE49-F238E27FC236}">
                <a16:creationId xmlns:a16="http://schemas.microsoft.com/office/drawing/2014/main" id="{33FBB79A-D3BC-49A0-B059-1DCC564E8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1985292"/>
            <a:ext cx="1590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dirty="0">
                <a:latin typeface="Arial" panose="020B0604020202020204" pitchFamily="34" charset="0"/>
              </a:rPr>
              <a:t>Performance </a:t>
            </a:r>
          </a:p>
          <a:p>
            <a:pPr algn="l" eaLnBrk="1" hangingPunct="1"/>
            <a:r>
              <a:rPr lang="en-US" altLang="en-US" dirty="0">
                <a:latin typeface="Arial" panose="020B0604020202020204" pitchFamily="34" charset="0"/>
              </a:rPr>
              <a:t>measurement</a:t>
            </a:r>
          </a:p>
        </p:txBody>
      </p:sp>
      <p:sp>
        <p:nvSpPr>
          <p:cNvPr id="53263" name="Text Box 15">
            <a:extLst>
              <a:ext uri="{FF2B5EF4-FFF2-40B4-BE49-F238E27FC236}">
                <a16:creationId xmlns:a16="http://schemas.microsoft.com/office/drawing/2014/main" id="{92F5B515-0217-4FA6-BA2F-632585FEF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621755"/>
            <a:ext cx="243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>
                <a:latin typeface="Arial" panose="020B0604020202020204" pitchFamily="34" charset="0"/>
              </a:rPr>
              <a:t>Performance Review</a:t>
            </a:r>
          </a:p>
        </p:txBody>
      </p:sp>
      <p:sp>
        <p:nvSpPr>
          <p:cNvPr id="53264" name="Text Box 16">
            <a:extLst>
              <a:ext uri="{FF2B5EF4-FFF2-40B4-BE49-F238E27FC236}">
                <a16:creationId xmlns:a16="http://schemas.microsoft.com/office/drawing/2014/main" id="{4963C499-C463-4FFE-8E28-D9E73BE4E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3064792"/>
            <a:ext cx="15652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Performance </a:t>
            </a:r>
          </a:p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evaluation</a:t>
            </a:r>
          </a:p>
        </p:txBody>
      </p:sp>
      <p:sp>
        <p:nvSpPr>
          <p:cNvPr id="53265" name="Text Box 17">
            <a:extLst>
              <a:ext uri="{FF2B5EF4-FFF2-40B4-BE49-F238E27FC236}">
                <a16:creationId xmlns:a16="http://schemas.microsoft.com/office/drawing/2014/main" id="{4306D200-CC77-4867-B47F-E8A01E962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4455442"/>
            <a:ext cx="2994025" cy="149383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>
                <a:latin typeface="Arial" panose="020B0604020202020204" pitchFamily="34" charset="0"/>
              </a:rPr>
              <a:t>Performance Reference</a:t>
            </a:r>
          </a:p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-Competitive benchmarking</a:t>
            </a:r>
          </a:p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-External audit</a:t>
            </a:r>
          </a:p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-Customer survey</a:t>
            </a:r>
          </a:p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-Competitor analysis</a:t>
            </a:r>
          </a:p>
        </p:txBody>
      </p:sp>
      <p:sp>
        <p:nvSpPr>
          <p:cNvPr id="53266" name="Text Box 18">
            <a:extLst>
              <a:ext uri="{FF2B5EF4-FFF2-40B4-BE49-F238E27FC236}">
                <a16:creationId xmlns:a16="http://schemas.microsoft.com/office/drawing/2014/main" id="{999335A8-5AA0-4C05-BD96-BB69A18D0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436392"/>
            <a:ext cx="2511425" cy="944563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Self Audit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-Key business process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assessment</a:t>
            </a:r>
          </a:p>
        </p:txBody>
      </p:sp>
      <p:sp>
        <p:nvSpPr>
          <p:cNvPr id="53267" name="Text Box 19">
            <a:extLst>
              <a:ext uri="{FF2B5EF4-FFF2-40B4-BE49-F238E27FC236}">
                <a16:creationId xmlns:a16="http://schemas.microsoft.com/office/drawing/2014/main" id="{CA904FAF-A136-42A7-A324-8E222916D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436392"/>
            <a:ext cx="2397125" cy="149383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External requirement </a:t>
            </a:r>
          </a:p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- Vision strategy</a:t>
            </a:r>
          </a:p>
          <a:p>
            <a:pPr algn="l" eaLnBrk="1" hangingPunct="1"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Stakeholder </a:t>
            </a:r>
          </a:p>
          <a:p>
            <a:pPr algn="l" eaLnBrk="1" hangingPunct="1"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(customers, owner, </a:t>
            </a:r>
          </a:p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  partner)</a:t>
            </a:r>
          </a:p>
        </p:txBody>
      </p:sp>
      <p:sp>
        <p:nvSpPr>
          <p:cNvPr id="53268" name="Line 20">
            <a:extLst>
              <a:ext uri="{FF2B5EF4-FFF2-40B4-BE49-F238E27FC236}">
                <a16:creationId xmlns:a16="http://schemas.microsoft.com/office/drawing/2014/main" id="{1FFE76BF-03E7-4FD5-A124-3030A6752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2294557"/>
            <a:ext cx="4392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21">
            <a:extLst>
              <a:ext uri="{FF2B5EF4-FFF2-40B4-BE49-F238E27FC236}">
                <a16:creationId xmlns:a16="http://schemas.microsoft.com/office/drawing/2014/main" id="{CEC2D9BE-B1E9-48BD-A35F-03A9EB6BA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5113" y="2636167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0" name="Line 22">
            <a:extLst>
              <a:ext uri="{FF2B5EF4-FFF2-40B4-BE49-F238E27FC236}">
                <a16:creationId xmlns:a16="http://schemas.microsoft.com/office/drawing/2014/main" id="{26885651-2740-402E-B8C3-1D49594B6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6375" y="3715667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1" name="Line 23">
            <a:extLst>
              <a:ext uri="{FF2B5EF4-FFF2-40B4-BE49-F238E27FC236}">
                <a16:creationId xmlns:a16="http://schemas.microsoft.com/office/drawing/2014/main" id="{5F562AD4-A55E-45B6-AB52-0DA5D000F4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9488" y="3572792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Line 24">
            <a:extLst>
              <a:ext uri="{FF2B5EF4-FFF2-40B4-BE49-F238E27FC236}">
                <a16:creationId xmlns:a16="http://schemas.microsoft.com/office/drawing/2014/main" id="{19D2F920-D80C-4FE0-9AFD-49F9E091C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488" y="3572792"/>
            <a:ext cx="2303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3" name="Line 25">
            <a:extLst>
              <a:ext uri="{FF2B5EF4-FFF2-40B4-BE49-F238E27FC236}">
                <a16:creationId xmlns:a16="http://schemas.microsoft.com/office/drawing/2014/main" id="{70AAA627-AE42-4FFB-A478-2A34E2770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9400" y="3356892"/>
            <a:ext cx="5543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4" name="Line 26">
            <a:extLst>
              <a:ext uri="{FF2B5EF4-FFF2-40B4-BE49-F238E27FC236}">
                <a16:creationId xmlns:a16="http://schemas.microsoft.com/office/drawing/2014/main" id="{4CC50C8B-736C-4306-9BDA-F39D09647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9400" y="3356892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5" name="Line 27">
            <a:extLst>
              <a:ext uri="{FF2B5EF4-FFF2-40B4-BE49-F238E27FC236}">
                <a16:creationId xmlns:a16="http://schemas.microsoft.com/office/drawing/2014/main" id="{337A1F5B-1FEB-4075-9F10-1569E9DD2B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9400" y="3139405"/>
            <a:ext cx="5543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6" name="Line 28">
            <a:extLst>
              <a:ext uri="{FF2B5EF4-FFF2-40B4-BE49-F238E27FC236}">
                <a16:creationId xmlns:a16="http://schemas.microsoft.com/office/drawing/2014/main" id="{8B954B72-B632-48B3-A49F-F16A7E6970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9400" y="270760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7" name="Text Box 29">
            <a:extLst>
              <a:ext uri="{FF2B5EF4-FFF2-40B4-BE49-F238E27FC236}">
                <a16:creationId xmlns:a16="http://schemas.microsoft.com/office/drawing/2014/main" id="{0C7ED5A0-21EC-4CAC-9722-7E5F5489D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2655217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>
                <a:latin typeface="Arial" panose="020B0604020202020204" pitchFamily="34" charset="0"/>
              </a:rPr>
              <a:t>ACT</a:t>
            </a:r>
          </a:p>
        </p:txBody>
      </p:sp>
      <p:sp>
        <p:nvSpPr>
          <p:cNvPr id="53278" name="Text Box 30">
            <a:extLst>
              <a:ext uri="{FF2B5EF4-FFF2-40B4-BE49-F238E27FC236}">
                <a16:creationId xmlns:a16="http://schemas.microsoft.com/office/drawing/2014/main" id="{94CACB83-BBA4-4E92-B937-8E06F62B0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1215355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>
                <a:latin typeface="Arial" panose="020B0604020202020204" pitchFamily="34" charset="0"/>
              </a:rPr>
              <a:t>PLAN</a:t>
            </a:r>
          </a:p>
        </p:txBody>
      </p:sp>
      <p:sp>
        <p:nvSpPr>
          <p:cNvPr id="53279" name="Text Box 31">
            <a:extLst>
              <a:ext uri="{FF2B5EF4-FFF2-40B4-BE49-F238E27FC236}">
                <a16:creationId xmlns:a16="http://schemas.microsoft.com/office/drawing/2014/main" id="{A3A37C8A-11ED-439C-A52C-E66F937E2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8" y="118995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>
                <a:latin typeface="Arial" panose="020B0604020202020204" pitchFamily="34" charset="0"/>
              </a:rPr>
              <a:t>DO</a:t>
            </a:r>
          </a:p>
        </p:txBody>
      </p:sp>
      <p:sp>
        <p:nvSpPr>
          <p:cNvPr id="53280" name="Text Box 32">
            <a:extLst>
              <a:ext uri="{FF2B5EF4-FFF2-40B4-BE49-F238E27FC236}">
                <a16:creationId xmlns:a16="http://schemas.microsoft.com/office/drawing/2014/main" id="{CA7DA90B-4BA6-4A82-9448-9205C1BC9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1124744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 dirty="0">
                <a:latin typeface="Arial" panose="020B0604020202020204" pitchFamily="34" charset="0"/>
              </a:rPr>
              <a:t>CHECK</a:t>
            </a:r>
          </a:p>
        </p:txBody>
      </p:sp>
      <p:sp>
        <p:nvSpPr>
          <p:cNvPr id="53281" name="Text Box 33">
            <a:extLst>
              <a:ext uri="{FF2B5EF4-FFF2-40B4-BE49-F238E27FC236}">
                <a16:creationId xmlns:a16="http://schemas.microsoft.com/office/drawing/2014/main" id="{8B45459F-8BD0-42A9-A7A2-DF4177ED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863" y="2799680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Performance gaps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2BDDD27-B886-48C8-ADBF-5FD9E4C17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Model Peningkatan Kinerja Deming (1986)</a:t>
            </a:r>
          </a:p>
        </p:txBody>
      </p:sp>
      <p:sp>
        <p:nvSpPr>
          <p:cNvPr id="54276" name="Oval 4">
            <a:extLst>
              <a:ext uri="{FF2B5EF4-FFF2-40B4-BE49-F238E27FC236}">
                <a16:creationId xmlns:a16="http://schemas.microsoft.com/office/drawing/2014/main" id="{3D189C03-6699-43E8-9317-3C40598F5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" y="1773238"/>
            <a:ext cx="3744913" cy="36004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Oval 5">
            <a:extLst>
              <a:ext uri="{FF2B5EF4-FFF2-40B4-BE49-F238E27FC236}">
                <a16:creationId xmlns:a16="http://schemas.microsoft.com/office/drawing/2014/main" id="{47534D4B-EFCB-4635-8D0F-E80BE5F3D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844675"/>
            <a:ext cx="3527425" cy="3455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6">
            <a:extLst>
              <a:ext uri="{FF2B5EF4-FFF2-40B4-BE49-F238E27FC236}">
                <a16:creationId xmlns:a16="http://schemas.microsoft.com/office/drawing/2014/main" id="{BA6595D7-8492-4A66-8D2E-8E2C2B5C5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1844675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Line 7">
            <a:extLst>
              <a:ext uri="{FF2B5EF4-FFF2-40B4-BE49-F238E27FC236}">
                <a16:creationId xmlns:a16="http://schemas.microsoft.com/office/drawing/2014/main" id="{57C44A18-C0CB-4020-AC8F-C21018EED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3573463"/>
            <a:ext cx="3529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47557984-73EC-48A7-9407-C39B083EB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635250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2400" b="1">
                <a:latin typeface="Arial" panose="020B0604020202020204" pitchFamily="34" charset="0"/>
              </a:rPr>
              <a:t>ACT</a:t>
            </a:r>
          </a:p>
        </p:txBody>
      </p:sp>
      <p:sp>
        <p:nvSpPr>
          <p:cNvPr id="54281" name="Text Box 9">
            <a:extLst>
              <a:ext uri="{FF2B5EF4-FFF2-40B4-BE49-F238E27FC236}">
                <a16:creationId xmlns:a16="http://schemas.microsoft.com/office/drawing/2014/main" id="{ADEF8B6A-6C5B-4044-83A5-2406B620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63525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2400" b="1">
                <a:latin typeface="Arial" panose="020B0604020202020204" pitchFamily="34" charset="0"/>
              </a:rPr>
              <a:t>PLAN</a:t>
            </a:r>
          </a:p>
        </p:txBody>
      </p:sp>
      <p:sp>
        <p:nvSpPr>
          <p:cNvPr id="54282" name="Text Box 10">
            <a:extLst>
              <a:ext uri="{FF2B5EF4-FFF2-40B4-BE49-F238E27FC236}">
                <a16:creationId xmlns:a16="http://schemas.microsoft.com/office/drawing/2014/main" id="{F5BD113C-6C93-44A0-9376-26DEC2A4A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932238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2400" b="1">
                <a:latin typeface="Arial" panose="020B0604020202020204" pitchFamily="34" charset="0"/>
              </a:rPr>
              <a:t>DO</a:t>
            </a:r>
          </a:p>
        </p:txBody>
      </p:sp>
      <p:sp>
        <p:nvSpPr>
          <p:cNvPr id="54283" name="Text Box 11">
            <a:extLst>
              <a:ext uri="{FF2B5EF4-FFF2-40B4-BE49-F238E27FC236}">
                <a16:creationId xmlns:a16="http://schemas.microsoft.com/office/drawing/2014/main" id="{E9034499-4291-4530-9F1E-881FAC5FB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932238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2400" b="1">
                <a:latin typeface="Arial" panose="020B0604020202020204" pitchFamily="34" charset="0"/>
              </a:rPr>
              <a:t>CHECK</a:t>
            </a:r>
          </a:p>
        </p:txBody>
      </p:sp>
      <p:sp>
        <p:nvSpPr>
          <p:cNvPr id="54284" name="Line 12">
            <a:extLst>
              <a:ext uri="{FF2B5EF4-FFF2-40B4-BE49-F238E27FC236}">
                <a16:creationId xmlns:a16="http://schemas.microsoft.com/office/drawing/2014/main" id="{CBEBB221-8051-4869-A093-245C7BD6B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5445125"/>
            <a:ext cx="28082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5" name="Line 13">
            <a:extLst>
              <a:ext uri="{FF2B5EF4-FFF2-40B4-BE49-F238E27FC236}">
                <a16:creationId xmlns:a16="http://schemas.microsoft.com/office/drawing/2014/main" id="{828CC163-1CC1-499E-8A37-55F1A48550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284538"/>
            <a:ext cx="71438" cy="2160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Line 14">
            <a:extLst>
              <a:ext uri="{FF2B5EF4-FFF2-40B4-BE49-F238E27FC236}">
                <a16:creationId xmlns:a16="http://schemas.microsoft.com/office/drawing/2014/main" id="{7FD9EECB-C4B7-47DE-9744-29528BDEA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5025" y="3286125"/>
            <a:ext cx="28082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5">
            <a:extLst>
              <a:ext uri="{FF2B5EF4-FFF2-40B4-BE49-F238E27FC236}">
                <a16:creationId xmlns:a16="http://schemas.microsoft.com/office/drawing/2014/main" id="{D39C2343-8372-433D-A26D-3ABBEE4C50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53313" y="1125538"/>
            <a:ext cx="71437" cy="2160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6">
            <a:extLst>
              <a:ext uri="{FF2B5EF4-FFF2-40B4-BE49-F238E27FC236}">
                <a16:creationId xmlns:a16="http://schemas.microsoft.com/office/drawing/2014/main" id="{555255C2-25D4-46F8-8F2C-05C7E5A673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5445125"/>
            <a:ext cx="0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Line 17">
            <a:extLst>
              <a:ext uri="{FF2B5EF4-FFF2-40B4-BE49-F238E27FC236}">
                <a16:creationId xmlns:a16="http://schemas.microsoft.com/office/drawing/2014/main" id="{B3EEA50A-B4E1-471B-ABD9-F699424253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2852738"/>
            <a:ext cx="5746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Line 18">
            <a:extLst>
              <a:ext uri="{FF2B5EF4-FFF2-40B4-BE49-F238E27FC236}">
                <a16:creationId xmlns:a16="http://schemas.microsoft.com/office/drawing/2014/main" id="{95B52D09-45C5-4CA6-BC22-3C85B72A8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3355975"/>
            <a:ext cx="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Line 19">
            <a:extLst>
              <a:ext uri="{FF2B5EF4-FFF2-40B4-BE49-F238E27FC236}">
                <a16:creationId xmlns:a16="http://schemas.microsoft.com/office/drawing/2014/main" id="{A222BF46-1DF1-4C7F-A5A6-E50D7ADEAC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4149725"/>
            <a:ext cx="5746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Line 20">
            <a:extLst>
              <a:ext uri="{FF2B5EF4-FFF2-40B4-BE49-F238E27FC236}">
                <a16:creationId xmlns:a16="http://schemas.microsoft.com/office/drawing/2014/main" id="{22485B0D-B9A8-48C8-98E3-AB9111C6E5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3357563"/>
            <a:ext cx="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3" name="Line 21">
            <a:extLst>
              <a:ext uri="{FF2B5EF4-FFF2-40B4-BE49-F238E27FC236}">
                <a16:creationId xmlns:a16="http://schemas.microsoft.com/office/drawing/2014/main" id="{5DBC4ABC-27E1-4E62-9272-0D0E28F7A0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6238" y="2565400"/>
            <a:ext cx="3671887" cy="32400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4839EA7-6424-4944-AD3E-081D489BA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Mengorganisasikan perbaikan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31CB27A-35B0-4EE9-BD50-A4E69363C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Top management bertanggung jawab untuk high level evaluation pada tingkat performansi organisasi. </a:t>
            </a:r>
          </a:p>
          <a:p>
            <a:r>
              <a:rPr lang="en-US" altLang="en-US"/>
              <a:t>Top management menentukan assessment tool dan memberikan inisiatif awal pengukuran performansi.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160E97F-654E-495A-94AC-4E7F43E60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Tim perbaikan kinerja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FA8B9F0-E2BB-4B5C-B5DB-6899FE431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Pada proyek perbaikan yang spesifik  bisa dilakukan oleh sebuah tim. Tim tersebut memiliki tugas;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Sebagai team leader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Pemegang otoritas dari menejemen perusahaan dalam hal  pengukuran performansi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Memperhatikan kepentingan konsumen internal dan eksternal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Memperhatikan supplier internal dan eksternal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Merekomendasikan kebutuhan external assistane and expert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DCFB7A2-8550-4109-B484-8857E01CA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err="1"/>
              <a:t>Organisasi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Peningkatan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Kinerja</a:t>
            </a:r>
            <a:endParaRPr lang="en-US" altLang="en-US" sz="4000" dirty="0"/>
          </a:p>
        </p:txBody>
      </p:sp>
      <p:sp>
        <p:nvSpPr>
          <p:cNvPr id="57348" name="AutoShape 4">
            <a:extLst>
              <a:ext uri="{FF2B5EF4-FFF2-40B4-BE49-F238E27FC236}">
                <a16:creationId xmlns:a16="http://schemas.microsoft.com/office/drawing/2014/main" id="{8CB51A02-BFBE-4D33-B6A7-753BC3F50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3489325"/>
            <a:ext cx="1614488" cy="701675"/>
          </a:xfrm>
          <a:prstGeom prst="homePlate">
            <a:avLst>
              <a:gd name="adj" fmla="val 57523"/>
            </a:avLst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lin ang="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Process</a:t>
            </a:r>
          </a:p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Documentation</a:t>
            </a:r>
          </a:p>
        </p:txBody>
      </p:sp>
      <p:sp>
        <p:nvSpPr>
          <p:cNvPr id="57349" name="AutoShape 5">
            <a:extLst>
              <a:ext uri="{FF2B5EF4-FFF2-40B4-BE49-F238E27FC236}">
                <a16:creationId xmlns:a16="http://schemas.microsoft.com/office/drawing/2014/main" id="{E7242B73-459E-49A9-A43B-66D1D6F4B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3489325"/>
            <a:ext cx="1614487" cy="701675"/>
          </a:xfrm>
          <a:prstGeom prst="homePlate">
            <a:avLst>
              <a:gd name="adj" fmla="val 57523"/>
            </a:avLst>
          </a:pr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Performance</a:t>
            </a:r>
          </a:p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Measurement</a:t>
            </a:r>
          </a:p>
        </p:txBody>
      </p:sp>
      <p:sp>
        <p:nvSpPr>
          <p:cNvPr id="57350" name="AutoShape 6">
            <a:extLst>
              <a:ext uri="{FF2B5EF4-FFF2-40B4-BE49-F238E27FC236}">
                <a16:creationId xmlns:a16="http://schemas.microsoft.com/office/drawing/2014/main" id="{7CB5213A-9B7A-456D-9A97-A95E1EEDE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3489325"/>
            <a:ext cx="2017713" cy="701675"/>
          </a:xfrm>
          <a:prstGeom prst="homePlate">
            <a:avLst>
              <a:gd name="adj" fmla="val 71889"/>
            </a:avLst>
          </a:pr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Self assessment</a:t>
            </a:r>
          </a:p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&amp; Performance</a:t>
            </a:r>
          </a:p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Evaluation </a:t>
            </a:r>
          </a:p>
        </p:txBody>
      </p:sp>
      <p:sp>
        <p:nvSpPr>
          <p:cNvPr id="57351" name="AutoShape 7">
            <a:extLst>
              <a:ext uri="{FF2B5EF4-FFF2-40B4-BE49-F238E27FC236}">
                <a16:creationId xmlns:a16="http://schemas.microsoft.com/office/drawing/2014/main" id="{902036E3-E764-422B-9299-40E8419E2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5" y="3489325"/>
            <a:ext cx="1612900" cy="701675"/>
          </a:xfrm>
          <a:prstGeom prst="homePlate">
            <a:avLst>
              <a:gd name="adj" fmla="val 57466"/>
            </a:avLst>
          </a:pr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Improvement</a:t>
            </a:r>
          </a:p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57352" name="AutoShape 8">
            <a:extLst>
              <a:ext uri="{FF2B5EF4-FFF2-40B4-BE49-F238E27FC236}">
                <a16:creationId xmlns:a16="http://schemas.microsoft.com/office/drawing/2014/main" id="{AF4E17F4-1B54-42F4-A6CE-C44664F55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3489325"/>
            <a:ext cx="1614487" cy="701675"/>
          </a:xfrm>
          <a:prstGeom prst="homePlate">
            <a:avLst>
              <a:gd name="adj" fmla="val 57523"/>
            </a:avLst>
          </a:pr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Improvement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Default" id="{44441749-2E53-4A60-950F-09B9B2C9B946}" vid="{9411E6F5-A9BE-46FF-962E-A7137705AC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Default</Template>
  <TotalTime>1</TotalTime>
  <Words>302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Theme Default</vt:lpstr>
      <vt:lpstr>Pemodelan Proses Bisnis</vt:lpstr>
      <vt:lpstr>Pentingnya Peningkatan Kinerja</vt:lpstr>
      <vt:lpstr>Mengapa perlu peningkatan kinerja?</vt:lpstr>
      <vt:lpstr>PowerPoint Presentation</vt:lpstr>
      <vt:lpstr>Model peningkatan kinerja (Bredrup, 1955)</vt:lpstr>
      <vt:lpstr>Model Peningkatan Kinerja Deming (1986)</vt:lpstr>
      <vt:lpstr>Mengorganisasikan perbaikan</vt:lpstr>
      <vt:lpstr>Tim perbaikan kinerja</vt:lpstr>
      <vt:lpstr>Organisasi Peningkatan Kinerja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Pemodelan Proses Bisnis</dc:title>
  <dc:creator>core</dc:creator>
  <cp:lastModifiedBy>core</cp:lastModifiedBy>
  <cp:revision>1</cp:revision>
  <dcterms:created xsi:type="dcterms:W3CDTF">2019-02-27T22:28:26Z</dcterms:created>
  <dcterms:modified xsi:type="dcterms:W3CDTF">2019-02-27T22:30:13Z</dcterms:modified>
</cp:coreProperties>
</file>