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5417D63-33A0-43D6-B267-4AAB1747BA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05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613A0-DA9C-4216-B033-064A353F363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4262C7-BE08-4FF0-8C21-D851322CAF48}" type="slidenum">
              <a:rPr lang="en-US"/>
              <a:pPr/>
              <a:t>10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EA88E6-F044-4381-99EC-1AA0EC3E2729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726859-CB14-40E3-B95D-6177AA3970B2}" type="slidenum">
              <a:rPr lang="en-US"/>
              <a:pPr/>
              <a:t>12</a:t>
            </a:fld>
            <a:endParaRPr lang="en-US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0364DD-13BB-40F1-9D1F-99A1AA5E6919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E2E8C9-1037-45BF-97D2-B50C1E43B648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017476-243E-45AE-81F9-E2DA39906DE6}" type="slidenum">
              <a:rPr lang="en-US"/>
              <a:pPr/>
              <a:t>15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56EFE-7DB4-4063-BE4C-C343E18401A1}" type="slidenum">
              <a:rPr lang="en-US"/>
              <a:pPr/>
              <a:t>16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47CDF-0461-4F8C-98BB-049B18F3E909}" type="slidenum">
              <a:rPr lang="en-US"/>
              <a:pPr/>
              <a:t>17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0163A-1D88-455F-894D-B8A0F8FF040B}" type="slidenum">
              <a:rPr lang="en-US"/>
              <a:pPr/>
              <a:t>18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47A93-7AA6-43A1-92F0-268444E3F4BD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EBC40-BED7-46BB-92C8-7546E85B4DB5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10314-1977-4CD9-A829-118FB3C69CA3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CC6351-A017-4EC9-9BCD-225E8921E300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6AAE3-FEF0-4184-9E46-85CBF51E0524}" type="slidenum">
              <a:rPr lang="en-US"/>
              <a:pPr/>
              <a:t>6</a:t>
            </a:fld>
            <a:endParaRPr lang="en-US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3B71ED-E9E8-40D1-9F4F-955F5858DC4F}" type="slidenum">
              <a:rPr lang="en-US"/>
              <a:pPr/>
              <a:t>7</a:t>
            </a:fld>
            <a:endParaRPr lang="en-U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FF710-13EA-4DE5-BA05-2B20DF02F54C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E3764-FEAD-4943-8DF7-62FD29BDE24C}" type="slidenum">
              <a:rPr lang="en-US"/>
              <a:pPr/>
              <a:t>9</a:t>
            </a:fld>
            <a:endParaRPr lang="en-U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403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403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4403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403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3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04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4404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4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5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6EDC80-71C2-400E-BE68-77BC63360F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77B62C-BE2E-437E-BB06-4D078DA5A4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716464-5D5B-444D-B3F2-F316A46D341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03C7CB-2595-4DA6-B276-CC7C221500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99821-9BC5-4EF7-B0B0-EBA7333367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0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BC2EA1-8573-41A8-BCE0-4F977C2FD66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1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DF916-A439-40F6-AE39-6980FA0CF2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6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5DC12D-A471-4C2E-A5B9-59D810E911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4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E1F13-A7B5-4375-96E2-CDA5AED005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EF49C2-4674-402A-915A-97485CDC94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4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785DC4-8C28-40D5-8718-1E6BB2869E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E9F052F0-1544-4E9E-A2D8-BE0A81E7A72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30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30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30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4302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2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130425"/>
            <a:ext cx="7773987" cy="2162175"/>
          </a:xfrm>
        </p:spPr>
        <p:txBody>
          <a:bodyPr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PRINSIP PERANCANGAN BERPUSAT PADA </a:t>
            </a:r>
            <a:br>
              <a:rPr lang="en-US" sz="4400">
                <a:solidFill>
                  <a:schemeClr val="bg1"/>
                </a:solidFill>
              </a:rPr>
            </a:br>
            <a:r>
              <a:rPr lang="en-US" sz="4400">
                <a:solidFill>
                  <a:schemeClr val="bg1"/>
                </a:solidFill>
              </a:rPr>
              <a:t>PENGGUNA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Testing: pengukuran penggunaan produk secara empiris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7688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Satu-satunya pendekatan yang sukses dalam perancangan produk yang yang berpusat pada pengguna adalah secara empiris. 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Dibutuhkan observasi tentang kelakuan pengguna, evaluasi umpan-balik yang cermat, wawasan pemecahan terhadap masalah yang ada, dan motivasi yang kuat untuk mengubah rancangan. 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Umpan-balik yang berasal dari pengguna dikumpulkan secara langsung atau tidak langsung dari pengguna, dinyatakan dalam bentuk bentuk rekomendasi rekomendasi dan dan keputusan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/>
              <a:t>UCD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UCD adalah tentang partisipasi dan pengalaman manusia dalam dalam proses perancangan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Pengguna adalah orang yang akan menggunakan sistem. 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Pengguna langsung biasa disebut pengguna akhir (</a:t>
            </a:r>
            <a:r>
              <a:rPr lang="en-US" sz="2800" i="1"/>
              <a:t>end user</a:t>
            </a:r>
            <a:r>
              <a:rPr lang="en-US" sz="2800"/>
              <a:t>) yang menggunakan sistem untuk menyelesaikan pekerjaannya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Pengguna tidak langsung yang menggunakannya untuk penggunaan yang lain, seperti </a:t>
            </a:r>
            <a:r>
              <a:rPr lang="en-US" sz="2800" i="1"/>
              <a:t>system administrators, installers </a:t>
            </a:r>
            <a:r>
              <a:rPr lang="en-US" sz="2800"/>
              <a:t>dan </a:t>
            </a:r>
            <a:r>
              <a:rPr lang="en-US" sz="2800" i="1"/>
              <a:t>demonstrators.</a:t>
            </a:r>
            <a:r>
              <a:rPr lang="en-US" sz="280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UCD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Stakeholders </a:t>
            </a:r>
            <a:r>
              <a:rPr lang="en-US"/>
              <a:t>– orang yang terpengaruh oleh sistem atau dapat mempengaruhi proses pengembangan, seperti staf pemasaran dan pembeli. Masukannya digunakan sebagai kekangan atau permintaan tambahan.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Misalnya, staf pemasaran ingin agar sistem ditambah fungsi khusus yang oleh perusahaan lain ingin diimplementasikan.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UCD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Usability engineers, HCI </a:t>
            </a:r>
            <a:r>
              <a:rPr lang="en-US" sz="2800"/>
              <a:t>– adalah orang yang mempunyai latar belakang dalam psikologi dan dapat membantu dalam menetapkan panduan perancangan, menentukan konteks penggunaan dan melaksanakan wawancara kebutuhan penggunaan dan sesi pengujian. 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 b="1"/>
              <a:t>Technical Staff and software Technical Staff and software developers developers – </a:t>
            </a:r>
            <a:r>
              <a:rPr lang="en-US" sz="2800"/>
              <a:t>adalah orang yang yang merinci spesifikasi fungsionalitas sistem dan mengembangkan </a:t>
            </a:r>
            <a:r>
              <a:rPr lang="en-US" sz="2800" i="1"/>
              <a:t>model use case model </a:t>
            </a:r>
            <a:r>
              <a:rPr lang="en-US" sz="2800"/>
              <a:t>dan prototipe antarmukanya.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Aturan dalam UCD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/>
              <a:t>user is not only right, he has rights </a:t>
            </a:r>
          </a:p>
          <a:p>
            <a:endParaRPr lang="en-US" sz="2800"/>
          </a:p>
          <a:p>
            <a:r>
              <a:rPr lang="en-US" sz="2800"/>
              <a:t>Karat telah mendefinisikan hak pengguna: “ untuk mentransformasi budaya yang terdapat dalam perancangan, pengembangan dan pembuatan sistem teknologi informasi” , dan untuk memastikan bahwa produk hasilnya akan tepat seperti harapan pelanggan.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/>
              <a:t>Aturan dalam UCD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516563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800" b="1"/>
              <a:t>Perspective</a:t>
            </a:r>
            <a:r>
              <a:rPr lang="en-US" sz="2800"/>
              <a:t>: pengguna selalu benar. Jika terdapat masalah dalam penggunaan sistem, maka masalahnya ada pada sistem dan bukan pengguna.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2800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800" b="1"/>
              <a:t>Installasi</a:t>
            </a:r>
            <a:r>
              <a:rPr lang="en-US" sz="2800"/>
              <a:t>: Pengguna mempunyai hak untuk dapat menginstall atau meng-uninstall perangkat lunak dan perangkat keras sistem secara mudah tanpa ada konsekuensi negatif.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sz="2800" b="1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800" b="1"/>
              <a:t>Pemenuhan Pemenuhan</a:t>
            </a:r>
            <a:r>
              <a:rPr lang="en-US" sz="2800"/>
              <a:t>: pengguna mempunyai hak untuk mendapatkan sistem dapat bekerja persis seperti yang dijanjikan.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Aturan dalam UCD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43425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z="2800" b="1"/>
              <a:t>Instruksi: p</a:t>
            </a:r>
            <a:r>
              <a:rPr lang="en-US" sz="2800"/>
              <a:t>engguna mempunyai hak untuk dapat menggunakan instruksi secara mudah (buku petunjuk, bantuan secara </a:t>
            </a:r>
            <a:r>
              <a:rPr lang="en-US" sz="2800" i="1"/>
              <a:t>on-line </a:t>
            </a:r>
            <a:r>
              <a:rPr lang="en-US" sz="2800"/>
              <a:t>atau kontekstual, pesan kesalahan), untuk memahami dan menggunakan sistem untuk mencapai tujuan yang diinginkan secara efisien dan terhindar dari masalah. </a:t>
            </a:r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endParaRPr lang="en-US" sz="280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z="2800" b="1"/>
              <a:t>Control: </a:t>
            </a:r>
            <a:r>
              <a:rPr lang="en-US" sz="2800"/>
              <a:t>pengguna mempunyai hak untuk dapat mengontrol sistem dan mampu membuat sistem menanggapi dengan benar atas permintaan yang diberikan.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Aturan dalam UCD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 startAt="6"/>
            </a:pPr>
            <a:r>
              <a:rPr lang="en-US" sz="2800" b="1"/>
              <a:t>Umpanbalik</a:t>
            </a:r>
            <a:r>
              <a:rPr lang="en-US" sz="2800"/>
              <a:t>: pengguna mempunyai hak terhadap sistem untuk menyediakan informasi yang jelas, dapat dimengerti, dan akurat tentang tugas yang dilakukan dan kemajuan yang dicapai. 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6"/>
            </a:pPr>
            <a:endParaRPr lang="en-US" sz="2800"/>
          </a:p>
          <a:p>
            <a:pPr marL="609600" indent="-609600">
              <a:buClr>
                <a:schemeClr val="tx1"/>
              </a:buClr>
              <a:buFontTx/>
              <a:buAutoNum type="arabicPeriod" startAt="6"/>
            </a:pPr>
            <a:r>
              <a:rPr lang="en-US" sz="2800" b="1"/>
              <a:t>Keterkaitan: </a:t>
            </a:r>
            <a:r>
              <a:rPr lang="en-US" sz="2800"/>
              <a:t>pengguna mempunyai hak untuk mendapatkan informasi yang jelas tentang semua prasyarat yang dibutuhkan sistem untuk memperoleh hasil terbaik.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/>
              <a:t>Aturan dalam UCD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8"/>
            </a:pPr>
            <a:r>
              <a:rPr lang="en-US" sz="2800" b="1"/>
              <a:t>Scope</a:t>
            </a:r>
            <a:r>
              <a:rPr lang="en-US" sz="2800"/>
              <a:t>: pengguna mempunyai hak untuk mengetahui batasan kemampuan sistem. </a:t>
            </a:r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8"/>
            </a:pPr>
            <a:endParaRPr lang="en-US" sz="280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8"/>
            </a:pPr>
            <a:r>
              <a:rPr lang="en-US" sz="2800" b="1"/>
              <a:t>Assistance </a:t>
            </a:r>
            <a:r>
              <a:rPr lang="en-US" sz="2800"/>
              <a:t>: pengguna mempunyai hak untuk dapat berkomunikasi dengan penyedia teknologi dan menerima pemikiran dan tanggapan yang membantu jika diperlukan. </a:t>
            </a:r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8"/>
            </a:pPr>
            <a:endParaRPr lang="en-US" sz="280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 startAt="8"/>
            </a:pPr>
            <a:r>
              <a:rPr lang="en-US" sz="2800" b="1"/>
              <a:t>Usability </a:t>
            </a:r>
            <a:r>
              <a:rPr lang="en-US" sz="2800"/>
              <a:t>: pengguna harus dapat menjadi penguasa teknologi perangkat lunak dan perangkat keras dan bukan sebaliknya. Produk harus dapat digunakan secara alami dan intuitif.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Pendahuluan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en-US"/>
              <a:t>Perancangan berbasis pengguna (</a:t>
            </a:r>
            <a:r>
              <a:rPr lang="en-US" i="1"/>
              <a:t>User Centered Design = </a:t>
            </a:r>
            <a:r>
              <a:rPr lang="en-US"/>
              <a:t>UCD) adalah istilah digunakan untuk menggambarkan perancangan. </a:t>
            </a:r>
          </a:p>
          <a:p>
            <a:endParaRPr lang="en-US"/>
          </a:p>
          <a:p>
            <a:r>
              <a:rPr lang="en-US"/>
              <a:t>Istilah lain yang pernah digunakan: </a:t>
            </a:r>
            <a:r>
              <a:rPr lang="en-US" i="1"/>
              <a:t>human factors engineering, ergonomics engineering, usability engineering, user engineering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UCD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en-US"/>
              <a:t>UCD adalah filosofi perancangan yang menempatkan pengguna sebagai pusat dari proses pengembangan sistem. </a:t>
            </a:r>
          </a:p>
          <a:p>
            <a:endParaRPr lang="en-US"/>
          </a:p>
          <a:p>
            <a:r>
              <a:rPr lang="en-US"/>
              <a:t>Saat ini pendekatan dengan UCD telah didukung berbagai teknik, metode, tools, prosedur, dan proses yang membantu perancangan sistem interaktif yang lebih berpusat pada pengguna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Sasaran UCD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Sasaran UCD lebih dari sekedar membuat produk yang berguna. </a:t>
            </a:r>
          </a:p>
          <a:p>
            <a:endParaRPr lang="en-US"/>
          </a:p>
          <a:p>
            <a:r>
              <a:rPr lang="en-US"/>
              <a:t>UCD didefinisikan sebagai </a:t>
            </a:r>
            <a:r>
              <a:rPr lang="en-US" i="1"/>
              <a:t>“The practice of designing a product so that users can perform required operation, service, and supportive tasks with a minimum of stress and maximum of efficiency</a:t>
            </a:r>
            <a:r>
              <a:rPr lang="en-US"/>
              <a:t>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US"/>
              <a:t>Konsep UCD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r>
              <a:rPr lang="en-US"/>
              <a:t>In user-centered design, the users are the center focus. </a:t>
            </a:r>
          </a:p>
          <a:p>
            <a:endParaRPr lang="en-US"/>
          </a:p>
          <a:p>
            <a:r>
              <a:rPr lang="en-US"/>
              <a:t>Tujuan/sifat-sifat konteks, dan lingkungan produk semua didasarkan dari pengalaman penguna. </a:t>
            </a:r>
          </a:p>
          <a:p>
            <a:endParaRPr lang="en-US"/>
          </a:p>
          <a:p>
            <a:r>
              <a:rPr lang="en-US"/>
              <a:t>Selanjutnya ditetapkan model pekerjaan pengguna yang akan didukung sistem.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6250"/>
            <a:ext cx="8208962" cy="594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i="1"/>
              <a:t>Principles of user-centered design lifecycle </a:t>
            </a:r>
            <a:r>
              <a:rPr lang="en-US" sz="4000" b="1"/>
              <a:t>[J. Gould, 1995 </a:t>
            </a:r>
            <a:r>
              <a:rPr lang="en-US" sz="4000"/>
              <a:t>]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8663"/>
            <a:ext cx="8229600" cy="4525962"/>
          </a:xfrm>
        </p:spPr>
        <p:txBody>
          <a:bodyPr/>
          <a:lstStyle/>
          <a:p>
            <a:r>
              <a:rPr lang="en-US"/>
              <a:t>Pertama-tama fokus pada pengguna (User requirements) </a:t>
            </a:r>
          </a:p>
          <a:p>
            <a:r>
              <a:rPr lang="en-US"/>
              <a:t>Perancangan terintegrasi (Prototyping Prototyping) </a:t>
            </a:r>
          </a:p>
          <a:p>
            <a:r>
              <a:rPr lang="en-US"/>
              <a:t>Dari awal berlanjut pada pengujian pengguna (Usability Measurement) </a:t>
            </a:r>
          </a:p>
          <a:p>
            <a:r>
              <a:rPr lang="en-US"/>
              <a:t>Perancangan iterative (Spiral Model)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/>
              <a:t>Fokus awal pada pengguna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Perancang harus mempunyai hubungan langsung dengan pengguna sesungguhnya atau calon pengguna – melalui surveys interviews, dan partisipasi dalam workshop perancangan. 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Tujuan utama adalah untuk memahami kognisi, karakter dan atitud pengguna serta karakteristik </a:t>
            </a:r>
            <a:r>
              <a:rPr lang="en-US" sz="2800" i="1"/>
              <a:t>anthropometric </a:t>
            </a:r>
            <a:endParaRPr lang="en-US" sz="2800"/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Aktifitas utama mencakup pengambilan data, analisis dan integrasinya kedalam informasi perancangan dari pengguna tentang karakteristik tugas, lingkungan teknis dan organisasi.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/>
              <a:t>Integrative and iterative design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i="1"/>
              <a:t>Iteratif? </a:t>
            </a:r>
            <a:r>
              <a:rPr lang="en-US" sz="2400"/>
              <a:t>Sistem yang sedang dikembangkan harus didefinisikan, dirancang, dan ditest berulangkali berdasarkan hasil test kelakuan dari fungsi, antarmuka, sistem bantuan, dokumentasi pengguna, dan pendekatan pelatihannya. </a:t>
            </a:r>
          </a:p>
          <a:p>
            <a:pPr>
              <a:lnSpc>
                <a:spcPct val="80000"/>
              </a:lnSpc>
            </a:pPr>
            <a:endParaRPr lang="en-US" sz="2400" b="1" i="1"/>
          </a:p>
          <a:p>
            <a:pPr>
              <a:lnSpc>
                <a:spcPct val="80000"/>
              </a:lnSpc>
            </a:pPr>
            <a:r>
              <a:rPr lang="en-US" sz="2400" b="1" i="1"/>
              <a:t>Integrative? </a:t>
            </a:r>
            <a:r>
              <a:rPr lang="en-US" sz="2400"/>
              <a:t>Perancangan harus mencakup antarmuka pengguna pengguna, sistem bantuan, rencana pelatihan, dokumentasi pengguna, dukungan teknis serta prosedur instalasi dan konfigurasi. 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Perancangan elemen-elemen tersebut harus dikembangkan secara paralel, dan tidak secara sekuensial, serta harus dibawah satu proses manajemen.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91</TotalTime>
  <Words>891</Words>
  <Application>Microsoft Office PowerPoint</Application>
  <PresentationFormat>On-screen Show (4:3)</PresentationFormat>
  <Paragraphs>100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Arial Black</vt:lpstr>
      <vt:lpstr>Pixel</vt:lpstr>
      <vt:lpstr>PRINSIP PERANCANGAN BERPUSAT PADA  PENGGUNA </vt:lpstr>
      <vt:lpstr>Pendahuluan</vt:lpstr>
      <vt:lpstr>UCD</vt:lpstr>
      <vt:lpstr>Sasaran UCD </vt:lpstr>
      <vt:lpstr>Konsep UCD</vt:lpstr>
      <vt:lpstr>PowerPoint Presentation</vt:lpstr>
      <vt:lpstr>Principles of user-centered design lifecycle [J. Gould, 1995 ] </vt:lpstr>
      <vt:lpstr>Fokus awal pada pengguna </vt:lpstr>
      <vt:lpstr>Integrative and iterative design </vt:lpstr>
      <vt:lpstr>Testing: pengukuran penggunaan produk secara empiris </vt:lpstr>
      <vt:lpstr>UCD</vt:lpstr>
      <vt:lpstr>UCD</vt:lpstr>
      <vt:lpstr>UCD</vt:lpstr>
      <vt:lpstr>Aturan dalam UCD </vt:lpstr>
      <vt:lpstr>Aturan dalam UCD</vt:lpstr>
      <vt:lpstr>Aturan dalam UCD</vt:lpstr>
      <vt:lpstr>Aturan dalam UCD</vt:lpstr>
      <vt:lpstr>Aturan dalam UCD</vt:lpstr>
    </vt:vector>
  </TitlesOfParts>
  <Company>UPN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 PERANCANGAN BERPUSAT PADA  PENGGUNA</dc:title>
  <dc:creator>User</dc:creator>
  <cp:lastModifiedBy>Hafsah</cp:lastModifiedBy>
  <cp:revision>8</cp:revision>
  <dcterms:created xsi:type="dcterms:W3CDTF">2010-04-11T19:40:19Z</dcterms:created>
  <dcterms:modified xsi:type="dcterms:W3CDTF">2017-04-25T22:04:07Z</dcterms:modified>
</cp:coreProperties>
</file>