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handoutMasterIdLst>
    <p:handoutMasterId r:id="rId22"/>
  </p:handoutMasterIdLst>
  <p:sldIdLst>
    <p:sldId id="310" r:id="rId2"/>
    <p:sldId id="314" r:id="rId3"/>
    <p:sldId id="315" r:id="rId4"/>
    <p:sldId id="316" r:id="rId5"/>
    <p:sldId id="265" r:id="rId6"/>
    <p:sldId id="318" r:id="rId7"/>
    <p:sldId id="266" r:id="rId8"/>
    <p:sldId id="300" r:id="rId9"/>
    <p:sldId id="301" r:id="rId10"/>
    <p:sldId id="306" r:id="rId11"/>
    <p:sldId id="319" r:id="rId12"/>
    <p:sldId id="320" r:id="rId13"/>
    <p:sldId id="321" r:id="rId14"/>
    <p:sldId id="267" r:id="rId15"/>
    <p:sldId id="268" r:id="rId16"/>
    <p:sldId id="269" r:id="rId17"/>
    <p:sldId id="270" r:id="rId18"/>
    <p:sldId id="271" r:id="rId19"/>
    <p:sldId id="307" r:id="rId2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0000"/>
    <a:srgbClr val="5531AF"/>
    <a:srgbClr val="85DE02"/>
    <a:srgbClr val="277337"/>
    <a:srgbClr val="80808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7.xml"/><Relationship Id="rId1" Type="http://schemas.openxmlformats.org/officeDocument/2006/relationships/slide" Target="slides/slide5.xml"/><Relationship Id="rId5" Type="http://schemas.openxmlformats.org/officeDocument/2006/relationships/slide" Target="slides/slide17.xml"/><Relationship Id="rId4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C2DB6699-9EB6-4395-B825-3024E9D811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FE792-8F82-4FAC-A77F-630951AE077B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37EE4-4296-4284-9CFB-9B2C9816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DAA19-4617-49A3-9138-BE582C4C9389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DAB9CB-C6C4-405A-95C2-DFCEDC973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B6545-EEC1-44C4-9905-3CC106A40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698D-B472-4E79-AC1A-64945F99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CA416-18B0-44DA-B933-15C1267363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A71D-3A08-458C-95DB-C49405E4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F5346-4A13-4D40-9FB4-4781F9A3D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6CAD5-6FF1-48AA-B822-BB08A2287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D8A-67B5-404D-9A92-A83517F354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B20C2-BD5D-4657-8AEF-2B8256B9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18743-D177-420E-AC85-169FEC26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2644CC-1889-43C3-AA23-868CE4093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F9429D-534A-4170-9C27-8330CC3E1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00200"/>
            <a:ext cx="7678738" cy="1431925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Relasi</a:t>
            </a:r>
            <a:r>
              <a:rPr lang="en-US" sz="4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4800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Recurrence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05200"/>
            <a:ext cx="7467600" cy="1295400"/>
          </a:xfrm>
        </p:spPr>
        <p:txBody>
          <a:bodyPr/>
          <a:lstStyle/>
          <a:p>
            <a:r>
              <a:rPr lang="en-US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Relasi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recurrence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 linear </a:t>
            </a:r>
            <a:r>
              <a:rPr lang="en-US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homogen</a:t>
            </a:r>
            <a:endParaRPr lang="en-US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sym typeface="Symbol" pitchFamily="18" charset="2"/>
            </a:endParaRPr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" y="228601"/>
          <a:ext cx="2590800" cy="2971800"/>
        </p:xfrm>
        <a:graphic>
          <a:graphicData uri="http://schemas.openxmlformats.org/presentationml/2006/ole">
            <p:oleObj spid="_x0000_s1026" name="Microsoft ClipArt Gallery" r:id="rId3" imgW="6238800" imgH="5682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110538" cy="1295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4000">
                <a:latin typeface="Trebuchet MS" pitchFamily="34" charset="0"/>
              </a:rPr>
              <a:t>Tentukan formula eksplisit dari bilangan Fibonacci.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162925" cy="762000"/>
          </a:xfrm>
        </p:spPr>
        <p:txBody>
          <a:bodyPr/>
          <a:lstStyle/>
          <a:p>
            <a:r>
              <a:rPr lang="en-US" sz="42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Contoh</a:t>
            </a:r>
            <a:r>
              <a:rPr lang="en-US" sz="4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(2)</a:t>
            </a:r>
            <a:endParaRPr lang="en-US" sz="42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815340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600" dirty="0" err="1">
                <a:latin typeface="Trebuchet MS" pitchFamily="34" charset="0"/>
              </a:rPr>
              <a:t>Ingat</a:t>
            </a:r>
            <a:r>
              <a:rPr lang="en-US" sz="3600" dirty="0">
                <a:latin typeface="Trebuchet MS" pitchFamily="34" charset="0"/>
              </a:rPr>
              <a:t> </a:t>
            </a:r>
            <a:r>
              <a:rPr lang="en-US" sz="3600" dirty="0" err="1">
                <a:latin typeface="Trebuchet MS" pitchFamily="34" charset="0"/>
              </a:rPr>
              <a:t>bahwa</a:t>
            </a:r>
            <a:r>
              <a:rPr lang="en-US" sz="3600" dirty="0">
                <a:latin typeface="Trebuchet MS" pitchFamily="34" charset="0"/>
              </a:rPr>
              <a:t> </a:t>
            </a:r>
            <a:r>
              <a:rPr lang="en-US" sz="3600" dirty="0" err="1">
                <a:latin typeface="Trebuchet MS" pitchFamily="34" charset="0"/>
              </a:rPr>
              <a:t>bilangan</a:t>
            </a:r>
            <a:r>
              <a:rPr lang="en-US" sz="3600" dirty="0">
                <a:latin typeface="Trebuchet MS" pitchFamily="34" charset="0"/>
              </a:rPr>
              <a:t> Fibonacci f</a:t>
            </a:r>
            <a:r>
              <a:rPr lang="en-US" sz="3600" baseline="-25000" dirty="0">
                <a:latin typeface="Trebuchet MS" pitchFamily="34" charset="0"/>
              </a:rPr>
              <a:t>n</a:t>
            </a:r>
            <a:r>
              <a:rPr lang="en-US" sz="3600" dirty="0">
                <a:latin typeface="Trebuchet MS" pitchFamily="34" charset="0"/>
              </a:rPr>
              <a:t> </a:t>
            </a:r>
            <a:r>
              <a:rPr lang="en-US" sz="3600" dirty="0" err="1">
                <a:latin typeface="Trebuchet MS" pitchFamily="34" charset="0"/>
              </a:rPr>
              <a:t>memenuhi</a:t>
            </a:r>
            <a:r>
              <a:rPr lang="en-US" sz="3600" dirty="0">
                <a:latin typeface="Trebuchet MS" pitchFamily="34" charset="0"/>
              </a:rPr>
              <a:t> </a:t>
            </a:r>
            <a:r>
              <a:rPr lang="en-US" sz="3600" dirty="0" err="1">
                <a:latin typeface="Trebuchet MS" pitchFamily="34" charset="0"/>
              </a:rPr>
              <a:t>relasi</a:t>
            </a:r>
            <a:endParaRPr lang="en-US" sz="3600" dirty="0">
              <a:latin typeface="Trebuchet MS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600" dirty="0">
                <a:latin typeface="Trebuchet MS" pitchFamily="34" charset="0"/>
              </a:rPr>
              <a:t>f</a:t>
            </a:r>
            <a:r>
              <a:rPr lang="en-US" sz="3600" baseline="-25000" dirty="0">
                <a:latin typeface="Trebuchet MS" pitchFamily="34" charset="0"/>
              </a:rPr>
              <a:t>n</a:t>
            </a:r>
            <a:r>
              <a:rPr lang="en-US" sz="3600" dirty="0">
                <a:latin typeface="Trebuchet MS" pitchFamily="34" charset="0"/>
              </a:rPr>
              <a:t> = f</a:t>
            </a:r>
            <a:r>
              <a:rPr lang="en-US" sz="3600" baseline="-25000" dirty="0">
                <a:latin typeface="Trebuchet MS" pitchFamily="34" charset="0"/>
              </a:rPr>
              <a:t>n-1</a:t>
            </a:r>
            <a:r>
              <a:rPr lang="en-US" sz="3600" dirty="0">
                <a:latin typeface="Trebuchet MS" pitchFamily="34" charset="0"/>
              </a:rPr>
              <a:t> + f</a:t>
            </a:r>
            <a:r>
              <a:rPr lang="en-US" sz="3600" baseline="-25000" dirty="0">
                <a:latin typeface="Trebuchet MS" pitchFamily="34" charset="0"/>
              </a:rPr>
              <a:t>n-2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600" dirty="0" err="1">
                <a:latin typeface="Trebuchet MS" pitchFamily="34" charset="0"/>
              </a:rPr>
              <a:t>dan</a:t>
            </a:r>
            <a:r>
              <a:rPr lang="en-US" sz="3600" dirty="0">
                <a:latin typeface="Trebuchet MS" pitchFamily="34" charset="0"/>
              </a:rPr>
              <a:t> </a:t>
            </a:r>
            <a:r>
              <a:rPr lang="en-US" sz="3600" dirty="0" err="1">
                <a:latin typeface="Trebuchet MS" pitchFamily="34" charset="0"/>
              </a:rPr>
              <a:t>kondisi</a:t>
            </a:r>
            <a:r>
              <a:rPr lang="en-US" sz="3600" dirty="0">
                <a:latin typeface="Trebuchet MS" pitchFamily="34" charset="0"/>
              </a:rPr>
              <a:t> </a:t>
            </a:r>
            <a:r>
              <a:rPr lang="en-US" sz="3600" dirty="0" err="1">
                <a:latin typeface="Trebuchet MS" pitchFamily="34" charset="0"/>
              </a:rPr>
              <a:t>awal</a:t>
            </a:r>
            <a:endParaRPr lang="en-US" sz="3600" dirty="0">
              <a:latin typeface="Trebuchet MS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600" dirty="0" smtClean="0">
                <a:latin typeface="Trebuchet MS" pitchFamily="34" charset="0"/>
              </a:rPr>
              <a:t>f</a:t>
            </a:r>
            <a:r>
              <a:rPr lang="en-US" sz="3600" baseline="-25000" dirty="0" smtClean="0">
                <a:latin typeface="Trebuchet MS" pitchFamily="34" charset="0"/>
              </a:rPr>
              <a:t>0</a:t>
            </a:r>
            <a:r>
              <a:rPr lang="en-US" sz="3600" dirty="0" smtClean="0">
                <a:latin typeface="Trebuchet MS" pitchFamily="34" charset="0"/>
              </a:rPr>
              <a:t>=0, </a:t>
            </a:r>
            <a:r>
              <a:rPr lang="en-US" sz="3600" dirty="0">
                <a:latin typeface="Trebuchet MS" pitchFamily="34" charset="0"/>
              </a:rPr>
              <a:t>f</a:t>
            </a:r>
            <a:r>
              <a:rPr lang="en-US" sz="3600" baseline="-25000" dirty="0">
                <a:latin typeface="Trebuchet MS" pitchFamily="34" charset="0"/>
              </a:rPr>
              <a:t>1</a:t>
            </a:r>
            <a:r>
              <a:rPr lang="en-US" sz="3600" dirty="0">
                <a:latin typeface="Trebuchet MS" pitchFamily="34" charset="0"/>
              </a:rPr>
              <a:t>=1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en-US" sz="2400" dirty="0" err="1" smtClean="0">
                <a:sym typeface="Symbol" pitchFamily="18" charset="2"/>
              </a:rPr>
              <a:t>Persamaan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karakteristik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adalah</a:t>
            </a:r>
            <a:r>
              <a:rPr lang="en-US" sz="2400" dirty="0" smtClean="0">
                <a:sym typeface="Symbol" pitchFamily="18" charset="2"/>
              </a:rPr>
              <a:t> r</a:t>
            </a:r>
            <a:r>
              <a:rPr lang="en-US" sz="2400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– r – 1 = 0.</a:t>
            </a:r>
          </a:p>
          <a:p>
            <a:pPr marL="0" lvl="0" indent="0">
              <a:buNone/>
              <a:defRPr/>
            </a:pPr>
            <a:r>
              <a:rPr lang="en-US" sz="2400" dirty="0" err="1" smtClean="0">
                <a:sym typeface="Symbol" pitchFamily="18" charset="2"/>
              </a:rPr>
              <a:t>Akar-akarnya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adalah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 marL="0" lvl="0" indent="0">
              <a:buNone/>
              <a:defRPr/>
            </a:pPr>
            <a:endParaRPr lang="en-US" sz="2400" dirty="0" smtClean="0">
              <a:sym typeface="Symbol" pitchFamily="18" charset="2"/>
            </a:endParaRPr>
          </a:p>
          <a:p>
            <a:pPr marL="0" lvl="0" indent="0">
              <a:buNone/>
              <a:defRPr/>
            </a:pPr>
            <a:endParaRPr lang="en-US" sz="2400" dirty="0" smtClean="0">
              <a:sym typeface="Symbol" pitchFamily="18" charset="2"/>
            </a:endParaRPr>
          </a:p>
          <a:p>
            <a:pPr marL="0" lvl="0" indent="0">
              <a:buNone/>
              <a:defRPr/>
            </a:pPr>
            <a:r>
              <a:rPr lang="en-US" sz="2400" dirty="0" err="1" smtClean="0">
                <a:sym typeface="Symbol" pitchFamily="18" charset="2"/>
              </a:rPr>
              <a:t>Sehingga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solusi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umumnya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adalah</a:t>
            </a:r>
            <a:endParaRPr lang="en-US" sz="2400" dirty="0" smtClean="0">
              <a:sym typeface="Symbol" pitchFamily="18" charset="2"/>
            </a:endParaRPr>
          </a:p>
          <a:p>
            <a:pPr marL="0" lvl="0" indent="0">
              <a:buNone/>
              <a:defRPr/>
            </a:pPr>
            <a:r>
              <a:rPr lang="en-US" dirty="0" smtClean="0">
                <a:sym typeface="Symbol" pitchFamily="18" charset="2"/>
              </a:rPr>
              <a:t/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pPr marL="0" indent="0">
              <a:buNone/>
              <a:defRPr/>
            </a:pPr>
            <a:r>
              <a:rPr lang="en-US" sz="2400" dirty="0" err="1" smtClean="0">
                <a:sym typeface="Symbol" pitchFamily="18" charset="2"/>
              </a:rPr>
              <a:t>Apabila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disubstitusi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dengan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f</a:t>
            </a:r>
            <a:r>
              <a:rPr lang="en-US" sz="2400" baseline="-25000" dirty="0" smtClean="0">
                <a:latin typeface="Trebuchet MS" pitchFamily="34" charset="0"/>
              </a:rPr>
              <a:t>0</a:t>
            </a:r>
            <a:r>
              <a:rPr lang="en-US" sz="2400" dirty="0" smtClean="0">
                <a:latin typeface="Trebuchet MS" pitchFamily="34" charset="0"/>
              </a:rPr>
              <a:t>=0, f</a:t>
            </a:r>
            <a:r>
              <a:rPr lang="en-US" sz="2400" baseline="-25000" dirty="0" smtClean="0">
                <a:latin typeface="Trebuchet MS" pitchFamily="34" charset="0"/>
              </a:rPr>
              <a:t>1</a:t>
            </a:r>
            <a:r>
              <a:rPr lang="en-US" sz="2400" dirty="0" smtClean="0">
                <a:latin typeface="Trebuchet MS" pitchFamily="34" charset="0"/>
              </a:rPr>
              <a:t>=1</a:t>
            </a:r>
          </a:p>
          <a:p>
            <a:pPr marL="0" indent="0">
              <a:buNone/>
              <a:defRPr/>
            </a:pPr>
            <a:endParaRPr lang="en-US" sz="2400" dirty="0" smtClean="0">
              <a:latin typeface="Trebuchet MS" pitchFamily="34" charset="0"/>
            </a:endParaRPr>
          </a:p>
          <a:p>
            <a:pPr marL="0" lvl="0" indent="0">
              <a:buNone/>
              <a:defRPr/>
            </a:pPr>
            <a:endParaRPr lang="en-US" sz="2400" dirty="0" smtClean="0">
              <a:sym typeface="Symbol" pitchFamily="18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143000" y="3505200"/>
          <a:ext cx="3679371" cy="990600"/>
        </p:xfrm>
        <a:graphic>
          <a:graphicData uri="http://schemas.openxmlformats.org/presentationml/2006/ole">
            <p:oleObj spid="_x0000_s14343" name="Equation" r:id="rId3" imgW="1981080" imgH="533160" progId="Equation.3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371600" y="4876800"/>
          <a:ext cx="1805940" cy="411480"/>
        </p:xfrm>
        <a:graphic>
          <a:graphicData uri="http://schemas.openxmlformats.org/presentationml/2006/ole">
            <p:oleObj spid="_x0000_s14346" name="Equation" r:id="rId4" imgW="1002960" imgH="228600" progId="Equation.3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1371600" y="5334000"/>
          <a:ext cx="3657600" cy="914400"/>
        </p:xfrm>
        <a:graphic>
          <a:graphicData uri="http://schemas.openxmlformats.org/presentationml/2006/ole">
            <p:oleObj spid="_x0000_s14347" name="Equation" r:id="rId5" imgW="2031840" imgH="507960" progId="Equation.3">
              <p:embed/>
            </p:oleObj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905000" y="2286000"/>
          <a:ext cx="3281082" cy="914400"/>
        </p:xfrm>
        <a:graphic>
          <a:graphicData uri="http://schemas.openxmlformats.org/presentationml/2006/ole">
            <p:oleObj spid="_x0000_s14348" name="Equation" r:id="rId6" imgW="1549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905000" y="2133600"/>
          <a:ext cx="3636818" cy="1143000"/>
        </p:xfrm>
        <a:graphic>
          <a:graphicData uri="http://schemas.openxmlformats.org/presentationml/2006/ole">
            <p:oleObj spid="_x0000_s15364" name="Equation" r:id="rId3" imgW="1333440" imgH="419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752600" y="3886200"/>
          <a:ext cx="5791200" cy="1447800"/>
        </p:xfrm>
        <a:graphic>
          <a:graphicData uri="http://schemas.openxmlformats.org/presentationml/2006/ole">
            <p:oleObj spid="_x0000_s15365" name="Equation" r:id="rId4" imgW="21333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+ b</a:t>
            </a:r>
            <a:r>
              <a:rPr lang="en-US" baseline="-25000" dirty="0" smtClean="0"/>
              <a:t>n-1</a:t>
            </a:r>
            <a:r>
              <a:rPr lang="en-US" dirty="0" smtClean="0"/>
              <a:t> – 6 b</a:t>
            </a:r>
            <a:r>
              <a:rPr lang="en-US" baseline="-25000" dirty="0" smtClean="0"/>
              <a:t>n-2</a:t>
            </a:r>
            <a:r>
              <a:rPr lang="en-US" dirty="0" smtClean="0"/>
              <a:t> = 0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b</a:t>
            </a:r>
            <a:r>
              <a:rPr lang="en-US" baseline="-25000" dirty="0" smtClean="0"/>
              <a:t>0</a:t>
            </a:r>
            <a:r>
              <a:rPr lang="en-US" dirty="0" smtClean="0"/>
              <a:t> = 0 , b</a:t>
            </a:r>
            <a:r>
              <a:rPr lang="en-US" baseline="-25000" dirty="0" smtClean="0"/>
              <a:t>1</a:t>
            </a:r>
            <a:r>
              <a:rPr lang="en-US" dirty="0" smtClean="0"/>
              <a:t> = 1 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= 7a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- 10 a</a:t>
            </a:r>
            <a:r>
              <a:rPr lang="en-US" sz="2800" baseline="-25000" dirty="0" smtClean="0"/>
              <a:t>n-2 </a:t>
            </a:r>
            <a:r>
              <a:rPr lang="en-US" sz="2800" dirty="0" smtClean="0">
                <a:latin typeface="Trebuchet MS" pitchFamily="34" charset="0"/>
                <a:sym typeface="Symbol" pitchFamily="18" charset="2"/>
              </a:rPr>
              <a:t>	</a:t>
            </a:r>
            <a:br>
              <a:rPr lang="en-US" sz="2800" dirty="0" smtClean="0">
                <a:latin typeface="Trebuchet MS" pitchFamily="34" charset="0"/>
                <a:sym typeface="Symbol" pitchFamily="18" charset="2"/>
              </a:rPr>
            </a:br>
            <a:r>
              <a:rPr lang="en-US" sz="2800" dirty="0" err="1" smtClean="0"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28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Trebuchet MS" pitchFamily="34" charset="0"/>
                <a:sym typeface="Symbol" pitchFamily="18" charset="2"/>
              </a:rPr>
              <a:t>kondisi</a:t>
            </a:r>
            <a:r>
              <a:rPr lang="en-US" sz="28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Trebuchet MS" pitchFamily="34" charset="0"/>
                <a:sym typeface="Symbol" pitchFamily="18" charset="2"/>
              </a:rPr>
              <a:t>awal</a:t>
            </a:r>
            <a:r>
              <a:rPr lang="en-US" sz="28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1,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8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= 3t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 + 4t</a:t>
            </a:r>
            <a:r>
              <a:rPr lang="en-US" sz="2800" baseline="-25000" dirty="0" smtClean="0"/>
              <a:t>n-2</a:t>
            </a:r>
            <a:r>
              <a:rPr lang="en-US" sz="2800" dirty="0" smtClean="0"/>
              <a:t> for n &gt; 1</a:t>
            </a:r>
            <a:br>
              <a:rPr lang="en-US" sz="2800" dirty="0" smtClean="0"/>
            </a:b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kondisi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awal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0,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5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 8a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 – 15a</a:t>
            </a:r>
            <a:r>
              <a:rPr lang="en-US" sz="2400" baseline="-25000" dirty="0" smtClean="0"/>
              <a:t>n-2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0,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2.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400" dirty="0" smtClean="0"/>
          </a:p>
          <a:p>
            <a:pPr marL="624078" indent="-514350">
              <a:buFont typeface="+mj-lt"/>
              <a:buAutoNum type="arabicPeriod"/>
            </a:pP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001000" cy="5410200"/>
          </a:xfrm>
        </p:spPr>
        <p:txBody>
          <a:bodyPr/>
          <a:lstStyle/>
          <a:p>
            <a:pPr marL="0" indent="0">
              <a:spcAft>
                <a:spcPct val="20000"/>
              </a:spcAft>
              <a:buFont typeface="Wingdings" pitchFamily="2" charset="2"/>
              <a:buNone/>
            </a:pPr>
            <a:r>
              <a:rPr lang="en-US" sz="2800" b="1" dirty="0" err="1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Teorema</a:t>
            </a:r>
            <a:r>
              <a:rPr lang="en-US" sz="2800" b="1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 2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Misalkan</a:t>
            </a:r>
            <a:r>
              <a:rPr lang="en-US" sz="2800" dirty="0">
                <a:latin typeface="Trebuchet MS" pitchFamily="34" charset="0"/>
              </a:rPr>
              <a:t> c</a:t>
            </a:r>
            <a:r>
              <a:rPr lang="en-US" sz="2800" baseline="-25000" dirty="0">
                <a:latin typeface="Trebuchet MS" pitchFamily="34" charset="0"/>
              </a:rPr>
              <a:t>1</a:t>
            </a:r>
            <a:r>
              <a:rPr lang="en-US" sz="2800" dirty="0">
                <a:latin typeface="Trebuchet MS" pitchFamily="34" charset="0"/>
              </a:rPr>
              <a:t>, c</a:t>
            </a:r>
            <a:r>
              <a:rPr lang="en-US" sz="2800" baseline="-25000" dirty="0">
                <a:latin typeface="Trebuchet MS" pitchFamily="34" charset="0"/>
              </a:rPr>
              <a:t>2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bilangan</a:t>
            </a:r>
            <a:r>
              <a:rPr lang="en-US" sz="2800" dirty="0">
                <a:latin typeface="Trebuchet MS" pitchFamily="34" charset="0"/>
              </a:rPr>
              <a:t> real </a:t>
            </a:r>
            <a:r>
              <a:rPr lang="en-US" sz="2800" dirty="0" err="1">
                <a:latin typeface="Trebuchet MS" pitchFamily="34" charset="0"/>
              </a:rPr>
              <a:t>dengan</a:t>
            </a:r>
            <a:r>
              <a:rPr lang="en-US" sz="2800" dirty="0">
                <a:latin typeface="Trebuchet MS" pitchFamily="34" charset="0"/>
              </a:rPr>
              <a:t> c</a:t>
            </a:r>
            <a:r>
              <a:rPr lang="en-US" sz="2800" baseline="-25000" dirty="0">
                <a:latin typeface="Trebuchet MS" pitchFamily="34" charset="0"/>
              </a:rPr>
              <a:t>2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</a:t>
            </a:r>
            <a:r>
              <a:rPr lang="en-US" sz="2800" dirty="0">
                <a:latin typeface="Trebuchet MS" pitchFamily="34" charset="0"/>
              </a:rPr>
              <a:t> 0 </a:t>
            </a:r>
            <a:r>
              <a:rPr lang="en-US" sz="2800" dirty="0" err="1">
                <a:latin typeface="Trebuchet MS" pitchFamily="34" charset="0"/>
              </a:rPr>
              <a:t>dan</a:t>
            </a:r>
            <a:r>
              <a:rPr lang="en-US" sz="2800" dirty="0">
                <a:latin typeface="Trebuchet MS" pitchFamily="34" charset="0"/>
              </a:rPr>
              <a:t> r</a:t>
            </a:r>
            <a:r>
              <a:rPr lang="en-US" sz="2800" baseline="30000" dirty="0">
                <a:latin typeface="Trebuchet MS" pitchFamily="34" charset="0"/>
              </a:rPr>
              <a:t>2</a:t>
            </a:r>
            <a:r>
              <a:rPr lang="en-US" sz="2800" dirty="0">
                <a:latin typeface="Trebuchet MS" pitchFamily="34" charset="0"/>
              </a:rPr>
              <a:t> - c</a:t>
            </a:r>
            <a:r>
              <a:rPr lang="en-US" sz="2800" baseline="-25000" dirty="0">
                <a:latin typeface="Trebuchet MS" pitchFamily="34" charset="0"/>
              </a:rPr>
              <a:t>1</a:t>
            </a:r>
            <a:r>
              <a:rPr lang="en-US" sz="2800" dirty="0">
                <a:latin typeface="Trebuchet MS" pitchFamily="34" charset="0"/>
              </a:rPr>
              <a:t>r - c</a:t>
            </a:r>
            <a:r>
              <a:rPr lang="en-US" sz="2800" baseline="-25000" dirty="0">
                <a:latin typeface="Trebuchet MS" pitchFamily="34" charset="0"/>
              </a:rPr>
              <a:t>2</a:t>
            </a:r>
            <a:r>
              <a:rPr lang="en-US" sz="2800" dirty="0">
                <a:latin typeface="Trebuchet MS" pitchFamily="34" charset="0"/>
              </a:rPr>
              <a:t> = 0 </a:t>
            </a:r>
            <a:r>
              <a:rPr lang="en-US" sz="2800" dirty="0" err="1">
                <a:latin typeface="Trebuchet MS" pitchFamily="34" charset="0"/>
              </a:rPr>
              <a:t>mempunyai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solidFill>
                  <a:schemeClr val="folHlink"/>
                </a:solidFill>
                <a:latin typeface="Trebuchet MS" pitchFamily="34" charset="0"/>
              </a:rPr>
              <a:t>hanya</a:t>
            </a:r>
            <a:r>
              <a:rPr lang="en-US" sz="2800" dirty="0">
                <a:solidFill>
                  <a:schemeClr val="folHlink"/>
                </a:solidFill>
                <a:latin typeface="Trebuchet MS" pitchFamily="34" charset="0"/>
              </a:rPr>
              <a:t> </a:t>
            </a:r>
            <a:r>
              <a:rPr lang="en-US" sz="2800" dirty="0" err="1">
                <a:solidFill>
                  <a:schemeClr val="folHlink"/>
                </a:solidFill>
                <a:latin typeface="Trebuchet MS" pitchFamily="34" charset="0"/>
              </a:rPr>
              <a:t>satu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akar</a:t>
            </a:r>
            <a:r>
              <a:rPr lang="en-US" sz="2800" dirty="0">
                <a:latin typeface="Trebuchet MS" pitchFamily="34" charset="0"/>
              </a:rPr>
              <a:t> r</a:t>
            </a:r>
            <a:r>
              <a:rPr lang="en-US" sz="2800" baseline="-25000" dirty="0">
                <a:latin typeface="Trebuchet MS" pitchFamily="34" charset="0"/>
              </a:rPr>
              <a:t>0</a:t>
            </a:r>
            <a:r>
              <a:rPr lang="en-US" sz="2800" dirty="0">
                <a:latin typeface="Trebuchet MS" pitchFamily="34" charset="0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Maka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semua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solusi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dari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relasi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i="1" dirty="0">
                <a:latin typeface="Trebuchet MS" pitchFamily="34" charset="0"/>
              </a:rPr>
              <a:t>recurrence</a:t>
            </a:r>
            <a:r>
              <a:rPr lang="en-US" sz="2800" dirty="0">
                <a:latin typeface="Trebuchet MS" pitchFamily="34" charset="0"/>
              </a:rPr>
              <a:t>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 = c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1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n-1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+ c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2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n-2</a:t>
            </a:r>
            <a:r>
              <a:rPr lang="en-US" sz="2800" b="1" baseline="-25000" dirty="0">
                <a:solidFill>
                  <a:schemeClr val="hlink"/>
                </a:solidFill>
                <a:latin typeface="Trebuchet MS" pitchFamily="34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berbentuk</a:t>
            </a:r>
            <a:r>
              <a:rPr lang="en-US" sz="2800" dirty="0">
                <a:latin typeface="Trebuchet MS" pitchFamily="34" charset="0"/>
              </a:rPr>
              <a:t> 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 =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1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r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0</a:t>
            </a:r>
            <a:r>
              <a:rPr lang="en-US" sz="2800" baseline="30000" dirty="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 +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2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nr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</a:rPr>
              <a:t>0</a:t>
            </a:r>
            <a:r>
              <a:rPr lang="en-US" sz="2800" baseline="30000" dirty="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, n=0,1,2,…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dengan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1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dan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2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konstan</a:t>
            </a:r>
            <a:r>
              <a:rPr lang="en-US" sz="2800" dirty="0">
                <a:latin typeface="Trebuchet MS" pitchFamily="34" charset="0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endParaRPr lang="en-US" sz="2800" dirty="0">
              <a:latin typeface="Trebuchet MS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06475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Solusi relasi recurrence homogen orde 2 dengan akar tunggal</a:t>
            </a:r>
            <a:endParaRPr lang="en-CA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153400" cy="4648200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a</a:t>
            </a:r>
            <a:r>
              <a:rPr lang="en-US" sz="3600" baseline="-25000" dirty="0" smtClean="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>
                <a:latin typeface="Trebuchet MS" pitchFamily="34" charset="0"/>
                <a:sym typeface="Symbol" pitchFamily="18" charset="2"/>
              </a:rPr>
              <a:t>= 6a</a:t>
            </a:r>
            <a:r>
              <a:rPr lang="en-US" sz="3600" baseline="-25000" dirty="0">
                <a:latin typeface="Trebuchet MS" pitchFamily="34" charset="0"/>
                <a:sym typeface="Symbol" pitchFamily="18" charset="2"/>
              </a:rPr>
              <a:t>n-1</a:t>
            </a:r>
            <a:r>
              <a:rPr lang="en-US" sz="3600" dirty="0">
                <a:latin typeface="Trebuchet MS" pitchFamily="34" charset="0"/>
                <a:sym typeface="Symbol" pitchFamily="18" charset="2"/>
              </a:rPr>
              <a:t>- 9a</a:t>
            </a:r>
            <a:r>
              <a:rPr lang="en-US" sz="3600" baseline="-25000" dirty="0">
                <a:latin typeface="Trebuchet MS" pitchFamily="34" charset="0"/>
                <a:sym typeface="Symbol" pitchFamily="18" charset="2"/>
              </a:rPr>
              <a:t>n-2</a:t>
            </a:r>
            <a:r>
              <a:rPr lang="en-US" sz="36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/>
            </a:r>
            <a:br>
              <a:rPr lang="en-US" sz="3600" dirty="0" smtClean="0">
                <a:latin typeface="Trebuchet MS" pitchFamily="34" charset="0"/>
                <a:sym typeface="Symbol" pitchFamily="18" charset="2"/>
              </a:rPr>
            </a:br>
            <a:r>
              <a:rPr lang="en-US" sz="3600" dirty="0" err="1" smtClean="0"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err="1">
                <a:latin typeface="Trebuchet MS" pitchFamily="34" charset="0"/>
                <a:sym typeface="Symbol" pitchFamily="18" charset="2"/>
              </a:rPr>
              <a:t>kondisi</a:t>
            </a:r>
            <a:r>
              <a:rPr lang="en-US" sz="36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err="1">
                <a:latin typeface="Trebuchet MS" pitchFamily="34" charset="0"/>
                <a:sym typeface="Symbol" pitchFamily="18" charset="2"/>
              </a:rPr>
              <a:t>awal</a:t>
            </a:r>
            <a:r>
              <a:rPr lang="en-US" sz="3600" dirty="0">
                <a:latin typeface="Trebuchet MS" pitchFamily="34" charset="0"/>
                <a:sym typeface="Symbol" pitchFamily="18" charset="2"/>
              </a:rPr>
              <a:t> a</a:t>
            </a:r>
            <a:r>
              <a:rPr lang="en-US" sz="3600" baseline="-25000" dirty="0">
                <a:latin typeface="Trebuchet MS" pitchFamily="34" charset="0"/>
                <a:sym typeface="Symbol" pitchFamily="18" charset="2"/>
              </a:rPr>
              <a:t>0</a:t>
            </a:r>
            <a:r>
              <a:rPr lang="en-US" sz="3600" dirty="0">
                <a:latin typeface="Trebuchet MS" pitchFamily="34" charset="0"/>
                <a:sym typeface="Symbol" pitchFamily="18" charset="2"/>
              </a:rPr>
              <a:t> = 1 </a:t>
            </a:r>
            <a:r>
              <a:rPr lang="en-US" sz="3600" dirty="0" err="1">
                <a:latin typeface="Trebuchet MS" pitchFamily="34" charset="0"/>
                <a:sym typeface="Symbol" pitchFamily="18" charset="2"/>
              </a:rPr>
              <a:t>dan</a:t>
            </a:r>
            <a:r>
              <a:rPr lang="en-US" sz="3600" dirty="0">
                <a:latin typeface="Trebuchet MS" pitchFamily="34" charset="0"/>
                <a:sym typeface="Symbol" pitchFamily="18" charset="2"/>
              </a:rPr>
              <a:t> a</a:t>
            </a:r>
            <a:r>
              <a:rPr lang="en-US" sz="3600" baseline="-25000" dirty="0"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3600" dirty="0">
                <a:latin typeface="Trebuchet MS" pitchFamily="34" charset="0"/>
                <a:sym typeface="Symbol" pitchFamily="18" charset="2"/>
              </a:rPr>
              <a:t>= 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6.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 = 2a</a:t>
            </a:r>
            <a:r>
              <a:rPr lang="en-US" sz="3600" baseline="-25000" dirty="0" smtClean="0"/>
              <a:t>n-1</a:t>
            </a:r>
            <a:r>
              <a:rPr lang="en-US" sz="3600" dirty="0" smtClean="0"/>
              <a:t>-a</a:t>
            </a:r>
            <a:r>
              <a:rPr lang="en-US" sz="3600" baseline="-25000" dirty="0" smtClean="0"/>
              <a:t>n-2 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/>
            </a:r>
            <a:br>
              <a:rPr lang="en-US" sz="3600" dirty="0" smtClean="0">
                <a:latin typeface="Trebuchet MS" pitchFamily="34" charset="0"/>
                <a:sym typeface="Symbol" pitchFamily="18" charset="2"/>
              </a:rPr>
            </a:br>
            <a:r>
              <a:rPr lang="en-US" sz="3600" dirty="0" err="1" smtClean="0"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err="1" smtClean="0">
                <a:latin typeface="Trebuchet MS" pitchFamily="34" charset="0"/>
                <a:sym typeface="Symbol" pitchFamily="18" charset="2"/>
              </a:rPr>
              <a:t>kondisi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err="1" smtClean="0">
                <a:latin typeface="Trebuchet MS" pitchFamily="34" charset="0"/>
                <a:sym typeface="Symbol" pitchFamily="18" charset="2"/>
              </a:rPr>
              <a:t>awal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smtClean="0"/>
              <a:t>a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 = 1, 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2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 = 4a</a:t>
            </a:r>
            <a:r>
              <a:rPr lang="en-US" sz="3600" baseline="-25000" dirty="0" smtClean="0"/>
              <a:t>n-1</a:t>
            </a:r>
            <a:r>
              <a:rPr lang="en-US" sz="3600" dirty="0" smtClean="0"/>
              <a:t>- 4 a</a:t>
            </a:r>
            <a:r>
              <a:rPr lang="en-US" sz="3600" baseline="-25000" dirty="0" smtClean="0"/>
              <a:t>n-2 </a:t>
            </a:r>
          </a:p>
          <a:p>
            <a:pPr marL="624078" indent="-514350">
              <a:buNone/>
            </a:pPr>
            <a:r>
              <a:rPr lang="en-US" sz="3600" baseline="-25000" dirty="0" smtClean="0">
                <a:latin typeface="Trebuchet MS" pitchFamily="34" charset="0"/>
                <a:sym typeface="Symbol" pitchFamily="18" charset="2"/>
              </a:rPr>
              <a:t>	</a:t>
            </a:r>
            <a:r>
              <a:rPr lang="en-US" sz="3600" dirty="0" err="1" smtClean="0"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err="1" smtClean="0">
                <a:latin typeface="Trebuchet MS" pitchFamily="34" charset="0"/>
                <a:sym typeface="Symbol" pitchFamily="18" charset="2"/>
              </a:rPr>
              <a:t>kondisi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err="1" smtClean="0">
                <a:latin typeface="Trebuchet MS" pitchFamily="34" charset="0"/>
                <a:sym typeface="Symbol" pitchFamily="18" charset="2"/>
              </a:rPr>
              <a:t>awal</a:t>
            </a:r>
            <a:r>
              <a:rPr lang="en-US" sz="36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3600" dirty="0" smtClean="0"/>
              <a:t>a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 = 1, 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8</a:t>
            </a:r>
          </a:p>
          <a:p>
            <a:pPr marL="624078" indent="-514350">
              <a:buNone/>
            </a:pPr>
            <a:r>
              <a:rPr lang="en-US" sz="3600" dirty="0" smtClean="0"/>
              <a:t>  </a:t>
            </a:r>
          </a:p>
          <a:p>
            <a:pPr marL="624078" indent="-514350">
              <a:buNone/>
            </a:pPr>
            <a:endParaRPr lang="en-US" sz="3600" dirty="0" smtClean="0"/>
          </a:p>
          <a:p>
            <a:pPr marL="624078" indent="-514350">
              <a:buNone/>
            </a:pPr>
            <a:endParaRPr lang="en-US" sz="3600" dirty="0" smtClean="0"/>
          </a:p>
          <a:p>
            <a:pPr marL="624078" indent="-514350">
              <a:buNone/>
            </a:pPr>
            <a:endParaRPr lang="en-US" sz="3600" dirty="0" smtClean="0"/>
          </a:p>
          <a:p>
            <a:pPr marL="624078" indent="-514350">
              <a:buNone/>
            </a:pPr>
            <a:endParaRPr lang="en-US" sz="3600" dirty="0" smtClean="0"/>
          </a:p>
          <a:p>
            <a:pPr marL="624078" indent="-514350">
              <a:buNone/>
            </a:pPr>
            <a:endParaRPr lang="en-US" sz="3600" dirty="0" smtClean="0"/>
          </a:p>
          <a:p>
            <a:pPr marL="624078" indent="-514350">
              <a:buNone/>
            </a:pPr>
            <a:endParaRPr lang="en-US" sz="3600" dirty="0" smtClean="0">
              <a:latin typeface="Trebuchet MS" pitchFamily="34" charset="0"/>
              <a:sym typeface="Symbol" pitchFamily="18" charset="2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Font typeface="Wingdings" pitchFamily="2" charset="2"/>
              <a:buNone/>
            </a:pPr>
            <a:endParaRPr lang="en-US" sz="3600" dirty="0" smtClean="0">
              <a:latin typeface="Trebuchet MS" pitchFamily="34" charset="0"/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endParaRPr lang="en-US" sz="3600" dirty="0" smtClean="0">
              <a:latin typeface="Trebuchet MS" pitchFamily="34" charset="0"/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endParaRPr lang="en-US" sz="3600" dirty="0"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162925" cy="731838"/>
          </a:xfrm>
          <a:noFill/>
          <a:ln/>
        </p:spPr>
        <p:txBody>
          <a:bodyPr anchor="b">
            <a:spAutoFit/>
          </a:bodyPr>
          <a:lstStyle/>
          <a:p>
            <a:r>
              <a:rPr lang="en-US" sz="42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Tentukan</a:t>
            </a:r>
            <a:r>
              <a:rPr lang="en-US" sz="4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42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solusi</a:t>
            </a:r>
            <a:r>
              <a:rPr lang="en-US" sz="4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42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dari</a:t>
            </a:r>
            <a:endParaRPr lang="en-CA" sz="42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077200" cy="5257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Teorema 3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Misalkan c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1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, c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2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, …, c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bilangan real dan persamaan karakteristik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800" baseline="30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- c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800" baseline="30000">
                <a:latin typeface="Trebuchet MS" pitchFamily="34" charset="0"/>
                <a:sym typeface="Symbol" pitchFamily="18" charset="2"/>
              </a:rPr>
              <a:t>k-1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- c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800" baseline="30000">
                <a:latin typeface="Trebuchet MS" pitchFamily="34" charset="0"/>
                <a:sym typeface="Symbol" pitchFamily="18" charset="2"/>
              </a:rPr>
              <a:t>k-2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- … - c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k-1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r - c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= 0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mempunyai </a:t>
            </a:r>
            <a:r>
              <a:rPr lang="en-US" sz="2800" i="1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akar 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r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1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, r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2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, …, r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k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yang berbeda.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Maka, solusi relasi </a:t>
            </a:r>
            <a:r>
              <a:rPr lang="en-US" sz="2800" i="1">
                <a:latin typeface="Trebuchet MS" pitchFamily="34" charset="0"/>
                <a:sym typeface="Symbol" pitchFamily="18" charset="2"/>
              </a:rPr>
              <a:t>recurrence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 = c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1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n-1 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+ c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2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n-2 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+ … + c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n-k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selalu berbentuk                                        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 = 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1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r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1</a:t>
            </a:r>
            <a:r>
              <a:rPr lang="en-US" sz="2800" baseline="3000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 + 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2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r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2</a:t>
            </a:r>
            <a:r>
              <a:rPr lang="en-US" sz="2800" baseline="30000">
                <a:solidFill>
                  <a:schemeClr val="hlink"/>
                </a:solidFill>
                <a:latin typeface="Trebuchet MS" pitchFamily="34" charset="0"/>
              </a:rPr>
              <a:t>n 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+ … + 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k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r</a:t>
            </a:r>
            <a:r>
              <a:rPr lang="en-US" sz="2800" baseline="-25000">
                <a:solidFill>
                  <a:schemeClr val="hlink"/>
                </a:solidFill>
                <a:latin typeface="Trebuchet MS" pitchFamily="34" charset="0"/>
              </a:rPr>
              <a:t>k</a:t>
            </a:r>
            <a:r>
              <a:rPr lang="en-US" sz="2800" baseline="30000">
                <a:solidFill>
                  <a:schemeClr val="hlink"/>
                </a:solidFill>
                <a:latin typeface="Trebuchet MS" pitchFamily="34" charset="0"/>
              </a:rPr>
              <a:t>n </a:t>
            </a:r>
            <a:r>
              <a:rPr lang="en-US" sz="2800">
                <a:latin typeface="Trebuchet MS" pitchFamily="34" charset="0"/>
              </a:rPr>
              <a:t>, n=0,1,2,…</a:t>
            </a:r>
            <a:r>
              <a:rPr lang="en-US" sz="2800">
                <a:solidFill>
                  <a:schemeClr val="hlink"/>
                </a:solidFill>
                <a:latin typeface="Trebuchet MS" pitchFamily="34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</a:rPr>
              <a:t>dengan</a:t>
            </a:r>
            <a:r>
              <a:rPr lang="en-US" sz="2800" b="1">
                <a:latin typeface="Trebuchet MS" pitchFamily="34" charset="0"/>
              </a:rPr>
              <a:t> </a:t>
            </a:r>
            <a:r>
              <a:rPr lang="en-US" sz="2800" b="1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="1" baseline="-25000">
                <a:solidFill>
                  <a:schemeClr val="hlink"/>
                </a:solidFill>
                <a:latin typeface="Trebuchet MS" pitchFamily="34" charset="0"/>
              </a:rPr>
              <a:t>i </a:t>
            </a:r>
            <a:r>
              <a:rPr lang="en-US" sz="2800">
                <a:latin typeface="Trebuchet MS" pitchFamily="34" charset="0"/>
              </a:rPr>
              <a:t>, i=0,1,…,k</a:t>
            </a:r>
            <a:r>
              <a:rPr lang="en-US" sz="2800" b="1">
                <a:latin typeface="Trebuchet MS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konstan.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871538" y="136525"/>
            <a:ext cx="8162925" cy="1311275"/>
          </a:xfrm>
          <a:noFill/>
          <a:ln/>
        </p:spPr>
        <p:txBody>
          <a:bodyPr anchor="b">
            <a:spAutoFit/>
          </a:bodyPr>
          <a:lstStyle/>
          <a:p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Solusi relasi recurrence homogen orde n dengan akar berbeda</a:t>
            </a:r>
            <a:endParaRPr lang="en-CA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848600" cy="1371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Tentukan solusi dari relasi </a:t>
            </a:r>
            <a:r>
              <a:rPr lang="en-US" sz="2800" i="1">
                <a:latin typeface="Trebuchet MS" pitchFamily="34" charset="0"/>
                <a:sym typeface="Symbol" pitchFamily="18" charset="2"/>
              </a:rPr>
              <a:t>recurrence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n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= 6a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n-1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– 11a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n-2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+ 6a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n-3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dengan kondisi awal 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0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=2, 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1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=5 dan 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2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=15.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62925" cy="671513"/>
          </a:xfrm>
          <a:noFill/>
          <a:ln/>
        </p:spPr>
        <p:txBody>
          <a:bodyPr anchor="b">
            <a:spAutoFit/>
          </a:bodyPr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Contoh (2)</a:t>
            </a:r>
            <a:endParaRPr lang="en-CA" sz="42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85800" y="2743200"/>
            <a:ext cx="82296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b="1" dirty="0" err="1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Solusi</a:t>
            </a:r>
            <a:r>
              <a:rPr lang="en-US" sz="2800" b="1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.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Persamaan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karakteristiknya</a:t>
            </a:r>
            <a:endParaRPr lang="en-US" sz="2800" dirty="0">
              <a:latin typeface="Trebuchet MS" pitchFamily="34" charset="0"/>
              <a:sym typeface="Symbol" pitchFamily="18" charset="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800" baseline="30000" dirty="0">
                <a:latin typeface="Trebuchet MS" pitchFamily="34" charset="0"/>
                <a:sym typeface="Symbol" pitchFamily="18" charset="2"/>
              </a:rPr>
              <a:t>3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- 6r</a:t>
            </a:r>
            <a:r>
              <a:rPr lang="en-US" sz="2800" baseline="30000" dirty="0"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+ 11r - 6 = 0.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Jadi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akar-akarnya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r=1, r=2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dan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r=3.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demikian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,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solusinya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berbentuk</a:t>
            </a:r>
            <a:endParaRPr lang="en-US" sz="2800" dirty="0">
              <a:latin typeface="Trebuchet MS" pitchFamily="34" charset="0"/>
              <a:sym typeface="Symbol" pitchFamily="18" charset="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</a:rPr>
              <a:t>a</a:t>
            </a:r>
            <a:r>
              <a:rPr lang="en-US" sz="2800" baseline="-25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=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1</a:t>
            </a:r>
            <a:r>
              <a:rPr lang="en-US" sz="2800" dirty="0">
                <a:latin typeface="Trebuchet MS" pitchFamily="34" charset="0"/>
              </a:rPr>
              <a:t>1</a:t>
            </a:r>
            <a:r>
              <a:rPr lang="en-US" sz="2800" baseline="30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+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2</a:t>
            </a:r>
            <a:r>
              <a:rPr lang="en-US" sz="2800" dirty="0">
                <a:latin typeface="Trebuchet MS" pitchFamily="34" charset="0"/>
              </a:rPr>
              <a:t>2</a:t>
            </a:r>
            <a:r>
              <a:rPr lang="en-US" sz="2800" baseline="30000" dirty="0">
                <a:latin typeface="Trebuchet MS" pitchFamily="34" charset="0"/>
              </a:rPr>
              <a:t>n </a:t>
            </a:r>
            <a:r>
              <a:rPr lang="en-US" sz="2800" dirty="0">
                <a:latin typeface="Trebuchet MS" pitchFamily="34" charset="0"/>
              </a:rPr>
              <a:t>+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k</a:t>
            </a:r>
            <a:r>
              <a:rPr lang="en-US" sz="2800" dirty="0">
                <a:latin typeface="Trebuchet MS" pitchFamily="34" charset="0"/>
              </a:rPr>
              <a:t>3</a:t>
            </a:r>
            <a:r>
              <a:rPr lang="en-US" sz="2800" baseline="30000" dirty="0">
                <a:latin typeface="Trebuchet MS" pitchFamily="34" charset="0"/>
              </a:rPr>
              <a:t>n </a:t>
            </a:r>
            <a:r>
              <a:rPr lang="en-US" sz="2800" dirty="0">
                <a:latin typeface="Trebuchet MS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</a:rPr>
              <a:t>Dari </a:t>
            </a:r>
            <a:r>
              <a:rPr lang="en-US" sz="2800" dirty="0" err="1">
                <a:latin typeface="Trebuchet MS" pitchFamily="34" charset="0"/>
              </a:rPr>
              <a:t>kondisi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awalnya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diperoleh</a:t>
            </a:r>
            <a:r>
              <a:rPr lang="en-US" sz="2800" b="1" dirty="0">
                <a:latin typeface="Trebuchet MS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</a:rPr>
              <a:t>a</a:t>
            </a:r>
            <a:r>
              <a:rPr lang="en-US" sz="2800" baseline="-25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= 1 - 2</a:t>
            </a:r>
            <a:r>
              <a:rPr lang="en-US" sz="2800" baseline="30000" dirty="0">
                <a:latin typeface="Trebuchet MS" pitchFamily="34" charset="0"/>
              </a:rPr>
              <a:t>n </a:t>
            </a:r>
            <a:r>
              <a:rPr lang="en-US" sz="2800" dirty="0">
                <a:latin typeface="Trebuchet MS" pitchFamily="34" charset="0"/>
              </a:rPr>
              <a:t>+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2  </a:t>
            </a:r>
            <a:r>
              <a:rPr lang="en-US" sz="2800" dirty="0">
                <a:latin typeface="Trebuchet MS" pitchFamily="34" charset="0"/>
              </a:rPr>
              <a:t>3</a:t>
            </a:r>
            <a:r>
              <a:rPr lang="en-US" sz="2800" baseline="30000" dirty="0">
                <a:latin typeface="Trebuchet MS" pitchFamily="34" charset="0"/>
              </a:rPr>
              <a:t>n </a:t>
            </a:r>
            <a:r>
              <a:rPr lang="en-US" sz="2800" dirty="0">
                <a:latin typeface="Trebuchet MS" pitchFamily="34" charset="0"/>
              </a:rPr>
              <a:t>.</a:t>
            </a:r>
            <a:endParaRPr lang="en-US" sz="2800" dirty="0"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305800" cy="54102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Teorema 4</a:t>
            </a:r>
          </a:p>
          <a:p>
            <a:pPr marL="0" indent="0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latin typeface="Trebuchet MS" pitchFamily="34" charset="0"/>
                <a:sym typeface="Symbol" pitchFamily="18" charset="2"/>
              </a:rPr>
              <a:t>Misal c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1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, c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2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, …, c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 bilangan real dan persamaan karakteristik </a:t>
            </a:r>
          </a:p>
          <a:p>
            <a:pPr marL="0" indent="0" algn="ctr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 - c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Trebuchet MS" pitchFamily="34" charset="0"/>
                <a:sym typeface="Symbol" pitchFamily="18" charset="2"/>
              </a:rPr>
              <a:t>k-1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- c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Trebuchet MS" pitchFamily="34" charset="0"/>
                <a:sym typeface="Symbol" pitchFamily="18" charset="2"/>
              </a:rPr>
              <a:t>k-2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- … - c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k-1 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r - c</a:t>
            </a:r>
            <a:r>
              <a:rPr lang="en-US" sz="2400" baseline="-25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 = 0 </a:t>
            </a:r>
          </a:p>
          <a:p>
            <a:pPr marL="0" indent="0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latin typeface="Trebuchet MS" pitchFamily="34" charset="0"/>
                <a:sym typeface="Symbol" pitchFamily="18" charset="2"/>
              </a:rPr>
              <a:t>mempunyai </a:t>
            </a:r>
            <a:r>
              <a:rPr lang="en-US" sz="2400" i="1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t</a:t>
            </a:r>
            <a:r>
              <a:rPr lang="en-US" sz="2400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 akar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r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, r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2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, … , r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t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berbeda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 dengan multiplisitas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m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, m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2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, … , m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t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 (</a:t>
            </a:r>
            <a:r>
              <a:rPr lang="en-US" sz="2400">
                <a:latin typeface="Trebuchet MS" pitchFamily="34" charset="0"/>
              </a:rPr>
              <a:t>m</a:t>
            </a:r>
            <a:r>
              <a:rPr lang="en-US" sz="2400" baseline="-25000">
                <a:latin typeface="Trebuchet MS" pitchFamily="34" charset="0"/>
              </a:rPr>
              <a:t>1</a:t>
            </a:r>
            <a:r>
              <a:rPr lang="en-US" sz="2400">
                <a:latin typeface="Trebuchet MS" pitchFamily="34" charset="0"/>
              </a:rPr>
              <a:t>+ m</a:t>
            </a:r>
            <a:r>
              <a:rPr lang="en-US" sz="2400" baseline="-25000">
                <a:latin typeface="Trebuchet MS" pitchFamily="34" charset="0"/>
              </a:rPr>
              <a:t>2 </a:t>
            </a:r>
            <a:r>
              <a:rPr lang="en-US" sz="2400">
                <a:latin typeface="Trebuchet MS" pitchFamily="34" charset="0"/>
              </a:rPr>
              <a:t>+ … + m</a:t>
            </a:r>
            <a:r>
              <a:rPr lang="en-US" sz="2400" baseline="-25000">
                <a:latin typeface="Trebuchet MS" pitchFamily="34" charset="0"/>
              </a:rPr>
              <a:t>t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 = k).  </a:t>
            </a:r>
          </a:p>
          <a:p>
            <a:pPr marL="0" indent="0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latin typeface="Trebuchet MS" pitchFamily="34" charset="0"/>
                <a:sym typeface="Symbol" pitchFamily="18" charset="2"/>
              </a:rPr>
              <a:t>Maka solusi relasi recurrence </a:t>
            </a:r>
          </a:p>
          <a:p>
            <a:pPr marL="0" indent="0" algn="ctr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 = c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n-1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+ c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n-2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+ … + c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 a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n-k</a:t>
            </a:r>
            <a:r>
              <a:rPr lang="en-US" sz="2400">
                <a:latin typeface="Trebuchet MS" pitchFamily="34" charset="0"/>
                <a:sym typeface="Symbol" pitchFamily="18" charset="2"/>
              </a:rPr>
              <a:t>  </a:t>
            </a:r>
          </a:p>
          <a:p>
            <a:pPr marL="0" indent="0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latin typeface="Trebuchet MS" pitchFamily="34" charset="0"/>
                <a:sym typeface="Symbol" pitchFamily="18" charset="2"/>
              </a:rPr>
              <a:t>selalu berbentuk</a:t>
            </a:r>
          </a:p>
          <a:p>
            <a:pPr marL="0" indent="0" algn="ctr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 = (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1,0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+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1,1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n + … +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1,m1-1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 n</a:t>
            </a:r>
            <a:r>
              <a:rPr lang="en-US" sz="2400" baseline="30000">
                <a:solidFill>
                  <a:schemeClr val="hlink"/>
                </a:solidFill>
                <a:latin typeface="Trebuchet MS" pitchFamily="34" charset="0"/>
              </a:rPr>
              <a:t>m1-1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)r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1</a:t>
            </a:r>
            <a:r>
              <a:rPr lang="en-US" sz="2400" baseline="3000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      	+ (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2,0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+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2,1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n + … +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2,m2-1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 n</a:t>
            </a:r>
            <a:r>
              <a:rPr lang="en-US" sz="2400" baseline="30000">
                <a:solidFill>
                  <a:schemeClr val="hlink"/>
                </a:solidFill>
                <a:latin typeface="Trebuchet MS" pitchFamily="34" charset="0"/>
              </a:rPr>
              <a:t>m2-1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)r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2</a:t>
            </a:r>
            <a:r>
              <a:rPr lang="en-US" sz="2400" baseline="30000">
                <a:solidFill>
                  <a:schemeClr val="hlink"/>
                </a:solidFill>
                <a:latin typeface="Trebuchet MS" pitchFamily="34" charset="0"/>
              </a:rPr>
              <a:t>n</a:t>
            </a:r>
          </a:p>
          <a:p>
            <a:pPr marL="0" indent="0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1997075" algn="l"/>
              </a:tabLst>
            </a:pPr>
            <a:r>
              <a:rPr lang="en-US" sz="2400" baseline="30000">
                <a:solidFill>
                  <a:schemeClr val="hlink"/>
                </a:solidFill>
                <a:latin typeface="Trebuchet MS" pitchFamily="34" charset="0"/>
              </a:rPr>
              <a:t>          	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+ … + (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t,0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+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t,1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n + … + 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t,mt-1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 n</a:t>
            </a:r>
            <a:r>
              <a:rPr lang="en-US" sz="2400" baseline="30000">
                <a:solidFill>
                  <a:schemeClr val="hlink"/>
                </a:solidFill>
                <a:latin typeface="Trebuchet MS" pitchFamily="34" charset="0"/>
              </a:rPr>
              <a:t>mt-1</a:t>
            </a:r>
            <a:r>
              <a:rPr lang="en-US" sz="2400">
                <a:solidFill>
                  <a:schemeClr val="hlink"/>
                </a:solidFill>
                <a:latin typeface="Trebuchet MS" pitchFamily="34" charset="0"/>
              </a:rPr>
              <a:t>)r</a:t>
            </a:r>
            <a:r>
              <a:rPr lang="en-US" sz="2400" baseline="-25000">
                <a:solidFill>
                  <a:schemeClr val="hlink"/>
                </a:solidFill>
                <a:latin typeface="Trebuchet MS" pitchFamily="34" charset="0"/>
              </a:rPr>
              <a:t>t</a:t>
            </a:r>
            <a:r>
              <a:rPr lang="en-US" sz="2400" baseline="30000">
                <a:solidFill>
                  <a:schemeClr val="hlink"/>
                </a:solidFill>
                <a:latin typeface="Trebuchet MS" pitchFamily="34" charset="0"/>
              </a:rPr>
              <a:t>n</a:t>
            </a:r>
            <a:endParaRPr lang="en-US" sz="2400">
              <a:solidFill>
                <a:schemeClr val="hlink"/>
              </a:solidFill>
              <a:latin typeface="Trebuchet MS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772400" cy="1036637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Solusi relasi recurrence homogen orde 2</a:t>
            </a:r>
            <a:endParaRPr lang="en-CA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1447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Tentukan solusi dari relasi</a:t>
            </a:r>
            <a:r>
              <a:rPr lang="en-US" sz="2800" i="1">
                <a:latin typeface="Trebuchet MS" pitchFamily="34" charset="0"/>
                <a:sym typeface="Symbol" pitchFamily="18" charset="2"/>
              </a:rPr>
              <a:t> recurrence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n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= -3a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n-1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- 3a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n-2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- 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n-3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dengan kondisi awal 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0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= 1, 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= -2 dan a</a:t>
            </a:r>
            <a:r>
              <a:rPr lang="en-US" sz="2800" baseline="-25000">
                <a:latin typeface="Trebuchet MS" pitchFamily="34" charset="0"/>
                <a:sym typeface="Symbol" pitchFamily="18" charset="2"/>
              </a:rPr>
              <a:t>2</a:t>
            </a:r>
            <a:r>
              <a:rPr lang="en-US" sz="2800">
                <a:latin typeface="Trebuchet MS" pitchFamily="34" charset="0"/>
                <a:sym typeface="Symbol" pitchFamily="18" charset="2"/>
              </a:rPr>
              <a:t> = -1.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162925" cy="671513"/>
          </a:xfrm>
          <a:noFill/>
          <a:ln/>
        </p:spPr>
        <p:txBody>
          <a:bodyPr anchor="b">
            <a:spAutoFit/>
          </a:bodyPr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Contoh (3)</a:t>
            </a:r>
            <a:endParaRPr lang="en-CA" sz="42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82296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b="1" dirty="0" err="1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Solusi</a:t>
            </a:r>
            <a:r>
              <a:rPr lang="en-US" sz="2800" b="1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.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Persamaan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karakteristiknya</a:t>
            </a:r>
            <a:endParaRPr lang="en-US" sz="2800" dirty="0">
              <a:latin typeface="Trebuchet MS" pitchFamily="34" charset="0"/>
              <a:sym typeface="Symbol" pitchFamily="18" charset="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800" baseline="30000" dirty="0">
                <a:latin typeface="Trebuchet MS" pitchFamily="34" charset="0"/>
                <a:sym typeface="Symbol" pitchFamily="18" charset="2"/>
              </a:rPr>
              <a:t>3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+ 3r</a:t>
            </a:r>
            <a:r>
              <a:rPr lang="en-US" sz="2800" baseline="30000" dirty="0"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+ 3r +1 = 0.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Jadi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akarnya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r = -1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dgn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multiplisitas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3.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demikian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,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solusinya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berbentuk</a:t>
            </a:r>
            <a:endParaRPr lang="en-US" sz="2800" dirty="0">
              <a:latin typeface="Trebuchet MS" pitchFamily="34" charset="0"/>
              <a:sym typeface="Symbol" pitchFamily="18" charset="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</a:rPr>
              <a:t>a</a:t>
            </a:r>
            <a:r>
              <a:rPr lang="en-US" sz="2800" baseline="-25000" dirty="0">
                <a:latin typeface="Trebuchet MS" pitchFamily="34" charset="0"/>
              </a:rPr>
              <a:t>n </a:t>
            </a:r>
            <a:r>
              <a:rPr lang="en-US" sz="2800" dirty="0">
                <a:latin typeface="Trebuchet MS" pitchFamily="34" charset="0"/>
              </a:rPr>
              <a:t>=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1,0 </a:t>
            </a:r>
            <a:r>
              <a:rPr lang="en-US" sz="2800" dirty="0">
                <a:latin typeface="Trebuchet MS" pitchFamily="34" charset="0"/>
              </a:rPr>
              <a:t>(-1)</a:t>
            </a:r>
            <a:r>
              <a:rPr lang="en-US" sz="2800" baseline="30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+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1,1 </a:t>
            </a:r>
            <a:r>
              <a:rPr lang="en-US" sz="2800" dirty="0">
                <a:latin typeface="Trebuchet MS" pitchFamily="34" charset="0"/>
              </a:rPr>
              <a:t>n (-1)</a:t>
            </a:r>
            <a:r>
              <a:rPr lang="en-US" sz="2800" baseline="30000" dirty="0">
                <a:latin typeface="Trebuchet MS" pitchFamily="34" charset="0"/>
              </a:rPr>
              <a:t>n </a:t>
            </a:r>
            <a:r>
              <a:rPr lang="en-US" sz="2800" dirty="0">
                <a:latin typeface="Trebuchet MS" pitchFamily="34" charset="0"/>
              </a:rPr>
              <a:t>+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1,2 </a:t>
            </a:r>
            <a:r>
              <a:rPr lang="en-US" sz="2800" dirty="0">
                <a:latin typeface="Trebuchet MS" pitchFamily="34" charset="0"/>
              </a:rPr>
              <a:t>n</a:t>
            </a:r>
            <a:r>
              <a:rPr lang="en-US" sz="2800" baseline="30000" dirty="0">
                <a:latin typeface="Trebuchet MS" pitchFamily="34" charset="0"/>
              </a:rPr>
              <a:t>2 </a:t>
            </a:r>
            <a:r>
              <a:rPr lang="en-US" sz="2800" dirty="0">
                <a:latin typeface="Trebuchet MS" pitchFamily="34" charset="0"/>
              </a:rPr>
              <a:t>(-1)</a:t>
            </a:r>
            <a:r>
              <a:rPr lang="en-US" sz="2800" baseline="30000" dirty="0">
                <a:latin typeface="Trebuchet MS" pitchFamily="34" charset="0"/>
              </a:rPr>
              <a:t>n </a:t>
            </a:r>
            <a:r>
              <a:rPr lang="en-US" sz="2800" dirty="0">
                <a:latin typeface="Trebuchet MS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Dengan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memandang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kondisi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awalnya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diperoleh</a:t>
            </a:r>
            <a:endParaRPr lang="en-US" sz="2800" dirty="0">
              <a:latin typeface="Trebuchet MS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</a:rPr>
              <a:t>a</a:t>
            </a:r>
            <a:r>
              <a:rPr lang="en-US" sz="2800" baseline="-25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= (1 +3n-2n</a:t>
            </a:r>
            <a:r>
              <a:rPr lang="en-US" sz="2800" baseline="30000" dirty="0">
                <a:latin typeface="Trebuchet MS" pitchFamily="34" charset="0"/>
              </a:rPr>
              <a:t>2</a:t>
            </a:r>
            <a:r>
              <a:rPr lang="en-US" sz="2800" dirty="0">
                <a:latin typeface="Trebuchet MS" pitchFamily="34" charset="0"/>
              </a:rPr>
              <a:t>) (-1)</a:t>
            </a:r>
            <a:r>
              <a:rPr lang="en-US" sz="2800" baseline="30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Pendahuluan</a:t>
            </a:r>
            <a:endParaRPr lang="en-CA" sz="440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8153400" cy="5638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96875" algn="l"/>
              </a:tabLst>
            </a:pPr>
            <a:r>
              <a:rPr lang="en-US" sz="2800" smtClean="0">
                <a:latin typeface="Trebuchet MS" pitchFamily="34" charset="0"/>
              </a:rPr>
              <a:t>Banyak problem counting yang tidak dapat dipecahkan dengan menggunakan hanya aturan dasar, kombinasi, permutasi, dan aturan sarang merpati. Misalnya: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96875" algn="l"/>
              </a:tabLst>
            </a:pPr>
            <a:endParaRPr lang="en-US" sz="280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96875" algn="l"/>
              </a:tabLst>
            </a:pPr>
            <a:r>
              <a:rPr lang="en-US" sz="2800" smtClean="0">
                <a:solidFill>
                  <a:schemeClr val="folHlink"/>
                </a:solidFill>
                <a:latin typeface="Trebuchet MS" pitchFamily="34" charset="0"/>
              </a:rPr>
              <a:t>Ada berapa banyak string biner dengan panjang n yang tidak memuat 2 angka nol berurutan?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96875" algn="l"/>
              </a:tabLst>
            </a:pPr>
            <a:endParaRPr lang="en-US" sz="2800" smtClean="0">
              <a:solidFill>
                <a:schemeClr val="folHlink"/>
              </a:solidFill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96875" algn="l"/>
              </a:tabLst>
            </a:pPr>
            <a:r>
              <a:rPr lang="en-US" sz="2800" smtClean="0">
                <a:latin typeface="Trebuchet MS" pitchFamily="34" charset="0"/>
              </a:rPr>
              <a:t>Untuk memecahkan ini, misalkan a</a:t>
            </a:r>
            <a:r>
              <a:rPr lang="en-US" sz="2800" baseline="-25000" smtClean="0">
                <a:latin typeface="Trebuchet MS" pitchFamily="34" charset="0"/>
              </a:rPr>
              <a:t>n</a:t>
            </a:r>
            <a:r>
              <a:rPr lang="en-US" sz="2800" smtClean="0">
                <a:latin typeface="Trebuchet MS" pitchFamily="34" charset="0"/>
              </a:rPr>
              <a:t> = banyaknya string tsb panjang n.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96875" algn="l"/>
              </a:tabLst>
            </a:pPr>
            <a:r>
              <a:rPr lang="en-US" sz="2800" smtClean="0">
                <a:latin typeface="Trebuchet MS" pitchFamily="34" charset="0"/>
              </a:rPr>
              <a:t>Dapat ditunjukkan kemudian bhw a</a:t>
            </a:r>
            <a:r>
              <a:rPr lang="en-US" sz="2800" baseline="-25000" smtClean="0">
                <a:latin typeface="Trebuchet MS" pitchFamily="34" charset="0"/>
              </a:rPr>
              <a:t>n+1</a:t>
            </a:r>
            <a:r>
              <a:rPr lang="en-US" sz="2800" smtClean="0">
                <a:latin typeface="Trebuchet MS" pitchFamily="34" charset="0"/>
              </a:rPr>
              <a:t> = a</a:t>
            </a:r>
            <a:r>
              <a:rPr lang="en-US" sz="2800" baseline="-25000" smtClean="0">
                <a:latin typeface="Trebuchet MS" pitchFamily="34" charset="0"/>
              </a:rPr>
              <a:t>n</a:t>
            </a:r>
            <a:r>
              <a:rPr lang="en-US" sz="2800" smtClean="0">
                <a:latin typeface="Trebuchet MS" pitchFamily="34" charset="0"/>
              </a:rPr>
              <a:t> + a</a:t>
            </a:r>
            <a:r>
              <a:rPr lang="en-US" sz="2800" baseline="-25000" smtClean="0">
                <a:latin typeface="Trebuchet MS" pitchFamily="34" charset="0"/>
              </a:rPr>
              <a:t>n-1</a:t>
            </a:r>
            <a:r>
              <a:rPr lang="en-US" sz="2800" smtClean="0">
                <a:latin typeface="Trebuchet MS" pitchFamily="34" charset="0"/>
              </a:rPr>
              <a:t>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96875" algn="l"/>
              </a:tabLst>
            </a:pPr>
            <a:r>
              <a:rPr lang="en-US" sz="2800" smtClean="0">
                <a:latin typeface="Trebuchet MS" pitchFamily="34" charset="0"/>
              </a:rPr>
              <a:t>Dengan memecahkan persamaan ini kita dapat mencari a</a:t>
            </a:r>
            <a:r>
              <a:rPr lang="en-US" sz="2800" baseline="-25000" smtClean="0">
                <a:latin typeface="Trebuchet MS" pitchFamily="34" charset="0"/>
              </a:rPr>
              <a:t>n</a:t>
            </a:r>
            <a:r>
              <a:rPr lang="en-US" sz="2800" smtClean="0">
                <a:latin typeface="Trebuchet MS" pitchFamily="34" charset="0"/>
              </a:rPr>
              <a:t>. </a:t>
            </a:r>
            <a:endParaRPr lang="en-US" sz="2800" smtClean="0">
              <a:solidFill>
                <a:srgbClr val="CC66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Relasi</a:t>
            </a:r>
            <a:r>
              <a:rPr 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en-US" sz="36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Recurrence</a:t>
            </a:r>
            <a:endParaRPr lang="en-CA" sz="3600" i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153400" cy="5029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z="2800" b="1" smtClean="0">
              <a:solidFill>
                <a:schemeClr val="hlink"/>
              </a:solidFill>
              <a:latin typeface="Trebuchet MS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Definisi.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Relasi </a:t>
            </a:r>
            <a:r>
              <a:rPr lang="en-US" sz="2800" b="1" i="1" smtClean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Recurrence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untuk barisan {a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} adalah </a:t>
            </a:r>
            <a:r>
              <a:rPr lang="en-US" sz="2800" i="1" smtClean="0">
                <a:latin typeface="Trebuchet MS" pitchFamily="34" charset="0"/>
                <a:sym typeface="Symbol" pitchFamily="18" charset="2"/>
              </a:rPr>
              <a:t>persamaan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yang menyatakan a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dalam salah satu atau lebih bentuk a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0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, a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1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,  …, a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n-1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untuk semua n dengan n  n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0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dimana n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0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bilangan bulat non-negatif.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>
                <a:latin typeface="Trebuchet MS" pitchFamily="34" charset="0"/>
                <a:sym typeface="Symbol" pitchFamily="18" charset="2"/>
              </a:rPr>
              <a:t>Barisan {a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} tersebut dikatakan sebagai </a:t>
            </a:r>
            <a:r>
              <a:rPr lang="en-US" sz="2800" b="1" i="1" smtClean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solusi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dari relasi </a:t>
            </a:r>
            <a:r>
              <a:rPr lang="en-US" sz="2800" i="1" smtClean="0">
                <a:latin typeface="Trebuchet MS" pitchFamily="34" charset="0"/>
                <a:sym typeface="Symbol" pitchFamily="18" charset="2"/>
              </a:rPr>
              <a:t>recurrence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ini bila a</a:t>
            </a:r>
            <a:r>
              <a:rPr lang="en-US" sz="2800" baseline="-25000" smtClean="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 memenuhi relasi </a:t>
            </a:r>
            <a:r>
              <a:rPr lang="en-US" sz="2800" i="1" smtClean="0">
                <a:latin typeface="Trebuchet MS" pitchFamily="34" charset="0"/>
                <a:sym typeface="Symbol" pitchFamily="18" charset="2"/>
              </a:rPr>
              <a:t>recurrence</a:t>
            </a:r>
            <a:r>
              <a:rPr lang="en-US" sz="2800" smtClean="0">
                <a:latin typeface="Trebuchet MS" pitchFamily="34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62925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Pemodelan dengan relasi </a:t>
            </a:r>
            <a:r>
              <a:rPr lang="en-US" sz="36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recurrence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10538" cy="5715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rebuchet MS" pitchFamily="34" charset="0"/>
              </a:rPr>
              <a:t>Misalkan seseorang menabung Rp. 100,000 di bank dengan bunga 12% per tahun. Berapa banyak uangnya setelah 30 tahun?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  <a:latin typeface="Trebuchet MS" pitchFamily="34" charset="0"/>
              </a:rPr>
              <a:t>Solusi.</a:t>
            </a:r>
            <a:r>
              <a:rPr lang="en-US" sz="2400" smtClean="0">
                <a:solidFill>
                  <a:schemeClr val="hlink"/>
                </a:solidFill>
                <a:latin typeface="Trebuchet MS" pitchFamily="34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rebuchet MS" pitchFamily="34" charset="0"/>
              </a:rPr>
              <a:t>Misal P</a:t>
            </a:r>
            <a:r>
              <a:rPr lang="en-US" sz="2400" baseline="-25000" smtClean="0">
                <a:latin typeface="Trebuchet MS" pitchFamily="34" charset="0"/>
              </a:rPr>
              <a:t>n</a:t>
            </a:r>
            <a:r>
              <a:rPr lang="en-US" sz="2400" smtClean="0">
                <a:latin typeface="Trebuchet MS" pitchFamily="34" charset="0"/>
              </a:rPr>
              <a:t> menyatakan banyaknya uang  dalam tabungan setelah n tahun. Maka,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rebuchet MS" pitchFamily="34" charset="0"/>
              </a:rPr>
              <a:t>P</a:t>
            </a:r>
            <a:r>
              <a:rPr lang="en-US" sz="2400" baseline="-25000" smtClean="0">
                <a:latin typeface="Trebuchet MS" pitchFamily="34" charset="0"/>
              </a:rPr>
              <a:t>n</a:t>
            </a:r>
            <a:r>
              <a:rPr lang="en-US" sz="2400" smtClean="0">
                <a:latin typeface="Trebuchet MS" pitchFamily="34" charset="0"/>
              </a:rPr>
              <a:t> = P</a:t>
            </a:r>
            <a:r>
              <a:rPr lang="en-US" sz="2400" baseline="-25000" smtClean="0">
                <a:latin typeface="Trebuchet MS" pitchFamily="34" charset="0"/>
              </a:rPr>
              <a:t>n-1</a:t>
            </a:r>
            <a:r>
              <a:rPr lang="en-US" sz="2400" smtClean="0">
                <a:latin typeface="Trebuchet MS" pitchFamily="34" charset="0"/>
              </a:rPr>
              <a:t> + 0.12 P</a:t>
            </a:r>
            <a:r>
              <a:rPr lang="en-US" sz="2400" baseline="-25000" smtClean="0">
                <a:latin typeface="Trebuchet MS" pitchFamily="34" charset="0"/>
              </a:rPr>
              <a:t>n-1</a:t>
            </a:r>
            <a:r>
              <a:rPr lang="en-US" sz="2400" smtClean="0">
                <a:latin typeface="Trebuchet MS" pitchFamily="34" charset="0"/>
              </a:rPr>
              <a:t> = (1.12) P</a:t>
            </a:r>
            <a:r>
              <a:rPr lang="en-US" sz="2400" baseline="-25000" smtClean="0">
                <a:latin typeface="Trebuchet MS" pitchFamily="34" charset="0"/>
              </a:rPr>
              <a:t>n-1</a:t>
            </a:r>
            <a:r>
              <a:rPr lang="en-US" sz="2400" smtClean="0">
                <a:latin typeface="Trebuchet MS" pitchFamily="34" charset="0"/>
              </a:rPr>
              <a:t>, dengan P</a:t>
            </a:r>
            <a:r>
              <a:rPr lang="en-US" sz="2400" baseline="-25000" smtClean="0">
                <a:latin typeface="Trebuchet MS" pitchFamily="34" charset="0"/>
              </a:rPr>
              <a:t>0</a:t>
            </a:r>
            <a:r>
              <a:rPr lang="en-US" sz="2400" smtClean="0">
                <a:latin typeface="Trebuchet MS" pitchFamily="34" charset="0"/>
              </a:rPr>
              <a:t> = 100,000.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rebuchet MS" pitchFamily="34" charset="0"/>
              </a:rPr>
              <a:t>Dengan pendekatan iteratif: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rebuchet MS" pitchFamily="34" charset="0"/>
              </a:rPr>
              <a:t>P</a:t>
            </a:r>
            <a:r>
              <a:rPr lang="en-US" sz="2800" baseline="-25000" smtClean="0">
                <a:latin typeface="Trebuchet MS" pitchFamily="34" charset="0"/>
              </a:rPr>
              <a:t>1</a:t>
            </a:r>
            <a:r>
              <a:rPr lang="en-US" sz="2400" smtClean="0">
                <a:latin typeface="Trebuchet MS" pitchFamily="34" charset="0"/>
              </a:rPr>
              <a:t> = (1.12)P</a:t>
            </a:r>
            <a:r>
              <a:rPr lang="en-US" sz="2800" baseline="-25000" smtClean="0">
                <a:latin typeface="Trebuchet MS" pitchFamily="34" charset="0"/>
              </a:rPr>
              <a:t>0</a:t>
            </a:r>
            <a:endParaRPr lang="en-US" sz="240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rebuchet MS" pitchFamily="34" charset="0"/>
              </a:rPr>
              <a:t>P</a:t>
            </a:r>
            <a:r>
              <a:rPr lang="en-US" sz="2800" baseline="-25000" smtClean="0">
                <a:latin typeface="Trebuchet MS" pitchFamily="34" charset="0"/>
              </a:rPr>
              <a:t>2</a:t>
            </a:r>
            <a:r>
              <a:rPr lang="en-US" sz="2400" smtClean="0">
                <a:latin typeface="Trebuchet MS" pitchFamily="34" charset="0"/>
              </a:rPr>
              <a:t> = (1.12)P</a:t>
            </a:r>
            <a:r>
              <a:rPr lang="en-US" sz="2800" baseline="-25000" smtClean="0">
                <a:latin typeface="Trebuchet MS" pitchFamily="34" charset="0"/>
              </a:rPr>
              <a:t>1</a:t>
            </a:r>
            <a:r>
              <a:rPr lang="en-US" sz="2400" smtClean="0">
                <a:latin typeface="Trebuchet MS" pitchFamily="34" charset="0"/>
              </a:rPr>
              <a:t> = (1.12)</a:t>
            </a:r>
            <a:r>
              <a:rPr lang="en-US" sz="2400" baseline="30000" smtClean="0">
                <a:latin typeface="Trebuchet MS" pitchFamily="34" charset="0"/>
              </a:rPr>
              <a:t>2</a:t>
            </a:r>
            <a:r>
              <a:rPr lang="en-US" sz="2400" smtClean="0">
                <a:latin typeface="Trebuchet MS" pitchFamily="34" charset="0"/>
              </a:rPr>
              <a:t> P</a:t>
            </a:r>
            <a:r>
              <a:rPr lang="en-US" sz="2800" baseline="-25000" smtClean="0">
                <a:latin typeface="Trebuchet MS" pitchFamily="34" charset="0"/>
              </a:rPr>
              <a:t>0</a:t>
            </a:r>
            <a:endParaRPr lang="en-US" sz="240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rebuchet MS" pitchFamily="34" charset="0"/>
              </a:rPr>
              <a:t>P</a:t>
            </a:r>
            <a:r>
              <a:rPr lang="en-US" sz="2800" baseline="-25000" smtClean="0">
                <a:latin typeface="Trebuchet MS" pitchFamily="34" charset="0"/>
              </a:rPr>
              <a:t>3</a:t>
            </a:r>
            <a:r>
              <a:rPr lang="en-US" sz="2400" smtClean="0">
                <a:latin typeface="Trebuchet MS" pitchFamily="34" charset="0"/>
              </a:rPr>
              <a:t> = (1.12)P</a:t>
            </a:r>
            <a:r>
              <a:rPr lang="en-US" sz="2800" baseline="-25000" smtClean="0">
                <a:latin typeface="Trebuchet MS" pitchFamily="34" charset="0"/>
              </a:rPr>
              <a:t>2</a:t>
            </a:r>
            <a:r>
              <a:rPr lang="en-US" sz="2400" smtClean="0">
                <a:latin typeface="Trebuchet MS" pitchFamily="34" charset="0"/>
              </a:rPr>
              <a:t> = (1.12)</a:t>
            </a:r>
            <a:r>
              <a:rPr lang="en-US" sz="2400" baseline="30000" smtClean="0">
                <a:latin typeface="Trebuchet MS" pitchFamily="34" charset="0"/>
              </a:rPr>
              <a:t>3</a:t>
            </a:r>
            <a:r>
              <a:rPr lang="en-US" sz="2400" smtClean="0">
                <a:latin typeface="Trebuchet MS" pitchFamily="34" charset="0"/>
              </a:rPr>
              <a:t> P</a:t>
            </a:r>
            <a:r>
              <a:rPr lang="en-US" sz="2800" baseline="-25000" smtClean="0">
                <a:latin typeface="Trebuchet MS" pitchFamily="34" charset="0"/>
              </a:rPr>
              <a:t>0</a:t>
            </a:r>
            <a:endParaRPr lang="en-US" sz="240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Trebuchet MS" pitchFamily="34" charset="0"/>
                <a:sym typeface="Symbol" pitchFamily="18" charset="2"/>
              </a:rPr>
              <a:t></a:t>
            </a:r>
            <a:endParaRPr lang="en-US" sz="280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rebuchet MS" pitchFamily="34" charset="0"/>
              </a:rPr>
              <a:t>P</a:t>
            </a:r>
            <a:r>
              <a:rPr lang="en-US" sz="2800" baseline="-25000" smtClean="0">
                <a:latin typeface="Trebuchet MS" pitchFamily="34" charset="0"/>
              </a:rPr>
              <a:t>n</a:t>
            </a:r>
            <a:r>
              <a:rPr lang="en-US" sz="2400" smtClean="0">
                <a:latin typeface="Trebuchet MS" pitchFamily="34" charset="0"/>
              </a:rPr>
              <a:t> = (1.12)P</a:t>
            </a:r>
            <a:r>
              <a:rPr lang="en-US" sz="2800" baseline="-25000" smtClean="0">
                <a:latin typeface="Trebuchet MS" pitchFamily="34" charset="0"/>
              </a:rPr>
              <a:t>n-1</a:t>
            </a:r>
            <a:r>
              <a:rPr lang="en-US" sz="2400" smtClean="0">
                <a:latin typeface="Trebuchet MS" pitchFamily="34" charset="0"/>
              </a:rPr>
              <a:t> = (1.12)</a:t>
            </a:r>
            <a:r>
              <a:rPr lang="en-US" sz="2400" baseline="30000" smtClean="0">
                <a:latin typeface="Trebuchet MS" pitchFamily="34" charset="0"/>
              </a:rPr>
              <a:t>n</a:t>
            </a:r>
            <a:r>
              <a:rPr lang="en-US" sz="2400" smtClean="0">
                <a:latin typeface="Trebuchet MS" pitchFamily="34" charset="0"/>
              </a:rPr>
              <a:t> P</a:t>
            </a:r>
            <a:r>
              <a:rPr lang="en-US" sz="2800" baseline="-25000" smtClean="0">
                <a:latin typeface="Trebuchet MS" pitchFamily="34" charset="0"/>
              </a:rPr>
              <a:t>0</a:t>
            </a:r>
            <a:endParaRPr lang="en-US" sz="280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3058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Bentuk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umum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: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 = c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n-1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+ c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n-2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+ … + c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k 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n-k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,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c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1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, c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2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, …, c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bilangan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real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dan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c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 0.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endParaRPr lang="en-US" sz="2800" dirty="0">
              <a:solidFill>
                <a:schemeClr val="hlink"/>
              </a:solidFill>
              <a:latin typeface="Trebuchet MS" pitchFamily="34" charset="0"/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 err="1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Contoh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>
                <a:latin typeface="Trebuchet MS" pitchFamily="34" charset="0"/>
                <a:sym typeface="Symbol" pitchFamily="18" charset="2"/>
              </a:rPr>
              <a:t>1.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P</a:t>
            </a:r>
            <a:r>
              <a:rPr lang="en-US" sz="2800" baseline="-25000" dirty="0" err="1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= (1.12)P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n-1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	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>
                <a:latin typeface="Trebuchet MS" pitchFamily="34" charset="0"/>
                <a:sym typeface="Symbol" pitchFamily="18" charset="2"/>
              </a:rPr>
              <a:t>2. </a:t>
            </a:r>
            <a:r>
              <a:rPr lang="en-US" sz="2800" dirty="0">
                <a:latin typeface="Trebuchet MS" pitchFamily="34" charset="0"/>
              </a:rPr>
              <a:t>f</a:t>
            </a:r>
            <a:r>
              <a:rPr lang="en-US" sz="2800" baseline="-25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= f</a:t>
            </a:r>
            <a:r>
              <a:rPr lang="en-US" sz="2800" baseline="-25000" dirty="0">
                <a:latin typeface="Trebuchet MS" pitchFamily="34" charset="0"/>
              </a:rPr>
              <a:t>n-1</a:t>
            </a:r>
            <a:r>
              <a:rPr lang="en-US" sz="2800" dirty="0">
                <a:latin typeface="Trebuchet MS" pitchFamily="34" charset="0"/>
              </a:rPr>
              <a:t> + f</a:t>
            </a:r>
            <a:r>
              <a:rPr lang="en-US" sz="2800" baseline="-25000" dirty="0">
                <a:latin typeface="Trebuchet MS" pitchFamily="34" charset="0"/>
              </a:rPr>
              <a:t>n-2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	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>
                <a:latin typeface="Trebuchet MS" pitchFamily="34" charset="0"/>
                <a:sym typeface="Symbol" pitchFamily="18" charset="2"/>
              </a:rPr>
              <a:t>3.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H</a:t>
            </a:r>
            <a:r>
              <a:rPr lang="en-US" sz="2800" baseline="-25000" dirty="0" err="1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= 2H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n-1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+ 1  	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>
                <a:latin typeface="Trebuchet MS" pitchFamily="34" charset="0"/>
                <a:sym typeface="Symbol" pitchFamily="18" charset="2"/>
              </a:rPr>
              <a:t>4. a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= a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n-1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+ (a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n-2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)</a:t>
            </a:r>
            <a:r>
              <a:rPr lang="en-US" sz="2800" baseline="30000" dirty="0"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	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r>
              <a:rPr lang="en-US" sz="2800" dirty="0">
                <a:latin typeface="Trebuchet MS" pitchFamily="34" charset="0"/>
                <a:sym typeface="Symbol" pitchFamily="18" charset="2"/>
              </a:rPr>
              <a:t>5.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T</a:t>
            </a:r>
            <a:r>
              <a:rPr lang="en-US" sz="2800" baseline="-25000" dirty="0" err="1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= nT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n-2  </a:t>
            </a:r>
            <a:r>
              <a:rPr lang="en-US" sz="2800" baseline="-25000" dirty="0" smtClean="0">
                <a:latin typeface="Trebuchet MS" pitchFamily="34" charset="0"/>
                <a:sym typeface="Symbol" pitchFamily="18" charset="2"/>
              </a:rPr>
              <a:t>           </a:t>
            </a:r>
            <a:r>
              <a:rPr lang="en-US" sz="2800" baseline="-25000" dirty="0">
                <a:latin typeface="Trebuchet MS" pitchFamily="34" charset="0"/>
                <a:sym typeface="Symbol" pitchFamily="18" charset="2"/>
              </a:rPr>
              <a:t>	</a:t>
            </a:r>
            <a:endParaRPr lang="en-US" sz="2800" dirty="0">
              <a:latin typeface="Trebuchet MS" pitchFamily="34" charset="0"/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73438" algn="l"/>
              </a:tabLst>
            </a:pPr>
            <a:endParaRPr lang="en-US" sz="2800" dirty="0"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066800"/>
          </a:xfrm>
          <a:noFill/>
          <a:ln/>
        </p:spPr>
        <p:txBody>
          <a:bodyPr anchor="b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Relasi </a:t>
            </a: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recurrence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 linear homogen berderajat </a:t>
            </a: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k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Symbol" pitchFamily="18" charset="2"/>
              </a:rPr>
              <a:t>dengan koefisien konstan</a:t>
            </a:r>
            <a:endParaRPr lang="en-CA" sz="32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114800" y="35052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homogen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linear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berderajat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1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114800" y="4038600"/>
            <a:ext cx="502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homogen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linear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berderajat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2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114800" y="4495800"/>
            <a:ext cx="502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  <a:sym typeface="Symbol" pitchFamily="18" charset="2"/>
              </a:rPr>
              <a:t>linear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tapi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tak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homogen</a:t>
            </a:r>
            <a:endParaRPr lang="en-US" sz="2800" dirty="0"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114800" y="4953000"/>
            <a:ext cx="502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Trebuchet MS" pitchFamily="34" charset="0"/>
                <a:sym typeface="Symbol" pitchFamily="18" charset="2"/>
              </a:rPr>
              <a:t>tak linear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114800" y="5410200"/>
            <a:ext cx="502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  <a:sym typeface="Symbol" pitchFamily="18" charset="2"/>
              </a:rPr>
              <a:t>koefisien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tak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Trebuchet MS" pitchFamily="34" charset="0"/>
                <a:sym typeface="Symbol" pitchFamily="18" charset="2"/>
              </a:rPr>
              <a:t>konstan</a:t>
            </a:r>
            <a:endParaRPr lang="en-US" sz="2800" dirty="0"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85800" y="6096000"/>
            <a:ext cx="822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dirty="0" err="1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Hanya</a:t>
            </a:r>
            <a:r>
              <a:rPr lang="en-US" sz="2400" dirty="0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mengkaji</a:t>
            </a:r>
            <a:r>
              <a:rPr lang="en-US" sz="2400" dirty="0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relasi</a:t>
            </a:r>
            <a:r>
              <a:rPr lang="en-US" sz="2400" dirty="0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 linear </a:t>
            </a:r>
            <a:r>
              <a:rPr lang="en-US" sz="2400" dirty="0" err="1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dengan</a:t>
            </a:r>
            <a:r>
              <a:rPr lang="en-US" sz="2400" dirty="0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koefisien</a:t>
            </a:r>
            <a:r>
              <a:rPr lang="en-US" sz="2400" dirty="0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konstan</a:t>
            </a:r>
            <a:r>
              <a:rPr lang="en-US" sz="2400" dirty="0">
                <a:solidFill>
                  <a:schemeClr val="folHlink"/>
                </a:solidFill>
                <a:latin typeface="Trebuchet MS" pitchFamily="34" charset="0"/>
                <a:sym typeface="Symbol" pitchFamily="18" charset="2"/>
              </a:rPr>
              <a:t>!</a:t>
            </a:r>
            <a:endParaRPr lang="en-US" sz="3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Classifying recurrences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=2a</a:t>
            </a:r>
            <a:r>
              <a:rPr lang="en-US" sz="3600" baseline="-25000" dirty="0" smtClean="0"/>
              <a:t>n-1</a:t>
            </a:r>
            <a:r>
              <a:rPr lang="en-US" sz="3600" dirty="0" smtClean="0"/>
              <a:t> + a</a:t>
            </a:r>
            <a:r>
              <a:rPr lang="en-US" sz="3600" baseline="-25000" dirty="0" smtClean="0"/>
              <a:t>n-2</a:t>
            </a:r>
            <a:r>
              <a:rPr lang="en-US" sz="3600" baseline="30000" dirty="0" smtClean="0"/>
              <a:t>2</a:t>
            </a:r>
          </a:p>
          <a:p>
            <a:pPr eaLnBrk="1" hangingPunct="1"/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=a</a:t>
            </a:r>
            <a:r>
              <a:rPr lang="en-US" sz="3600" baseline="-25000" dirty="0" smtClean="0"/>
              <a:t>n-1</a:t>
            </a:r>
            <a:r>
              <a:rPr lang="en-US" sz="3600" dirty="0" smtClean="0"/>
              <a:t>a</a:t>
            </a:r>
            <a:r>
              <a:rPr lang="en-US" sz="3600" baseline="-25000" dirty="0" smtClean="0"/>
              <a:t>n-2</a:t>
            </a:r>
          </a:p>
          <a:p>
            <a:pPr eaLnBrk="1" hangingPunct="1"/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=a</a:t>
            </a:r>
            <a:r>
              <a:rPr lang="en-US" sz="3600" baseline="-25000" dirty="0" smtClean="0"/>
              <a:t>n-1</a:t>
            </a:r>
            <a:r>
              <a:rPr lang="en-US" sz="3600" dirty="0" smtClean="0"/>
              <a:t>+a</a:t>
            </a:r>
            <a:r>
              <a:rPr lang="en-US" sz="3600" baseline="-25000" dirty="0" smtClean="0"/>
              <a:t>n-2</a:t>
            </a:r>
          </a:p>
          <a:p>
            <a:pPr eaLnBrk="1" hangingPunct="1"/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=1.05a</a:t>
            </a:r>
            <a:r>
              <a:rPr lang="en-US" sz="3600" baseline="-25000" dirty="0" smtClean="0"/>
              <a:t>n-1</a:t>
            </a:r>
          </a:p>
          <a:p>
            <a:pPr eaLnBrk="1" hangingPunct="1"/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=na</a:t>
            </a:r>
            <a:r>
              <a:rPr lang="en-US" sz="3600" baseline="-25000" dirty="0" smtClean="0"/>
              <a:t>n-1</a:t>
            </a:r>
          </a:p>
          <a:p>
            <a:pPr eaLnBrk="1" hangingPunct="1"/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=2a</a:t>
            </a:r>
            <a:r>
              <a:rPr lang="en-US" sz="3600" baseline="-25000" dirty="0" smtClean="0"/>
              <a:t>n-1</a:t>
            </a:r>
            <a:r>
              <a:rPr lang="en-US" sz="3600" dirty="0" smtClean="0"/>
              <a:t>+1</a:t>
            </a:r>
          </a:p>
          <a:p>
            <a:pPr eaLnBrk="1" hangingPunct="1"/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=a</a:t>
            </a:r>
            <a:r>
              <a:rPr lang="en-US" sz="3600" baseline="-25000" dirty="0" smtClean="0"/>
              <a:t>n-1</a:t>
            </a:r>
            <a:r>
              <a:rPr lang="en-US" sz="3600" dirty="0" smtClean="0"/>
              <a:t>+a</a:t>
            </a:r>
            <a:r>
              <a:rPr lang="en-US" sz="3600" baseline="-25000" dirty="0" smtClean="0"/>
              <a:t>n-4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248400" y="1600200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FF3300"/>
                </a:solidFill>
              </a:rPr>
              <a:t>Tidak</a:t>
            </a:r>
            <a:r>
              <a:rPr lang="en-US" sz="3200" dirty="0" smtClean="0">
                <a:solidFill>
                  <a:srgbClr val="FF3300"/>
                </a:solidFill>
              </a:rPr>
              <a:t> linear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172200" y="44958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3300"/>
                </a:solidFill>
              </a:rPr>
              <a:t>Non-</a:t>
            </a:r>
            <a:r>
              <a:rPr lang="en-US" sz="3200" dirty="0" err="1" smtClean="0">
                <a:solidFill>
                  <a:srgbClr val="FF3300"/>
                </a:solidFill>
              </a:rPr>
              <a:t>homogen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172200" y="27432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00FF00"/>
                </a:solidFill>
              </a:rPr>
              <a:t>Ya</a:t>
            </a:r>
            <a:r>
              <a:rPr lang="en-US" sz="3200" dirty="0" smtClean="0">
                <a:solidFill>
                  <a:srgbClr val="00FF00"/>
                </a:solidFill>
              </a:rPr>
              <a:t>, </a:t>
            </a:r>
            <a:r>
              <a:rPr lang="en-US" sz="3200" dirty="0">
                <a:solidFill>
                  <a:srgbClr val="00FF00"/>
                </a:solidFill>
              </a:rPr>
              <a:t>degree 2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572000" y="39624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FF3300"/>
                </a:solidFill>
              </a:rPr>
              <a:t>Koefisien</a:t>
            </a:r>
            <a:r>
              <a:rPr lang="en-US" sz="3200" dirty="0" smtClean="0">
                <a:solidFill>
                  <a:srgbClr val="FF3300"/>
                </a:solidFill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</a:rPr>
              <a:t>tidak</a:t>
            </a:r>
            <a:r>
              <a:rPr lang="en-US" sz="3200" dirty="0" smtClean="0">
                <a:solidFill>
                  <a:srgbClr val="FF3300"/>
                </a:solidFill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</a:rPr>
              <a:t>konstant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172200" y="33528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00FF00"/>
                </a:solidFill>
              </a:rPr>
              <a:t>Ya</a:t>
            </a:r>
            <a:r>
              <a:rPr lang="en-US" sz="3200" dirty="0" smtClean="0">
                <a:solidFill>
                  <a:srgbClr val="00FF00"/>
                </a:solidFill>
              </a:rPr>
              <a:t>, </a:t>
            </a:r>
            <a:r>
              <a:rPr lang="en-US" sz="3200" dirty="0">
                <a:solidFill>
                  <a:srgbClr val="00FF00"/>
                </a:solidFill>
              </a:rPr>
              <a:t>degree 1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172200" y="51054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00FF00"/>
                </a:solidFill>
              </a:rPr>
              <a:t>Ya</a:t>
            </a:r>
            <a:r>
              <a:rPr lang="en-US" sz="3200" dirty="0" smtClean="0">
                <a:solidFill>
                  <a:srgbClr val="00FF00"/>
                </a:solidFill>
              </a:rPr>
              <a:t>, </a:t>
            </a:r>
            <a:r>
              <a:rPr lang="en-US" sz="3200" dirty="0" err="1" smtClean="0">
                <a:solidFill>
                  <a:srgbClr val="00FF00"/>
                </a:solidFill>
              </a:rPr>
              <a:t>derajat</a:t>
            </a:r>
            <a:r>
              <a:rPr lang="en-US" sz="3200" dirty="0" smtClean="0">
                <a:solidFill>
                  <a:srgbClr val="00FF00"/>
                </a:solidFill>
              </a:rPr>
              <a:t> 4</a:t>
            </a:r>
            <a:endParaRPr lang="en-US" sz="3200" dirty="0">
              <a:solidFill>
                <a:srgbClr val="00FF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248400" y="2209800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FF3300"/>
                </a:solidFill>
              </a:rPr>
              <a:t>Tidak</a:t>
            </a:r>
            <a:r>
              <a:rPr lang="en-US" sz="3200" dirty="0" smtClean="0">
                <a:solidFill>
                  <a:srgbClr val="FF3300"/>
                </a:solidFill>
              </a:rPr>
              <a:t> linear</a:t>
            </a:r>
            <a:endParaRPr lang="en-US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7" grpId="0"/>
      <p:bldP spid="66568" grpId="0"/>
      <p:bldP spid="66569" grpId="0"/>
      <p:bldP spid="6657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305800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r>
              <a:rPr lang="en-US" sz="2600">
                <a:latin typeface="Trebuchet MS" pitchFamily="34" charset="0"/>
                <a:sym typeface="Symbol" pitchFamily="18" charset="2"/>
              </a:rPr>
              <a:t>Langkah dasar dalam memecahkan relasi </a:t>
            </a:r>
            <a:r>
              <a:rPr lang="en-US" sz="2600" i="1">
                <a:latin typeface="Trebuchet MS" pitchFamily="34" charset="0"/>
                <a:sym typeface="Symbol" pitchFamily="18" charset="2"/>
              </a:rPr>
              <a:t>recurrence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homogen linear adalah mencari solusi dalam bentuk </a:t>
            </a:r>
            <a:r>
              <a:rPr lang="en-US" sz="2600" i="1"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600" i="1" baseline="-2500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= </a:t>
            </a:r>
            <a:r>
              <a:rPr lang="en-US" sz="2600" i="1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600" i="1" baseline="3000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dengan </a:t>
            </a:r>
            <a:r>
              <a:rPr lang="en-US" sz="2600" i="1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konstan.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endParaRPr lang="en-US" sz="2600" i="1">
              <a:latin typeface="Trebuchet MS" pitchFamily="34" charset="0"/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r>
              <a:rPr lang="en-US" sz="2600" i="1"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600" i="1" baseline="-2500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= </a:t>
            </a:r>
            <a:r>
              <a:rPr lang="en-US" sz="2600" i="1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600" i="1" baseline="3000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600" i="1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adalah</a:t>
            </a:r>
            <a:r>
              <a:rPr lang="en-US" sz="2600" i="1" baseline="30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60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solusi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dari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r>
              <a:rPr lang="en-US" sz="2600"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=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n-1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+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a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n-2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+ … +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a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n-k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r>
              <a:rPr lang="en-US" sz="2600">
                <a:latin typeface="Trebuchet MS" pitchFamily="34" charset="0"/>
                <a:sym typeface="Symbol" pitchFamily="18" charset="2"/>
              </a:rPr>
              <a:t>jika dan hanya jika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r>
              <a:rPr lang="en-US" sz="2600">
                <a:latin typeface="Trebuchet MS" pitchFamily="34" charset="0"/>
                <a:sym typeface="Symbol" pitchFamily="18" charset="2"/>
              </a:rPr>
              <a:t>	r</a:t>
            </a:r>
            <a:r>
              <a:rPr lang="en-US" sz="2600" baseline="3000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=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600" baseline="30000">
                <a:latin typeface="Trebuchet MS" pitchFamily="34" charset="0"/>
                <a:sym typeface="Symbol" pitchFamily="18" charset="2"/>
              </a:rPr>
              <a:t>n-1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+c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600" baseline="30000">
                <a:latin typeface="Trebuchet MS" pitchFamily="34" charset="0"/>
                <a:sym typeface="Symbol" pitchFamily="18" charset="2"/>
              </a:rPr>
              <a:t>n-2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+ … +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k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600" baseline="30000">
                <a:latin typeface="Trebuchet MS" pitchFamily="34" charset="0"/>
                <a:sym typeface="Symbol" pitchFamily="18" charset="2"/>
              </a:rPr>
              <a:t>n-k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r>
              <a:rPr lang="en-US" sz="2600">
                <a:latin typeface="Trebuchet MS" pitchFamily="34" charset="0"/>
                <a:sym typeface="Symbol" pitchFamily="18" charset="2"/>
              </a:rPr>
              <a:t>Bila kedua ruas dibagi dengan r</a:t>
            </a:r>
            <a:r>
              <a:rPr lang="en-US" sz="2600" baseline="30000">
                <a:latin typeface="Trebuchet MS" pitchFamily="34" charset="0"/>
                <a:sym typeface="Symbol" pitchFamily="18" charset="2"/>
              </a:rPr>
              <a:t>n-k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diperoleh: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r>
              <a:rPr lang="en-US" sz="2600">
                <a:latin typeface="Trebuchet MS" pitchFamily="34" charset="0"/>
                <a:sym typeface="Symbol" pitchFamily="18" charset="2"/>
              </a:rPr>
              <a:t>	r</a:t>
            </a:r>
            <a:r>
              <a:rPr lang="en-US" sz="2600" baseline="30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-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1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600" baseline="30000">
                <a:latin typeface="Trebuchet MS" pitchFamily="34" charset="0"/>
                <a:sym typeface="Symbol" pitchFamily="18" charset="2"/>
              </a:rPr>
              <a:t>k-1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-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2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r</a:t>
            </a:r>
            <a:r>
              <a:rPr lang="en-US" sz="2600" baseline="30000">
                <a:latin typeface="Trebuchet MS" pitchFamily="34" charset="0"/>
                <a:sym typeface="Symbol" pitchFamily="18" charset="2"/>
              </a:rPr>
              <a:t>k-2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- … -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k-1 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r - c</a:t>
            </a:r>
            <a:r>
              <a:rPr lang="en-US" sz="2600" baseline="-25000">
                <a:latin typeface="Trebuchet MS" pitchFamily="34" charset="0"/>
                <a:sym typeface="Symbol" pitchFamily="18" charset="2"/>
              </a:rPr>
              <a:t>k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= 0.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81138" algn="l"/>
                <a:tab pos="1892300" algn="l"/>
              </a:tabLst>
            </a:pPr>
            <a:r>
              <a:rPr lang="en-US" sz="2600">
                <a:latin typeface="Trebuchet MS" pitchFamily="34" charset="0"/>
                <a:sym typeface="Symbol" pitchFamily="18" charset="2"/>
              </a:rPr>
              <a:t>Persamaan ini disebut </a:t>
            </a:r>
            <a:r>
              <a:rPr lang="en-US" sz="2600" b="1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persamaan karakteristik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 dari relasi </a:t>
            </a:r>
            <a:r>
              <a:rPr lang="en-US" sz="2600" i="1">
                <a:latin typeface="Trebuchet MS" pitchFamily="34" charset="0"/>
                <a:sym typeface="Symbol" pitchFamily="18" charset="2"/>
              </a:rPr>
              <a:t>recurrence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. Solusi dari persamaan ini disebut </a:t>
            </a:r>
            <a:r>
              <a:rPr lang="en-US" sz="2600" b="1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akar karakteristik</a:t>
            </a:r>
            <a:r>
              <a:rPr lang="en-US" sz="2600">
                <a:latin typeface="Trebuchet MS" pitchFamily="34" charset="0"/>
                <a:sym typeface="Symbol" pitchFamily="18" charset="2"/>
              </a:rPr>
              <a:t>.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31838"/>
          </a:xfrm>
          <a:noFill/>
          <a:ln/>
        </p:spPr>
        <p:txBody>
          <a:bodyPr anchor="b">
            <a:spAutoFit/>
          </a:bodyPr>
          <a:lstStyle/>
          <a:p>
            <a:r>
              <a:rPr lang="en-US" sz="4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Mencari solusi</a:t>
            </a:r>
            <a:endParaRPr lang="en-CA" sz="42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912813" y="1447800"/>
            <a:ext cx="8002587" cy="5410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>
                <a:solidFill>
                  <a:schemeClr val="hlink"/>
                </a:solidFill>
                <a:latin typeface="Trebuchet MS" pitchFamily="34" charset="0"/>
              </a:rPr>
              <a:t>Teorema</a:t>
            </a:r>
            <a:r>
              <a:rPr lang="en-US" b="1" dirty="0">
                <a:solidFill>
                  <a:schemeClr val="hlink"/>
                </a:solidFill>
                <a:latin typeface="Trebuchet MS" pitchFamily="34" charset="0"/>
              </a:rPr>
              <a:t> 1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Trebuchet MS" pitchFamily="34" charset="0"/>
              </a:rPr>
              <a:t>Misalkan</a:t>
            </a:r>
            <a:r>
              <a:rPr lang="en-US" dirty="0">
                <a:latin typeface="Trebuchet MS" pitchFamily="34" charset="0"/>
              </a:rPr>
              <a:t> c</a:t>
            </a:r>
            <a:r>
              <a:rPr lang="en-US" baseline="-25000" dirty="0">
                <a:latin typeface="Trebuchet MS" pitchFamily="34" charset="0"/>
              </a:rPr>
              <a:t>1</a:t>
            </a:r>
            <a:r>
              <a:rPr lang="en-US" dirty="0">
                <a:latin typeface="Trebuchet MS" pitchFamily="34" charset="0"/>
              </a:rPr>
              <a:t>, c</a:t>
            </a:r>
            <a:r>
              <a:rPr lang="en-US" baseline="-25000" dirty="0">
                <a:latin typeface="Trebuchet MS" pitchFamily="34" charset="0"/>
              </a:rPr>
              <a:t>2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bilangan</a:t>
            </a:r>
            <a:r>
              <a:rPr lang="en-US" dirty="0">
                <a:latin typeface="Trebuchet MS" pitchFamily="34" charset="0"/>
              </a:rPr>
              <a:t> real </a:t>
            </a:r>
            <a:r>
              <a:rPr lang="en-US" dirty="0" err="1" smtClean="0">
                <a:latin typeface="Trebuchet MS" pitchFamily="34" charset="0"/>
              </a:rPr>
              <a:t>dan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r</a:t>
            </a:r>
            <a:r>
              <a:rPr lang="en-US" baseline="30000" dirty="0" smtClean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- c</a:t>
            </a:r>
            <a:r>
              <a:rPr lang="en-US" baseline="-25000" dirty="0">
                <a:latin typeface="Trebuchet MS" pitchFamily="34" charset="0"/>
              </a:rPr>
              <a:t>1</a:t>
            </a:r>
            <a:r>
              <a:rPr lang="en-US" dirty="0">
                <a:latin typeface="Trebuchet MS" pitchFamily="34" charset="0"/>
              </a:rPr>
              <a:t>r - c</a:t>
            </a:r>
            <a:r>
              <a:rPr lang="en-US" baseline="-25000" dirty="0">
                <a:latin typeface="Trebuchet MS" pitchFamily="34" charset="0"/>
              </a:rPr>
              <a:t>2</a:t>
            </a:r>
            <a:r>
              <a:rPr lang="en-US" dirty="0">
                <a:latin typeface="Trebuchet MS" pitchFamily="34" charset="0"/>
              </a:rPr>
              <a:t> = 0 </a:t>
            </a:r>
            <a:r>
              <a:rPr lang="en-US" dirty="0" err="1">
                <a:latin typeface="Trebuchet MS" pitchFamily="34" charset="0"/>
              </a:rPr>
              <a:t>mempunyai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dua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akar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solidFill>
                  <a:schemeClr val="folHlink"/>
                </a:solidFill>
                <a:latin typeface="Trebuchet MS" pitchFamily="34" charset="0"/>
              </a:rPr>
              <a:t>berbeda</a:t>
            </a:r>
            <a:r>
              <a:rPr lang="en-US" dirty="0">
                <a:latin typeface="Trebuchet MS" pitchFamily="34" charset="0"/>
              </a:rPr>
              <a:t> r</a:t>
            </a:r>
            <a:r>
              <a:rPr lang="en-US" baseline="-25000" dirty="0">
                <a:latin typeface="Trebuchet MS" pitchFamily="34" charset="0"/>
              </a:rPr>
              <a:t>1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dan</a:t>
            </a:r>
            <a:r>
              <a:rPr lang="en-US" dirty="0">
                <a:latin typeface="Trebuchet MS" pitchFamily="34" charset="0"/>
              </a:rPr>
              <a:t> r</a:t>
            </a:r>
            <a:r>
              <a:rPr lang="en-US" baseline="-25000" dirty="0">
                <a:latin typeface="Trebuchet MS" pitchFamily="34" charset="0"/>
              </a:rPr>
              <a:t>2</a:t>
            </a:r>
            <a:r>
              <a:rPr lang="en-US" dirty="0">
                <a:latin typeface="Trebuchet MS" pitchFamily="34" charset="0"/>
              </a:rPr>
              <a:t>.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Trebuchet MS" pitchFamily="34" charset="0"/>
              </a:rPr>
              <a:t>Maka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solusi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homogen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dari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relasi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i="1" dirty="0">
                <a:latin typeface="Trebuchet MS" pitchFamily="34" charset="0"/>
              </a:rPr>
              <a:t>recurrence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 = c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1 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n-1 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+ c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2 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n-2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Trebuchet MS" pitchFamily="34" charset="0"/>
              </a:rPr>
              <a:t>berbentuk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a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 = 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1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r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1</a:t>
            </a:r>
            <a:r>
              <a:rPr lang="en-US" baseline="30000" dirty="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 + 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  <a:sym typeface="Symbol" pitchFamily="18" charset="2"/>
              </a:rPr>
              <a:t>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2</a:t>
            </a:r>
            <a:r>
              <a:rPr lang="en-US" dirty="0">
                <a:solidFill>
                  <a:schemeClr val="hlink"/>
                </a:solidFill>
                <a:latin typeface="Trebuchet MS" pitchFamily="34" charset="0"/>
              </a:rPr>
              <a:t>r</a:t>
            </a:r>
            <a:r>
              <a:rPr lang="en-US" baseline="-25000" dirty="0">
                <a:solidFill>
                  <a:schemeClr val="hlink"/>
                </a:solidFill>
                <a:latin typeface="Trebuchet MS" pitchFamily="34" charset="0"/>
              </a:rPr>
              <a:t>2</a:t>
            </a:r>
            <a:r>
              <a:rPr lang="en-US" baseline="30000" dirty="0">
                <a:solidFill>
                  <a:schemeClr val="hlink"/>
                </a:solidFill>
                <a:latin typeface="Trebuchet MS" pitchFamily="34" charset="0"/>
              </a:rPr>
              <a:t>n</a:t>
            </a:r>
            <a:r>
              <a:rPr lang="en-US" dirty="0">
                <a:latin typeface="Trebuchet MS" pitchFamily="34" charset="0"/>
              </a:rPr>
              <a:t>, n=0,1,2,…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Trebuchet MS" pitchFamily="34" charset="0"/>
              </a:rPr>
              <a:t>dengan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baseline="-25000" dirty="0">
                <a:latin typeface="Trebuchet MS" pitchFamily="34" charset="0"/>
              </a:rPr>
              <a:t>1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dan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baseline="-25000" dirty="0">
                <a:latin typeface="Trebuchet MS" pitchFamily="34" charset="0"/>
              </a:rPr>
              <a:t>2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konstan</a:t>
            </a:r>
            <a:r>
              <a:rPr lang="en-US" dirty="0">
                <a:latin typeface="Trebuchet MS" pitchFamily="34" charset="0"/>
              </a:rPr>
              <a:t>.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228600"/>
            <a:ext cx="8162925" cy="1006475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Solusi relasi recurrence homogen orde 2 dengan akar berbeda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110538" cy="5181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Carilah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solusi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dari</a:t>
            </a:r>
            <a:r>
              <a:rPr lang="en-US" sz="2800" dirty="0">
                <a:latin typeface="Trebuchet MS" pitchFamily="34" charset="0"/>
              </a:rPr>
              <a:t>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</a:rPr>
              <a:t>a</a:t>
            </a:r>
            <a:r>
              <a:rPr lang="en-US" sz="2800" baseline="-25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= a</a:t>
            </a:r>
            <a:r>
              <a:rPr lang="en-US" sz="2800" baseline="-25000" dirty="0">
                <a:latin typeface="Trebuchet MS" pitchFamily="34" charset="0"/>
              </a:rPr>
              <a:t>n-1</a:t>
            </a:r>
            <a:r>
              <a:rPr lang="en-US" sz="2800" dirty="0">
                <a:latin typeface="Trebuchet MS" pitchFamily="34" charset="0"/>
              </a:rPr>
              <a:t> + 2a</a:t>
            </a:r>
            <a:r>
              <a:rPr lang="en-US" sz="2800" baseline="-25000" dirty="0">
                <a:latin typeface="Trebuchet MS" pitchFamily="34" charset="0"/>
              </a:rPr>
              <a:t>n-2</a:t>
            </a:r>
            <a:r>
              <a:rPr lang="en-US" sz="2800" dirty="0">
                <a:latin typeface="Trebuchet MS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dengan</a:t>
            </a:r>
            <a:r>
              <a:rPr lang="en-US" sz="2800" dirty="0">
                <a:latin typeface="Trebuchet MS" pitchFamily="34" charset="0"/>
              </a:rPr>
              <a:t> a</a:t>
            </a:r>
            <a:r>
              <a:rPr lang="en-US" sz="2800" baseline="-25000" dirty="0">
                <a:latin typeface="Trebuchet MS" pitchFamily="34" charset="0"/>
              </a:rPr>
              <a:t>0</a:t>
            </a:r>
            <a:r>
              <a:rPr lang="en-US" sz="2800" dirty="0">
                <a:latin typeface="Trebuchet MS" pitchFamily="34" charset="0"/>
              </a:rPr>
              <a:t> = 2 </a:t>
            </a:r>
            <a:r>
              <a:rPr lang="en-US" sz="2800" dirty="0" err="1">
                <a:latin typeface="Trebuchet MS" pitchFamily="34" charset="0"/>
              </a:rPr>
              <a:t>dan</a:t>
            </a:r>
            <a:r>
              <a:rPr lang="en-US" sz="2800" dirty="0">
                <a:latin typeface="Trebuchet MS" pitchFamily="34" charset="0"/>
              </a:rPr>
              <a:t> a</a:t>
            </a:r>
            <a:r>
              <a:rPr lang="en-US" sz="2800" baseline="-25000" dirty="0">
                <a:latin typeface="Trebuchet MS" pitchFamily="34" charset="0"/>
              </a:rPr>
              <a:t>1</a:t>
            </a:r>
            <a:r>
              <a:rPr lang="en-US" sz="2800" dirty="0">
                <a:latin typeface="Trebuchet MS" pitchFamily="34" charset="0"/>
              </a:rPr>
              <a:t> =7.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>
                <a:solidFill>
                  <a:schemeClr val="hlink"/>
                </a:solidFill>
                <a:latin typeface="Trebuchet MS" pitchFamily="34" charset="0"/>
              </a:rPr>
              <a:t>Solusi</a:t>
            </a:r>
            <a:r>
              <a:rPr lang="en-US" sz="2800" dirty="0">
                <a:solidFill>
                  <a:schemeClr val="hlink"/>
                </a:solidFill>
                <a:latin typeface="Trebuchet MS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Persamaan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karakteristiknya</a:t>
            </a:r>
            <a:r>
              <a:rPr lang="en-US" sz="2800" dirty="0">
                <a:latin typeface="Trebuchet MS" pitchFamily="34" charset="0"/>
              </a:rPr>
              <a:t>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</a:rPr>
              <a:t>r</a:t>
            </a:r>
            <a:r>
              <a:rPr lang="en-US" sz="2800" baseline="30000" dirty="0">
                <a:latin typeface="Trebuchet MS" pitchFamily="34" charset="0"/>
              </a:rPr>
              <a:t>2</a:t>
            </a:r>
            <a:r>
              <a:rPr lang="en-US" sz="2800" dirty="0">
                <a:latin typeface="Trebuchet MS" pitchFamily="34" charset="0"/>
              </a:rPr>
              <a:t> - r - 2 = 0,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mempunyai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akar</a:t>
            </a:r>
            <a:r>
              <a:rPr lang="en-US" sz="2800" dirty="0">
                <a:latin typeface="Trebuchet MS" pitchFamily="34" charset="0"/>
              </a:rPr>
              <a:t> r = 2 </a:t>
            </a:r>
            <a:r>
              <a:rPr lang="en-US" sz="2800" dirty="0" err="1">
                <a:latin typeface="Trebuchet MS" pitchFamily="34" charset="0"/>
              </a:rPr>
              <a:t>dan</a:t>
            </a:r>
            <a:r>
              <a:rPr lang="en-US" sz="2800" dirty="0">
                <a:latin typeface="Trebuchet MS" pitchFamily="34" charset="0"/>
              </a:rPr>
              <a:t> r = -1.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 smtClean="0">
                <a:latin typeface="Trebuchet MS" pitchFamily="34" charset="0"/>
              </a:rPr>
              <a:t>Solusi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relasi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i="1" dirty="0">
                <a:latin typeface="Trebuchet MS" pitchFamily="34" charset="0"/>
              </a:rPr>
              <a:t>recurrence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berbentuk</a:t>
            </a:r>
            <a:r>
              <a:rPr lang="en-US" sz="2800" dirty="0">
                <a:latin typeface="Trebuchet MS" pitchFamily="34" charset="0"/>
              </a:rPr>
              <a:t> 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Trebuchet MS" pitchFamily="34" charset="0"/>
              </a:rPr>
              <a:t>a</a:t>
            </a:r>
            <a:r>
              <a:rPr lang="en-US" sz="2800" baseline="-25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=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1 </a:t>
            </a:r>
            <a:r>
              <a:rPr lang="en-US" sz="2800" dirty="0">
                <a:latin typeface="Trebuchet MS" pitchFamily="34" charset="0"/>
              </a:rPr>
              <a:t>2</a:t>
            </a:r>
            <a:r>
              <a:rPr lang="en-US" sz="2800" baseline="30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+ </a:t>
            </a:r>
            <a:r>
              <a:rPr lang="en-US" sz="2800" dirty="0">
                <a:latin typeface="Trebuchet MS" pitchFamily="34" charset="0"/>
                <a:sym typeface="Symbol" pitchFamily="18" charset="2"/>
              </a:rPr>
              <a:t></a:t>
            </a:r>
            <a:r>
              <a:rPr lang="en-US" sz="2800" baseline="-25000" dirty="0">
                <a:latin typeface="Trebuchet MS" pitchFamily="34" charset="0"/>
              </a:rPr>
              <a:t>2 </a:t>
            </a:r>
            <a:r>
              <a:rPr lang="en-US" sz="2800" dirty="0">
                <a:latin typeface="Trebuchet MS" pitchFamily="34" charset="0"/>
              </a:rPr>
              <a:t>(-1)</a:t>
            </a:r>
            <a:r>
              <a:rPr lang="en-US" sz="2800" baseline="30000" dirty="0">
                <a:latin typeface="Trebuchet MS" pitchFamily="34" charset="0"/>
              </a:rPr>
              <a:t>n</a:t>
            </a:r>
            <a:r>
              <a:rPr lang="en-US" sz="2800" dirty="0">
                <a:latin typeface="Trebuchet MS" pitchFamily="34" charset="0"/>
              </a:rPr>
              <a:t> 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>
                <a:latin typeface="Trebuchet MS" pitchFamily="34" charset="0"/>
              </a:rPr>
              <a:t>Karena</a:t>
            </a:r>
            <a:r>
              <a:rPr lang="en-US" sz="2800" dirty="0">
                <a:latin typeface="Trebuchet MS" pitchFamily="34" charset="0"/>
              </a:rPr>
              <a:t> a</a:t>
            </a:r>
            <a:r>
              <a:rPr lang="en-US" sz="2800" baseline="-25000" dirty="0">
                <a:latin typeface="Trebuchet MS" pitchFamily="34" charset="0"/>
              </a:rPr>
              <a:t>0</a:t>
            </a:r>
            <a:r>
              <a:rPr lang="en-US" sz="2800" dirty="0">
                <a:latin typeface="Trebuchet MS" pitchFamily="34" charset="0"/>
              </a:rPr>
              <a:t>= 2 </a:t>
            </a:r>
            <a:r>
              <a:rPr lang="en-US" sz="2800" dirty="0" err="1">
                <a:latin typeface="Trebuchet MS" pitchFamily="34" charset="0"/>
              </a:rPr>
              <a:t>dan</a:t>
            </a:r>
            <a:r>
              <a:rPr lang="en-US" sz="2800" dirty="0">
                <a:latin typeface="Trebuchet MS" pitchFamily="34" charset="0"/>
              </a:rPr>
              <a:t> a</a:t>
            </a:r>
            <a:r>
              <a:rPr lang="en-US" sz="2800" baseline="-25000" dirty="0">
                <a:latin typeface="Trebuchet MS" pitchFamily="34" charset="0"/>
              </a:rPr>
              <a:t>1</a:t>
            </a:r>
            <a:r>
              <a:rPr lang="en-US" sz="2800" dirty="0">
                <a:latin typeface="Trebuchet MS" pitchFamily="34" charset="0"/>
              </a:rPr>
              <a:t>= 7, </a:t>
            </a:r>
            <a:r>
              <a:rPr lang="en-US" sz="2800" dirty="0" err="1" smtClean="0">
                <a:latin typeface="Trebuchet MS" pitchFamily="34" charset="0"/>
              </a:rPr>
              <a:t>diperoleh</a:t>
            </a:r>
            <a:endParaRPr lang="en-US" sz="2800" dirty="0">
              <a:latin typeface="Trebuchet MS" pitchFamily="34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  <a:latin typeface="Trebuchet MS" pitchFamily="34" charset="0"/>
              </a:rPr>
              <a:t>a</a:t>
            </a:r>
            <a:r>
              <a:rPr lang="en-US" sz="2800" baseline="-25000" dirty="0">
                <a:solidFill>
                  <a:srgbClr val="FF0000"/>
                </a:solidFill>
                <a:latin typeface="Trebuchet MS" pitchFamily="34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latin typeface="Trebuchet MS" pitchFamily="34" charset="0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3</a:t>
            </a:r>
            <a:r>
              <a:rPr lang="en-US" sz="2800" dirty="0">
                <a:solidFill>
                  <a:srgbClr val="FF0000"/>
                </a:solidFill>
                <a:latin typeface="Trebuchet MS" pitchFamily="34" charset="0"/>
              </a:rPr>
              <a:t>2</a:t>
            </a:r>
            <a:r>
              <a:rPr lang="en-US" sz="2800" baseline="30000" dirty="0">
                <a:solidFill>
                  <a:srgbClr val="FF0000"/>
                </a:solidFill>
                <a:latin typeface="Trebuchet MS" pitchFamily="34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latin typeface="Trebuchet MS" pitchFamily="34" charset="0"/>
              </a:rPr>
              <a:t> - (-1)</a:t>
            </a:r>
            <a:r>
              <a:rPr lang="en-US" sz="2800" baseline="30000" dirty="0">
                <a:solidFill>
                  <a:srgbClr val="FF0000"/>
                </a:solidFill>
                <a:latin typeface="Trebuchet MS" pitchFamily="34" charset="0"/>
              </a:rPr>
              <a:t>n  </a:t>
            </a:r>
            <a:r>
              <a:rPr lang="en-US" sz="2800" dirty="0">
                <a:solidFill>
                  <a:srgbClr val="FF00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162925" cy="762000"/>
          </a:xfrm>
        </p:spPr>
        <p:txBody>
          <a:bodyPr/>
          <a:lstStyle/>
          <a:p>
            <a:r>
              <a:rPr lang="en-US" sz="4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Contoh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1717</TotalTime>
  <Words>1039</Words>
  <Application>Microsoft Office PowerPoint</Application>
  <PresentationFormat>On-screen Show (4:3)</PresentationFormat>
  <Paragraphs>182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Concourse</vt:lpstr>
      <vt:lpstr>Microsoft ClipArt Gallery</vt:lpstr>
      <vt:lpstr>Equation</vt:lpstr>
      <vt:lpstr>Relasi Recurrence</vt:lpstr>
      <vt:lpstr>Pendahuluan</vt:lpstr>
      <vt:lpstr>Relasi Recurrence</vt:lpstr>
      <vt:lpstr>Pemodelan dengan relasi recurrence</vt:lpstr>
      <vt:lpstr>Relasi recurrence linear homogen berderajat k dengan koefisien konstan</vt:lpstr>
      <vt:lpstr>Classifying recurrences</vt:lpstr>
      <vt:lpstr>Mencari solusi</vt:lpstr>
      <vt:lpstr>Solusi relasi recurrence homogen orde 2 dengan akar berbeda</vt:lpstr>
      <vt:lpstr>Contoh (1)</vt:lpstr>
      <vt:lpstr>Contoh (2)</vt:lpstr>
      <vt:lpstr>Slide 11</vt:lpstr>
      <vt:lpstr>Slide 12</vt:lpstr>
      <vt:lpstr>Tentukan solusi dari</vt:lpstr>
      <vt:lpstr>Solusi relasi recurrence homogen orde 2 dengan akar tunggal</vt:lpstr>
      <vt:lpstr>Tentukan solusi dari</vt:lpstr>
      <vt:lpstr>Solusi relasi recurrence homogen orde n dengan akar berbeda</vt:lpstr>
      <vt:lpstr>Contoh (2)</vt:lpstr>
      <vt:lpstr>Solusi relasi recurrence homogen orde 2</vt:lpstr>
      <vt:lpstr>Contoh (3)</vt:lpstr>
    </vt:vector>
  </TitlesOfParts>
  <Company>MAITB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Peluang Diskrit</dc:title>
  <dc:creator>Mugen</dc:creator>
  <cp:lastModifiedBy>HERU</cp:lastModifiedBy>
  <cp:revision>167</cp:revision>
  <dcterms:created xsi:type="dcterms:W3CDTF">2004-03-05T15:12:31Z</dcterms:created>
  <dcterms:modified xsi:type="dcterms:W3CDTF">2011-08-26T01:03:16Z</dcterms:modified>
</cp:coreProperties>
</file>