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21"/>
  </p:notesMasterIdLst>
  <p:handoutMasterIdLst>
    <p:handoutMasterId r:id="rId22"/>
  </p:handoutMasterIdLst>
  <p:sldIdLst>
    <p:sldId id="310" r:id="rId2"/>
    <p:sldId id="314" r:id="rId3"/>
    <p:sldId id="315" r:id="rId4"/>
    <p:sldId id="316" r:id="rId5"/>
    <p:sldId id="265" r:id="rId6"/>
    <p:sldId id="318" r:id="rId7"/>
    <p:sldId id="266" r:id="rId8"/>
    <p:sldId id="300" r:id="rId9"/>
    <p:sldId id="301" r:id="rId10"/>
    <p:sldId id="306" r:id="rId11"/>
    <p:sldId id="319" r:id="rId12"/>
    <p:sldId id="320" r:id="rId13"/>
    <p:sldId id="321" r:id="rId14"/>
    <p:sldId id="267" r:id="rId15"/>
    <p:sldId id="268" r:id="rId16"/>
    <p:sldId id="269" r:id="rId17"/>
    <p:sldId id="270" r:id="rId18"/>
    <p:sldId id="271" r:id="rId19"/>
    <p:sldId id="307" r:id="rId20"/>
  </p:sldIdLst>
  <p:sldSz cx="9144000" cy="6858000" type="screen4x3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FF0000"/>
    <a:srgbClr val="5531AF"/>
    <a:srgbClr val="85DE02"/>
    <a:srgbClr val="277337"/>
    <a:srgbClr val="808080"/>
    <a:srgbClr val="0099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494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15.xml"/><Relationship Id="rId2" Type="http://schemas.openxmlformats.org/officeDocument/2006/relationships/slide" Target="slides/slide7.xml"/><Relationship Id="rId1" Type="http://schemas.openxmlformats.org/officeDocument/2006/relationships/slide" Target="slides/slide5.xml"/><Relationship Id="rId5" Type="http://schemas.openxmlformats.org/officeDocument/2006/relationships/slide" Target="slides/slide17.xml"/><Relationship Id="rId4" Type="http://schemas.openxmlformats.org/officeDocument/2006/relationships/slide" Target="slides/slide16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Verdana" pitchFamily="34" charset="0"/>
              </a:defRPr>
            </a:lvl1pPr>
          </a:lstStyle>
          <a:p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Verdana" pitchFamily="34" charset="0"/>
              </a:defRPr>
            </a:lvl1pPr>
          </a:lstStyle>
          <a:p>
            <a:endParaRPr lang="en-US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Verdana" pitchFamily="34" charset="0"/>
              </a:defRPr>
            </a:lvl1pPr>
          </a:lstStyle>
          <a:p>
            <a:endParaRPr lang="en-US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Verdana" pitchFamily="34" charset="0"/>
              </a:defRPr>
            </a:lvl1pPr>
          </a:lstStyle>
          <a:p>
            <a:fld id="{C2DB6699-9EB6-4395-B825-3024E9D8117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9FE792-8F82-4FAC-A77F-630951AE077B}" type="datetimeFigureOut">
              <a:rPr lang="en-US" smtClean="0"/>
              <a:pPr/>
              <a:t>8/26/2011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10075"/>
            <a:ext cx="5597525" cy="4176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185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837EE4-4296-4284-9CFB-9B2C98168BD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0DAA19-4617-49A3-9138-BE582C4C9389}" type="slidenum">
              <a:rPr lang="en-US" smtClean="0">
                <a:latin typeface="Arial" pitchFamily="34" charset="0"/>
              </a:rPr>
              <a:pPr/>
              <a:t>6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DAB9CB-C6C4-405A-95C2-DFCEDC9731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9B6545-EEC1-44C4-9905-3CC106A406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3A698D-B472-4E79-AC1A-64945F99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7CA416-18B0-44DA-B933-15C1267363F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10A71D-3A08-458C-95DB-C49405E4AC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EF5346-4A13-4D40-9FB4-4781F9A3DB1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06CAD5-6FF1-48AA-B822-BB08A22871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9B4D8A-67B5-404D-9A92-A83517F3548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2B20C2-BD5D-4657-8AEF-2B8256B9FE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718743-D177-420E-AC85-169FEC264C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A2644CC-1889-43C3-AA23-868CE40932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8F9429D-534A-4170-9C27-8330CC3E1CD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7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600200"/>
            <a:ext cx="7678738" cy="1431925"/>
          </a:xfrm>
        </p:spPr>
        <p:txBody>
          <a:bodyPr>
            <a:normAutofit/>
          </a:bodyPr>
          <a:lstStyle/>
          <a:p>
            <a:r>
              <a:rPr lang="en-US" sz="4800" dirty="0" err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Relasi</a:t>
            </a:r>
            <a:r>
              <a:rPr lang="en-US" sz="48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 </a:t>
            </a:r>
            <a:r>
              <a:rPr lang="en-US" sz="4800" i="1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Recurrence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505200"/>
            <a:ext cx="7467600" cy="1295400"/>
          </a:xfrm>
        </p:spPr>
        <p:txBody>
          <a:bodyPr/>
          <a:lstStyle/>
          <a:p>
            <a:r>
              <a:rPr lang="en-US" dirty="0" err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  <a:sym typeface="Symbol" pitchFamily="18" charset="2"/>
              </a:rPr>
              <a:t>Relasi</a:t>
            </a:r>
            <a:r>
              <a:rPr lang="en-US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  <a:sym typeface="Symbol" pitchFamily="18" charset="2"/>
              </a:rPr>
              <a:t> </a:t>
            </a:r>
            <a:r>
              <a:rPr lang="en-US" i="1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  <a:sym typeface="Symbol" pitchFamily="18" charset="2"/>
              </a:rPr>
              <a:t>recurrence</a:t>
            </a:r>
            <a:r>
              <a:rPr lang="en-US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  <a:sym typeface="Symbol" pitchFamily="18" charset="2"/>
              </a:rPr>
              <a:t> linear </a:t>
            </a:r>
            <a:r>
              <a:rPr lang="en-US" dirty="0" err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  <a:sym typeface="Symbol" pitchFamily="18" charset="2"/>
              </a:rPr>
              <a:t>homogen</a:t>
            </a:r>
            <a:endParaRPr lang="en-US" dirty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  <a:sym typeface="Symbol" pitchFamily="18" charset="2"/>
            </a:endParaRPr>
          </a:p>
        </p:txBody>
      </p:sp>
      <p:graphicFrame>
        <p:nvGraphicFramePr>
          <p:cNvPr id="1026" name="Object 2">
            <a:hlinkClick r:id="" action="ppaction://ole?verb=0"/>
          </p:cNvPr>
          <p:cNvGraphicFramePr>
            <a:graphicFrameLocks/>
          </p:cNvGraphicFramePr>
          <p:nvPr/>
        </p:nvGraphicFramePr>
        <p:xfrm>
          <a:off x="304800" y="228601"/>
          <a:ext cx="2590800" cy="2971800"/>
        </p:xfrm>
        <a:graphic>
          <a:graphicData uri="http://schemas.openxmlformats.org/presentationml/2006/ole">
            <p:oleObj spid="_x0000_s1026" name="Microsoft ClipArt Gallery" r:id="rId3" imgW="6238800" imgH="568296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447800"/>
            <a:ext cx="8110538" cy="1295400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sz="4000">
                <a:latin typeface="Trebuchet MS" pitchFamily="34" charset="0"/>
              </a:rPr>
              <a:t>Tentukan formula eksplisit dari bilangan Fibonacci.</a:t>
            </a:r>
          </a:p>
        </p:txBody>
      </p:sp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8162925" cy="762000"/>
          </a:xfrm>
        </p:spPr>
        <p:txBody>
          <a:bodyPr/>
          <a:lstStyle/>
          <a:p>
            <a:r>
              <a:rPr lang="en-US" sz="4200" dirty="0" err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Contoh</a:t>
            </a:r>
            <a:r>
              <a:rPr lang="en-US" sz="42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 (2)</a:t>
            </a:r>
            <a:endParaRPr lang="en-US" sz="4200" dirty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</a:endParaRPr>
          </a:p>
        </p:txBody>
      </p:sp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762000" y="3124200"/>
            <a:ext cx="8153400" cy="3167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en-US" sz="3600" dirty="0" err="1">
                <a:latin typeface="Trebuchet MS" pitchFamily="34" charset="0"/>
              </a:rPr>
              <a:t>Ingat</a:t>
            </a:r>
            <a:r>
              <a:rPr lang="en-US" sz="3600" dirty="0">
                <a:latin typeface="Trebuchet MS" pitchFamily="34" charset="0"/>
              </a:rPr>
              <a:t> </a:t>
            </a:r>
            <a:r>
              <a:rPr lang="en-US" sz="3600" dirty="0" err="1">
                <a:latin typeface="Trebuchet MS" pitchFamily="34" charset="0"/>
              </a:rPr>
              <a:t>bahwa</a:t>
            </a:r>
            <a:r>
              <a:rPr lang="en-US" sz="3600" dirty="0">
                <a:latin typeface="Trebuchet MS" pitchFamily="34" charset="0"/>
              </a:rPr>
              <a:t> </a:t>
            </a:r>
            <a:r>
              <a:rPr lang="en-US" sz="3600" dirty="0" err="1">
                <a:latin typeface="Trebuchet MS" pitchFamily="34" charset="0"/>
              </a:rPr>
              <a:t>bilangan</a:t>
            </a:r>
            <a:r>
              <a:rPr lang="en-US" sz="3600" dirty="0">
                <a:latin typeface="Trebuchet MS" pitchFamily="34" charset="0"/>
              </a:rPr>
              <a:t> Fibonacci f</a:t>
            </a:r>
            <a:r>
              <a:rPr lang="en-US" sz="3600" baseline="-25000" dirty="0">
                <a:latin typeface="Trebuchet MS" pitchFamily="34" charset="0"/>
              </a:rPr>
              <a:t>n</a:t>
            </a:r>
            <a:r>
              <a:rPr lang="en-US" sz="3600" dirty="0">
                <a:latin typeface="Trebuchet MS" pitchFamily="34" charset="0"/>
              </a:rPr>
              <a:t> </a:t>
            </a:r>
            <a:r>
              <a:rPr lang="en-US" sz="3600" dirty="0" err="1">
                <a:latin typeface="Trebuchet MS" pitchFamily="34" charset="0"/>
              </a:rPr>
              <a:t>memenuhi</a:t>
            </a:r>
            <a:r>
              <a:rPr lang="en-US" sz="3600" dirty="0">
                <a:latin typeface="Trebuchet MS" pitchFamily="34" charset="0"/>
              </a:rPr>
              <a:t> </a:t>
            </a:r>
            <a:r>
              <a:rPr lang="en-US" sz="3600" dirty="0" err="1">
                <a:latin typeface="Trebuchet MS" pitchFamily="34" charset="0"/>
              </a:rPr>
              <a:t>relasi</a:t>
            </a:r>
            <a:endParaRPr lang="en-US" sz="3600" dirty="0">
              <a:latin typeface="Trebuchet MS" pitchFamily="34" charset="0"/>
            </a:endParaRPr>
          </a:p>
          <a:p>
            <a:pPr algn="ctr" eaLnBrk="1" hangingPunct="1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en-US" sz="3600" dirty="0">
                <a:latin typeface="Trebuchet MS" pitchFamily="34" charset="0"/>
              </a:rPr>
              <a:t>f</a:t>
            </a:r>
            <a:r>
              <a:rPr lang="en-US" sz="3600" baseline="-25000" dirty="0">
                <a:latin typeface="Trebuchet MS" pitchFamily="34" charset="0"/>
              </a:rPr>
              <a:t>n</a:t>
            </a:r>
            <a:r>
              <a:rPr lang="en-US" sz="3600" dirty="0">
                <a:latin typeface="Trebuchet MS" pitchFamily="34" charset="0"/>
              </a:rPr>
              <a:t> = f</a:t>
            </a:r>
            <a:r>
              <a:rPr lang="en-US" sz="3600" baseline="-25000" dirty="0">
                <a:latin typeface="Trebuchet MS" pitchFamily="34" charset="0"/>
              </a:rPr>
              <a:t>n-1</a:t>
            </a:r>
            <a:r>
              <a:rPr lang="en-US" sz="3600" dirty="0">
                <a:latin typeface="Trebuchet MS" pitchFamily="34" charset="0"/>
              </a:rPr>
              <a:t> + f</a:t>
            </a:r>
            <a:r>
              <a:rPr lang="en-US" sz="3600" baseline="-25000" dirty="0">
                <a:latin typeface="Trebuchet MS" pitchFamily="34" charset="0"/>
              </a:rPr>
              <a:t>n-2</a:t>
            </a:r>
          </a:p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en-US" sz="3600" dirty="0" err="1">
                <a:latin typeface="Trebuchet MS" pitchFamily="34" charset="0"/>
              </a:rPr>
              <a:t>dan</a:t>
            </a:r>
            <a:r>
              <a:rPr lang="en-US" sz="3600" dirty="0">
                <a:latin typeface="Trebuchet MS" pitchFamily="34" charset="0"/>
              </a:rPr>
              <a:t> </a:t>
            </a:r>
            <a:r>
              <a:rPr lang="en-US" sz="3600" dirty="0" err="1">
                <a:latin typeface="Trebuchet MS" pitchFamily="34" charset="0"/>
              </a:rPr>
              <a:t>kondisi</a:t>
            </a:r>
            <a:r>
              <a:rPr lang="en-US" sz="3600" dirty="0">
                <a:latin typeface="Trebuchet MS" pitchFamily="34" charset="0"/>
              </a:rPr>
              <a:t> </a:t>
            </a:r>
            <a:r>
              <a:rPr lang="en-US" sz="3600" dirty="0" err="1">
                <a:latin typeface="Trebuchet MS" pitchFamily="34" charset="0"/>
              </a:rPr>
              <a:t>awal</a:t>
            </a:r>
            <a:endParaRPr lang="en-US" sz="3600" dirty="0">
              <a:latin typeface="Trebuchet MS" pitchFamily="34" charset="0"/>
            </a:endParaRPr>
          </a:p>
          <a:p>
            <a:pPr algn="ctr" eaLnBrk="1" hangingPunct="1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en-US" sz="3600" dirty="0" smtClean="0">
                <a:latin typeface="Trebuchet MS" pitchFamily="34" charset="0"/>
              </a:rPr>
              <a:t>f</a:t>
            </a:r>
            <a:r>
              <a:rPr lang="en-US" sz="3600" baseline="-25000" dirty="0" smtClean="0">
                <a:latin typeface="Trebuchet MS" pitchFamily="34" charset="0"/>
              </a:rPr>
              <a:t>0</a:t>
            </a:r>
            <a:r>
              <a:rPr lang="en-US" sz="3600" dirty="0" smtClean="0">
                <a:latin typeface="Trebuchet MS" pitchFamily="34" charset="0"/>
              </a:rPr>
              <a:t>=0, </a:t>
            </a:r>
            <a:r>
              <a:rPr lang="en-US" sz="3600" dirty="0">
                <a:latin typeface="Trebuchet MS" pitchFamily="34" charset="0"/>
              </a:rPr>
              <a:t>f</a:t>
            </a:r>
            <a:r>
              <a:rPr lang="en-US" sz="3600" baseline="-25000" dirty="0">
                <a:latin typeface="Trebuchet MS" pitchFamily="34" charset="0"/>
              </a:rPr>
              <a:t>1</a:t>
            </a:r>
            <a:r>
              <a:rPr lang="en-US" sz="3600" dirty="0">
                <a:latin typeface="Trebuchet MS" pitchFamily="34" charset="0"/>
              </a:rPr>
              <a:t>=1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73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73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73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73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73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73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8" grpId="0" uiExpand="1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  <a:defRPr/>
            </a:pPr>
            <a:r>
              <a:rPr lang="en-US" sz="2400" dirty="0" err="1" smtClean="0">
                <a:sym typeface="Symbol" pitchFamily="18" charset="2"/>
              </a:rPr>
              <a:t>Persamaan</a:t>
            </a:r>
            <a:r>
              <a:rPr lang="en-US" sz="2400" dirty="0" smtClean="0">
                <a:sym typeface="Symbol" pitchFamily="18" charset="2"/>
              </a:rPr>
              <a:t> </a:t>
            </a:r>
            <a:r>
              <a:rPr lang="en-US" sz="2400" dirty="0" err="1" smtClean="0">
                <a:sym typeface="Symbol" pitchFamily="18" charset="2"/>
              </a:rPr>
              <a:t>karakteristik</a:t>
            </a:r>
            <a:r>
              <a:rPr lang="en-US" sz="2400" dirty="0" smtClean="0">
                <a:sym typeface="Symbol" pitchFamily="18" charset="2"/>
              </a:rPr>
              <a:t> </a:t>
            </a:r>
            <a:r>
              <a:rPr lang="en-US" sz="2400" dirty="0" err="1" smtClean="0">
                <a:sym typeface="Symbol" pitchFamily="18" charset="2"/>
              </a:rPr>
              <a:t>adalah</a:t>
            </a:r>
            <a:r>
              <a:rPr lang="en-US" sz="2400" dirty="0" smtClean="0">
                <a:sym typeface="Symbol" pitchFamily="18" charset="2"/>
              </a:rPr>
              <a:t> r</a:t>
            </a:r>
            <a:r>
              <a:rPr lang="en-US" sz="2400" baseline="30000" dirty="0" smtClean="0">
                <a:sym typeface="Symbol" pitchFamily="18" charset="2"/>
              </a:rPr>
              <a:t>2</a:t>
            </a:r>
            <a:r>
              <a:rPr lang="en-US" sz="2400" dirty="0" smtClean="0">
                <a:sym typeface="Symbol" pitchFamily="18" charset="2"/>
              </a:rPr>
              <a:t> – r – 1 = 0.</a:t>
            </a:r>
          </a:p>
          <a:p>
            <a:pPr marL="0" lvl="0" indent="0">
              <a:buNone/>
              <a:defRPr/>
            </a:pPr>
            <a:r>
              <a:rPr lang="en-US" sz="2400" dirty="0" err="1" smtClean="0">
                <a:sym typeface="Symbol" pitchFamily="18" charset="2"/>
              </a:rPr>
              <a:t>Akar-akarnya</a:t>
            </a:r>
            <a:r>
              <a:rPr lang="en-US" sz="2400" dirty="0" smtClean="0">
                <a:sym typeface="Symbol" pitchFamily="18" charset="2"/>
              </a:rPr>
              <a:t> </a:t>
            </a:r>
            <a:r>
              <a:rPr lang="en-US" sz="2400" dirty="0" err="1" smtClean="0">
                <a:sym typeface="Symbol" pitchFamily="18" charset="2"/>
              </a:rPr>
              <a:t>adalah</a:t>
            </a:r>
            <a:r>
              <a:rPr lang="en-US" sz="2400" dirty="0" smtClean="0">
                <a:sym typeface="Symbol" pitchFamily="18" charset="2"/>
              </a:rPr>
              <a:t> </a:t>
            </a:r>
          </a:p>
          <a:p>
            <a:pPr marL="0" lvl="0" indent="0">
              <a:buNone/>
              <a:defRPr/>
            </a:pPr>
            <a:endParaRPr lang="en-US" sz="2400" dirty="0" smtClean="0">
              <a:sym typeface="Symbol" pitchFamily="18" charset="2"/>
            </a:endParaRPr>
          </a:p>
          <a:p>
            <a:pPr marL="0" lvl="0" indent="0">
              <a:buNone/>
              <a:defRPr/>
            </a:pPr>
            <a:endParaRPr lang="en-US" sz="2400" dirty="0" smtClean="0">
              <a:sym typeface="Symbol" pitchFamily="18" charset="2"/>
            </a:endParaRPr>
          </a:p>
          <a:p>
            <a:pPr marL="0" lvl="0" indent="0">
              <a:buNone/>
              <a:defRPr/>
            </a:pPr>
            <a:r>
              <a:rPr lang="en-US" sz="2400" dirty="0" err="1" smtClean="0">
                <a:sym typeface="Symbol" pitchFamily="18" charset="2"/>
              </a:rPr>
              <a:t>Sehingga</a:t>
            </a:r>
            <a:r>
              <a:rPr lang="en-US" sz="2400" dirty="0" smtClean="0">
                <a:sym typeface="Symbol" pitchFamily="18" charset="2"/>
              </a:rPr>
              <a:t> </a:t>
            </a:r>
            <a:r>
              <a:rPr lang="en-US" sz="2400" dirty="0" err="1" smtClean="0">
                <a:sym typeface="Symbol" pitchFamily="18" charset="2"/>
              </a:rPr>
              <a:t>solusi</a:t>
            </a:r>
            <a:r>
              <a:rPr lang="en-US" sz="2400" dirty="0" smtClean="0">
                <a:sym typeface="Symbol" pitchFamily="18" charset="2"/>
              </a:rPr>
              <a:t> </a:t>
            </a:r>
            <a:r>
              <a:rPr lang="en-US" sz="2400" dirty="0" err="1" smtClean="0">
                <a:sym typeface="Symbol" pitchFamily="18" charset="2"/>
              </a:rPr>
              <a:t>umumnya</a:t>
            </a:r>
            <a:r>
              <a:rPr lang="en-US" sz="2400" dirty="0" smtClean="0">
                <a:sym typeface="Symbol" pitchFamily="18" charset="2"/>
              </a:rPr>
              <a:t> </a:t>
            </a:r>
            <a:r>
              <a:rPr lang="en-US" sz="2400" dirty="0" err="1" smtClean="0">
                <a:sym typeface="Symbol" pitchFamily="18" charset="2"/>
              </a:rPr>
              <a:t>adalah</a:t>
            </a:r>
            <a:endParaRPr lang="en-US" sz="2400" dirty="0" smtClean="0">
              <a:sym typeface="Symbol" pitchFamily="18" charset="2"/>
            </a:endParaRPr>
          </a:p>
          <a:p>
            <a:pPr marL="0" lvl="0" indent="0">
              <a:buNone/>
              <a:defRPr/>
            </a:pPr>
            <a:r>
              <a:rPr lang="en-US" dirty="0" smtClean="0">
                <a:sym typeface="Symbol" pitchFamily="18" charset="2"/>
              </a:rPr>
              <a:t/>
            </a:r>
            <a:br>
              <a:rPr lang="en-US" dirty="0" smtClean="0">
                <a:sym typeface="Symbol" pitchFamily="18" charset="2"/>
              </a:rPr>
            </a:br>
            <a:endParaRPr lang="en-US" dirty="0" smtClean="0">
              <a:sym typeface="Symbol" pitchFamily="18" charset="2"/>
            </a:endParaRPr>
          </a:p>
          <a:p>
            <a:pPr marL="0" indent="0">
              <a:buNone/>
              <a:defRPr/>
            </a:pPr>
            <a:r>
              <a:rPr lang="en-US" sz="2400" dirty="0" err="1" smtClean="0">
                <a:sym typeface="Symbol" pitchFamily="18" charset="2"/>
              </a:rPr>
              <a:t>Apabila</a:t>
            </a:r>
            <a:r>
              <a:rPr lang="en-US" sz="2400" dirty="0" smtClean="0">
                <a:sym typeface="Symbol" pitchFamily="18" charset="2"/>
              </a:rPr>
              <a:t> </a:t>
            </a:r>
            <a:r>
              <a:rPr lang="en-US" sz="2400" dirty="0" err="1" smtClean="0">
                <a:sym typeface="Symbol" pitchFamily="18" charset="2"/>
              </a:rPr>
              <a:t>disubstitusi</a:t>
            </a:r>
            <a:r>
              <a:rPr lang="en-US" sz="2400" dirty="0" smtClean="0">
                <a:sym typeface="Symbol" pitchFamily="18" charset="2"/>
              </a:rPr>
              <a:t> </a:t>
            </a:r>
            <a:r>
              <a:rPr lang="en-US" sz="2400" dirty="0" err="1" smtClean="0">
                <a:sym typeface="Symbol" pitchFamily="18" charset="2"/>
              </a:rPr>
              <a:t>dengan</a:t>
            </a:r>
            <a:r>
              <a:rPr lang="en-US" sz="2400" dirty="0" smtClean="0">
                <a:sym typeface="Symbol" pitchFamily="18" charset="2"/>
              </a:rPr>
              <a:t> </a:t>
            </a:r>
            <a:r>
              <a:rPr lang="en-US" sz="2400" dirty="0" smtClean="0">
                <a:latin typeface="Trebuchet MS" pitchFamily="34" charset="0"/>
              </a:rPr>
              <a:t>f</a:t>
            </a:r>
            <a:r>
              <a:rPr lang="en-US" sz="2400" baseline="-25000" dirty="0" smtClean="0">
                <a:latin typeface="Trebuchet MS" pitchFamily="34" charset="0"/>
              </a:rPr>
              <a:t>0</a:t>
            </a:r>
            <a:r>
              <a:rPr lang="en-US" sz="2400" dirty="0" smtClean="0">
                <a:latin typeface="Trebuchet MS" pitchFamily="34" charset="0"/>
              </a:rPr>
              <a:t>=0, f</a:t>
            </a:r>
            <a:r>
              <a:rPr lang="en-US" sz="2400" baseline="-25000" dirty="0" smtClean="0">
                <a:latin typeface="Trebuchet MS" pitchFamily="34" charset="0"/>
              </a:rPr>
              <a:t>1</a:t>
            </a:r>
            <a:r>
              <a:rPr lang="en-US" sz="2400" dirty="0" smtClean="0">
                <a:latin typeface="Trebuchet MS" pitchFamily="34" charset="0"/>
              </a:rPr>
              <a:t>=1</a:t>
            </a:r>
          </a:p>
          <a:p>
            <a:pPr marL="0" indent="0">
              <a:buNone/>
              <a:defRPr/>
            </a:pPr>
            <a:endParaRPr lang="en-US" sz="2400" dirty="0" smtClean="0">
              <a:latin typeface="Trebuchet MS" pitchFamily="34" charset="0"/>
            </a:endParaRPr>
          </a:p>
          <a:p>
            <a:pPr marL="0" lvl="0" indent="0">
              <a:buNone/>
              <a:defRPr/>
            </a:pPr>
            <a:endParaRPr lang="en-US" sz="2400" dirty="0" smtClean="0">
              <a:sym typeface="Symbol" pitchFamily="18" charset="2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1143000" y="3505200"/>
          <a:ext cx="3679371" cy="990600"/>
        </p:xfrm>
        <a:graphic>
          <a:graphicData uri="http://schemas.openxmlformats.org/presentationml/2006/ole">
            <p:oleObj spid="_x0000_s14343" name="Equation" r:id="rId3" imgW="1981080" imgH="533160" progId="Equation.3">
              <p:embed/>
            </p:oleObj>
          </a:graphicData>
        </a:graphic>
      </p:graphicFrame>
      <p:graphicFrame>
        <p:nvGraphicFramePr>
          <p:cNvPr id="14346" name="Object 10"/>
          <p:cNvGraphicFramePr>
            <a:graphicFrameLocks noChangeAspect="1"/>
          </p:cNvGraphicFramePr>
          <p:nvPr/>
        </p:nvGraphicFramePr>
        <p:xfrm>
          <a:off x="1371600" y="4876800"/>
          <a:ext cx="1805940" cy="411480"/>
        </p:xfrm>
        <a:graphic>
          <a:graphicData uri="http://schemas.openxmlformats.org/presentationml/2006/ole">
            <p:oleObj spid="_x0000_s14346" name="Equation" r:id="rId4" imgW="1002960" imgH="228600" progId="Equation.3">
              <p:embed/>
            </p:oleObj>
          </a:graphicData>
        </a:graphic>
      </p:graphicFrame>
      <p:graphicFrame>
        <p:nvGraphicFramePr>
          <p:cNvPr id="14347" name="Object 11"/>
          <p:cNvGraphicFramePr>
            <a:graphicFrameLocks noChangeAspect="1"/>
          </p:cNvGraphicFramePr>
          <p:nvPr/>
        </p:nvGraphicFramePr>
        <p:xfrm>
          <a:off x="1371600" y="5334000"/>
          <a:ext cx="3657600" cy="914400"/>
        </p:xfrm>
        <a:graphic>
          <a:graphicData uri="http://schemas.openxmlformats.org/presentationml/2006/ole">
            <p:oleObj spid="_x0000_s14347" name="Equation" r:id="rId5" imgW="2031840" imgH="507960" progId="Equation.3">
              <p:embed/>
            </p:oleObj>
          </a:graphicData>
        </a:graphic>
      </p:graphicFrame>
      <p:graphicFrame>
        <p:nvGraphicFramePr>
          <p:cNvPr id="14348" name="Object 12"/>
          <p:cNvGraphicFramePr>
            <a:graphicFrameLocks noChangeAspect="1"/>
          </p:cNvGraphicFramePr>
          <p:nvPr/>
        </p:nvGraphicFramePr>
        <p:xfrm>
          <a:off x="1905000" y="2286000"/>
          <a:ext cx="3281082" cy="914400"/>
        </p:xfrm>
        <a:graphic>
          <a:graphicData uri="http://schemas.openxmlformats.org/presentationml/2006/ole">
            <p:oleObj spid="_x0000_s14348" name="Equation" r:id="rId6" imgW="154908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didapat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solusinya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1905000" y="2133600"/>
          <a:ext cx="3636818" cy="1143000"/>
        </p:xfrm>
        <a:graphic>
          <a:graphicData uri="http://schemas.openxmlformats.org/presentationml/2006/ole">
            <p:oleObj spid="_x0000_s15364" name="Equation" r:id="rId3" imgW="1333440" imgH="419040" progId="Equation.3">
              <p:embed/>
            </p:oleObj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1752600" y="3886200"/>
          <a:ext cx="5791200" cy="1447800"/>
        </p:xfrm>
        <a:graphic>
          <a:graphicData uri="http://schemas.openxmlformats.org/presentationml/2006/ole">
            <p:oleObj spid="_x0000_s15365" name="Equation" r:id="rId4" imgW="2133360" imgH="5331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en-US" dirty="0" err="1" smtClean="0"/>
              <a:t>b</a:t>
            </a:r>
            <a:r>
              <a:rPr lang="en-US" baseline="-25000" dirty="0" err="1" smtClean="0"/>
              <a:t>n</a:t>
            </a:r>
            <a:r>
              <a:rPr lang="en-US" dirty="0" smtClean="0"/>
              <a:t> + b</a:t>
            </a:r>
            <a:r>
              <a:rPr lang="en-US" baseline="-25000" dirty="0" smtClean="0"/>
              <a:t>n-1</a:t>
            </a:r>
            <a:r>
              <a:rPr lang="en-US" dirty="0" smtClean="0"/>
              <a:t> – 6 b</a:t>
            </a:r>
            <a:r>
              <a:rPr lang="en-US" baseline="-25000" dirty="0" smtClean="0"/>
              <a:t>n-2</a:t>
            </a:r>
            <a:r>
              <a:rPr lang="en-US" dirty="0" smtClean="0"/>
              <a:t> = 0 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b</a:t>
            </a:r>
            <a:r>
              <a:rPr lang="en-US" baseline="-25000" dirty="0" smtClean="0"/>
              <a:t>0</a:t>
            </a:r>
            <a:r>
              <a:rPr lang="en-US" dirty="0" smtClean="0"/>
              <a:t> = 0 , b</a:t>
            </a:r>
            <a:r>
              <a:rPr lang="en-US" baseline="-25000" dirty="0" smtClean="0"/>
              <a:t>1</a:t>
            </a:r>
            <a:r>
              <a:rPr lang="en-US" dirty="0" smtClean="0"/>
              <a:t> = 1 .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2800" dirty="0" smtClean="0"/>
              <a:t>a</a:t>
            </a:r>
            <a:r>
              <a:rPr lang="en-US" sz="2800" baseline="-25000" dirty="0" smtClean="0"/>
              <a:t>n</a:t>
            </a:r>
            <a:r>
              <a:rPr lang="en-US" sz="2800" dirty="0" smtClean="0"/>
              <a:t> = 7a</a:t>
            </a:r>
            <a:r>
              <a:rPr lang="en-US" sz="2800" baseline="-25000" dirty="0" smtClean="0"/>
              <a:t>n-1</a:t>
            </a:r>
            <a:r>
              <a:rPr lang="en-US" sz="2800" dirty="0" smtClean="0"/>
              <a:t>- 10 a</a:t>
            </a:r>
            <a:r>
              <a:rPr lang="en-US" sz="2800" baseline="-25000" dirty="0" smtClean="0"/>
              <a:t>n-2 </a:t>
            </a:r>
            <a:r>
              <a:rPr lang="en-US" sz="2800" dirty="0" smtClean="0">
                <a:latin typeface="Trebuchet MS" pitchFamily="34" charset="0"/>
                <a:sym typeface="Symbol" pitchFamily="18" charset="2"/>
              </a:rPr>
              <a:t>	</a:t>
            </a:r>
            <a:br>
              <a:rPr lang="en-US" sz="2800" dirty="0" smtClean="0">
                <a:latin typeface="Trebuchet MS" pitchFamily="34" charset="0"/>
                <a:sym typeface="Symbol" pitchFamily="18" charset="2"/>
              </a:rPr>
            </a:br>
            <a:r>
              <a:rPr lang="en-US" sz="2800" dirty="0" err="1" smtClean="0">
                <a:latin typeface="Trebuchet MS" pitchFamily="34" charset="0"/>
                <a:sym typeface="Symbol" pitchFamily="18" charset="2"/>
              </a:rPr>
              <a:t>dengan</a:t>
            </a:r>
            <a:r>
              <a:rPr lang="en-US" sz="2800" dirty="0" smtClean="0">
                <a:latin typeface="Trebuchet MS" pitchFamily="34" charset="0"/>
                <a:sym typeface="Symbol" pitchFamily="18" charset="2"/>
              </a:rPr>
              <a:t> </a:t>
            </a:r>
            <a:r>
              <a:rPr lang="en-US" sz="2800" dirty="0" err="1" smtClean="0">
                <a:latin typeface="Trebuchet MS" pitchFamily="34" charset="0"/>
                <a:sym typeface="Symbol" pitchFamily="18" charset="2"/>
              </a:rPr>
              <a:t>kondisi</a:t>
            </a:r>
            <a:r>
              <a:rPr lang="en-US" sz="2800" dirty="0" smtClean="0">
                <a:latin typeface="Trebuchet MS" pitchFamily="34" charset="0"/>
                <a:sym typeface="Symbol" pitchFamily="18" charset="2"/>
              </a:rPr>
              <a:t> </a:t>
            </a:r>
            <a:r>
              <a:rPr lang="en-US" sz="2800" dirty="0" err="1" smtClean="0">
                <a:latin typeface="Trebuchet MS" pitchFamily="34" charset="0"/>
                <a:sym typeface="Symbol" pitchFamily="18" charset="2"/>
              </a:rPr>
              <a:t>awal</a:t>
            </a:r>
            <a:r>
              <a:rPr lang="en-US" sz="2800" dirty="0" smtClean="0">
                <a:latin typeface="Trebuchet MS" pitchFamily="34" charset="0"/>
                <a:sym typeface="Symbol" pitchFamily="18" charset="2"/>
              </a:rPr>
              <a:t> </a:t>
            </a:r>
            <a:r>
              <a:rPr lang="en-US" sz="2800" dirty="0" smtClean="0"/>
              <a:t>a</a:t>
            </a:r>
            <a:r>
              <a:rPr lang="en-US" sz="2800" baseline="-25000" dirty="0" smtClean="0"/>
              <a:t>0</a:t>
            </a:r>
            <a:r>
              <a:rPr lang="en-US" sz="2800" dirty="0" smtClean="0"/>
              <a:t> = 1, a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= 8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2800" dirty="0" err="1" smtClean="0"/>
              <a:t>t</a:t>
            </a:r>
            <a:r>
              <a:rPr lang="en-US" sz="2800" baseline="-25000" dirty="0" err="1" smtClean="0"/>
              <a:t>n</a:t>
            </a:r>
            <a:r>
              <a:rPr lang="en-US" sz="2800" dirty="0" smtClean="0"/>
              <a:t> = 3t</a:t>
            </a:r>
            <a:r>
              <a:rPr lang="en-US" sz="2800" baseline="-25000" dirty="0" smtClean="0"/>
              <a:t>n-1</a:t>
            </a:r>
            <a:r>
              <a:rPr lang="en-US" sz="2800" dirty="0" smtClean="0"/>
              <a:t> + 4t</a:t>
            </a:r>
            <a:r>
              <a:rPr lang="en-US" sz="2800" baseline="-25000" dirty="0" smtClean="0"/>
              <a:t>n-2</a:t>
            </a:r>
            <a:r>
              <a:rPr lang="en-US" sz="2800" dirty="0" smtClean="0"/>
              <a:t> for n &gt; 1</a:t>
            </a:r>
            <a:br>
              <a:rPr lang="en-US" sz="2800" dirty="0" smtClean="0"/>
            </a:br>
            <a:r>
              <a:rPr lang="en-US" sz="2400" dirty="0" err="1" smtClean="0">
                <a:latin typeface="Trebuchet MS" pitchFamily="34" charset="0"/>
                <a:sym typeface="Symbol" pitchFamily="18" charset="2"/>
              </a:rPr>
              <a:t>dengan</a:t>
            </a:r>
            <a:r>
              <a:rPr lang="en-US" sz="2400" dirty="0" smtClean="0">
                <a:latin typeface="Trebuchet MS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Trebuchet MS" pitchFamily="34" charset="0"/>
                <a:sym typeface="Symbol" pitchFamily="18" charset="2"/>
              </a:rPr>
              <a:t>kondisi</a:t>
            </a:r>
            <a:r>
              <a:rPr lang="en-US" sz="2400" dirty="0" smtClean="0">
                <a:latin typeface="Trebuchet MS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Trebuchet MS" pitchFamily="34" charset="0"/>
                <a:sym typeface="Symbol" pitchFamily="18" charset="2"/>
              </a:rPr>
              <a:t>awal</a:t>
            </a:r>
            <a:r>
              <a:rPr lang="en-US" sz="2400" dirty="0" smtClean="0">
                <a:latin typeface="Trebuchet MS" pitchFamily="34" charset="0"/>
                <a:sym typeface="Symbol" pitchFamily="18" charset="2"/>
              </a:rPr>
              <a:t> </a:t>
            </a:r>
            <a:r>
              <a:rPr lang="en-US" sz="2400" dirty="0" smtClean="0"/>
              <a:t>t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= 0, t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= 5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2400" dirty="0" smtClean="0"/>
              <a:t>a</a:t>
            </a:r>
            <a:r>
              <a:rPr lang="en-US" sz="2400" baseline="-25000" dirty="0" smtClean="0"/>
              <a:t>n</a:t>
            </a:r>
            <a:r>
              <a:rPr lang="en-US" sz="2400" dirty="0" smtClean="0"/>
              <a:t> = 8a</a:t>
            </a:r>
            <a:r>
              <a:rPr lang="en-US" sz="2400" baseline="-25000" dirty="0" smtClean="0"/>
              <a:t>n-1</a:t>
            </a:r>
            <a:r>
              <a:rPr lang="en-US" sz="2400" dirty="0" smtClean="0"/>
              <a:t> – 15a</a:t>
            </a:r>
            <a:r>
              <a:rPr lang="en-US" sz="2400" baseline="-25000" dirty="0" smtClean="0"/>
              <a:t>n-2</a:t>
            </a:r>
            <a:r>
              <a:rPr lang="en-US" sz="2400" dirty="0" smtClean="0"/>
              <a:t> </a:t>
            </a:r>
            <a:br>
              <a:rPr lang="en-US" sz="2400" dirty="0" smtClean="0"/>
            </a:b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kondisi</a:t>
            </a:r>
            <a:r>
              <a:rPr lang="en-US" sz="2400" dirty="0" smtClean="0"/>
              <a:t> </a:t>
            </a:r>
            <a:r>
              <a:rPr lang="en-US" sz="2400" dirty="0" err="1" smtClean="0"/>
              <a:t>awal</a:t>
            </a:r>
            <a:r>
              <a:rPr lang="en-US" sz="2400" dirty="0" smtClean="0"/>
              <a:t> a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= 0, a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= 2.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None/>
            </a:pPr>
            <a:endParaRPr lang="en-US" sz="2400" dirty="0" smtClean="0"/>
          </a:p>
          <a:p>
            <a:pPr marL="624078" indent="-514350">
              <a:buFont typeface="+mj-lt"/>
              <a:buAutoNum type="arabicPeriod"/>
            </a:pPr>
            <a:endParaRPr lang="en-US" sz="2800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Tentukan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447800"/>
            <a:ext cx="8001000" cy="5410200"/>
          </a:xfrm>
        </p:spPr>
        <p:txBody>
          <a:bodyPr/>
          <a:lstStyle/>
          <a:p>
            <a:pPr marL="0" indent="0">
              <a:spcAft>
                <a:spcPct val="20000"/>
              </a:spcAft>
              <a:buFont typeface="Wingdings" pitchFamily="2" charset="2"/>
              <a:buNone/>
            </a:pPr>
            <a:r>
              <a:rPr lang="en-US" sz="2800" b="1" dirty="0" err="1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Teorema</a:t>
            </a:r>
            <a:r>
              <a:rPr lang="en-US" sz="2800" b="1" dirty="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 2</a:t>
            </a:r>
          </a:p>
          <a:p>
            <a:pPr marL="0" indent="0">
              <a:buFont typeface="Wingdings" pitchFamily="2" charset="2"/>
              <a:buNone/>
            </a:pPr>
            <a:r>
              <a:rPr lang="en-US" sz="2800" dirty="0" err="1">
                <a:latin typeface="Trebuchet MS" pitchFamily="34" charset="0"/>
              </a:rPr>
              <a:t>Misalkan</a:t>
            </a:r>
            <a:r>
              <a:rPr lang="en-US" sz="2800" dirty="0">
                <a:latin typeface="Trebuchet MS" pitchFamily="34" charset="0"/>
              </a:rPr>
              <a:t> c</a:t>
            </a:r>
            <a:r>
              <a:rPr lang="en-US" sz="2800" baseline="-25000" dirty="0">
                <a:latin typeface="Trebuchet MS" pitchFamily="34" charset="0"/>
              </a:rPr>
              <a:t>1</a:t>
            </a:r>
            <a:r>
              <a:rPr lang="en-US" sz="2800" dirty="0">
                <a:latin typeface="Trebuchet MS" pitchFamily="34" charset="0"/>
              </a:rPr>
              <a:t>, c</a:t>
            </a:r>
            <a:r>
              <a:rPr lang="en-US" sz="2800" baseline="-25000" dirty="0">
                <a:latin typeface="Trebuchet MS" pitchFamily="34" charset="0"/>
              </a:rPr>
              <a:t>2</a:t>
            </a:r>
            <a:r>
              <a:rPr lang="en-US" sz="2800" dirty="0">
                <a:latin typeface="Trebuchet MS" pitchFamily="34" charset="0"/>
              </a:rPr>
              <a:t> </a:t>
            </a:r>
            <a:r>
              <a:rPr lang="en-US" sz="2800" dirty="0" err="1">
                <a:latin typeface="Trebuchet MS" pitchFamily="34" charset="0"/>
              </a:rPr>
              <a:t>bilangan</a:t>
            </a:r>
            <a:r>
              <a:rPr lang="en-US" sz="2800" dirty="0">
                <a:latin typeface="Trebuchet MS" pitchFamily="34" charset="0"/>
              </a:rPr>
              <a:t> real </a:t>
            </a:r>
            <a:r>
              <a:rPr lang="en-US" sz="2800" dirty="0" err="1">
                <a:latin typeface="Trebuchet MS" pitchFamily="34" charset="0"/>
              </a:rPr>
              <a:t>dengan</a:t>
            </a:r>
            <a:r>
              <a:rPr lang="en-US" sz="2800" dirty="0">
                <a:latin typeface="Trebuchet MS" pitchFamily="34" charset="0"/>
              </a:rPr>
              <a:t> c</a:t>
            </a:r>
            <a:r>
              <a:rPr lang="en-US" sz="2800" baseline="-25000" dirty="0">
                <a:latin typeface="Trebuchet MS" pitchFamily="34" charset="0"/>
              </a:rPr>
              <a:t>2</a:t>
            </a:r>
            <a:r>
              <a:rPr lang="en-US" sz="2800" dirty="0">
                <a:latin typeface="Trebuchet MS" pitchFamily="34" charset="0"/>
              </a:rPr>
              <a:t> 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</a:t>
            </a:r>
            <a:r>
              <a:rPr lang="en-US" sz="2800" dirty="0">
                <a:latin typeface="Trebuchet MS" pitchFamily="34" charset="0"/>
              </a:rPr>
              <a:t> 0 </a:t>
            </a:r>
            <a:r>
              <a:rPr lang="en-US" sz="2800" dirty="0" err="1">
                <a:latin typeface="Trebuchet MS" pitchFamily="34" charset="0"/>
              </a:rPr>
              <a:t>dan</a:t>
            </a:r>
            <a:r>
              <a:rPr lang="en-US" sz="2800" dirty="0">
                <a:latin typeface="Trebuchet MS" pitchFamily="34" charset="0"/>
              </a:rPr>
              <a:t> r</a:t>
            </a:r>
            <a:r>
              <a:rPr lang="en-US" sz="2800" baseline="30000" dirty="0">
                <a:latin typeface="Trebuchet MS" pitchFamily="34" charset="0"/>
              </a:rPr>
              <a:t>2</a:t>
            </a:r>
            <a:r>
              <a:rPr lang="en-US" sz="2800" dirty="0">
                <a:latin typeface="Trebuchet MS" pitchFamily="34" charset="0"/>
              </a:rPr>
              <a:t> - c</a:t>
            </a:r>
            <a:r>
              <a:rPr lang="en-US" sz="2800" baseline="-25000" dirty="0">
                <a:latin typeface="Trebuchet MS" pitchFamily="34" charset="0"/>
              </a:rPr>
              <a:t>1</a:t>
            </a:r>
            <a:r>
              <a:rPr lang="en-US" sz="2800" dirty="0">
                <a:latin typeface="Trebuchet MS" pitchFamily="34" charset="0"/>
              </a:rPr>
              <a:t>r - c</a:t>
            </a:r>
            <a:r>
              <a:rPr lang="en-US" sz="2800" baseline="-25000" dirty="0">
                <a:latin typeface="Trebuchet MS" pitchFamily="34" charset="0"/>
              </a:rPr>
              <a:t>2</a:t>
            </a:r>
            <a:r>
              <a:rPr lang="en-US" sz="2800" dirty="0">
                <a:latin typeface="Trebuchet MS" pitchFamily="34" charset="0"/>
              </a:rPr>
              <a:t> = 0 </a:t>
            </a:r>
            <a:r>
              <a:rPr lang="en-US" sz="2800" dirty="0" err="1">
                <a:latin typeface="Trebuchet MS" pitchFamily="34" charset="0"/>
              </a:rPr>
              <a:t>mempunyai</a:t>
            </a:r>
            <a:r>
              <a:rPr lang="en-US" sz="2800" dirty="0">
                <a:latin typeface="Trebuchet MS" pitchFamily="34" charset="0"/>
              </a:rPr>
              <a:t> </a:t>
            </a:r>
            <a:r>
              <a:rPr lang="en-US" sz="2800" dirty="0" err="1">
                <a:solidFill>
                  <a:schemeClr val="folHlink"/>
                </a:solidFill>
                <a:latin typeface="Trebuchet MS" pitchFamily="34" charset="0"/>
              </a:rPr>
              <a:t>hanya</a:t>
            </a:r>
            <a:r>
              <a:rPr lang="en-US" sz="2800" dirty="0">
                <a:solidFill>
                  <a:schemeClr val="folHlink"/>
                </a:solidFill>
                <a:latin typeface="Trebuchet MS" pitchFamily="34" charset="0"/>
              </a:rPr>
              <a:t> </a:t>
            </a:r>
            <a:r>
              <a:rPr lang="en-US" sz="2800" dirty="0" err="1">
                <a:solidFill>
                  <a:schemeClr val="folHlink"/>
                </a:solidFill>
                <a:latin typeface="Trebuchet MS" pitchFamily="34" charset="0"/>
              </a:rPr>
              <a:t>satu</a:t>
            </a:r>
            <a:r>
              <a:rPr lang="en-US" sz="2800" dirty="0">
                <a:latin typeface="Trebuchet MS" pitchFamily="34" charset="0"/>
              </a:rPr>
              <a:t> </a:t>
            </a:r>
            <a:r>
              <a:rPr lang="en-US" sz="2800" dirty="0" err="1">
                <a:latin typeface="Trebuchet MS" pitchFamily="34" charset="0"/>
              </a:rPr>
              <a:t>akar</a:t>
            </a:r>
            <a:r>
              <a:rPr lang="en-US" sz="2800" dirty="0">
                <a:latin typeface="Trebuchet MS" pitchFamily="34" charset="0"/>
              </a:rPr>
              <a:t> r</a:t>
            </a:r>
            <a:r>
              <a:rPr lang="en-US" sz="2800" baseline="-25000" dirty="0">
                <a:latin typeface="Trebuchet MS" pitchFamily="34" charset="0"/>
              </a:rPr>
              <a:t>0</a:t>
            </a:r>
            <a:r>
              <a:rPr lang="en-US" sz="2800" dirty="0">
                <a:latin typeface="Trebuchet MS" pitchFamily="34" charset="0"/>
              </a:rPr>
              <a:t>. </a:t>
            </a:r>
          </a:p>
          <a:p>
            <a:pPr marL="0" indent="0">
              <a:buFont typeface="Wingdings" pitchFamily="2" charset="2"/>
              <a:buNone/>
            </a:pPr>
            <a:r>
              <a:rPr lang="en-US" sz="2800" dirty="0" err="1">
                <a:latin typeface="Trebuchet MS" pitchFamily="34" charset="0"/>
              </a:rPr>
              <a:t>Maka</a:t>
            </a:r>
            <a:r>
              <a:rPr lang="en-US" sz="2800" dirty="0">
                <a:latin typeface="Trebuchet MS" pitchFamily="34" charset="0"/>
              </a:rPr>
              <a:t> </a:t>
            </a:r>
            <a:r>
              <a:rPr lang="en-US" sz="2800" dirty="0" err="1">
                <a:latin typeface="Trebuchet MS" pitchFamily="34" charset="0"/>
              </a:rPr>
              <a:t>semua</a:t>
            </a:r>
            <a:r>
              <a:rPr lang="en-US" sz="2800" dirty="0">
                <a:latin typeface="Trebuchet MS" pitchFamily="34" charset="0"/>
              </a:rPr>
              <a:t> </a:t>
            </a:r>
            <a:r>
              <a:rPr lang="en-US" sz="2800" dirty="0" err="1">
                <a:latin typeface="Trebuchet MS" pitchFamily="34" charset="0"/>
              </a:rPr>
              <a:t>solusi</a:t>
            </a:r>
            <a:r>
              <a:rPr lang="en-US" sz="2800" dirty="0">
                <a:latin typeface="Trebuchet MS" pitchFamily="34" charset="0"/>
              </a:rPr>
              <a:t> </a:t>
            </a:r>
            <a:r>
              <a:rPr lang="en-US" sz="2800" dirty="0" err="1">
                <a:latin typeface="Trebuchet MS" pitchFamily="34" charset="0"/>
              </a:rPr>
              <a:t>dari</a:t>
            </a:r>
            <a:r>
              <a:rPr lang="en-US" sz="2800" dirty="0">
                <a:latin typeface="Trebuchet MS" pitchFamily="34" charset="0"/>
              </a:rPr>
              <a:t> </a:t>
            </a:r>
            <a:r>
              <a:rPr lang="en-US" sz="2800" dirty="0" err="1">
                <a:latin typeface="Trebuchet MS" pitchFamily="34" charset="0"/>
              </a:rPr>
              <a:t>relasi</a:t>
            </a:r>
            <a:r>
              <a:rPr lang="en-US" sz="2800" dirty="0">
                <a:latin typeface="Trebuchet MS" pitchFamily="34" charset="0"/>
              </a:rPr>
              <a:t> </a:t>
            </a:r>
            <a:r>
              <a:rPr lang="en-US" sz="2800" i="1" dirty="0">
                <a:latin typeface="Trebuchet MS" pitchFamily="34" charset="0"/>
              </a:rPr>
              <a:t>recurrence</a:t>
            </a:r>
            <a:r>
              <a:rPr lang="en-US" sz="2800" dirty="0">
                <a:latin typeface="Trebuchet MS" pitchFamily="34" charset="0"/>
              </a:rPr>
              <a:t> </a:t>
            </a:r>
          </a:p>
          <a:p>
            <a:pPr marL="0" indent="0" algn="ctr">
              <a:buFont typeface="Wingdings" pitchFamily="2" charset="2"/>
              <a:buNone/>
            </a:pPr>
            <a:r>
              <a:rPr lang="en-US" sz="2800" dirty="0">
                <a:solidFill>
                  <a:schemeClr val="hlink"/>
                </a:solidFill>
                <a:latin typeface="Trebuchet MS" pitchFamily="34" charset="0"/>
              </a:rPr>
              <a:t>a</a:t>
            </a:r>
            <a:r>
              <a:rPr lang="en-US" sz="2800" baseline="-25000" dirty="0">
                <a:solidFill>
                  <a:schemeClr val="hlink"/>
                </a:solidFill>
                <a:latin typeface="Trebuchet MS" pitchFamily="34" charset="0"/>
              </a:rPr>
              <a:t>n</a:t>
            </a:r>
            <a:r>
              <a:rPr lang="en-US" sz="2800" dirty="0">
                <a:solidFill>
                  <a:schemeClr val="hlink"/>
                </a:solidFill>
                <a:latin typeface="Trebuchet MS" pitchFamily="34" charset="0"/>
              </a:rPr>
              <a:t> = c</a:t>
            </a:r>
            <a:r>
              <a:rPr lang="en-US" sz="2800" baseline="-25000" dirty="0">
                <a:solidFill>
                  <a:schemeClr val="hlink"/>
                </a:solidFill>
                <a:latin typeface="Trebuchet MS" pitchFamily="34" charset="0"/>
              </a:rPr>
              <a:t>1 </a:t>
            </a:r>
            <a:r>
              <a:rPr lang="en-US" sz="2800" dirty="0">
                <a:solidFill>
                  <a:schemeClr val="hlink"/>
                </a:solidFill>
                <a:latin typeface="Trebuchet MS" pitchFamily="34" charset="0"/>
              </a:rPr>
              <a:t>a</a:t>
            </a:r>
            <a:r>
              <a:rPr lang="en-US" sz="2800" baseline="-25000" dirty="0">
                <a:solidFill>
                  <a:schemeClr val="hlink"/>
                </a:solidFill>
                <a:latin typeface="Trebuchet MS" pitchFamily="34" charset="0"/>
              </a:rPr>
              <a:t>n-1 </a:t>
            </a:r>
            <a:r>
              <a:rPr lang="en-US" sz="2800" dirty="0">
                <a:solidFill>
                  <a:schemeClr val="hlink"/>
                </a:solidFill>
                <a:latin typeface="Trebuchet MS" pitchFamily="34" charset="0"/>
              </a:rPr>
              <a:t>+ c</a:t>
            </a:r>
            <a:r>
              <a:rPr lang="en-US" sz="2800" baseline="-25000" dirty="0">
                <a:solidFill>
                  <a:schemeClr val="hlink"/>
                </a:solidFill>
                <a:latin typeface="Trebuchet MS" pitchFamily="34" charset="0"/>
              </a:rPr>
              <a:t>2 </a:t>
            </a:r>
            <a:r>
              <a:rPr lang="en-US" sz="2800" dirty="0">
                <a:solidFill>
                  <a:schemeClr val="hlink"/>
                </a:solidFill>
                <a:latin typeface="Trebuchet MS" pitchFamily="34" charset="0"/>
              </a:rPr>
              <a:t>a</a:t>
            </a:r>
            <a:r>
              <a:rPr lang="en-US" sz="2800" baseline="-25000" dirty="0">
                <a:solidFill>
                  <a:schemeClr val="hlink"/>
                </a:solidFill>
                <a:latin typeface="Trebuchet MS" pitchFamily="34" charset="0"/>
              </a:rPr>
              <a:t>n-2</a:t>
            </a:r>
            <a:r>
              <a:rPr lang="en-US" sz="2800" b="1" baseline="-25000" dirty="0">
                <a:solidFill>
                  <a:schemeClr val="hlink"/>
                </a:solidFill>
                <a:latin typeface="Trebuchet MS" pitchFamily="34" charset="0"/>
              </a:rPr>
              <a:t> </a:t>
            </a:r>
          </a:p>
          <a:p>
            <a:pPr marL="0" indent="0">
              <a:buFont typeface="Wingdings" pitchFamily="2" charset="2"/>
              <a:buNone/>
            </a:pPr>
            <a:r>
              <a:rPr lang="en-US" sz="2800" dirty="0" err="1">
                <a:latin typeface="Trebuchet MS" pitchFamily="34" charset="0"/>
              </a:rPr>
              <a:t>berbentuk</a:t>
            </a:r>
            <a:r>
              <a:rPr lang="en-US" sz="2800" dirty="0">
                <a:latin typeface="Trebuchet MS" pitchFamily="34" charset="0"/>
              </a:rPr>
              <a:t>  </a:t>
            </a:r>
          </a:p>
          <a:p>
            <a:pPr marL="0" indent="0" algn="ctr">
              <a:buFont typeface="Wingdings" pitchFamily="2" charset="2"/>
              <a:buNone/>
            </a:pPr>
            <a:r>
              <a:rPr lang="en-US" sz="2800" dirty="0">
                <a:solidFill>
                  <a:schemeClr val="hlink"/>
                </a:solidFill>
                <a:latin typeface="Trebuchet MS" pitchFamily="34" charset="0"/>
              </a:rPr>
              <a:t>a</a:t>
            </a:r>
            <a:r>
              <a:rPr lang="en-US" sz="2800" baseline="-25000" dirty="0">
                <a:solidFill>
                  <a:schemeClr val="hlink"/>
                </a:solidFill>
                <a:latin typeface="Trebuchet MS" pitchFamily="34" charset="0"/>
              </a:rPr>
              <a:t>n</a:t>
            </a:r>
            <a:r>
              <a:rPr lang="en-US" sz="2800" dirty="0">
                <a:solidFill>
                  <a:schemeClr val="hlink"/>
                </a:solidFill>
                <a:latin typeface="Trebuchet MS" pitchFamily="34" charset="0"/>
              </a:rPr>
              <a:t> = </a:t>
            </a:r>
            <a:r>
              <a:rPr lang="en-US" sz="2800" dirty="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</a:t>
            </a:r>
            <a:r>
              <a:rPr lang="en-US" sz="2800" baseline="-25000" dirty="0">
                <a:solidFill>
                  <a:schemeClr val="hlink"/>
                </a:solidFill>
                <a:latin typeface="Trebuchet MS" pitchFamily="34" charset="0"/>
              </a:rPr>
              <a:t>1 </a:t>
            </a:r>
            <a:r>
              <a:rPr lang="en-US" sz="2800" dirty="0">
                <a:solidFill>
                  <a:schemeClr val="hlink"/>
                </a:solidFill>
                <a:latin typeface="Trebuchet MS" pitchFamily="34" charset="0"/>
              </a:rPr>
              <a:t>r</a:t>
            </a:r>
            <a:r>
              <a:rPr lang="en-US" sz="2800" baseline="-25000" dirty="0">
                <a:solidFill>
                  <a:schemeClr val="hlink"/>
                </a:solidFill>
                <a:latin typeface="Trebuchet MS" pitchFamily="34" charset="0"/>
              </a:rPr>
              <a:t>0</a:t>
            </a:r>
            <a:r>
              <a:rPr lang="en-US" sz="2800" baseline="30000" dirty="0">
                <a:solidFill>
                  <a:schemeClr val="hlink"/>
                </a:solidFill>
                <a:latin typeface="Trebuchet MS" pitchFamily="34" charset="0"/>
              </a:rPr>
              <a:t>n</a:t>
            </a:r>
            <a:r>
              <a:rPr lang="en-US" sz="2800" dirty="0">
                <a:solidFill>
                  <a:schemeClr val="hlink"/>
                </a:solidFill>
                <a:latin typeface="Trebuchet MS" pitchFamily="34" charset="0"/>
              </a:rPr>
              <a:t> + </a:t>
            </a:r>
            <a:r>
              <a:rPr lang="en-US" sz="2800" dirty="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</a:t>
            </a:r>
            <a:r>
              <a:rPr lang="en-US" sz="2800" baseline="-25000" dirty="0">
                <a:solidFill>
                  <a:schemeClr val="hlink"/>
                </a:solidFill>
                <a:latin typeface="Trebuchet MS" pitchFamily="34" charset="0"/>
              </a:rPr>
              <a:t>2 </a:t>
            </a:r>
            <a:r>
              <a:rPr lang="en-US" sz="2800" dirty="0">
                <a:solidFill>
                  <a:schemeClr val="hlink"/>
                </a:solidFill>
                <a:latin typeface="Trebuchet MS" pitchFamily="34" charset="0"/>
              </a:rPr>
              <a:t>nr</a:t>
            </a:r>
            <a:r>
              <a:rPr lang="en-US" sz="2800" baseline="-25000" dirty="0">
                <a:solidFill>
                  <a:schemeClr val="hlink"/>
                </a:solidFill>
                <a:latin typeface="Trebuchet MS" pitchFamily="34" charset="0"/>
              </a:rPr>
              <a:t>0</a:t>
            </a:r>
            <a:r>
              <a:rPr lang="en-US" sz="2800" baseline="30000" dirty="0">
                <a:solidFill>
                  <a:schemeClr val="hlink"/>
                </a:solidFill>
                <a:latin typeface="Trebuchet MS" pitchFamily="34" charset="0"/>
              </a:rPr>
              <a:t>n</a:t>
            </a:r>
            <a:r>
              <a:rPr lang="en-US" sz="2800" dirty="0">
                <a:latin typeface="Trebuchet MS" pitchFamily="34" charset="0"/>
              </a:rPr>
              <a:t>, n=0,1,2,… </a:t>
            </a:r>
          </a:p>
          <a:p>
            <a:pPr marL="0" indent="0">
              <a:buFont typeface="Wingdings" pitchFamily="2" charset="2"/>
              <a:buNone/>
            </a:pPr>
            <a:r>
              <a:rPr lang="en-US" sz="2800" dirty="0" err="1">
                <a:latin typeface="Trebuchet MS" pitchFamily="34" charset="0"/>
              </a:rPr>
              <a:t>dengan</a:t>
            </a:r>
            <a:r>
              <a:rPr lang="en-US" sz="2800" dirty="0">
                <a:latin typeface="Trebuchet MS" pitchFamily="34" charset="0"/>
              </a:rPr>
              <a:t> 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</a:t>
            </a:r>
            <a:r>
              <a:rPr lang="en-US" sz="2800" baseline="-25000" dirty="0">
                <a:latin typeface="Trebuchet MS" pitchFamily="34" charset="0"/>
              </a:rPr>
              <a:t>1</a:t>
            </a:r>
            <a:r>
              <a:rPr lang="en-US" sz="2800" dirty="0">
                <a:latin typeface="Trebuchet MS" pitchFamily="34" charset="0"/>
              </a:rPr>
              <a:t> </a:t>
            </a:r>
            <a:r>
              <a:rPr lang="en-US" sz="2800" dirty="0" err="1">
                <a:latin typeface="Trebuchet MS" pitchFamily="34" charset="0"/>
              </a:rPr>
              <a:t>dan</a:t>
            </a:r>
            <a:r>
              <a:rPr lang="en-US" sz="2800" dirty="0">
                <a:latin typeface="Trebuchet MS" pitchFamily="34" charset="0"/>
              </a:rPr>
              <a:t> 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</a:t>
            </a:r>
            <a:r>
              <a:rPr lang="en-US" sz="2800" baseline="-25000" dirty="0">
                <a:latin typeface="Trebuchet MS" pitchFamily="34" charset="0"/>
              </a:rPr>
              <a:t>2</a:t>
            </a:r>
            <a:r>
              <a:rPr lang="en-US" sz="2800" dirty="0">
                <a:latin typeface="Trebuchet MS" pitchFamily="34" charset="0"/>
              </a:rPr>
              <a:t> </a:t>
            </a:r>
            <a:r>
              <a:rPr lang="en-US" sz="2800" dirty="0" err="1">
                <a:latin typeface="Trebuchet MS" pitchFamily="34" charset="0"/>
              </a:rPr>
              <a:t>konstan</a:t>
            </a:r>
            <a:r>
              <a:rPr lang="en-US" sz="2800" dirty="0">
                <a:latin typeface="Trebuchet MS" pitchFamily="34" charset="0"/>
              </a:rPr>
              <a:t>. </a:t>
            </a:r>
          </a:p>
          <a:p>
            <a:pPr marL="0" indent="0">
              <a:buFont typeface="Wingdings" pitchFamily="2" charset="2"/>
              <a:buNone/>
            </a:pPr>
            <a:endParaRPr lang="en-US" sz="2800" dirty="0">
              <a:latin typeface="Trebuchet MS" pitchFamily="34" charset="0"/>
            </a:endParaRP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006475"/>
          </a:xfrm>
        </p:spPr>
        <p:txBody>
          <a:bodyPr>
            <a:normAutofit fontScale="90000"/>
          </a:bodyPr>
          <a:lstStyle/>
          <a:p>
            <a:r>
              <a:rPr lang="en-US" sz="40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Solusi relasi recurrence homogen orde 2 dengan akar tunggal</a:t>
            </a:r>
            <a:endParaRPr lang="en-CA" sz="400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uiExpand="1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524000"/>
            <a:ext cx="8153400" cy="4648200"/>
          </a:xfrm>
        </p:spPr>
        <p:txBody>
          <a:bodyPr>
            <a:normAutofit fontScale="925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 smtClean="0">
                <a:latin typeface="Trebuchet MS" pitchFamily="34" charset="0"/>
                <a:sym typeface="Symbol" pitchFamily="18" charset="2"/>
              </a:rPr>
              <a:t>a</a:t>
            </a:r>
            <a:r>
              <a:rPr lang="en-US" sz="3600" baseline="-25000" dirty="0" smtClean="0">
                <a:latin typeface="Trebuchet MS" pitchFamily="34" charset="0"/>
                <a:sym typeface="Symbol" pitchFamily="18" charset="2"/>
              </a:rPr>
              <a:t>n</a:t>
            </a:r>
            <a:r>
              <a:rPr lang="en-US" sz="3600" dirty="0" smtClean="0">
                <a:latin typeface="Trebuchet MS" pitchFamily="34" charset="0"/>
                <a:sym typeface="Symbol" pitchFamily="18" charset="2"/>
              </a:rPr>
              <a:t> </a:t>
            </a:r>
            <a:r>
              <a:rPr lang="en-US" sz="3600" dirty="0">
                <a:latin typeface="Trebuchet MS" pitchFamily="34" charset="0"/>
                <a:sym typeface="Symbol" pitchFamily="18" charset="2"/>
              </a:rPr>
              <a:t>= 6a</a:t>
            </a:r>
            <a:r>
              <a:rPr lang="en-US" sz="3600" baseline="-25000" dirty="0">
                <a:latin typeface="Trebuchet MS" pitchFamily="34" charset="0"/>
                <a:sym typeface="Symbol" pitchFamily="18" charset="2"/>
              </a:rPr>
              <a:t>n-1</a:t>
            </a:r>
            <a:r>
              <a:rPr lang="en-US" sz="3600" dirty="0">
                <a:latin typeface="Trebuchet MS" pitchFamily="34" charset="0"/>
                <a:sym typeface="Symbol" pitchFamily="18" charset="2"/>
              </a:rPr>
              <a:t>- 9a</a:t>
            </a:r>
            <a:r>
              <a:rPr lang="en-US" sz="3600" baseline="-25000" dirty="0">
                <a:latin typeface="Trebuchet MS" pitchFamily="34" charset="0"/>
                <a:sym typeface="Symbol" pitchFamily="18" charset="2"/>
              </a:rPr>
              <a:t>n-2</a:t>
            </a:r>
            <a:r>
              <a:rPr lang="en-US" sz="3600" dirty="0">
                <a:latin typeface="Trebuchet MS" pitchFamily="34" charset="0"/>
                <a:sym typeface="Symbol" pitchFamily="18" charset="2"/>
              </a:rPr>
              <a:t> </a:t>
            </a:r>
            <a:r>
              <a:rPr lang="en-US" sz="3600" dirty="0" smtClean="0">
                <a:latin typeface="Trebuchet MS" pitchFamily="34" charset="0"/>
                <a:sym typeface="Symbol" pitchFamily="18" charset="2"/>
              </a:rPr>
              <a:t/>
            </a:r>
            <a:br>
              <a:rPr lang="en-US" sz="3600" dirty="0" smtClean="0">
                <a:latin typeface="Trebuchet MS" pitchFamily="34" charset="0"/>
                <a:sym typeface="Symbol" pitchFamily="18" charset="2"/>
              </a:rPr>
            </a:br>
            <a:r>
              <a:rPr lang="en-US" sz="3600" dirty="0" err="1" smtClean="0">
                <a:latin typeface="Trebuchet MS" pitchFamily="34" charset="0"/>
                <a:sym typeface="Symbol" pitchFamily="18" charset="2"/>
              </a:rPr>
              <a:t>dengan</a:t>
            </a:r>
            <a:r>
              <a:rPr lang="en-US" sz="3600" dirty="0" smtClean="0">
                <a:latin typeface="Trebuchet MS" pitchFamily="34" charset="0"/>
                <a:sym typeface="Symbol" pitchFamily="18" charset="2"/>
              </a:rPr>
              <a:t> </a:t>
            </a:r>
            <a:r>
              <a:rPr lang="en-US" sz="3600" dirty="0" err="1">
                <a:latin typeface="Trebuchet MS" pitchFamily="34" charset="0"/>
                <a:sym typeface="Symbol" pitchFamily="18" charset="2"/>
              </a:rPr>
              <a:t>kondisi</a:t>
            </a:r>
            <a:r>
              <a:rPr lang="en-US" sz="3600" dirty="0">
                <a:latin typeface="Trebuchet MS" pitchFamily="34" charset="0"/>
                <a:sym typeface="Symbol" pitchFamily="18" charset="2"/>
              </a:rPr>
              <a:t> </a:t>
            </a:r>
            <a:r>
              <a:rPr lang="en-US" sz="3600" dirty="0" err="1">
                <a:latin typeface="Trebuchet MS" pitchFamily="34" charset="0"/>
                <a:sym typeface="Symbol" pitchFamily="18" charset="2"/>
              </a:rPr>
              <a:t>awal</a:t>
            </a:r>
            <a:r>
              <a:rPr lang="en-US" sz="3600" dirty="0">
                <a:latin typeface="Trebuchet MS" pitchFamily="34" charset="0"/>
                <a:sym typeface="Symbol" pitchFamily="18" charset="2"/>
              </a:rPr>
              <a:t> a</a:t>
            </a:r>
            <a:r>
              <a:rPr lang="en-US" sz="3600" baseline="-25000" dirty="0">
                <a:latin typeface="Trebuchet MS" pitchFamily="34" charset="0"/>
                <a:sym typeface="Symbol" pitchFamily="18" charset="2"/>
              </a:rPr>
              <a:t>0</a:t>
            </a:r>
            <a:r>
              <a:rPr lang="en-US" sz="3600" dirty="0">
                <a:latin typeface="Trebuchet MS" pitchFamily="34" charset="0"/>
                <a:sym typeface="Symbol" pitchFamily="18" charset="2"/>
              </a:rPr>
              <a:t> = 1 </a:t>
            </a:r>
            <a:r>
              <a:rPr lang="en-US" sz="3600" dirty="0" err="1">
                <a:latin typeface="Trebuchet MS" pitchFamily="34" charset="0"/>
                <a:sym typeface="Symbol" pitchFamily="18" charset="2"/>
              </a:rPr>
              <a:t>dan</a:t>
            </a:r>
            <a:r>
              <a:rPr lang="en-US" sz="3600" dirty="0">
                <a:latin typeface="Trebuchet MS" pitchFamily="34" charset="0"/>
                <a:sym typeface="Symbol" pitchFamily="18" charset="2"/>
              </a:rPr>
              <a:t> a</a:t>
            </a:r>
            <a:r>
              <a:rPr lang="en-US" sz="3600" baseline="-25000" dirty="0">
                <a:latin typeface="Trebuchet MS" pitchFamily="34" charset="0"/>
                <a:sym typeface="Symbol" pitchFamily="18" charset="2"/>
              </a:rPr>
              <a:t>1 </a:t>
            </a:r>
            <a:r>
              <a:rPr lang="en-US" sz="3600" dirty="0">
                <a:latin typeface="Trebuchet MS" pitchFamily="34" charset="0"/>
                <a:sym typeface="Symbol" pitchFamily="18" charset="2"/>
              </a:rPr>
              <a:t>= </a:t>
            </a:r>
            <a:r>
              <a:rPr lang="en-US" sz="3600" dirty="0" smtClean="0">
                <a:latin typeface="Trebuchet MS" pitchFamily="34" charset="0"/>
                <a:sym typeface="Symbol" pitchFamily="18" charset="2"/>
              </a:rPr>
              <a:t>6.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a</a:t>
            </a:r>
            <a:r>
              <a:rPr lang="en-US" sz="3600" baseline="-25000" dirty="0" smtClean="0"/>
              <a:t>n</a:t>
            </a:r>
            <a:r>
              <a:rPr lang="en-US" sz="3600" dirty="0" smtClean="0"/>
              <a:t> = 2a</a:t>
            </a:r>
            <a:r>
              <a:rPr lang="en-US" sz="3600" baseline="-25000" dirty="0" smtClean="0"/>
              <a:t>n-1</a:t>
            </a:r>
            <a:r>
              <a:rPr lang="en-US" sz="3600" dirty="0" smtClean="0"/>
              <a:t>-a</a:t>
            </a:r>
            <a:r>
              <a:rPr lang="en-US" sz="3600" baseline="-25000" dirty="0" smtClean="0"/>
              <a:t>n-2 </a:t>
            </a:r>
            <a:r>
              <a:rPr lang="en-US" sz="3600" dirty="0" smtClean="0">
                <a:latin typeface="Trebuchet MS" pitchFamily="34" charset="0"/>
                <a:sym typeface="Symbol" pitchFamily="18" charset="2"/>
              </a:rPr>
              <a:t/>
            </a:r>
            <a:br>
              <a:rPr lang="en-US" sz="3600" dirty="0" smtClean="0">
                <a:latin typeface="Trebuchet MS" pitchFamily="34" charset="0"/>
                <a:sym typeface="Symbol" pitchFamily="18" charset="2"/>
              </a:rPr>
            </a:br>
            <a:r>
              <a:rPr lang="en-US" sz="3600" dirty="0" err="1" smtClean="0">
                <a:latin typeface="Trebuchet MS" pitchFamily="34" charset="0"/>
                <a:sym typeface="Symbol" pitchFamily="18" charset="2"/>
              </a:rPr>
              <a:t>dengan</a:t>
            </a:r>
            <a:r>
              <a:rPr lang="en-US" sz="3600" dirty="0" smtClean="0">
                <a:latin typeface="Trebuchet MS" pitchFamily="34" charset="0"/>
                <a:sym typeface="Symbol" pitchFamily="18" charset="2"/>
              </a:rPr>
              <a:t> </a:t>
            </a:r>
            <a:r>
              <a:rPr lang="en-US" sz="3600" dirty="0" err="1" smtClean="0">
                <a:latin typeface="Trebuchet MS" pitchFamily="34" charset="0"/>
                <a:sym typeface="Symbol" pitchFamily="18" charset="2"/>
              </a:rPr>
              <a:t>kondisi</a:t>
            </a:r>
            <a:r>
              <a:rPr lang="en-US" sz="3600" dirty="0" smtClean="0">
                <a:latin typeface="Trebuchet MS" pitchFamily="34" charset="0"/>
                <a:sym typeface="Symbol" pitchFamily="18" charset="2"/>
              </a:rPr>
              <a:t> </a:t>
            </a:r>
            <a:r>
              <a:rPr lang="en-US" sz="3600" dirty="0" err="1" smtClean="0">
                <a:latin typeface="Trebuchet MS" pitchFamily="34" charset="0"/>
                <a:sym typeface="Symbol" pitchFamily="18" charset="2"/>
              </a:rPr>
              <a:t>awal</a:t>
            </a:r>
            <a:r>
              <a:rPr lang="en-US" sz="3600" dirty="0" smtClean="0">
                <a:latin typeface="Trebuchet MS" pitchFamily="34" charset="0"/>
                <a:sym typeface="Symbol" pitchFamily="18" charset="2"/>
              </a:rPr>
              <a:t> </a:t>
            </a:r>
            <a:r>
              <a:rPr lang="en-US" sz="3600" dirty="0" smtClean="0"/>
              <a:t>a</a:t>
            </a:r>
            <a:r>
              <a:rPr lang="en-US" sz="3600" baseline="-25000" dirty="0" smtClean="0"/>
              <a:t>0</a:t>
            </a:r>
            <a:r>
              <a:rPr lang="en-US" sz="3600" dirty="0" smtClean="0"/>
              <a:t> = 1, a</a:t>
            </a:r>
            <a:r>
              <a:rPr lang="en-US" sz="3600" baseline="-25000" dirty="0" smtClean="0"/>
              <a:t>1</a:t>
            </a:r>
            <a:r>
              <a:rPr lang="en-US" sz="3600" dirty="0" smtClean="0"/>
              <a:t> = 2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a</a:t>
            </a:r>
            <a:r>
              <a:rPr lang="en-US" sz="3600" baseline="-25000" dirty="0" smtClean="0"/>
              <a:t>n</a:t>
            </a:r>
            <a:r>
              <a:rPr lang="en-US" sz="3600" dirty="0" smtClean="0"/>
              <a:t> = 4a</a:t>
            </a:r>
            <a:r>
              <a:rPr lang="en-US" sz="3600" baseline="-25000" dirty="0" smtClean="0"/>
              <a:t>n-1</a:t>
            </a:r>
            <a:r>
              <a:rPr lang="en-US" sz="3600" dirty="0" smtClean="0"/>
              <a:t>- 4 a</a:t>
            </a:r>
            <a:r>
              <a:rPr lang="en-US" sz="3600" baseline="-25000" dirty="0" smtClean="0"/>
              <a:t>n-2 </a:t>
            </a:r>
          </a:p>
          <a:p>
            <a:pPr marL="624078" indent="-514350">
              <a:buNone/>
            </a:pPr>
            <a:r>
              <a:rPr lang="en-US" sz="3600" baseline="-25000" dirty="0" smtClean="0">
                <a:latin typeface="Trebuchet MS" pitchFamily="34" charset="0"/>
                <a:sym typeface="Symbol" pitchFamily="18" charset="2"/>
              </a:rPr>
              <a:t>	</a:t>
            </a:r>
            <a:r>
              <a:rPr lang="en-US" sz="3600" dirty="0" err="1" smtClean="0">
                <a:latin typeface="Trebuchet MS" pitchFamily="34" charset="0"/>
                <a:sym typeface="Symbol" pitchFamily="18" charset="2"/>
              </a:rPr>
              <a:t>dengan</a:t>
            </a:r>
            <a:r>
              <a:rPr lang="en-US" sz="3600" dirty="0" smtClean="0">
                <a:latin typeface="Trebuchet MS" pitchFamily="34" charset="0"/>
                <a:sym typeface="Symbol" pitchFamily="18" charset="2"/>
              </a:rPr>
              <a:t> </a:t>
            </a:r>
            <a:r>
              <a:rPr lang="en-US" sz="3600" dirty="0" err="1" smtClean="0">
                <a:latin typeface="Trebuchet MS" pitchFamily="34" charset="0"/>
                <a:sym typeface="Symbol" pitchFamily="18" charset="2"/>
              </a:rPr>
              <a:t>kondisi</a:t>
            </a:r>
            <a:r>
              <a:rPr lang="en-US" sz="3600" dirty="0" smtClean="0">
                <a:latin typeface="Trebuchet MS" pitchFamily="34" charset="0"/>
                <a:sym typeface="Symbol" pitchFamily="18" charset="2"/>
              </a:rPr>
              <a:t> </a:t>
            </a:r>
            <a:r>
              <a:rPr lang="en-US" sz="3600" dirty="0" err="1" smtClean="0">
                <a:latin typeface="Trebuchet MS" pitchFamily="34" charset="0"/>
                <a:sym typeface="Symbol" pitchFamily="18" charset="2"/>
              </a:rPr>
              <a:t>awal</a:t>
            </a:r>
            <a:r>
              <a:rPr lang="en-US" sz="3600" dirty="0" smtClean="0">
                <a:latin typeface="Trebuchet MS" pitchFamily="34" charset="0"/>
                <a:sym typeface="Symbol" pitchFamily="18" charset="2"/>
              </a:rPr>
              <a:t> </a:t>
            </a:r>
            <a:r>
              <a:rPr lang="en-US" sz="3600" dirty="0" smtClean="0"/>
              <a:t>a</a:t>
            </a:r>
            <a:r>
              <a:rPr lang="en-US" sz="3600" baseline="-25000" dirty="0" smtClean="0"/>
              <a:t>0</a:t>
            </a:r>
            <a:r>
              <a:rPr lang="en-US" sz="3600" dirty="0" smtClean="0"/>
              <a:t> = 1, a</a:t>
            </a:r>
            <a:r>
              <a:rPr lang="en-US" sz="3600" baseline="-25000" dirty="0" smtClean="0"/>
              <a:t>1</a:t>
            </a:r>
            <a:r>
              <a:rPr lang="en-US" sz="3600" dirty="0" smtClean="0"/>
              <a:t> = 8</a:t>
            </a:r>
          </a:p>
          <a:p>
            <a:pPr marL="624078" indent="-514350">
              <a:buNone/>
            </a:pPr>
            <a:r>
              <a:rPr lang="en-US" sz="3600" dirty="0" smtClean="0"/>
              <a:t>  </a:t>
            </a:r>
          </a:p>
          <a:p>
            <a:pPr marL="624078" indent="-514350">
              <a:buNone/>
            </a:pPr>
            <a:endParaRPr lang="en-US" sz="3600" dirty="0" smtClean="0"/>
          </a:p>
          <a:p>
            <a:pPr marL="624078" indent="-514350">
              <a:buNone/>
            </a:pPr>
            <a:endParaRPr lang="en-US" sz="3600" dirty="0" smtClean="0"/>
          </a:p>
          <a:p>
            <a:pPr marL="624078" indent="-514350">
              <a:buNone/>
            </a:pPr>
            <a:endParaRPr lang="en-US" sz="3600" dirty="0" smtClean="0"/>
          </a:p>
          <a:p>
            <a:pPr marL="624078" indent="-514350">
              <a:buNone/>
            </a:pPr>
            <a:endParaRPr lang="en-US" sz="3600" dirty="0" smtClean="0"/>
          </a:p>
          <a:p>
            <a:pPr marL="624078" indent="-514350">
              <a:buNone/>
            </a:pPr>
            <a:endParaRPr lang="en-US" sz="3600" dirty="0" smtClean="0"/>
          </a:p>
          <a:p>
            <a:pPr marL="624078" indent="-514350">
              <a:buNone/>
            </a:pPr>
            <a:endParaRPr lang="en-US" sz="3600" dirty="0" smtClean="0">
              <a:latin typeface="Trebuchet MS" pitchFamily="34" charset="0"/>
              <a:sym typeface="Symbol" pitchFamily="18" charset="2"/>
            </a:endParaRPr>
          </a:p>
          <a:p>
            <a:pPr marL="742950" indent="-742950">
              <a:buFont typeface="+mj-lt"/>
              <a:buAutoNum type="arabicPeriod"/>
            </a:pPr>
            <a:endParaRPr lang="en-US" sz="3600" dirty="0" smtClean="0"/>
          </a:p>
          <a:p>
            <a:pPr marL="0" indent="0">
              <a:buFont typeface="Wingdings" pitchFamily="2" charset="2"/>
              <a:buNone/>
            </a:pPr>
            <a:endParaRPr lang="en-US" sz="3600" dirty="0" smtClean="0">
              <a:latin typeface="Trebuchet MS" pitchFamily="34" charset="0"/>
              <a:sym typeface="Symbol" pitchFamily="18" charset="2"/>
            </a:endParaRPr>
          </a:p>
          <a:p>
            <a:pPr marL="0" indent="0">
              <a:buFont typeface="Wingdings" pitchFamily="2" charset="2"/>
              <a:buNone/>
            </a:pPr>
            <a:endParaRPr lang="en-US" sz="3600" dirty="0" smtClean="0">
              <a:latin typeface="Trebuchet MS" pitchFamily="34" charset="0"/>
              <a:sym typeface="Symbol" pitchFamily="18" charset="2"/>
            </a:endParaRPr>
          </a:p>
          <a:p>
            <a:pPr marL="0" indent="0">
              <a:buFont typeface="Wingdings" pitchFamily="2" charset="2"/>
              <a:buNone/>
            </a:pPr>
            <a:endParaRPr lang="en-US" sz="3600" dirty="0"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8162925" cy="731838"/>
          </a:xfrm>
          <a:noFill/>
          <a:ln/>
        </p:spPr>
        <p:txBody>
          <a:bodyPr anchor="b">
            <a:spAutoFit/>
          </a:bodyPr>
          <a:lstStyle/>
          <a:p>
            <a:r>
              <a:rPr lang="en-US" sz="4200" dirty="0" err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Tentukan</a:t>
            </a:r>
            <a:r>
              <a:rPr lang="en-US" sz="42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 </a:t>
            </a:r>
            <a:r>
              <a:rPr lang="en-US" sz="4200" dirty="0" err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solusi</a:t>
            </a:r>
            <a:r>
              <a:rPr lang="en-US" sz="42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 </a:t>
            </a:r>
            <a:r>
              <a:rPr lang="en-US" sz="4200" dirty="0" err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dari</a:t>
            </a:r>
            <a:endParaRPr lang="en-CA" sz="4200" dirty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447800"/>
            <a:ext cx="8077200" cy="52578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sz="2800" b="1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Teorema 3</a:t>
            </a:r>
          </a:p>
          <a:p>
            <a:pPr marL="0" indent="0">
              <a:buFont typeface="Wingdings" pitchFamily="2" charset="2"/>
              <a:buNone/>
            </a:pPr>
            <a:r>
              <a:rPr lang="en-US" sz="2800">
                <a:latin typeface="Trebuchet MS" pitchFamily="34" charset="0"/>
                <a:sym typeface="Symbol" pitchFamily="18" charset="2"/>
              </a:rPr>
              <a:t>Misalkan c</a:t>
            </a:r>
            <a:r>
              <a:rPr lang="en-US" sz="2800" baseline="-25000">
                <a:latin typeface="Trebuchet MS" pitchFamily="34" charset="0"/>
                <a:sym typeface="Symbol" pitchFamily="18" charset="2"/>
              </a:rPr>
              <a:t>1</a:t>
            </a:r>
            <a:r>
              <a:rPr lang="en-US" sz="2800">
                <a:latin typeface="Trebuchet MS" pitchFamily="34" charset="0"/>
                <a:sym typeface="Symbol" pitchFamily="18" charset="2"/>
              </a:rPr>
              <a:t>, c</a:t>
            </a:r>
            <a:r>
              <a:rPr lang="en-US" sz="2800" baseline="-25000">
                <a:latin typeface="Trebuchet MS" pitchFamily="34" charset="0"/>
                <a:sym typeface="Symbol" pitchFamily="18" charset="2"/>
              </a:rPr>
              <a:t>2</a:t>
            </a:r>
            <a:r>
              <a:rPr lang="en-US" sz="2800">
                <a:latin typeface="Trebuchet MS" pitchFamily="34" charset="0"/>
                <a:sym typeface="Symbol" pitchFamily="18" charset="2"/>
              </a:rPr>
              <a:t>, …, c</a:t>
            </a:r>
            <a:r>
              <a:rPr lang="en-US" sz="2800" baseline="-25000">
                <a:latin typeface="Trebuchet MS" pitchFamily="34" charset="0"/>
                <a:sym typeface="Symbol" pitchFamily="18" charset="2"/>
              </a:rPr>
              <a:t>k</a:t>
            </a:r>
            <a:r>
              <a:rPr lang="en-US" sz="2800">
                <a:latin typeface="Trebuchet MS" pitchFamily="34" charset="0"/>
                <a:sym typeface="Symbol" pitchFamily="18" charset="2"/>
              </a:rPr>
              <a:t> bilangan real dan persamaan karakteristik</a:t>
            </a:r>
          </a:p>
          <a:p>
            <a:pPr marL="0" indent="0" algn="ctr">
              <a:buFont typeface="Wingdings" pitchFamily="2" charset="2"/>
              <a:buNone/>
            </a:pPr>
            <a:r>
              <a:rPr lang="en-US" sz="2800">
                <a:latin typeface="Trebuchet MS" pitchFamily="34" charset="0"/>
                <a:sym typeface="Symbol" pitchFamily="18" charset="2"/>
              </a:rPr>
              <a:t>r</a:t>
            </a:r>
            <a:r>
              <a:rPr lang="en-US" sz="2800" baseline="30000">
                <a:latin typeface="Trebuchet MS" pitchFamily="34" charset="0"/>
                <a:sym typeface="Symbol" pitchFamily="18" charset="2"/>
              </a:rPr>
              <a:t>k</a:t>
            </a:r>
            <a:r>
              <a:rPr lang="en-US" sz="2800">
                <a:latin typeface="Trebuchet MS" pitchFamily="34" charset="0"/>
                <a:sym typeface="Symbol" pitchFamily="18" charset="2"/>
              </a:rPr>
              <a:t> - c</a:t>
            </a:r>
            <a:r>
              <a:rPr lang="en-US" sz="2800" baseline="-25000">
                <a:latin typeface="Trebuchet MS" pitchFamily="34" charset="0"/>
                <a:sym typeface="Symbol" pitchFamily="18" charset="2"/>
              </a:rPr>
              <a:t>1 </a:t>
            </a:r>
            <a:r>
              <a:rPr lang="en-US" sz="2800">
                <a:latin typeface="Trebuchet MS" pitchFamily="34" charset="0"/>
                <a:sym typeface="Symbol" pitchFamily="18" charset="2"/>
              </a:rPr>
              <a:t>r</a:t>
            </a:r>
            <a:r>
              <a:rPr lang="en-US" sz="2800" baseline="30000">
                <a:latin typeface="Trebuchet MS" pitchFamily="34" charset="0"/>
                <a:sym typeface="Symbol" pitchFamily="18" charset="2"/>
              </a:rPr>
              <a:t>k-1</a:t>
            </a:r>
            <a:r>
              <a:rPr lang="en-US" sz="2800" baseline="-25000">
                <a:latin typeface="Trebuchet MS" pitchFamily="34" charset="0"/>
                <a:sym typeface="Symbol" pitchFamily="18" charset="2"/>
              </a:rPr>
              <a:t> </a:t>
            </a:r>
            <a:r>
              <a:rPr lang="en-US" sz="2800">
                <a:latin typeface="Trebuchet MS" pitchFamily="34" charset="0"/>
                <a:sym typeface="Symbol" pitchFamily="18" charset="2"/>
              </a:rPr>
              <a:t>- c</a:t>
            </a:r>
            <a:r>
              <a:rPr lang="en-US" sz="2800" baseline="-25000">
                <a:latin typeface="Trebuchet MS" pitchFamily="34" charset="0"/>
                <a:sym typeface="Symbol" pitchFamily="18" charset="2"/>
              </a:rPr>
              <a:t>2 </a:t>
            </a:r>
            <a:r>
              <a:rPr lang="en-US" sz="2800">
                <a:latin typeface="Trebuchet MS" pitchFamily="34" charset="0"/>
                <a:sym typeface="Symbol" pitchFamily="18" charset="2"/>
              </a:rPr>
              <a:t>r</a:t>
            </a:r>
            <a:r>
              <a:rPr lang="en-US" sz="2800" baseline="30000">
                <a:latin typeface="Trebuchet MS" pitchFamily="34" charset="0"/>
                <a:sym typeface="Symbol" pitchFamily="18" charset="2"/>
              </a:rPr>
              <a:t>k-2</a:t>
            </a:r>
            <a:r>
              <a:rPr lang="en-US" sz="2800" baseline="-25000">
                <a:latin typeface="Trebuchet MS" pitchFamily="34" charset="0"/>
                <a:sym typeface="Symbol" pitchFamily="18" charset="2"/>
              </a:rPr>
              <a:t> </a:t>
            </a:r>
            <a:r>
              <a:rPr lang="en-US" sz="2800">
                <a:latin typeface="Trebuchet MS" pitchFamily="34" charset="0"/>
                <a:sym typeface="Symbol" pitchFamily="18" charset="2"/>
              </a:rPr>
              <a:t>- … - c</a:t>
            </a:r>
            <a:r>
              <a:rPr lang="en-US" sz="2800" baseline="-25000">
                <a:latin typeface="Trebuchet MS" pitchFamily="34" charset="0"/>
                <a:sym typeface="Symbol" pitchFamily="18" charset="2"/>
              </a:rPr>
              <a:t>k-1 </a:t>
            </a:r>
            <a:r>
              <a:rPr lang="en-US" sz="2800">
                <a:latin typeface="Trebuchet MS" pitchFamily="34" charset="0"/>
                <a:sym typeface="Symbol" pitchFamily="18" charset="2"/>
              </a:rPr>
              <a:t>r - c</a:t>
            </a:r>
            <a:r>
              <a:rPr lang="en-US" sz="2800" baseline="-25000">
                <a:latin typeface="Trebuchet MS" pitchFamily="34" charset="0"/>
                <a:sym typeface="Symbol" pitchFamily="18" charset="2"/>
              </a:rPr>
              <a:t>k</a:t>
            </a:r>
            <a:r>
              <a:rPr lang="en-US" sz="2800">
                <a:latin typeface="Trebuchet MS" pitchFamily="34" charset="0"/>
                <a:sym typeface="Symbol" pitchFamily="18" charset="2"/>
              </a:rPr>
              <a:t> = 0 </a:t>
            </a:r>
          </a:p>
          <a:p>
            <a:pPr marL="0" indent="0">
              <a:buFont typeface="Wingdings" pitchFamily="2" charset="2"/>
              <a:buNone/>
            </a:pPr>
            <a:r>
              <a:rPr lang="en-US" sz="2800">
                <a:latin typeface="Trebuchet MS" pitchFamily="34" charset="0"/>
                <a:sym typeface="Symbol" pitchFamily="18" charset="2"/>
              </a:rPr>
              <a:t>mempunyai </a:t>
            </a:r>
            <a:r>
              <a:rPr lang="en-US" sz="2800" i="1">
                <a:latin typeface="Trebuchet MS" pitchFamily="34" charset="0"/>
                <a:sym typeface="Symbol" pitchFamily="18" charset="2"/>
              </a:rPr>
              <a:t>k</a:t>
            </a:r>
            <a:r>
              <a:rPr lang="en-US" sz="2800">
                <a:latin typeface="Trebuchet MS" pitchFamily="34" charset="0"/>
                <a:sym typeface="Symbol" pitchFamily="18" charset="2"/>
              </a:rPr>
              <a:t> akar </a:t>
            </a:r>
            <a:r>
              <a:rPr lang="en-US" sz="2800">
                <a:solidFill>
                  <a:schemeClr val="hlink"/>
                </a:solidFill>
                <a:latin typeface="Trebuchet MS" pitchFamily="34" charset="0"/>
              </a:rPr>
              <a:t>r</a:t>
            </a:r>
            <a:r>
              <a:rPr lang="en-US" sz="2800" baseline="-25000">
                <a:solidFill>
                  <a:schemeClr val="hlink"/>
                </a:solidFill>
                <a:latin typeface="Trebuchet MS" pitchFamily="34" charset="0"/>
              </a:rPr>
              <a:t>1</a:t>
            </a:r>
            <a:r>
              <a:rPr lang="en-US" sz="2800">
                <a:solidFill>
                  <a:schemeClr val="hlink"/>
                </a:solidFill>
                <a:latin typeface="Trebuchet MS" pitchFamily="34" charset="0"/>
              </a:rPr>
              <a:t>, r</a:t>
            </a:r>
            <a:r>
              <a:rPr lang="en-US" sz="2800" baseline="-25000">
                <a:solidFill>
                  <a:schemeClr val="hlink"/>
                </a:solidFill>
                <a:latin typeface="Trebuchet MS" pitchFamily="34" charset="0"/>
              </a:rPr>
              <a:t>2</a:t>
            </a:r>
            <a:r>
              <a:rPr lang="en-US" sz="2800">
                <a:solidFill>
                  <a:schemeClr val="hlink"/>
                </a:solidFill>
                <a:latin typeface="Trebuchet MS" pitchFamily="34" charset="0"/>
              </a:rPr>
              <a:t>, …, r</a:t>
            </a:r>
            <a:r>
              <a:rPr lang="en-US" sz="2800" baseline="-25000">
                <a:solidFill>
                  <a:schemeClr val="hlink"/>
                </a:solidFill>
                <a:latin typeface="Trebuchet MS" pitchFamily="34" charset="0"/>
              </a:rPr>
              <a:t>k</a:t>
            </a:r>
            <a:r>
              <a:rPr lang="en-US" sz="2800">
                <a:latin typeface="Trebuchet MS" pitchFamily="34" charset="0"/>
                <a:sym typeface="Symbol" pitchFamily="18" charset="2"/>
              </a:rPr>
              <a:t> yang berbeda. </a:t>
            </a:r>
          </a:p>
          <a:p>
            <a:pPr marL="0" indent="0">
              <a:buFont typeface="Wingdings" pitchFamily="2" charset="2"/>
              <a:buNone/>
            </a:pPr>
            <a:r>
              <a:rPr lang="en-US" sz="2800">
                <a:latin typeface="Trebuchet MS" pitchFamily="34" charset="0"/>
                <a:sym typeface="Symbol" pitchFamily="18" charset="2"/>
              </a:rPr>
              <a:t>Maka, solusi relasi </a:t>
            </a:r>
            <a:r>
              <a:rPr lang="en-US" sz="2800" i="1">
                <a:latin typeface="Trebuchet MS" pitchFamily="34" charset="0"/>
                <a:sym typeface="Symbol" pitchFamily="18" charset="2"/>
              </a:rPr>
              <a:t>recurrence</a:t>
            </a:r>
          </a:p>
          <a:p>
            <a:pPr marL="0" indent="0" algn="ctr">
              <a:buFont typeface="Wingdings" pitchFamily="2" charset="2"/>
              <a:buNone/>
            </a:pPr>
            <a:r>
              <a:rPr lang="en-US" sz="280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a</a:t>
            </a:r>
            <a:r>
              <a:rPr lang="en-US" sz="2800" baseline="-2500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n</a:t>
            </a:r>
            <a:r>
              <a:rPr lang="en-US" sz="280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 = c</a:t>
            </a:r>
            <a:r>
              <a:rPr lang="en-US" sz="2800" baseline="-2500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1</a:t>
            </a:r>
            <a:r>
              <a:rPr lang="en-US" sz="280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a</a:t>
            </a:r>
            <a:r>
              <a:rPr lang="en-US" sz="2800" baseline="-2500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n-1 </a:t>
            </a:r>
            <a:r>
              <a:rPr lang="en-US" sz="280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+ c</a:t>
            </a:r>
            <a:r>
              <a:rPr lang="en-US" sz="2800" baseline="-2500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2</a:t>
            </a:r>
            <a:r>
              <a:rPr lang="en-US" sz="280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a</a:t>
            </a:r>
            <a:r>
              <a:rPr lang="en-US" sz="2800" baseline="-2500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n-2 </a:t>
            </a:r>
            <a:r>
              <a:rPr lang="en-US" sz="280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+ … + c</a:t>
            </a:r>
            <a:r>
              <a:rPr lang="en-US" sz="2800" baseline="-2500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k</a:t>
            </a:r>
            <a:r>
              <a:rPr lang="en-US" sz="280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a</a:t>
            </a:r>
            <a:r>
              <a:rPr lang="en-US" sz="2800" baseline="-2500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n-k</a:t>
            </a:r>
          </a:p>
          <a:p>
            <a:pPr marL="0" indent="0">
              <a:buFont typeface="Wingdings" pitchFamily="2" charset="2"/>
              <a:buNone/>
            </a:pPr>
            <a:r>
              <a:rPr lang="en-US" sz="2800">
                <a:latin typeface="Trebuchet MS" pitchFamily="34" charset="0"/>
                <a:sym typeface="Symbol" pitchFamily="18" charset="2"/>
              </a:rPr>
              <a:t>selalu berbentuk                                         </a:t>
            </a:r>
          </a:p>
          <a:p>
            <a:pPr marL="0" indent="0" algn="ctr">
              <a:buFont typeface="Wingdings" pitchFamily="2" charset="2"/>
              <a:buNone/>
            </a:pPr>
            <a:r>
              <a:rPr lang="en-US" sz="2800">
                <a:solidFill>
                  <a:schemeClr val="hlink"/>
                </a:solidFill>
                <a:latin typeface="Trebuchet MS" pitchFamily="34" charset="0"/>
              </a:rPr>
              <a:t>a</a:t>
            </a:r>
            <a:r>
              <a:rPr lang="en-US" sz="2800" baseline="-25000">
                <a:solidFill>
                  <a:schemeClr val="hlink"/>
                </a:solidFill>
                <a:latin typeface="Trebuchet MS" pitchFamily="34" charset="0"/>
              </a:rPr>
              <a:t>n</a:t>
            </a:r>
            <a:r>
              <a:rPr lang="en-US" sz="2800">
                <a:solidFill>
                  <a:schemeClr val="hlink"/>
                </a:solidFill>
                <a:latin typeface="Trebuchet MS" pitchFamily="34" charset="0"/>
              </a:rPr>
              <a:t> = </a:t>
            </a:r>
            <a:r>
              <a:rPr lang="en-US" sz="280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</a:t>
            </a:r>
            <a:r>
              <a:rPr lang="en-US" sz="2800" baseline="-25000">
                <a:solidFill>
                  <a:schemeClr val="hlink"/>
                </a:solidFill>
                <a:latin typeface="Trebuchet MS" pitchFamily="34" charset="0"/>
              </a:rPr>
              <a:t>1</a:t>
            </a:r>
            <a:r>
              <a:rPr lang="en-US" sz="2800">
                <a:solidFill>
                  <a:schemeClr val="hlink"/>
                </a:solidFill>
                <a:latin typeface="Trebuchet MS" pitchFamily="34" charset="0"/>
              </a:rPr>
              <a:t>r</a:t>
            </a:r>
            <a:r>
              <a:rPr lang="en-US" sz="2800" baseline="-25000">
                <a:solidFill>
                  <a:schemeClr val="hlink"/>
                </a:solidFill>
                <a:latin typeface="Trebuchet MS" pitchFamily="34" charset="0"/>
              </a:rPr>
              <a:t>1</a:t>
            </a:r>
            <a:r>
              <a:rPr lang="en-US" sz="2800" baseline="30000">
                <a:solidFill>
                  <a:schemeClr val="hlink"/>
                </a:solidFill>
                <a:latin typeface="Trebuchet MS" pitchFamily="34" charset="0"/>
              </a:rPr>
              <a:t>n</a:t>
            </a:r>
            <a:r>
              <a:rPr lang="en-US" sz="2800">
                <a:solidFill>
                  <a:schemeClr val="hlink"/>
                </a:solidFill>
                <a:latin typeface="Trebuchet MS" pitchFamily="34" charset="0"/>
              </a:rPr>
              <a:t> + </a:t>
            </a:r>
            <a:r>
              <a:rPr lang="en-US" sz="280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</a:t>
            </a:r>
            <a:r>
              <a:rPr lang="en-US" sz="2800" baseline="-25000">
                <a:solidFill>
                  <a:schemeClr val="hlink"/>
                </a:solidFill>
                <a:latin typeface="Trebuchet MS" pitchFamily="34" charset="0"/>
              </a:rPr>
              <a:t>2</a:t>
            </a:r>
            <a:r>
              <a:rPr lang="en-US" sz="2800">
                <a:solidFill>
                  <a:schemeClr val="hlink"/>
                </a:solidFill>
                <a:latin typeface="Trebuchet MS" pitchFamily="34" charset="0"/>
              </a:rPr>
              <a:t>r</a:t>
            </a:r>
            <a:r>
              <a:rPr lang="en-US" sz="2800" baseline="-25000">
                <a:solidFill>
                  <a:schemeClr val="hlink"/>
                </a:solidFill>
                <a:latin typeface="Trebuchet MS" pitchFamily="34" charset="0"/>
              </a:rPr>
              <a:t>2</a:t>
            </a:r>
            <a:r>
              <a:rPr lang="en-US" sz="2800" baseline="30000">
                <a:solidFill>
                  <a:schemeClr val="hlink"/>
                </a:solidFill>
                <a:latin typeface="Trebuchet MS" pitchFamily="34" charset="0"/>
              </a:rPr>
              <a:t>n </a:t>
            </a:r>
            <a:r>
              <a:rPr lang="en-US" sz="2800">
                <a:solidFill>
                  <a:schemeClr val="hlink"/>
                </a:solidFill>
                <a:latin typeface="Trebuchet MS" pitchFamily="34" charset="0"/>
              </a:rPr>
              <a:t>+ … + </a:t>
            </a:r>
            <a:r>
              <a:rPr lang="en-US" sz="280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</a:t>
            </a:r>
            <a:r>
              <a:rPr lang="en-US" sz="2800" baseline="-25000">
                <a:solidFill>
                  <a:schemeClr val="hlink"/>
                </a:solidFill>
                <a:latin typeface="Trebuchet MS" pitchFamily="34" charset="0"/>
              </a:rPr>
              <a:t>k</a:t>
            </a:r>
            <a:r>
              <a:rPr lang="en-US" sz="2800">
                <a:solidFill>
                  <a:schemeClr val="hlink"/>
                </a:solidFill>
                <a:latin typeface="Trebuchet MS" pitchFamily="34" charset="0"/>
              </a:rPr>
              <a:t>r</a:t>
            </a:r>
            <a:r>
              <a:rPr lang="en-US" sz="2800" baseline="-25000">
                <a:solidFill>
                  <a:schemeClr val="hlink"/>
                </a:solidFill>
                <a:latin typeface="Trebuchet MS" pitchFamily="34" charset="0"/>
              </a:rPr>
              <a:t>k</a:t>
            </a:r>
            <a:r>
              <a:rPr lang="en-US" sz="2800" baseline="30000">
                <a:solidFill>
                  <a:schemeClr val="hlink"/>
                </a:solidFill>
                <a:latin typeface="Trebuchet MS" pitchFamily="34" charset="0"/>
              </a:rPr>
              <a:t>n </a:t>
            </a:r>
            <a:r>
              <a:rPr lang="en-US" sz="2800">
                <a:latin typeface="Trebuchet MS" pitchFamily="34" charset="0"/>
              </a:rPr>
              <a:t>, n=0,1,2,…</a:t>
            </a:r>
            <a:r>
              <a:rPr lang="en-US" sz="2800">
                <a:solidFill>
                  <a:schemeClr val="hlink"/>
                </a:solidFill>
                <a:latin typeface="Trebuchet MS" pitchFamily="34" charset="0"/>
              </a:rPr>
              <a:t> </a:t>
            </a:r>
          </a:p>
          <a:p>
            <a:pPr marL="0" indent="0">
              <a:buFont typeface="Wingdings" pitchFamily="2" charset="2"/>
              <a:buNone/>
            </a:pPr>
            <a:r>
              <a:rPr lang="en-US" sz="2800">
                <a:latin typeface="Trebuchet MS" pitchFamily="34" charset="0"/>
              </a:rPr>
              <a:t>dengan</a:t>
            </a:r>
            <a:r>
              <a:rPr lang="en-US" sz="2800" b="1">
                <a:latin typeface="Trebuchet MS" pitchFamily="34" charset="0"/>
              </a:rPr>
              <a:t> </a:t>
            </a:r>
            <a:r>
              <a:rPr lang="en-US" sz="2800" b="1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</a:t>
            </a:r>
            <a:r>
              <a:rPr lang="en-US" sz="2800" b="1" baseline="-25000">
                <a:solidFill>
                  <a:schemeClr val="hlink"/>
                </a:solidFill>
                <a:latin typeface="Trebuchet MS" pitchFamily="34" charset="0"/>
              </a:rPr>
              <a:t>i </a:t>
            </a:r>
            <a:r>
              <a:rPr lang="en-US" sz="2800">
                <a:latin typeface="Trebuchet MS" pitchFamily="34" charset="0"/>
              </a:rPr>
              <a:t>, i=0,1,…,k</a:t>
            </a:r>
            <a:r>
              <a:rPr lang="en-US" sz="2800" b="1">
                <a:latin typeface="Trebuchet MS" pitchFamily="34" charset="0"/>
              </a:rPr>
              <a:t> </a:t>
            </a:r>
            <a:r>
              <a:rPr lang="en-US" sz="2800">
                <a:latin typeface="Trebuchet MS" pitchFamily="34" charset="0"/>
              </a:rPr>
              <a:t>konstan.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title"/>
          </p:nvPr>
        </p:nvSpPr>
        <p:spPr>
          <a:xfrm>
            <a:off x="871538" y="136525"/>
            <a:ext cx="8162925" cy="1311275"/>
          </a:xfrm>
          <a:noFill/>
          <a:ln/>
        </p:spPr>
        <p:txBody>
          <a:bodyPr anchor="b">
            <a:spAutoFit/>
          </a:bodyPr>
          <a:lstStyle/>
          <a:p>
            <a:r>
              <a:rPr lang="en-US" sz="40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Solusi relasi recurrence homogen orde n dengan akar berbeda</a:t>
            </a:r>
            <a:endParaRPr lang="en-CA" sz="400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447800"/>
            <a:ext cx="7848600" cy="1371600"/>
          </a:xfrm>
        </p:spPr>
        <p:txBody>
          <a:bodyPr/>
          <a:lstStyle/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US" sz="2800">
                <a:latin typeface="Trebuchet MS" pitchFamily="34" charset="0"/>
                <a:sym typeface="Symbol" pitchFamily="18" charset="2"/>
              </a:rPr>
              <a:t>Tentukan solusi dari relasi </a:t>
            </a:r>
            <a:r>
              <a:rPr lang="en-US" sz="2800" i="1">
                <a:latin typeface="Trebuchet MS" pitchFamily="34" charset="0"/>
                <a:sym typeface="Symbol" pitchFamily="18" charset="2"/>
              </a:rPr>
              <a:t>recurrence</a:t>
            </a:r>
            <a:r>
              <a:rPr lang="en-US" sz="2800">
                <a:latin typeface="Trebuchet MS" pitchFamily="34" charset="0"/>
                <a:sym typeface="Symbol" pitchFamily="18" charset="2"/>
              </a:rPr>
              <a:t> </a:t>
            </a:r>
          </a:p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r>
              <a:rPr lang="en-US" sz="2800">
                <a:latin typeface="Trebuchet MS" pitchFamily="34" charset="0"/>
                <a:sym typeface="Symbol" pitchFamily="18" charset="2"/>
              </a:rPr>
              <a:t>a</a:t>
            </a:r>
            <a:r>
              <a:rPr lang="en-US" sz="2800" baseline="-25000">
                <a:latin typeface="Trebuchet MS" pitchFamily="34" charset="0"/>
                <a:sym typeface="Symbol" pitchFamily="18" charset="2"/>
              </a:rPr>
              <a:t>n </a:t>
            </a:r>
            <a:r>
              <a:rPr lang="en-US" sz="2800">
                <a:latin typeface="Trebuchet MS" pitchFamily="34" charset="0"/>
                <a:sym typeface="Symbol" pitchFamily="18" charset="2"/>
              </a:rPr>
              <a:t>= 6a</a:t>
            </a:r>
            <a:r>
              <a:rPr lang="en-US" sz="2800" baseline="-25000">
                <a:latin typeface="Trebuchet MS" pitchFamily="34" charset="0"/>
                <a:sym typeface="Symbol" pitchFamily="18" charset="2"/>
              </a:rPr>
              <a:t>n-1 </a:t>
            </a:r>
            <a:r>
              <a:rPr lang="en-US" sz="2800">
                <a:latin typeface="Trebuchet MS" pitchFamily="34" charset="0"/>
                <a:sym typeface="Symbol" pitchFamily="18" charset="2"/>
              </a:rPr>
              <a:t>– 11a</a:t>
            </a:r>
            <a:r>
              <a:rPr lang="en-US" sz="2800" baseline="-25000">
                <a:latin typeface="Trebuchet MS" pitchFamily="34" charset="0"/>
                <a:sym typeface="Symbol" pitchFamily="18" charset="2"/>
              </a:rPr>
              <a:t>n-2</a:t>
            </a:r>
            <a:r>
              <a:rPr lang="en-US" sz="2800">
                <a:latin typeface="Trebuchet MS" pitchFamily="34" charset="0"/>
                <a:sym typeface="Symbol" pitchFamily="18" charset="2"/>
              </a:rPr>
              <a:t> + 6a</a:t>
            </a:r>
            <a:r>
              <a:rPr lang="en-US" sz="2800" baseline="-25000">
                <a:latin typeface="Trebuchet MS" pitchFamily="34" charset="0"/>
                <a:sym typeface="Symbol" pitchFamily="18" charset="2"/>
              </a:rPr>
              <a:t>n-3</a:t>
            </a:r>
            <a:r>
              <a:rPr lang="en-US" sz="2800">
                <a:latin typeface="Trebuchet MS" pitchFamily="34" charset="0"/>
                <a:sym typeface="Symbol" pitchFamily="18" charset="2"/>
              </a:rPr>
              <a:t> 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US" sz="2800">
                <a:latin typeface="Trebuchet MS" pitchFamily="34" charset="0"/>
                <a:sym typeface="Symbol" pitchFamily="18" charset="2"/>
              </a:rPr>
              <a:t>dengan kondisi awal a</a:t>
            </a:r>
            <a:r>
              <a:rPr lang="en-US" sz="2800" baseline="-25000">
                <a:latin typeface="Trebuchet MS" pitchFamily="34" charset="0"/>
                <a:sym typeface="Symbol" pitchFamily="18" charset="2"/>
              </a:rPr>
              <a:t>0</a:t>
            </a:r>
            <a:r>
              <a:rPr lang="en-US" sz="2800">
                <a:latin typeface="Trebuchet MS" pitchFamily="34" charset="0"/>
                <a:sym typeface="Symbol" pitchFamily="18" charset="2"/>
              </a:rPr>
              <a:t>=2, a</a:t>
            </a:r>
            <a:r>
              <a:rPr lang="en-US" sz="2800" baseline="-25000">
                <a:latin typeface="Trebuchet MS" pitchFamily="34" charset="0"/>
                <a:sym typeface="Symbol" pitchFamily="18" charset="2"/>
              </a:rPr>
              <a:t>1</a:t>
            </a:r>
            <a:r>
              <a:rPr lang="en-US" sz="2800">
                <a:latin typeface="Trebuchet MS" pitchFamily="34" charset="0"/>
                <a:sym typeface="Symbol" pitchFamily="18" charset="2"/>
              </a:rPr>
              <a:t>=5 dan a</a:t>
            </a:r>
            <a:r>
              <a:rPr lang="en-US" sz="2800" baseline="-25000">
                <a:latin typeface="Trebuchet MS" pitchFamily="34" charset="0"/>
                <a:sym typeface="Symbol" pitchFamily="18" charset="2"/>
              </a:rPr>
              <a:t>2</a:t>
            </a:r>
            <a:r>
              <a:rPr lang="en-US" sz="2800">
                <a:latin typeface="Trebuchet MS" pitchFamily="34" charset="0"/>
                <a:sym typeface="Symbol" pitchFamily="18" charset="2"/>
              </a:rPr>
              <a:t>=15.</a:t>
            </a: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8162925" cy="671513"/>
          </a:xfrm>
          <a:noFill/>
          <a:ln/>
        </p:spPr>
        <p:txBody>
          <a:bodyPr anchor="b">
            <a:spAutoFit/>
          </a:bodyPr>
          <a:lstStyle/>
          <a:p>
            <a:r>
              <a:rPr lang="en-US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  <a:sym typeface="Symbol" pitchFamily="18" charset="2"/>
              </a:rPr>
              <a:t>Contoh (2)</a:t>
            </a:r>
            <a:endParaRPr lang="en-CA" sz="420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</a:endParaRP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685800" y="2743200"/>
            <a:ext cx="8229600" cy="410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en-US" sz="2800" b="1" dirty="0" err="1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Solusi</a:t>
            </a:r>
            <a:r>
              <a:rPr lang="en-US" sz="2800" b="1" dirty="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.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 </a:t>
            </a:r>
          </a:p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en-US" sz="2800" dirty="0" err="1">
                <a:latin typeface="Trebuchet MS" pitchFamily="34" charset="0"/>
                <a:sym typeface="Symbol" pitchFamily="18" charset="2"/>
              </a:rPr>
              <a:t>Persamaan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 </a:t>
            </a:r>
            <a:r>
              <a:rPr lang="en-US" sz="2800" dirty="0" err="1">
                <a:latin typeface="Trebuchet MS" pitchFamily="34" charset="0"/>
                <a:sym typeface="Symbol" pitchFamily="18" charset="2"/>
              </a:rPr>
              <a:t>karakteristiknya</a:t>
            </a:r>
            <a:endParaRPr lang="en-US" sz="2800" dirty="0">
              <a:latin typeface="Trebuchet MS" pitchFamily="34" charset="0"/>
              <a:sym typeface="Symbol" pitchFamily="18" charset="2"/>
            </a:endParaRPr>
          </a:p>
          <a:p>
            <a:pPr algn="ctr" eaLnBrk="1" hangingPunct="1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en-US" sz="2800" dirty="0">
                <a:latin typeface="Trebuchet MS" pitchFamily="34" charset="0"/>
                <a:sym typeface="Symbol" pitchFamily="18" charset="2"/>
              </a:rPr>
              <a:t>r</a:t>
            </a:r>
            <a:r>
              <a:rPr lang="en-US" sz="2800" baseline="30000" dirty="0">
                <a:latin typeface="Trebuchet MS" pitchFamily="34" charset="0"/>
                <a:sym typeface="Symbol" pitchFamily="18" charset="2"/>
              </a:rPr>
              <a:t>3 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- 6r</a:t>
            </a:r>
            <a:r>
              <a:rPr lang="en-US" sz="2800" baseline="30000" dirty="0">
                <a:latin typeface="Trebuchet MS" pitchFamily="34" charset="0"/>
                <a:sym typeface="Symbol" pitchFamily="18" charset="2"/>
              </a:rPr>
              <a:t>2 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+ 11r - 6 = 0. </a:t>
            </a:r>
          </a:p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en-US" sz="2800" dirty="0" err="1">
                <a:latin typeface="Trebuchet MS" pitchFamily="34" charset="0"/>
                <a:sym typeface="Symbol" pitchFamily="18" charset="2"/>
              </a:rPr>
              <a:t>Jadi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 </a:t>
            </a:r>
            <a:r>
              <a:rPr lang="en-US" sz="2800" dirty="0" err="1">
                <a:latin typeface="Trebuchet MS" pitchFamily="34" charset="0"/>
                <a:sym typeface="Symbol" pitchFamily="18" charset="2"/>
              </a:rPr>
              <a:t>akar-akarnya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 r=1, r=2 </a:t>
            </a:r>
            <a:r>
              <a:rPr lang="en-US" sz="2800" dirty="0" err="1">
                <a:latin typeface="Trebuchet MS" pitchFamily="34" charset="0"/>
                <a:sym typeface="Symbol" pitchFamily="18" charset="2"/>
              </a:rPr>
              <a:t>dan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 r=3. </a:t>
            </a:r>
          </a:p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en-US" sz="2800" dirty="0" err="1">
                <a:latin typeface="Trebuchet MS" pitchFamily="34" charset="0"/>
                <a:sym typeface="Symbol" pitchFamily="18" charset="2"/>
              </a:rPr>
              <a:t>Dengan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 </a:t>
            </a:r>
            <a:r>
              <a:rPr lang="en-US" sz="2800" dirty="0" err="1">
                <a:latin typeface="Trebuchet MS" pitchFamily="34" charset="0"/>
                <a:sym typeface="Symbol" pitchFamily="18" charset="2"/>
              </a:rPr>
              <a:t>demikian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, </a:t>
            </a:r>
            <a:r>
              <a:rPr lang="en-US" sz="2800" dirty="0" err="1">
                <a:latin typeface="Trebuchet MS" pitchFamily="34" charset="0"/>
                <a:sym typeface="Symbol" pitchFamily="18" charset="2"/>
              </a:rPr>
              <a:t>solusinya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 </a:t>
            </a:r>
            <a:r>
              <a:rPr lang="en-US" sz="2800" dirty="0" err="1">
                <a:latin typeface="Trebuchet MS" pitchFamily="34" charset="0"/>
                <a:sym typeface="Symbol" pitchFamily="18" charset="2"/>
              </a:rPr>
              <a:t>berbentuk</a:t>
            </a:r>
            <a:endParaRPr lang="en-US" sz="2800" dirty="0">
              <a:latin typeface="Trebuchet MS" pitchFamily="34" charset="0"/>
              <a:sym typeface="Symbol" pitchFamily="18" charset="2"/>
            </a:endParaRPr>
          </a:p>
          <a:p>
            <a:pPr algn="ctr" eaLnBrk="1" hangingPunct="1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en-US" sz="2800" dirty="0">
                <a:latin typeface="Trebuchet MS" pitchFamily="34" charset="0"/>
              </a:rPr>
              <a:t>a</a:t>
            </a:r>
            <a:r>
              <a:rPr lang="en-US" sz="2800" baseline="-25000" dirty="0">
                <a:latin typeface="Trebuchet MS" pitchFamily="34" charset="0"/>
              </a:rPr>
              <a:t>n</a:t>
            </a:r>
            <a:r>
              <a:rPr lang="en-US" sz="2800" dirty="0">
                <a:latin typeface="Trebuchet MS" pitchFamily="34" charset="0"/>
              </a:rPr>
              <a:t> = 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</a:t>
            </a:r>
            <a:r>
              <a:rPr lang="en-US" sz="2800" baseline="-25000" dirty="0">
                <a:latin typeface="Trebuchet MS" pitchFamily="34" charset="0"/>
              </a:rPr>
              <a:t>1</a:t>
            </a:r>
            <a:r>
              <a:rPr lang="en-US" sz="2800" dirty="0">
                <a:latin typeface="Trebuchet MS" pitchFamily="34" charset="0"/>
              </a:rPr>
              <a:t>1</a:t>
            </a:r>
            <a:r>
              <a:rPr lang="en-US" sz="2800" baseline="30000" dirty="0">
                <a:latin typeface="Trebuchet MS" pitchFamily="34" charset="0"/>
              </a:rPr>
              <a:t>n</a:t>
            </a:r>
            <a:r>
              <a:rPr lang="en-US" sz="2800" dirty="0">
                <a:latin typeface="Trebuchet MS" pitchFamily="34" charset="0"/>
              </a:rPr>
              <a:t> + 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</a:t>
            </a:r>
            <a:r>
              <a:rPr lang="en-US" sz="2800" baseline="-25000" dirty="0">
                <a:latin typeface="Trebuchet MS" pitchFamily="34" charset="0"/>
              </a:rPr>
              <a:t>2</a:t>
            </a:r>
            <a:r>
              <a:rPr lang="en-US" sz="2800" dirty="0">
                <a:latin typeface="Trebuchet MS" pitchFamily="34" charset="0"/>
              </a:rPr>
              <a:t>2</a:t>
            </a:r>
            <a:r>
              <a:rPr lang="en-US" sz="2800" baseline="30000" dirty="0">
                <a:latin typeface="Trebuchet MS" pitchFamily="34" charset="0"/>
              </a:rPr>
              <a:t>n </a:t>
            </a:r>
            <a:r>
              <a:rPr lang="en-US" sz="2800" dirty="0">
                <a:latin typeface="Trebuchet MS" pitchFamily="34" charset="0"/>
              </a:rPr>
              <a:t>+ 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</a:t>
            </a:r>
            <a:r>
              <a:rPr lang="en-US" sz="2800" baseline="-25000" dirty="0">
                <a:latin typeface="Trebuchet MS" pitchFamily="34" charset="0"/>
              </a:rPr>
              <a:t>k</a:t>
            </a:r>
            <a:r>
              <a:rPr lang="en-US" sz="2800" dirty="0">
                <a:latin typeface="Trebuchet MS" pitchFamily="34" charset="0"/>
              </a:rPr>
              <a:t>3</a:t>
            </a:r>
            <a:r>
              <a:rPr lang="en-US" sz="2800" baseline="30000" dirty="0">
                <a:latin typeface="Trebuchet MS" pitchFamily="34" charset="0"/>
              </a:rPr>
              <a:t>n </a:t>
            </a:r>
            <a:r>
              <a:rPr lang="en-US" sz="2800" dirty="0">
                <a:latin typeface="Trebuchet MS" pitchFamily="34" charset="0"/>
              </a:rPr>
              <a:t>.</a:t>
            </a:r>
          </a:p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en-US" sz="2800" dirty="0">
                <a:latin typeface="Trebuchet MS" pitchFamily="34" charset="0"/>
              </a:rPr>
              <a:t>Dari </a:t>
            </a:r>
            <a:r>
              <a:rPr lang="en-US" sz="2800" dirty="0" err="1">
                <a:latin typeface="Trebuchet MS" pitchFamily="34" charset="0"/>
              </a:rPr>
              <a:t>kondisi</a:t>
            </a:r>
            <a:r>
              <a:rPr lang="en-US" sz="2800" dirty="0">
                <a:latin typeface="Trebuchet MS" pitchFamily="34" charset="0"/>
              </a:rPr>
              <a:t> </a:t>
            </a:r>
            <a:r>
              <a:rPr lang="en-US" sz="2800" dirty="0" err="1">
                <a:latin typeface="Trebuchet MS" pitchFamily="34" charset="0"/>
              </a:rPr>
              <a:t>awalnya</a:t>
            </a:r>
            <a:r>
              <a:rPr lang="en-US" sz="2800" dirty="0">
                <a:latin typeface="Trebuchet MS" pitchFamily="34" charset="0"/>
              </a:rPr>
              <a:t> </a:t>
            </a:r>
            <a:r>
              <a:rPr lang="en-US" sz="2800" dirty="0" err="1">
                <a:latin typeface="Trebuchet MS" pitchFamily="34" charset="0"/>
              </a:rPr>
              <a:t>diperoleh</a:t>
            </a:r>
            <a:r>
              <a:rPr lang="en-US" sz="2800" b="1" dirty="0">
                <a:latin typeface="Trebuchet MS" pitchFamily="34" charset="0"/>
              </a:rPr>
              <a:t> </a:t>
            </a:r>
          </a:p>
          <a:p>
            <a:pPr algn="ctr" eaLnBrk="1" hangingPunct="1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en-US" sz="2800" dirty="0">
                <a:latin typeface="Trebuchet MS" pitchFamily="34" charset="0"/>
              </a:rPr>
              <a:t>a</a:t>
            </a:r>
            <a:r>
              <a:rPr lang="en-US" sz="2800" baseline="-25000" dirty="0">
                <a:latin typeface="Trebuchet MS" pitchFamily="34" charset="0"/>
              </a:rPr>
              <a:t>n</a:t>
            </a:r>
            <a:r>
              <a:rPr lang="en-US" sz="2800" dirty="0">
                <a:latin typeface="Trebuchet MS" pitchFamily="34" charset="0"/>
              </a:rPr>
              <a:t> = 1 - 2</a:t>
            </a:r>
            <a:r>
              <a:rPr lang="en-US" sz="2800" baseline="30000" dirty="0">
                <a:latin typeface="Trebuchet MS" pitchFamily="34" charset="0"/>
              </a:rPr>
              <a:t>n </a:t>
            </a:r>
            <a:r>
              <a:rPr lang="en-US" sz="2800" dirty="0">
                <a:latin typeface="Trebuchet MS" pitchFamily="34" charset="0"/>
              </a:rPr>
              <a:t>+ 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2  </a:t>
            </a:r>
            <a:r>
              <a:rPr lang="en-US" sz="2800" dirty="0">
                <a:latin typeface="Trebuchet MS" pitchFamily="34" charset="0"/>
              </a:rPr>
              <a:t>3</a:t>
            </a:r>
            <a:r>
              <a:rPr lang="en-US" sz="2800" baseline="30000" dirty="0">
                <a:latin typeface="Trebuchet MS" pitchFamily="34" charset="0"/>
              </a:rPr>
              <a:t>n </a:t>
            </a:r>
            <a:r>
              <a:rPr lang="en-US" sz="2800" dirty="0">
                <a:latin typeface="Trebuchet MS" pitchFamily="34" charset="0"/>
              </a:rPr>
              <a:t>.</a:t>
            </a:r>
            <a:endParaRPr lang="en-US" sz="2800" dirty="0">
              <a:latin typeface="Trebuchet MS" pitchFamily="34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447800"/>
            <a:ext cx="8305800" cy="5410200"/>
          </a:xfrm>
        </p:spPr>
        <p:txBody>
          <a:bodyPr/>
          <a:lstStyle/>
          <a:p>
            <a:pPr marL="0" indent="0">
              <a:lnSpc>
                <a:spcPct val="90000"/>
              </a:lnSpc>
              <a:spcAft>
                <a:spcPct val="20000"/>
              </a:spcAft>
              <a:buFont typeface="Wingdings" pitchFamily="2" charset="2"/>
              <a:buNone/>
              <a:tabLst>
                <a:tab pos="1997075" algn="l"/>
              </a:tabLst>
            </a:pPr>
            <a:r>
              <a:rPr lang="en-US" sz="240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Teorema 4</a:t>
            </a:r>
          </a:p>
          <a:p>
            <a:pPr marL="0" indent="0">
              <a:lnSpc>
                <a:spcPct val="90000"/>
              </a:lnSpc>
              <a:spcAft>
                <a:spcPct val="20000"/>
              </a:spcAft>
              <a:buFont typeface="Wingdings" pitchFamily="2" charset="2"/>
              <a:buNone/>
              <a:tabLst>
                <a:tab pos="1997075" algn="l"/>
              </a:tabLst>
            </a:pPr>
            <a:r>
              <a:rPr lang="en-US" sz="2400">
                <a:latin typeface="Trebuchet MS" pitchFamily="34" charset="0"/>
                <a:sym typeface="Symbol" pitchFamily="18" charset="2"/>
              </a:rPr>
              <a:t>Misal c</a:t>
            </a:r>
            <a:r>
              <a:rPr lang="en-US" sz="2400" baseline="-25000">
                <a:latin typeface="Trebuchet MS" pitchFamily="34" charset="0"/>
                <a:sym typeface="Symbol" pitchFamily="18" charset="2"/>
              </a:rPr>
              <a:t>1</a:t>
            </a:r>
            <a:r>
              <a:rPr lang="en-US" sz="2400">
                <a:latin typeface="Trebuchet MS" pitchFamily="34" charset="0"/>
                <a:sym typeface="Symbol" pitchFamily="18" charset="2"/>
              </a:rPr>
              <a:t>, c</a:t>
            </a:r>
            <a:r>
              <a:rPr lang="en-US" sz="2400" baseline="-25000">
                <a:latin typeface="Trebuchet MS" pitchFamily="34" charset="0"/>
                <a:sym typeface="Symbol" pitchFamily="18" charset="2"/>
              </a:rPr>
              <a:t>2</a:t>
            </a:r>
            <a:r>
              <a:rPr lang="en-US" sz="2400">
                <a:latin typeface="Trebuchet MS" pitchFamily="34" charset="0"/>
                <a:sym typeface="Symbol" pitchFamily="18" charset="2"/>
              </a:rPr>
              <a:t>, …, c</a:t>
            </a:r>
            <a:r>
              <a:rPr lang="en-US" sz="2400" baseline="-25000">
                <a:latin typeface="Trebuchet MS" pitchFamily="34" charset="0"/>
                <a:sym typeface="Symbol" pitchFamily="18" charset="2"/>
              </a:rPr>
              <a:t>k</a:t>
            </a:r>
            <a:r>
              <a:rPr lang="en-US" sz="2400">
                <a:latin typeface="Trebuchet MS" pitchFamily="34" charset="0"/>
                <a:sym typeface="Symbol" pitchFamily="18" charset="2"/>
              </a:rPr>
              <a:t> bilangan real dan persamaan karakteristik </a:t>
            </a:r>
          </a:p>
          <a:p>
            <a:pPr marL="0" indent="0" algn="ctr">
              <a:lnSpc>
                <a:spcPct val="90000"/>
              </a:lnSpc>
              <a:spcAft>
                <a:spcPct val="20000"/>
              </a:spcAft>
              <a:buFont typeface="Wingdings" pitchFamily="2" charset="2"/>
              <a:buNone/>
              <a:tabLst>
                <a:tab pos="1997075" algn="l"/>
              </a:tabLst>
            </a:pPr>
            <a:r>
              <a:rPr lang="en-US" sz="2400">
                <a:latin typeface="Trebuchet MS" pitchFamily="34" charset="0"/>
                <a:sym typeface="Symbol" pitchFamily="18" charset="2"/>
              </a:rPr>
              <a:t>r</a:t>
            </a:r>
            <a:r>
              <a:rPr lang="en-US" sz="2400" baseline="30000">
                <a:latin typeface="Trebuchet MS" pitchFamily="34" charset="0"/>
                <a:sym typeface="Symbol" pitchFamily="18" charset="2"/>
              </a:rPr>
              <a:t>k</a:t>
            </a:r>
            <a:r>
              <a:rPr lang="en-US" sz="2400">
                <a:latin typeface="Trebuchet MS" pitchFamily="34" charset="0"/>
                <a:sym typeface="Symbol" pitchFamily="18" charset="2"/>
              </a:rPr>
              <a:t> - c</a:t>
            </a:r>
            <a:r>
              <a:rPr lang="en-US" sz="2400" baseline="-25000">
                <a:latin typeface="Trebuchet MS" pitchFamily="34" charset="0"/>
                <a:sym typeface="Symbol" pitchFamily="18" charset="2"/>
              </a:rPr>
              <a:t>1 </a:t>
            </a:r>
            <a:r>
              <a:rPr lang="en-US" sz="2400">
                <a:latin typeface="Trebuchet MS" pitchFamily="34" charset="0"/>
                <a:sym typeface="Symbol" pitchFamily="18" charset="2"/>
              </a:rPr>
              <a:t>r</a:t>
            </a:r>
            <a:r>
              <a:rPr lang="en-US" sz="2400" baseline="30000">
                <a:latin typeface="Trebuchet MS" pitchFamily="34" charset="0"/>
                <a:sym typeface="Symbol" pitchFamily="18" charset="2"/>
              </a:rPr>
              <a:t>k-1</a:t>
            </a:r>
            <a:r>
              <a:rPr lang="en-US" sz="2400" baseline="-25000">
                <a:latin typeface="Trebuchet MS" pitchFamily="34" charset="0"/>
                <a:sym typeface="Symbol" pitchFamily="18" charset="2"/>
              </a:rPr>
              <a:t> </a:t>
            </a:r>
            <a:r>
              <a:rPr lang="en-US" sz="2400">
                <a:latin typeface="Trebuchet MS" pitchFamily="34" charset="0"/>
                <a:sym typeface="Symbol" pitchFamily="18" charset="2"/>
              </a:rPr>
              <a:t>- c</a:t>
            </a:r>
            <a:r>
              <a:rPr lang="en-US" sz="2400" baseline="-25000">
                <a:latin typeface="Trebuchet MS" pitchFamily="34" charset="0"/>
                <a:sym typeface="Symbol" pitchFamily="18" charset="2"/>
              </a:rPr>
              <a:t>2 </a:t>
            </a:r>
            <a:r>
              <a:rPr lang="en-US" sz="2400">
                <a:latin typeface="Trebuchet MS" pitchFamily="34" charset="0"/>
                <a:sym typeface="Symbol" pitchFamily="18" charset="2"/>
              </a:rPr>
              <a:t>r</a:t>
            </a:r>
            <a:r>
              <a:rPr lang="en-US" sz="2400" baseline="30000">
                <a:latin typeface="Trebuchet MS" pitchFamily="34" charset="0"/>
                <a:sym typeface="Symbol" pitchFamily="18" charset="2"/>
              </a:rPr>
              <a:t>k-2</a:t>
            </a:r>
            <a:r>
              <a:rPr lang="en-US" sz="2400" baseline="-25000">
                <a:latin typeface="Trebuchet MS" pitchFamily="34" charset="0"/>
                <a:sym typeface="Symbol" pitchFamily="18" charset="2"/>
              </a:rPr>
              <a:t> </a:t>
            </a:r>
            <a:r>
              <a:rPr lang="en-US" sz="2400">
                <a:latin typeface="Trebuchet MS" pitchFamily="34" charset="0"/>
                <a:sym typeface="Symbol" pitchFamily="18" charset="2"/>
              </a:rPr>
              <a:t>- … - c</a:t>
            </a:r>
            <a:r>
              <a:rPr lang="en-US" sz="2400" baseline="-25000">
                <a:latin typeface="Trebuchet MS" pitchFamily="34" charset="0"/>
                <a:sym typeface="Symbol" pitchFamily="18" charset="2"/>
              </a:rPr>
              <a:t>k-1 </a:t>
            </a:r>
            <a:r>
              <a:rPr lang="en-US" sz="2400">
                <a:latin typeface="Trebuchet MS" pitchFamily="34" charset="0"/>
                <a:sym typeface="Symbol" pitchFamily="18" charset="2"/>
              </a:rPr>
              <a:t>r - c</a:t>
            </a:r>
            <a:r>
              <a:rPr lang="en-US" sz="2400" baseline="-25000">
                <a:latin typeface="Trebuchet MS" pitchFamily="34" charset="0"/>
                <a:sym typeface="Symbol" pitchFamily="18" charset="2"/>
              </a:rPr>
              <a:t>k</a:t>
            </a:r>
            <a:r>
              <a:rPr lang="en-US" sz="2400">
                <a:latin typeface="Trebuchet MS" pitchFamily="34" charset="0"/>
                <a:sym typeface="Symbol" pitchFamily="18" charset="2"/>
              </a:rPr>
              <a:t> = 0 </a:t>
            </a:r>
          </a:p>
          <a:p>
            <a:pPr marL="0" indent="0">
              <a:lnSpc>
                <a:spcPct val="90000"/>
              </a:lnSpc>
              <a:spcAft>
                <a:spcPct val="20000"/>
              </a:spcAft>
              <a:buFont typeface="Wingdings" pitchFamily="2" charset="2"/>
              <a:buNone/>
              <a:tabLst>
                <a:tab pos="1997075" algn="l"/>
              </a:tabLst>
            </a:pPr>
            <a:r>
              <a:rPr lang="en-US" sz="2400">
                <a:latin typeface="Trebuchet MS" pitchFamily="34" charset="0"/>
                <a:sym typeface="Symbol" pitchFamily="18" charset="2"/>
              </a:rPr>
              <a:t>mempunyai </a:t>
            </a:r>
            <a:r>
              <a:rPr lang="en-US" sz="2400" i="1">
                <a:solidFill>
                  <a:schemeClr val="folHlink"/>
                </a:solidFill>
                <a:latin typeface="Trebuchet MS" pitchFamily="34" charset="0"/>
                <a:sym typeface="Symbol" pitchFamily="18" charset="2"/>
              </a:rPr>
              <a:t>t</a:t>
            </a:r>
            <a:r>
              <a:rPr lang="en-US" sz="2400">
                <a:solidFill>
                  <a:schemeClr val="folHlink"/>
                </a:solidFill>
                <a:latin typeface="Trebuchet MS" pitchFamily="34" charset="0"/>
                <a:sym typeface="Symbol" pitchFamily="18" charset="2"/>
              </a:rPr>
              <a:t> akar </a:t>
            </a:r>
            <a:r>
              <a:rPr lang="en-US" sz="2400">
                <a:solidFill>
                  <a:schemeClr val="hlink"/>
                </a:solidFill>
                <a:latin typeface="Trebuchet MS" pitchFamily="34" charset="0"/>
              </a:rPr>
              <a:t>r</a:t>
            </a:r>
            <a:r>
              <a:rPr lang="en-US" sz="2400" baseline="-25000">
                <a:solidFill>
                  <a:schemeClr val="hlink"/>
                </a:solidFill>
                <a:latin typeface="Trebuchet MS" pitchFamily="34" charset="0"/>
              </a:rPr>
              <a:t>1</a:t>
            </a:r>
            <a:r>
              <a:rPr lang="en-US" sz="2400">
                <a:solidFill>
                  <a:schemeClr val="hlink"/>
                </a:solidFill>
                <a:latin typeface="Trebuchet MS" pitchFamily="34" charset="0"/>
              </a:rPr>
              <a:t>, r</a:t>
            </a:r>
            <a:r>
              <a:rPr lang="en-US" sz="2400" baseline="-25000">
                <a:solidFill>
                  <a:schemeClr val="hlink"/>
                </a:solidFill>
                <a:latin typeface="Trebuchet MS" pitchFamily="34" charset="0"/>
              </a:rPr>
              <a:t>2</a:t>
            </a:r>
            <a:r>
              <a:rPr lang="en-US" sz="2400">
                <a:solidFill>
                  <a:schemeClr val="hlink"/>
                </a:solidFill>
                <a:latin typeface="Trebuchet MS" pitchFamily="34" charset="0"/>
              </a:rPr>
              <a:t>, … , r</a:t>
            </a:r>
            <a:r>
              <a:rPr lang="en-US" sz="2400" baseline="-25000">
                <a:solidFill>
                  <a:schemeClr val="hlink"/>
                </a:solidFill>
                <a:latin typeface="Trebuchet MS" pitchFamily="34" charset="0"/>
              </a:rPr>
              <a:t>t</a:t>
            </a:r>
            <a:r>
              <a:rPr lang="en-US" sz="2400">
                <a:latin typeface="Trebuchet MS" pitchFamily="34" charset="0"/>
                <a:sym typeface="Symbol" pitchFamily="18" charset="2"/>
              </a:rPr>
              <a:t> </a:t>
            </a:r>
            <a:r>
              <a:rPr lang="en-US" sz="2400">
                <a:solidFill>
                  <a:schemeClr val="folHlink"/>
                </a:solidFill>
                <a:latin typeface="Trebuchet MS" pitchFamily="34" charset="0"/>
                <a:sym typeface="Symbol" pitchFamily="18" charset="2"/>
              </a:rPr>
              <a:t>berbeda</a:t>
            </a:r>
            <a:r>
              <a:rPr lang="en-US" sz="2400">
                <a:latin typeface="Trebuchet MS" pitchFamily="34" charset="0"/>
                <a:sym typeface="Symbol" pitchFamily="18" charset="2"/>
              </a:rPr>
              <a:t> dengan multiplisitas </a:t>
            </a:r>
            <a:r>
              <a:rPr lang="en-US" sz="2400">
                <a:solidFill>
                  <a:schemeClr val="hlink"/>
                </a:solidFill>
                <a:latin typeface="Trebuchet MS" pitchFamily="34" charset="0"/>
              </a:rPr>
              <a:t>m</a:t>
            </a:r>
            <a:r>
              <a:rPr lang="en-US" sz="2400" baseline="-25000">
                <a:solidFill>
                  <a:schemeClr val="hlink"/>
                </a:solidFill>
                <a:latin typeface="Trebuchet MS" pitchFamily="34" charset="0"/>
              </a:rPr>
              <a:t>1</a:t>
            </a:r>
            <a:r>
              <a:rPr lang="en-US" sz="2400">
                <a:solidFill>
                  <a:schemeClr val="hlink"/>
                </a:solidFill>
                <a:latin typeface="Trebuchet MS" pitchFamily="34" charset="0"/>
              </a:rPr>
              <a:t>, m</a:t>
            </a:r>
            <a:r>
              <a:rPr lang="en-US" sz="2400" baseline="-25000">
                <a:solidFill>
                  <a:schemeClr val="hlink"/>
                </a:solidFill>
                <a:latin typeface="Trebuchet MS" pitchFamily="34" charset="0"/>
              </a:rPr>
              <a:t>2</a:t>
            </a:r>
            <a:r>
              <a:rPr lang="en-US" sz="2400">
                <a:solidFill>
                  <a:schemeClr val="hlink"/>
                </a:solidFill>
                <a:latin typeface="Trebuchet MS" pitchFamily="34" charset="0"/>
              </a:rPr>
              <a:t>, … , m</a:t>
            </a:r>
            <a:r>
              <a:rPr lang="en-US" sz="2400" baseline="-25000">
                <a:solidFill>
                  <a:schemeClr val="hlink"/>
                </a:solidFill>
                <a:latin typeface="Trebuchet MS" pitchFamily="34" charset="0"/>
              </a:rPr>
              <a:t>t</a:t>
            </a:r>
            <a:r>
              <a:rPr lang="en-US" sz="2400">
                <a:latin typeface="Trebuchet MS" pitchFamily="34" charset="0"/>
                <a:sym typeface="Symbol" pitchFamily="18" charset="2"/>
              </a:rPr>
              <a:t> (</a:t>
            </a:r>
            <a:r>
              <a:rPr lang="en-US" sz="2400">
                <a:latin typeface="Trebuchet MS" pitchFamily="34" charset="0"/>
              </a:rPr>
              <a:t>m</a:t>
            </a:r>
            <a:r>
              <a:rPr lang="en-US" sz="2400" baseline="-25000">
                <a:latin typeface="Trebuchet MS" pitchFamily="34" charset="0"/>
              </a:rPr>
              <a:t>1</a:t>
            </a:r>
            <a:r>
              <a:rPr lang="en-US" sz="2400">
                <a:latin typeface="Trebuchet MS" pitchFamily="34" charset="0"/>
              </a:rPr>
              <a:t>+ m</a:t>
            </a:r>
            <a:r>
              <a:rPr lang="en-US" sz="2400" baseline="-25000">
                <a:latin typeface="Trebuchet MS" pitchFamily="34" charset="0"/>
              </a:rPr>
              <a:t>2 </a:t>
            </a:r>
            <a:r>
              <a:rPr lang="en-US" sz="2400">
                <a:latin typeface="Trebuchet MS" pitchFamily="34" charset="0"/>
              </a:rPr>
              <a:t>+ … + m</a:t>
            </a:r>
            <a:r>
              <a:rPr lang="en-US" sz="2400" baseline="-25000">
                <a:latin typeface="Trebuchet MS" pitchFamily="34" charset="0"/>
              </a:rPr>
              <a:t>t</a:t>
            </a:r>
            <a:r>
              <a:rPr lang="en-US" sz="2400">
                <a:latin typeface="Trebuchet MS" pitchFamily="34" charset="0"/>
                <a:sym typeface="Symbol" pitchFamily="18" charset="2"/>
              </a:rPr>
              <a:t> = k).  </a:t>
            </a:r>
          </a:p>
          <a:p>
            <a:pPr marL="0" indent="0">
              <a:lnSpc>
                <a:spcPct val="90000"/>
              </a:lnSpc>
              <a:spcAft>
                <a:spcPct val="20000"/>
              </a:spcAft>
              <a:buFont typeface="Wingdings" pitchFamily="2" charset="2"/>
              <a:buNone/>
              <a:tabLst>
                <a:tab pos="1997075" algn="l"/>
              </a:tabLst>
            </a:pPr>
            <a:r>
              <a:rPr lang="en-US" sz="2400">
                <a:latin typeface="Trebuchet MS" pitchFamily="34" charset="0"/>
                <a:sym typeface="Symbol" pitchFamily="18" charset="2"/>
              </a:rPr>
              <a:t>Maka solusi relasi recurrence </a:t>
            </a:r>
          </a:p>
          <a:p>
            <a:pPr marL="0" indent="0" algn="ctr">
              <a:lnSpc>
                <a:spcPct val="90000"/>
              </a:lnSpc>
              <a:spcAft>
                <a:spcPct val="20000"/>
              </a:spcAft>
              <a:buFont typeface="Wingdings" pitchFamily="2" charset="2"/>
              <a:buNone/>
              <a:tabLst>
                <a:tab pos="1997075" algn="l"/>
              </a:tabLst>
            </a:pPr>
            <a:r>
              <a:rPr lang="en-US" sz="240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a</a:t>
            </a:r>
            <a:r>
              <a:rPr lang="en-US" sz="2400" baseline="-2500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n</a:t>
            </a:r>
            <a:r>
              <a:rPr lang="en-US" sz="240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 = c</a:t>
            </a:r>
            <a:r>
              <a:rPr lang="en-US" sz="2400" baseline="-2500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1 </a:t>
            </a:r>
            <a:r>
              <a:rPr lang="en-US" sz="240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a</a:t>
            </a:r>
            <a:r>
              <a:rPr lang="en-US" sz="2400" baseline="-2500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n-1 </a:t>
            </a:r>
            <a:r>
              <a:rPr lang="en-US" sz="240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+ c</a:t>
            </a:r>
            <a:r>
              <a:rPr lang="en-US" sz="2400" baseline="-2500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2 </a:t>
            </a:r>
            <a:r>
              <a:rPr lang="en-US" sz="240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a</a:t>
            </a:r>
            <a:r>
              <a:rPr lang="en-US" sz="2400" baseline="-2500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n-2 </a:t>
            </a:r>
            <a:r>
              <a:rPr lang="en-US" sz="240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+ … + c</a:t>
            </a:r>
            <a:r>
              <a:rPr lang="en-US" sz="2400" baseline="-2500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k</a:t>
            </a:r>
            <a:r>
              <a:rPr lang="en-US" sz="240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 a</a:t>
            </a:r>
            <a:r>
              <a:rPr lang="en-US" sz="2400" baseline="-2500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n-k</a:t>
            </a:r>
            <a:r>
              <a:rPr lang="en-US" sz="2400">
                <a:latin typeface="Trebuchet MS" pitchFamily="34" charset="0"/>
                <a:sym typeface="Symbol" pitchFamily="18" charset="2"/>
              </a:rPr>
              <a:t>  </a:t>
            </a:r>
          </a:p>
          <a:p>
            <a:pPr marL="0" indent="0">
              <a:lnSpc>
                <a:spcPct val="90000"/>
              </a:lnSpc>
              <a:spcAft>
                <a:spcPct val="20000"/>
              </a:spcAft>
              <a:buFont typeface="Wingdings" pitchFamily="2" charset="2"/>
              <a:buNone/>
              <a:tabLst>
                <a:tab pos="1997075" algn="l"/>
              </a:tabLst>
            </a:pPr>
            <a:r>
              <a:rPr lang="en-US" sz="2400">
                <a:latin typeface="Trebuchet MS" pitchFamily="34" charset="0"/>
                <a:sym typeface="Symbol" pitchFamily="18" charset="2"/>
              </a:rPr>
              <a:t>selalu berbentuk</a:t>
            </a:r>
          </a:p>
          <a:p>
            <a:pPr marL="0" indent="0" algn="ctr">
              <a:lnSpc>
                <a:spcPct val="90000"/>
              </a:lnSpc>
              <a:spcAft>
                <a:spcPct val="20000"/>
              </a:spcAft>
              <a:buFont typeface="Wingdings" pitchFamily="2" charset="2"/>
              <a:buNone/>
              <a:tabLst>
                <a:tab pos="1997075" algn="l"/>
              </a:tabLst>
            </a:pPr>
            <a:r>
              <a:rPr lang="en-US" sz="2400">
                <a:solidFill>
                  <a:schemeClr val="hlink"/>
                </a:solidFill>
                <a:latin typeface="Trebuchet MS" pitchFamily="34" charset="0"/>
              </a:rPr>
              <a:t>a</a:t>
            </a:r>
            <a:r>
              <a:rPr lang="en-US" sz="2400" baseline="-25000">
                <a:solidFill>
                  <a:schemeClr val="hlink"/>
                </a:solidFill>
                <a:latin typeface="Trebuchet MS" pitchFamily="34" charset="0"/>
              </a:rPr>
              <a:t>n</a:t>
            </a:r>
            <a:r>
              <a:rPr lang="en-US" sz="2400">
                <a:solidFill>
                  <a:schemeClr val="hlink"/>
                </a:solidFill>
                <a:latin typeface="Trebuchet MS" pitchFamily="34" charset="0"/>
              </a:rPr>
              <a:t> = (</a:t>
            </a:r>
            <a:r>
              <a:rPr lang="en-US" sz="240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</a:t>
            </a:r>
            <a:r>
              <a:rPr lang="en-US" sz="2400" baseline="-25000">
                <a:solidFill>
                  <a:schemeClr val="hlink"/>
                </a:solidFill>
                <a:latin typeface="Trebuchet MS" pitchFamily="34" charset="0"/>
              </a:rPr>
              <a:t>1,0 </a:t>
            </a:r>
            <a:r>
              <a:rPr lang="en-US" sz="2400">
                <a:solidFill>
                  <a:schemeClr val="hlink"/>
                </a:solidFill>
                <a:latin typeface="Trebuchet MS" pitchFamily="34" charset="0"/>
              </a:rPr>
              <a:t>+ </a:t>
            </a:r>
            <a:r>
              <a:rPr lang="en-US" sz="240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</a:t>
            </a:r>
            <a:r>
              <a:rPr lang="en-US" sz="2400" baseline="-25000">
                <a:solidFill>
                  <a:schemeClr val="hlink"/>
                </a:solidFill>
                <a:latin typeface="Trebuchet MS" pitchFamily="34" charset="0"/>
              </a:rPr>
              <a:t>1,1</a:t>
            </a:r>
            <a:r>
              <a:rPr lang="en-US" sz="2400">
                <a:solidFill>
                  <a:schemeClr val="hlink"/>
                </a:solidFill>
                <a:latin typeface="Trebuchet MS" pitchFamily="34" charset="0"/>
              </a:rPr>
              <a:t>n + … + </a:t>
            </a:r>
            <a:r>
              <a:rPr lang="en-US" sz="240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</a:t>
            </a:r>
            <a:r>
              <a:rPr lang="en-US" sz="2400" baseline="-25000">
                <a:solidFill>
                  <a:schemeClr val="hlink"/>
                </a:solidFill>
                <a:latin typeface="Trebuchet MS" pitchFamily="34" charset="0"/>
              </a:rPr>
              <a:t>1,m1-1</a:t>
            </a:r>
            <a:r>
              <a:rPr lang="en-US" sz="2400">
                <a:solidFill>
                  <a:schemeClr val="hlink"/>
                </a:solidFill>
                <a:latin typeface="Trebuchet MS" pitchFamily="34" charset="0"/>
              </a:rPr>
              <a:t> n</a:t>
            </a:r>
            <a:r>
              <a:rPr lang="en-US" sz="2400" baseline="30000">
                <a:solidFill>
                  <a:schemeClr val="hlink"/>
                </a:solidFill>
                <a:latin typeface="Trebuchet MS" pitchFamily="34" charset="0"/>
              </a:rPr>
              <a:t>m1-1</a:t>
            </a:r>
            <a:r>
              <a:rPr lang="en-US" sz="2400">
                <a:solidFill>
                  <a:schemeClr val="hlink"/>
                </a:solidFill>
                <a:latin typeface="Trebuchet MS" pitchFamily="34" charset="0"/>
              </a:rPr>
              <a:t>)r</a:t>
            </a:r>
            <a:r>
              <a:rPr lang="en-US" sz="2400" baseline="-25000">
                <a:solidFill>
                  <a:schemeClr val="hlink"/>
                </a:solidFill>
                <a:latin typeface="Trebuchet MS" pitchFamily="34" charset="0"/>
              </a:rPr>
              <a:t>1</a:t>
            </a:r>
            <a:r>
              <a:rPr lang="en-US" sz="2400" baseline="30000">
                <a:solidFill>
                  <a:schemeClr val="hlink"/>
                </a:solidFill>
                <a:latin typeface="Trebuchet MS" pitchFamily="34" charset="0"/>
              </a:rPr>
              <a:t>n</a:t>
            </a:r>
            <a:r>
              <a:rPr lang="en-US" sz="2400">
                <a:solidFill>
                  <a:schemeClr val="hlink"/>
                </a:solidFill>
                <a:latin typeface="Trebuchet MS" pitchFamily="34" charset="0"/>
              </a:rPr>
              <a:t> </a:t>
            </a:r>
          </a:p>
          <a:p>
            <a:pPr marL="0" indent="0">
              <a:lnSpc>
                <a:spcPct val="90000"/>
              </a:lnSpc>
              <a:spcAft>
                <a:spcPct val="20000"/>
              </a:spcAft>
              <a:buFont typeface="Wingdings" pitchFamily="2" charset="2"/>
              <a:buNone/>
              <a:tabLst>
                <a:tab pos="1997075" algn="l"/>
              </a:tabLst>
            </a:pPr>
            <a:r>
              <a:rPr lang="en-US" sz="2400">
                <a:solidFill>
                  <a:schemeClr val="hlink"/>
                </a:solidFill>
                <a:latin typeface="Trebuchet MS" pitchFamily="34" charset="0"/>
              </a:rPr>
              <a:t>      	+ (</a:t>
            </a:r>
            <a:r>
              <a:rPr lang="en-US" sz="240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</a:t>
            </a:r>
            <a:r>
              <a:rPr lang="en-US" sz="2400" baseline="-25000">
                <a:solidFill>
                  <a:schemeClr val="hlink"/>
                </a:solidFill>
                <a:latin typeface="Trebuchet MS" pitchFamily="34" charset="0"/>
              </a:rPr>
              <a:t>2,0 </a:t>
            </a:r>
            <a:r>
              <a:rPr lang="en-US" sz="2400">
                <a:solidFill>
                  <a:schemeClr val="hlink"/>
                </a:solidFill>
                <a:latin typeface="Trebuchet MS" pitchFamily="34" charset="0"/>
              </a:rPr>
              <a:t>+ </a:t>
            </a:r>
            <a:r>
              <a:rPr lang="en-US" sz="240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</a:t>
            </a:r>
            <a:r>
              <a:rPr lang="en-US" sz="2400" baseline="-25000">
                <a:solidFill>
                  <a:schemeClr val="hlink"/>
                </a:solidFill>
                <a:latin typeface="Trebuchet MS" pitchFamily="34" charset="0"/>
              </a:rPr>
              <a:t>2,1</a:t>
            </a:r>
            <a:r>
              <a:rPr lang="en-US" sz="2400">
                <a:solidFill>
                  <a:schemeClr val="hlink"/>
                </a:solidFill>
                <a:latin typeface="Trebuchet MS" pitchFamily="34" charset="0"/>
              </a:rPr>
              <a:t>n + … + </a:t>
            </a:r>
            <a:r>
              <a:rPr lang="en-US" sz="240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</a:t>
            </a:r>
            <a:r>
              <a:rPr lang="en-US" sz="2400" baseline="-25000">
                <a:solidFill>
                  <a:schemeClr val="hlink"/>
                </a:solidFill>
                <a:latin typeface="Trebuchet MS" pitchFamily="34" charset="0"/>
              </a:rPr>
              <a:t>2,m2-1</a:t>
            </a:r>
            <a:r>
              <a:rPr lang="en-US" sz="2400">
                <a:solidFill>
                  <a:schemeClr val="hlink"/>
                </a:solidFill>
                <a:latin typeface="Trebuchet MS" pitchFamily="34" charset="0"/>
              </a:rPr>
              <a:t> n</a:t>
            </a:r>
            <a:r>
              <a:rPr lang="en-US" sz="2400" baseline="30000">
                <a:solidFill>
                  <a:schemeClr val="hlink"/>
                </a:solidFill>
                <a:latin typeface="Trebuchet MS" pitchFamily="34" charset="0"/>
              </a:rPr>
              <a:t>m2-1</a:t>
            </a:r>
            <a:r>
              <a:rPr lang="en-US" sz="2400">
                <a:solidFill>
                  <a:schemeClr val="hlink"/>
                </a:solidFill>
                <a:latin typeface="Trebuchet MS" pitchFamily="34" charset="0"/>
              </a:rPr>
              <a:t>)r</a:t>
            </a:r>
            <a:r>
              <a:rPr lang="en-US" sz="2400" baseline="-25000">
                <a:solidFill>
                  <a:schemeClr val="hlink"/>
                </a:solidFill>
                <a:latin typeface="Trebuchet MS" pitchFamily="34" charset="0"/>
              </a:rPr>
              <a:t>2</a:t>
            </a:r>
            <a:r>
              <a:rPr lang="en-US" sz="2400" baseline="30000">
                <a:solidFill>
                  <a:schemeClr val="hlink"/>
                </a:solidFill>
                <a:latin typeface="Trebuchet MS" pitchFamily="34" charset="0"/>
              </a:rPr>
              <a:t>n</a:t>
            </a:r>
          </a:p>
          <a:p>
            <a:pPr marL="0" indent="0">
              <a:lnSpc>
                <a:spcPct val="90000"/>
              </a:lnSpc>
              <a:spcAft>
                <a:spcPct val="20000"/>
              </a:spcAft>
              <a:buFont typeface="Wingdings" pitchFamily="2" charset="2"/>
              <a:buNone/>
              <a:tabLst>
                <a:tab pos="1997075" algn="l"/>
              </a:tabLst>
            </a:pPr>
            <a:r>
              <a:rPr lang="en-US" sz="2400" baseline="30000">
                <a:solidFill>
                  <a:schemeClr val="hlink"/>
                </a:solidFill>
                <a:latin typeface="Trebuchet MS" pitchFamily="34" charset="0"/>
              </a:rPr>
              <a:t>          	</a:t>
            </a:r>
            <a:r>
              <a:rPr lang="en-US" sz="2400">
                <a:solidFill>
                  <a:schemeClr val="hlink"/>
                </a:solidFill>
                <a:latin typeface="Trebuchet MS" pitchFamily="34" charset="0"/>
              </a:rPr>
              <a:t>+ … + (</a:t>
            </a:r>
            <a:r>
              <a:rPr lang="en-US" sz="240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</a:t>
            </a:r>
            <a:r>
              <a:rPr lang="en-US" sz="2400" baseline="-25000">
                <a:solidFill>
                  <a:schemeClr val="hlink"/>
                </a:solidFill>
                <a:latin typeface="Trebuchet MS" pitchFamily="34" charset="0"/>
              </a:rPr>
              <a:t>t,0 </a:t>
            </a:r>
            <a:r>
              <a:rPr lang="en-US" sz="2400">
                <a:solidFill>
                  <a:schemeClr val="hlink"/>
                </a:solidFill>
                <a:latin typeface="Trebuchet MS" pitchFamily="34" charset="0"/>
              </a:rPr>
              <a:t>+ </a:t>
            </a:r>
            <a:r>
              <a:rPr lang="en-US" sz="240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</a:t>
            </a:r>
            <a:r>
              <a:rPr lang="en-US" sz="2400" baseline="-25000">
                <a:solidFill>
                  <a:schemeClr val="hlink"/>
                </a:solidFill>
                <a:latin typeface="Trebuchet MS" pitchFamily="34" charset="0"/>
              </a:rPr>
              <a:t>t,1</a:t>
            </a:r>
            <a:r>
              <a:rPr lang="en-US" sz="2400">
                <a:solidFill>
                  <a:schemeClr val="hlink"/>
                </a:solidFill>
                <a:latin typeface="Trebuchet MS" pitchFamily="34" charset="0"/>
              </a:rPr>
              <a:t>n + … + </a:t>
            </a:r>
            <a:r>
              <a:rPr lang="en-US" sz="240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</a:t>
            </a:r>
            <a:r>
              <a:rPr lang="en-US" sz="2400" baseline="-25000">
                <a:solidFill>
                  <a:schemeClr val="hlink"/>
                </a:solidFill>
                <a:latin typeface="Trebuchet MS" pitchFamily="34" charset="0"/>
              </a:rPr>
              <a:t>t,mt-1</a:t>
            </a:r>
            <a:r>
              <a:rPr lang="en-US" sz="2400">
                <a:solidFill>
                  <a:schemeClr val="hlink"/>
                </a:solidFill>
                <a:latin typeface="Trebuchet MS" pitchFamily="34" charset="0"/>
              </a:rPr>
              <a:t> n</a:t>
            </a:r>
            <a:r>
              <a:rPr lang="en-US" sz="2400" baseline="30000">
                <a:solidFill>
                  <a:schemeClr val="hlink"/>
                </a:solidFill>
                <a:latin typeface="Trebuchet MS" pitchFamily="34" charset="0"/>
              </a:rPr>
              <a:t>mt-1</a:t>
            </a:r>
            <a:r>
              <a:rPr lang="en-US" sz="2400">
                <a:solidFill>
                  <a:schemeClr val="hlink"/>
                </a:solidFill>
                <a:latin typeface="Trebuchet MS" pitchFamily="34" charset="0"/>
              </a:rPr>
              <a:t>)r</a:t>
            </a:r>
            <a:r>
              <a:rPr lang="en-US" sz="2400" baseline="-25000">
                <a:solidFill>
                  <a:schemeClr val="hlink"/>
                </a:solidFill>
                <a:latin typeface="Trebuchet MS" pitchFamily="34" charset="0"/>
              </a:rPr>
              <a:t>t</a:t>
            </a:r>
            <a:r>
              <a:rPr lang="en-US" sz="2400" baseline="30000">
                <a:solidFill>
                  <a:schemeClr val="hlink"/>
                </a:solidFill>
                <a:latin typeface="Trebuchet MS" pitchFamily="34" charset="0"/>
              </a:rPr>
              <a:t>n</a:t>
            </a:r>
            <a:endParaRPr lang="en-US" sz="2400">
              <a:solidFill>
                <a:schemeClr val="hlink"/>
              </a:solidFill>
              <a:latin typeface="Trebuchet MS" pitchFamily="34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34963"/>
            <a:ext cx="7772400" cy="1036637"/>
          </a:xfrm>
        </p:spPr>
        <p:txBody>
          <a:bodyPr>
            <a:normAutofit fontScale="90000"/>
          </a:bodyPr>
          <a:lstStyle/>
          <a:p>
            <a:r>
              <a:rPr lang="en-US" sz="40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Solusi relasi recurrence homogen orde 2</a:t>
            </a:r>
            <a:endParaRPr lang="en-CA" sz="400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idx="1"/>
          </p:nvPr>
        </p:nvSpPr>
        <p:spPr>
          <a:xfrm>
            <a:off x="762000" y="1371600"/>
            <a:ext cx="7848600" cy="1447800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sz="2800">
                <a:latin typeface="Trebuchet MS" pitchFamily="34" charset="0"/>
                <a:sym typeface="Symbol" pitchFamily="18" charset="2"/>
              </a:rPr>
              <a:t>Tentukan solusi dari relasi</a:t>
            </a:r>
            <a:r>
              <a:rPr lang="en-US" sz="2800" i="1">
                <a:latin typeface="Trebuchet MS" pitchFamily="34" charset="0"/>
                <a:sym typeface="Symbol" pitchFamily="18" charset="2"/>
              </a:rPr>
              <a:t> recurrence</a:t>
            </a:r>
            <a:r>
              <a:rPr lang="en-US" sz="2800">
                <a:latin typeface="Trebuchet MS" pitchFamily="34" charset="0"/>
                <a:sym typeface="Symbol" pitchFamily="18" charset="2"/>
              </a:rPr>
              <a:t> </a:t>
            </a:r>
          </a:p>
          <a:p>
            <a:pPr marL="0" indent="0"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2800">
                <a:latin typeface="Trebuchet MS" pitchFamily="34" charset="0"/>
                <a:sym typeface="Symbol" pitchFamily="18" charset="2"/>
              </a:rPr>
              <a:t>a</a:t>
            </a:r>
            <a:r>
              <a:rPr lang="en-US" sz="2800" baseline="-25000">
                <a:latin typeface="Trebuchet MS" pitchFamily="34" charset="0"/>
                <a:sym typeface="Symbol" pitchFamily="18" charset="2"/>
              </a:rPr>
              <a:t>n </a:t>
            </a:r>
            <a:r>
              <a:rPr lang="en-US" sz="2800">
                <a:latin typeface="Trebuchet MS" pitchFamily="34" charset="0"/>
                <a:sym typeface="Symbol" pitchFamily="18" charset="2"/>
              </a:rPr>
              <a:t>= -3a</a:t>
            </a:r>
            <a:r>
              <a:rPr lang="en-US" sz="2800" baseline="-25000">
                <a:latin typeface="Trebuchet MS" pitchFamily="34" charset="0"/>
                <a:sym typeface="Symbol" pitchFamily="18" charset="2"/>
              </a:rPr>
              <a:t>n-1 </a:t>
            </a:r>
            <a:r>
              <a:rPr lang="en-US" sz="2800">
                <a:latin typeface="Trebuchet MS" pitchFamily="34" charset="0"/>
                <a:sym typeface="Symbol" pitchFamily="18" charset="2"/>
              </a:rPr>
              <a:t>- 3a</a:t>
            </a:r>
            <a:r>
              <a:rPr lang="en-US" sz="2800" baseline="-25000">
                <a:latin typeface="Trebuchet MS" pitchFamily="34" charset="0"/>
                <a:sym typeface="Symbol" pitchFamily="18" charset="2"/>
              </a:rPr>
              <a:t>n-2</a:t>
            </a:r>
            <a:r>
              <a:rPr lang="en-US" sz="2800">
                <a:latin typeface="Trebuchet MS" pitchFamily="34" charset="0"/>
                <a:sym typeface="Symbol" pitchFamily="18" charset="2"/>
              </a:rPr>
              <a:t> - a</a:t>
            </a:r>
            <a:r>
              <a:rPr lang="en-US" sz="2800" baseline="-25000">
                <a:latin typeface="Trebuchet MS" pitchFamily="34" charset="0"/>
                <a:sym typeface="Symbol" pitchFamily="18" charset="2"/>
              </a:rPr>
              <a:t>n-3</a:t>
            </a:r>
            <a:r>
              <a:rPr lang="en-US" sz="2800">
                <a:latin typeface="Trebuchet MS" pitchFamily="34" charset="0"/>
                <a:sym typeface="Symbol" pitchFamily="18" charset="2"/>
              </a:rPr>
              <a:t> 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sz="2800">
                <a:latin typeface="Trebuchet MS" pitchFamily="34" charset="0"/>
                <a:sym typeface="Symbol" pitchFamily="18" charset="2"/>
              </a:rPr>
              <a:t>dengan kondisi awal a</a:t>
            </a:r>
            <a:r>
              <a:rPr lang="en-US" sz="2800" baseline="-25000">
                <a:latin typeface="Trebuchet MS" pitchFamily="34" charset="0"/>
                <a:sym typeface="Symbol" pitchFamily="18" charset="2"/>
              </a:rPr>
              <a:t>0 </a:t>
            </a:r>
            <a:r>
              <a:rPr lang="en-US" sz="2800">
                <a:latin typeface="Trebuchet MS" pitchFamily="34" charset="0"/>
                <a:sym typeface="Symbol" pitchFamily="18" charset="2"/>
              </a:rPr>
              <a:t>= 1, a</a:t>
            </a:r>
            <a:r>
              <a:rPr lang="en-US" sz="2800" baseline="-25000">
                <a:latin typeface="Trebuchet MS" pitchFamily="34" charset="0"/>
                <a:sym typeface="Symbol" pitchFamily="18" charset="2"/>
              </a:rPr>
              <a:t>1 </a:t>
            </a:r>
            <a:r>
              <a:rPr lang="en-US" sz="2800">
                <a:latin typeface="Trebuchet MS" pitchFamily="34" charset="0"/>
                <a:sym typeface="Symbol" pitchFamily="18" charset="2"/>
              </a:rPr>
              <a:t>= -2 dan a</a:t>
            </a:r>
            <a:r>
              <a:rPr lang="en-US" sz="2800" baseline="-25000">
                <a:latin typeface="Trebuchet MS" pitchFamily="34" charset="0"/>
                <a:sym typeface="Symbol" pitchFamily="18" charset="2"/>
              </a:rPr>
              <a:t>2</a:t>
            </a:r>
            <a:r>
              <a:rPr lang="en-US" sz="2800">
                <a:latin typeface="Trebuchet MS" pitchFamily="34" charset="0"/>
                <a:sym typeface="Symbol" pitchFamily="18" charset="2"/>
              </a:rPr>
              <a:t> = -1.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8162925" cy="671513"/>
          </a:xfrm>
          <a:noFill/>
          <a:ln/>
        </p:spPr>
        <p:txBody>
          <a:bodyPr anchor="b">
            <a:spAutoFit/>
          </a:bodyPr>
          <a:lstStyle/>
          <a:p>
            <a:r>
              <a:rPr lang="en-US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  <a:sym typeface="Symbol" pitchFamily="18" charset="2"/>
              </a:rPr>
              <a:t>Contoh (3)</a:t>
            </a:r>
            <a:endParaRPr lang="en-CA" sz="420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</a:endParaRP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685800" y="2819400"/>
            <a:ext cx="8229600" cy="410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en-US" sz="2800" b="1" dirty="0" err="1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Solusi</a:t>
            </a:r>
            <a:r>
              <a:rPr lang="en-US" sz="2800" b="1" dirty="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.</a:t>
            </a:r>
            <a:r>
              <a:rPr lang="en-US" sz="2800" dirty="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 </a:t>
            </a:r>
          </a:p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en-US" sz="2800" dirty="0" err="1">
                <a:latin typeface="Trebuchet MS" pitchFamily="34" charset="0"/>
                <a:sym typeface="Symbol" pitchFamily="18" charset="2"/>
              </a:rPr>
              <a:t>Persamaan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 </a:t>
            </a:r>
            <a:r>
              <a:rPr lang="en-US" sz="2800" dirty="0" err="1">
                <a:latin typeface="Trebuchet MS" pitchFamily="34" charset="0"/>
                <a:sym typeface="Symbol" pitchFamily="18" charset="2"/>
              </a:rPr>
              <a:t>karakteristiknya</a:t>
            </a:r>
            <a:endParaRPr lang="en-US" sz="2800" dirty="0">
              <a:latin typeface="Trebuchet MS" pitchFamily="34" charset="0"/>
              <a:sym typeface="Symbol" pitchFamily="18" charset="2"/>
            </a:endParaRPr>
          </a:p>
          <a:p>
            <a:pPr algn="ctr" eaLnBrk="1" hangingPunct="1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en-US" sz="2800" dirty="0">
                <a:latin typeface="Trebuchet MS" pitchFamily="34" charset="0"/>
                <a:sym typeface="Symbol" pitchFamily="18" charset="2"/>
              </a:rPr>
              <a:t>r</a:t>
            </a:r>
            <a:r>
              <a:rPr lang="en-US" sz="2800" baseline="30000" dirty="0">
                <a:latin typeface="Trebuchet MS" pitchFamily="34" charset="0"/>
                <a:sym typeface="Symbol" pitchFamily="18" charset="2"/>
              </a:rPr>
              <a:t>3 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+ 3r</a:t>
            </a:r>
            <a:r>
              <a:rPr lang="en-US" sz="2800" baseline="30000" dirty="0">
                <a:latin typeface="Trebuchet MS" pitchFamily="34" charset="0"/>
                <a:sym typeface="Symbol" pitchFamily="18" charset="2"/>
              </a:rPr>
              <a:t>2 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+ 3r +1 = 0. </a:t>
            </a:r>
          </a:p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en-US" sz="2800" dirty="0" err="1">
                <a:latin typeface="Trebuchet MS" pitchFamily="34" charset="0"/>
                <a:sym typeface="Symbol" pitchFamily="18" charset="2"/>
              </a:rPr>
              <a:t>Jadi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 </a:t>
            </a:r>
            <a:r>
              <a:rPr lang="en-US" sz="2800" dirty="0" err="1">
                <a:latin typeface="Trebuchet MS" pitchFamily="34" charset="0"/>
                <a:sym typeface="Symbol" pitchFamily="18" charset="2"/>
              </a:rPr>
              <a:t>akarnya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 r = -1 </a:t>
            </a:r>
            <a:r>
              <a:rPr lang="en-US" sz="2800" dirty="0" err="1">
                <a:latin typeface="Trebuchet MS" pitchFamily="34" charset="0"/>
                <a:sym typeface="Symbol" pitchFamily="18" charset="2"/>
              </a:rPr>
              <a:t>dgn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 </a:t>
            </a:r>
            <a:r>
              <a:rPr lang="en-US" sz="2800" dirty="0" err="1">
                <a:latin typeface="Trebuchet MS" pitchFamily="34" charset="0"/>
                <a:sym typeface="Symbol" pitchFamily="18" charset="2"/>
              </a:rPr>
              <a:t>multiplisitas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 3. </a:t>
            </a:r>
          </a:p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en-US" sz="2800" dirty="0" err="1">
                <a:latin typeface="Trebuchet MS" pitchFamily="34" charset="0"/>
                <a:sym typeface="Symbol" pitchFamily="18" charset="2"/>
              </a:rPr>
              <a:t>Dengan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 </a:t>
            </a:r>
            <a:r>
              <a:rPr lang="en-US" sz="2800" dirty="0" err="1">
                <a:latin typeface="Trebuchet MS" pitchFamily="34" charset="0"/>
                <a:sym typeface="Symbol" pitchFamily="18" charset="2"/>
              </a:rPr>
              <a:t>demikian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, </a:t>
            </a:r>
            <a:r>
              <a:rPr lang="en-US" sz="2800" dirty="0" err="1">
                <a:latin typeface="Trebuchet MS" pitchFamily="34" charset="0"/>
                <a:sym typeface="Symbol" pitchFamily="18" charset="2"/>
              </a:rPr>
              <a:t>solusinya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 </a:t>
            </a:r>
            <a:r>
              <a:rPr lang="en-US" sz="2800" dirty="0" err="1">
                <a:latin typeface="Trebuchet MS" pitchFamily="34" charset="0"/>
                <a:sym typeface="Symbol" pitchFamily="18" charset="2"/>
              </a:rPr>
              <a:t>berbentuk</a:t>
            </a:r>
            <a:endParaRPr lang="en-US" sz="2800" dirty="0">
              <a:latin typeface="Trebuchet MS" pitchFamily="34" charset="0"/>
              <a:sym typeface="Symbol" pitchFamily="18" charset="2"/>
            </a:endParaRPr>
          </a:p>
          <a:p>
            <a:pPr algn="ctr" eaLnBrk="1" hangingPunct="1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en-US" sz="2800" dirty="0">
                <a:latin typeface="Trebuchet MS" pitchFamily="34" charset="0"/>
              </a:rPr>
              <a:t>a</a:t>
            </a:r>
            <a:r>
              <a:rPr lang="en-US" sz="2800" baseline="-25000" dirty="0">
                <a:latin typeface="Trebuchet MS" pitchFamily="34" charset="0"/>
              </a:rPr>
              <a:t>n </a:t>
            </a:r>
            <a:r>
              <a:rPr lang="en-US" sz="2800" dirty="0">
                <a:latin typeface="Trebuchet MS" pitchFamily="34" charset="0"/>
              </a:rPr>
              <a:t>= 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</a:t>
            </a:r>
            <a:r>
              <a:rPr lang="en-US" sz="2800" baseline="-25000" dirty="0">
                <a:latin typeface="Trebuchet MS" pitchFamily="34" charset="0"/>
              </a:rPr>
              <a:t>1,0 </a:t>
            </a:r>
            <a:r>
              <a:rPr lang="en-US" sz="2800" dirty="0">
                <a:latin typeface="Trebuchet MS" pitchFamily="34" charset="0"/>
              </a:rPr>
              <a:t>(-1)</a:t>
            </a:r>
            <a:r>
              <a:rPr lang="en-US" sz="2800" baseline="30000" dirty="0">
                <a:latin typeface="Trebuchet MS" pitchFamily="34" charset="0"/>
              </a:rPr>
              <a:t>n</a:t>
            </a:r>
            <a:r>
              <a:rPr lang="en-US" sz="2800" dirty="0">
                <a:latin typeface="Trebuchet MS" pitchFamily="34" charset="0"/>
              </a:rPr>
              <a:t> + 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</a:t>
            </a:r>
            <a:r>
              <a:rPr lang="en-US" sz="2800" baseline="-25000" dirty="0">
                <a:latin typeface="Trebuchet MS" pitchFamily="34" charset="0"/>
              </a:rPr>
              <a:t>1,1 </a:t>
            </a:r>
            <a:r>
              <a:rPr lang="en-US" sz="2800" dirty="0">
                <a:latin typeface="Trebuchet MS" pitchFamily="34" charset="0"/>
              </a:rPr>
              <a:t>n (-1)</a:t>
            </a:r>
            <a:r>
              <a:rPr lang="en-US" sz="2800" baseline="30000" dirty="0">
                <a:latin typeface="Trebuchet MS" pitchFamily="34" charset="0"/>
              </a:rPr>
              <a:t>n </a:t>
            </a:r>
            <a:r>
              <a:rPr lang="en-US" sz="2800" dirty="0">
                <a:latin typeface="Trebuchet MS" pitchFamily="34" charset="0"/>
              </a:rPr>
              <a:t>+ 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</a:t>
            </a:r>
            <a:r>
              <a:rPr lang="en-US" sz="2800" baseline="-25000" dirty="0">
                <a:latin typeface="Trebuchet MS" pitchFamily="34" charset="0"/>
              </a:rPr>
              <a:t>1,2 </a:t>
            </a:r>
            <a:r>
              <a:rPr lang="en-US" sz="2800" dirty="0">
                <a:latin typeface="Trebuchet MS" pitchFamily="34" charset="0"/>
              </a:rPr>
              <a:t>n</a:t>
            </a:r>
            <a:r>
              <a:rPr lang="en-US" sz="2800" baseline="30000" dirty="0">
                <a:latin typeface="Trebuchet MS" pitchFamily="34" charset="0"/>
              </a:rPr>
              <a:t>2 </a:t>
            </a:r>
            <a:r>
              <a:rPr lang="en-US" sz="2800" dirty="0">
                <a:latin typeface="Trebuchet MS" pitchFamily="34" charset="0"/>
              </a:rPr>
              <a:t>(-1)</a:t>
            </a:r>
            <a:r>
              <a:rPr lang="en-US" sz="2800" baseline="30000" dirty="0">
                <a:latin typeface="Trebuchet MS" pitchFamily="34" charset="0"/>
              </a:rPr>
              <a:t>n </a:t>
            </a:r>
            <a:r>
              <a:rPr lang="en-US" sz="2800" dirty="0">
                <a:latin typeface="Trebuchet MS" pitchFamily="34" charset="0"/>
              </a:rPr>
              <a:t>.</a:t>
            </a:r>
          </a:p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en-US" sz="2800" dirty="0" err="1">
                <a:latin typeface="Trebuchet MS" pitchFamily="34" charset="0"/>
              </a:rPr>
              <a:t>Dengan</a:t>
            </a:r>
            <a:r>
              <a:rPr lang="en-US" sz="2800" dirty="0">
                <a:latin typeface="Trebuchet MS" pitchFamily="34" charset="0"/>
              </a:rPr>
              <a:t> </a:t>
            </a:r>
            <a:r>
              <a:rPr lang="en-US" sz="2800" dirty="0" err="1">
                <a:latin typeface="Trebuchet MS" pitchFamily="34" charset="0"/>
              </a:rPr>
              <a:t>memandang</a:t>
            </a:r>
            <a:r>
              <a:rPr lang="en-US" sz="2800" dirty="0">
                <a:latin typeface="Trebuchet MS" pitchFamily="34" charset="0"/>
              </a:rPr>
              <a:t> </a:t>
            </a:r>
            <a:r>
              <a:rPr lang="en-US" sz="2800" dirty="0" err="1">
                <a:latin typeface="Trebuchet MS" pitchFamily="34" charset="0"/>
              </a:rPr>
              <a:t>kondisi</a:t>
            </a:r>
            <a:r>
              <a:rPr lang="en-US" sz="2800" dirty="0">
                <a:latin typeface="Trebuchet MS" pitchFamily="34" charset="0"/>
              </a:rPr>
              <a:t> </a:t>
            </a:r>
            <a:r>
              <a:rPr lang="en-US" sz="2800" dirty="0" err="1">
                <a:latin typeface="Trebuchet MS" pitchFamily="34" charset="0"/>
              </a:rPr>
              <a:t>awalnya</a:t>
            </a:r>
            <a:r>
              <a:rPr lang="en-US" sz="2800" dirty="0">
                <a:latin typeface="Trebuchet MS" pitchFamily="34" charset="0"/>
              </a:rPr>
              <a:t> </a:t>
            </a:r>
            <a:r>
              <a:rPr lang="en-US" sz="2800" dirty="0" err="1">
                <a:latin typeface="Trebuchet MS" pitchFamily="34" charset="0"/>
              </a:rPr>
              <a:t>diperoleh</a:t>
            </a:r>
            <a:endParaRPr lang="en-US" sz="2800" dirty="0">
              <a:latin typeface="Trebuchet MS" pitchFamily="34" charset="0"/>
            </a:endParaRPr>
          </a:p>
          <a:p>
            <a:pPr algn="ctr" eaLnBrk="1" hangingPunct="1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en-US" sz="2800" dirty="0">
                <a:latin typeface="Trebuchet MS" pitchFamily="34" charset="0"/>
              </a:rPr>
              <a:t>a</a:t>
            </a:r>
            <a:r>
              <a:rPr lang="en-US" sz="2800" baseline="-25000" dirty="0">
                <a:latin typeface="Trebuchet MS" pitchFamily="34" charset="0"/>
              </a:rPr>
              <a:t>n</a:t>
            </a:r>
            <a:r>
              <a:rPr lang="en-US" sz="2800" dirty="0">
                <a:latin typeface="Trebuchet MS" pitchFamily="34" charset="0"/>
              </a:rPr>
              <a:t> = (1 +3n-2n</a:t>
            </a:r>
            <a:r>
              <a:rPr lang="en-US" sz="2800" baseline="30000" dirty="0">
                <a:latin typeface="Trebuchet MS" pitchFamily="34" charset="0"/>
              </a:rPr>
              <a:t>2</a:t>
            </a:r>
            <a:r>
              <a:rPr lang="en-US" sz="2800" dirty="0">
                <a:latin typeface="Trebuchet MS" pitchFamily="34" charset="0"/>
              </a:rPr>
              <a:t>) (-1)</a:t>
            </a:r>
            <a:r>
              <a:rPr lang="en-US" sz="2800" baseline="30000" dirty="0">
                <a:latin typeface="Trebuchet MS" pitchFamily="34" charset="0"/>
              </a:rPr>
              <a:t>n</a:t>
            </a:r>
            <a:r>
              <a:rPr lang="en-US" sz="2800" dirty="0">
                <a:latin typeface="Trebuchet MS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z="440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rPr>
              <a:t>Pendahuluan</a:t>
            </a:r>
            <a:endParaRPr lang="en-CA" sz="4400" smtClean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rebuchet MS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990600"/>
            <a:ext cx="8153400" cy="56388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tabLst>
                <a:tab pos="396875" algn="l"/>
              </a:tabLst>
            </a:pPr>
            <a:r>
              <a:rPr lang="en-US" sz="2800" smtClean="0">
                <a:latin typeface="Trebuchet MS" pitchFamily="34" charset="0"/>
              </a:rPr>
              <a:t>Banyak problem counting yang tidak dapat dipecahkan dengan menggunakan hanya aturan dasar, kombinasi, permutasi, dan aturan sarang merpati. Misalnya: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tabLst>
                <a:tab pos="396875" algn="l"/>
              </a:tabLst>
            </a:pPr>
            <a:endParaRPr lang="en-US" sz="2800" smtClean="0">
              <a:latin typeface="Trebuchet MS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tabLst>
                <a:tab pos="396875" algn="l"/>
              </a:tabLst>
            </a:pPr>
            <a:r>
              <a:rPr lang="en-US" sz="2800" smtClean="0">
                <a:solidFill>
                  <a:schemeClr val="folHlink"/>
                </a:solidFill>
                <a:latin typeface="Trebuchet MS" pitchFamily="34" charset="0"/>
              </a:rPr>
              <a:t>Ada berapa banyak string biner dengan panjang n yang tidak memuat 2 angka nol berurutan?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tabLst>
                <a:tab pos="396875" algn="l"/>
              </a:tabLst>
            </a:pPr>
            <a:endParaRPr lang="en-US" sz="2800" smtClean="0">
              <a:solidFill>
                <a:schemeClr val="folHlink"/>
              </a:solidFill>
              <a:latin typeface="Trebuchet MS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tabLst>
                <a:tab pos="396875" algn="l"/>
              </a:tabLst>
            </a:pPr>
            <a:r>
              <a:rPr lang="en-US" sz="2800" smtClean="0">
                <a:latin typeface="Trebuchet MS" pitchFamily="34" charset="0"/>
              </a:rPr>
              <a:t>Untuk memecahkan ini, misalkan a</a:t>
            </a:r>
            <a:r>
              <a:rPr lang="en-US" sz="2800" baseline="-25000" smtClean="0">
                <a:latin typeface="Trebuchet MS" pitchFamily="34" charset="0"/>
              </a:rPr>
              <a:t>n</a:t>
            </a:r>
            <a:r>
              <a:rPr lang="en-US" sz="2800" smtClean="0">
                <a:latin typeface="Trebuchet MS" pitchFamily="34" charset="0"/>
              </a:rPr>
              <a:t> = banyaknya string tsb panjang n. 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tabLst>
                <a:tab pos="396875" algn="l"/>
              </a:tabLst>
            </a:pPr>
            <a:r>
              <a:rPr lang="en-US" sz="2800" smtClean="0">
                <a:latin typeface="Trebuchet MS" pitchFamily="34" charset="0"/>
              </a:rPr>
              <a:t>Dapat ditunjukkan kemudian bhw a</a:t>
            </a:r>
            <a:r>
              <a:rPr lang="en-US" sz="2800" baseline="-25000" smtClean="0">
                <a:latin typeface="Trebuchet MS" pitchFamily="34" charset="0"/>
              </a:rPr>
              <a:t>n+1</a:t>
            </a:r>
            <a:r>
              <a:rPr lang="en-US" sz="2800" smtClean="0">
                <a:latin typeface="Trebuchet MS" pitchFamily="34" charset="0"/>
              </a:rPr>
              <a:t> = a</a:t>
            </a:r>
            <a:r>
              <a:rPr lang="en-US" sz="2800" baseline="-25000" smtClean="0">
                <a:latin typeface="Trebuchet MS" pitchFamily="34" charset="0"/>
              </a:rPr>
              <a:t>n</a:t>
            </a:r>
            <a:r>
              <a:rPr lang="en-US" sz="2800" smtClean="0">
                <a:latin typeface="Trebuchet MS" pitchFamily="34" charset="0"/>
              </a:rPr>
              <a:t> + a</a:t>
            </a:r>
            <a:r>
              <a:rPr lang="en-US" sz="2800" baseline="-25000" smtClean="0">
                <a:latin typeface="Trebuchet MS" pitchFamily="34" charset="0"/>
              </a:rPr>
              <a:t>n-1</a:t>
            </a:r>
            <a:r>
              <a:rPr lang="en-US" sz="2800" smtClean="0">
                <a:latin typeface="Trebuchet MS" pitchFamily="34" charset="0"/>
              </a:rPr>
              <a:t>. 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tabLst>
                <a:tab pos="396875" algn="l"/>
              </a:tabLst>
            </a:pPr>
            <a:r>
              <a:rPr lang="en-US" sz="2800" smtClean="0">
                <a:latin typeface="Trebuchet MS" pitchFamily="34" charset="0"/>
              </a:rPr>
              <a:t>Dengan memecahkan persamaan ini kita dapat mencari a</a:t>
            </a:r>
            <a:r>
              <a:rPr lang="en-US" sz="2800" baseline="-25000" smtClean="0">
                <a:latin typeface="Trebuchet MS" pitchFamily="34" charset="0"/>
              </a:rPr>
              <a:t>n</a:t>
            </a:r>
            <a:r>
              <a:rPr lang="en-US" sz="2800" smtClean="0">
                <a:latin typeface="Trebuchet MS" pitchFamily="34" charset="0"/>
              </a:rPr>
              <a:t>. </a:t>
            </a:r>
            <a:endParaRPr lang="en-US" sz="2800" smtClean="0">
              <a:solidFill>
                <a:srgbClr val="CC6600"/>
              </a:solidFill>
              <a:latin typeface="Trebuchet MS" pitchFamily="34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96850"/>
            <a:ext cx="7772400" cy="64135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err="1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rPr>
              <a:t>Relasi</a:t>
            </a:r>
            <a:r>
              <a:rPr lang="en-US" sz="36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rPr>
              <a:t> </a:t>
            </a:r>
            <a:r>
              <a:rPr lang="en-US" sz="36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rPr>
              <a:t>Recurrence</a:t>
            </a:r>
            <a:endParaRPr lang="en-CA" sz="3600" i="1" dirty="0" smtClean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rebuchet MS" pitchFamily="34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066800"/>
            <a:ext cx="8153400" cy="50292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endParaRPr lang="en-US" sz="2800" b="1" smtClean="0">
              <a:solidFill>
                <a:schemeClr val="hlink"/>
              </a:solidFill>
              <a:latin typeface="Trebuchet MS" pitchFamily="34" charset="0"/>
              <a:sym typeface="Symbol" pitchFamily="18" charset="2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 b="1" smtClean="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Definisi.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 b="1" smtClean="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Relasi </a:t>
            </a:r>
            <a:r>
              <a:rPr lang="en-US" sz="2800" b="1" i="1" smtClean="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Recurrence</a:t>
            </a:r>
            <a:r>
              <a:rPr lang="en-US" sz="2800" smtClean="0">
                <a:latin typeface="Trebuchet MS" pitchFamily="34" charset="0"/>
                <a:sym typeface="Symbol" pitchFamily="18" charset="2"/>
              </a:rPr>
              <a:t> untuk barisan {a</a:t>
            </a:r>
            <a:r>
              <a:rPr lang="en-US" sz="2800" baseline="-25000" smtClean="0">
                <a:latin typeface="Trebuchet MS" pitchFamily="34" charset="0"/>
                <a:sym typeface="Symbol" pitchFamily="18" charset="2"/>
              </a:rPr>
              <a:t>n</a:t>
            </a:r>
            <a:r>
              <a:rPr lang="en-US" sz="2800" smtClean="0">
                <a:latin typeface="Trebuchet MS" pitchFamily="34" charset="0"/>
                <a:sym typeface="Symbol" pitchFamily="18" charset="2"/>
              </a:rPr>
              <a:t>} adalah </a:t>
            </a:r>
            <a:r>
              <a:rPr lang="en-US" sz="2800" i="1" smtClean="0">
                <a:latin typeface="Trebuchet MS" pitchFamily="34" charset="0"/>
                <a:sym typeface="Symbol" pitchFamily="18" charset="2"/>
              </a:rPr>
              <a:t>persamaan</a:t>
            </a:r>
            <a:r>
              <a:rPr lang="en-US" sz="2800" smtClean="0">
                <a:latin typeface="Trebuchet MS" pitchFamily="34" charset="0"/>
                <a:sym typeface="Symbol" pitchFamily="18" charset="2"/>
              </a:rPr>
              <a:t> yang menyatakan a</a:t>
            </a:r>
            <a:r>
              <a:rPr lang="en-US" sz="2800" baseline="-25000" smtClean="0">
                <a:latin typeface="Trebuchet MS" pitchFamily="34" charset="0"/>
                <a:sym typeface="Symbol" pitchFamily="18" charset="2"/>
              </a:rPr>
              <a:t>n</a:t>
            </a:r>
            <a:r>
              <a:rPr lang="en-US" sz="2800" smtClean="0">
                <a:latin typeface="Trebuchet MS" pitchFamily="34" charset="0"/>
                <a:sym typeface="Symbol" pitchFamily="18" charset="2"/>
              </a:rPr>
              <a:t> dalam salah satu atau lebih bentuk a</a:t>
            </a:r>
            <a:r>
              <a:rPr lang="en-US" sz="2800" baseline="-25000" smtClean="0">
                <a:latin typeface="Trebuchet MS" pitchFamily="34" charset="0"/>
                <a:sym typeface="Symbol" pitchFamily="18" charset="2"/>
              </a:rPr>
              <a:t>0</a:t>
            </a:r>
            <a:r>
              <a:rPr lang="en-US" sz="2800" smtClean="0">
                <a:latin typeface="Trebuchet MS" pitchFamily="34" charset="0"/>
                <a:sym typeface="Symbol" pitchFamily="18" charset="2"/>
              </a:rPr>
              <a:t>, a</a:t>
            </a:r>
            <a:r>
              <a:rPr lang="en-US" sz="2800" baseline="-25000" smtClean="0">
                <a:latin typeface="Trebuchet MS" pitchFamily="34" charset="0"/>
                <a:sym typeface="Symbol" pitchFamily="18" charset="2"/>
              </a:rPr>
              <a:t>1</a:t>
            </a:r>
            <a:r>
              <a:rPr lang="en-US" sz="2800" smtClean="0">
                <a:latin typeface="Trebuchet MS" pitchFamily="34" charset="0"/>
                <a:sym typeface="Symbol" pitchFamily="18" charset="2"/>
              </a:rPr>
              <a:t>,  …, a</a:t>
            </a:r>
            <a:r>
              <a:rPr lang="en-US" sz="2800" baseline="-25000" smtClean="0">
                <a:latin typeface="Trebuchet MS" pitchFamily="34" charset="0"/>
                <a:sym typeface="Symbol" pitchFamily="18" charset="2"/>
              </a:rPr>
              <a:t>n-1</a:t>
            </a:r>
            <a:r>
              <a:rPr lang="en-US" sz="2800" smtClean="0">
                <a:latin typeface="Trebuchet MS" pitchFamily="34" charset="0"/>
                <a:sym typeface="Symbol" pitchFamily="18" charset="2"/>
              </a:rPr>
              <a:t> untuk semua n dengan n  n</a:t>
            </a:r>
            <a:r>
              <a:rPr lang="en-US" sz="2800" baseline="-25000" smtClean="0">
                <a:latin typeface="Trebuchet MS" pitchFamily="34" charset="0"/>
                <a:sym typeface="Symbol" pitchFamily="18" charset="2"/>
              </a:rPr>
              <a:t>0</a:t>
            </a:r>
            <a:r>
              <a:rPr lang="en-US" sz="2800" smtClean="0">
                <a:latin typeface="Trebuchet MS" pitchFamily="34" charset="0"/>
                <a:sym typeface="Symbol" pitchFamily="18" charset="2"/>
              </a:rPr>
              <a:t> dimana n</a:t>
            </a:r>
            <a:r>
              <a:rPr lang="en-US" sz="2800" baseline="-25000" smtClean="0">
                <a:latin typeface="Trebuchet MS" pitchFamily="34" charset="0"/>
                <a:sym typeface="Symbol" pitchFamily="18" charset="2"/>
              </a:rPr>
              <a:t>0</a:t>
            </a:r>
            <a:r>
              <a:rPr lang="en-US" sz="2800" smtClean="0">
                <a:latin typeface="Trebuchet MS" pitchFamily="34" charset="0"/>
                <a:sym typeface="Symbol" pitchFamily="18" charset="2"/>
              </a:rPr>
              <a:t> bilangan bulat non-negatif. 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 smtClean="0">
                <a:latin typeface="Trebuchet MS" pitchFamily="34" charset="0"/>
                <a:sym typeface="Symbol" pitchFamily="18" charset="2"/>
              </a:rPr>
              <a:t>Barisan {a</a:t>
            </a:r>
            <a:r>
              <a:rPr lang="en-US" sz="2800" baseline="-25000" smtClean="0">
                <a:latin typeface="Trebuchet MS" pitchFamily="34" charset="0"/>
                <a:sym typeface="Symbol" pitchFamily="18" charset="2"/>
              </a:rPr>
              <a:t>n</a:t>
            </a:r>
            <a:r>
              <a:rPr lang="en-US" sz="2800" smtClean="0">
                <a:latin typeface="Trebuchet MS" pitchFamily="34" charset="0"/>
                <a:sym typeface="Symbol" pitchFamily="18" charset="2"/>
              </a:rPr>
              <a:t>} tersebut dikatakan sebagai </a:t>
            </a:r>
            <a:r>
              <a:rPr lang="en-US" sz="2800" b="1" i="1" smtClean="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solusi</a:t>
            </a:r>
            <a:r>
              <a:rPr lang="en-US" sz="2800" smtClean="0">
                <a:latin typeface="Trebuchet MS" pitchFamily="34" charset="0"/>
                <a:sym typeface="Symbol" pitchFamily="18" charset="2"/>
              </a:rPr>
              <a:t> dari relasi </a:t>
            </a:r>
            <a:r>
              <a:rPr lang="en-US" sz="2800" i="1" smtClean="0">
                <a:latin typeface="Trebuchet MS" pitchFamily="34" charset="0"/>
                <a:sym typeface="Symbol" pitchFamily="18" charset="2"/>
              </a:rPr>
              <a:t>recurrence</a:t>
            </a:r>
            <a:r>
              <a:rPr lang="en-US" sz="2800" smtClean="0">
                <a:latin typeface="Trebuchet MS" pitchFamily="34" charset="0"/>
                <a:sym typeface="Symbol" pitchFamily="18" charset="2"/>
              </a:rPr>
              <a:t> ini bila a</a:t>
            </a:r>
            <a:r>
              <a:rPr lang="en-US" sz="2800" baseline="-25000" smtClean="0">
                <a:latin typeface="Trebuchet MS" pitchFamily="34" charset="0"/>
                <a:sym typeface="Symbol" pitchFamily="18" charset="2"/>
              </a:rPr>
              <a:t>n</a:t>
            </a:r>
            <a:r>
              <a:rPr lang="en-US" sz="2800" smtClean="0">
                <a:latin typeface="Trebuchet MS" pitchFamily="34" charset="0"/>
                <a:sym typeface="Symbol" pitchFamily="18" charset="2"/>
              </a:rPr>
              <a:t> memenuhi relasi </a:t>
            </a:r>
            <a:r>
              <a:rPr lang="en-US" sz="2800" i="1" smtClean="0">
                <a:latin typeface="Trebuchet MS" pitchFamily="34" charset="0"/>
                <a:sym typeface="Symbol" pitchFamily="18" charset="2"/>
              </a:rPr>
              <a:t>recurrence</a:t>
            </a:r>
            <a:r>
              <a:rPr lang="en-US" sz="2800" smtClean="0">
                <a:latin typeface="Trebuchet MS" pitchFamily="34" charset="0"/>
                <a:sym typeface="Symbol" pitchFamily="18" charset="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8162925" cy="64135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rPr>
              <a:t>Pemodelan dengan relasi </a:t>
            </a:r>
            <a:r>
              <a:rPr lang="en-US" sz="3600" i="1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rPr>
              <a:t>recurrence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8110538" cy="57150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latin typeface="Trebuchet MS" pitchFamily="34" charset="0"/>
              </a:rPr>
              <a:t>Misalkan seseorang menabung Rp. 100,000 di bank dengan bunga 12% per tahun. Berapa banyak uangnya setelah 30 tahun?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smtClean="0">
              <a:latin typeface="Trebuchet MS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smtClean="0">
                <a:solidFill>
                  <a:schemeClr val="hlink"/>
                </a:solidFill>
                <a:latin typeface="Trebuchet MS" pitchFamily="34" charset="0"/>
              </a:rPr>
              <a:t>Solusi.</a:t>
            </a:r>
            <a:r>
              <a:rPr lang="en-US" sz="2400" smtClean="0">
                <a:solidFill>
                  <a:schemeClr val="hlink"/>
                </a:solidFill>
                <a:latin typeface="Trebuchet MS" pitchFamily="34" charset="0"/>
              </a:rPr>
              <a:t> 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latin typeface="Trebuchet MS" pitchFamily="34" charset="0"/>
              </a:rPr>
              <a:t>Misal P</a:t>
            </a:r>
            <a:r>
              <a:rPr lang="en-US" sz="2400" baseline="-25000" smtClean="0">
                <a:latin typeface="Trebuchet MS" pitchFamily="34" charset="0"/>
              </a:rPr>
              <a:t>n</a:t>
            </a:r>
            <a:r>
              <a:rPr lang="en-US" sz="2400" smtClean="0">
                <a:latin typeface="Trebuchet MS" pitchFamily="34" charset="0"/>
              </a:rPr>
              <a:t> menyatakan banyaknya uang  dalam tabungan setelah n tahun. Maka, </a:t>
            </a:r>
          </a:p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latin typeface="Trebuchet MS" pitchFamily="34" charset="0"/>
              </a:rPr>
              <a:t>P</a:t>
            </a:r>
            <a:r>
              <a:rPr lang="en-US" sz="2400" baseline="-25000" smtClean="0">
                <a:latin typeface="Trebuchet MS" pitchFamily="34" charset="0"/>
              </a:rPr>
              <a:t>n</a:t>
            </a:r>
            <a:r>
              <a:rPr lang="en-US" sz="2400" smtClean="0">
                <a:latin typeface="Trebuchet MS" pitchFamily="34" charset="0"/>
              </a:rPr>
              <a:t> = P</a:t>
            </a:r>
            <a:r>
              <a:rPr lang="en-US" sz="2400" baseline="-25000" smtClean="0">
                <a:latin typeface="Trebuchet MS" pitchFamily="34" charset="0"/>
              </a:rPr>
              <a:t>n-1</a:t>
            </a:r>
            <a:r>
              <a:rPr lang="en-US" sz="2400" smtClean="0">
                <a:latin typeface="Trebuchet MS" pitchFamily="34" charset="0"/>
              </a:rPr>
              <a:t> + 0.12 P</a:t>
            </a:r>
            <a:r>
              <a:rPr lang="en-US" sz="2400" baseline="-25000" smtClean="0">
                <a:latin typeface="Trebuchet MS" pitchFamily="34" charset="0"/>
              </a:rPr>
              <a:t>n-1</a:t>
            </a:r>
            <a:r>
              <a:rPr lang="en-US" sz="2400" smtClean="0">
                <a:latin typeface="Trebuchet MS" pitchFamily="34" charset="0"/>
              </a:rPr>
              <a:t> = (1.12) P</a:t>
            </a:r>
            <a:r>
              <a:rPr lang="en-US" sz="2400" baseline="-25000" smtClean="0">
                <a:latin typeface="Trebuchet MS" pitchFamily="34" charset="0"/>
              </a:rPr>
              <a:t>n-1</a:t>
            </a:r>
            <a:r>
              <a:rPr lang="en-US" sz="2400" smtClean="0">
                <a:latin typeface="Trebuchet MS" pitchFamily="34" charset="0"/>
              </a:rPr>
              <a:t>, dengan P</a:t>
            </a:r>
            <a:r>
              <a:rPr lang="en-US" sz="2400" baseline="-25000" smtClean="0">
                <a:latin typeface="Trebuchet MS" pitchFamily="34" charset="0"/>
              </a:rPr>
              <a:t>0</a:t>
            </a:r>
            <a:r>
              <a:rPr lang="en-US" sz="2400" smtClean="0">
                <a:latin typeface="Trebuchet MS" pitchFamily="34" charset="0"/>
              </a:rPr>
              <a:t> = 100,000.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latin typeface="Trebuchet MS" pitchFamily="34" charset="0"/>
              </a:rPr>
              <a:t>Dengan pendekatan iteratif: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latin typeface="Trebuchet MS" pitchFamily="34" charset="0"/>
              </a:rPr>
              <a:t>P</a:t>
            </a:r>
            <a:r>
              <a:rPr lang="en-US" sz="2800" baseline="-25000" smtClean="0">
                <a:latin typeface="Trebuchet MS" pitchFamily="34" charset="0"/>
              </a:rPr>
              <a:t>1</a:t>
            </a:r>
            <a:r>
              <a:rPr lang="en-US" sz="2400" smtClean="0">
                <a:latin typeface="Trebuchet MS" pitchFamily="34" charset="0"/>
              </a:rPr>
              <a:t> = (1.12)P</a:t>
            </a:r>
            <a:r>
              <a:rPr lang="en-US" sz="2800" baseline="-25000" smtClean="0">
                <a:latin typeface="Trebuchet MS" pitchFamily="34" charset="0"/>
              </a:rPr>
              <a:t>0</a:t>
            </a:r>
            <a:endParaRPr lang="en-US" sz="2400" smtClean="0">
              <a:latin typeface="Trebuchet MS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latin typeface="Trebuchet MS" pitchFamily="34" charset="0"/>
              </a:rPr>
              <a:t>P</a:t>
            </a:r>
            <a:r>
              <a:rPr lang="en-US" sz="2800" baseline="-25000" smtClean="0">
                <a:latin typeface="Trebuchet MS" pitchFamily="34" charset="0"/>
              </a:rPr>
              <a:t>2</a:t>
            </a:r>
            <a:r>
              <a:rPr lang="en-US" sz="2400" smtClean="0">
                <a:latin typeface="Trebuchet MS" pitchFamily="34" charset="0"/>
              </a:rPr>
              <a:t> = (1.12)P</a:t>
            </a:r>
            <a:r>
              <a:rPr lang="en-US" sz="2800" baseline="-25000" smtClean="0">
                <a:latin typeface="Trebuchet MS" pitchFamily="34" charset="0"/>
              </a:rPr>
              <a:t>1</a:t>
            </a:r>
            <a:r>
              <a:rPr lang="en-US" sz="2400" smtClean="0">
                <a:latin typeface="Trebuchet MS" pitchFamily="34" charset="0"/>
              </a:rPr>
              <a:t> = (1.12)</a:t>
            </a:r>
            <a:r>
              <a:rPr lang="en-US" sz="2400" baseline="30000" smtClean="0">
                <a:latin typeface="Trebuchet MS" pitchFamily="34" charset="0"/>
              </a:rPr>
              <a:t>2</a:t>
            </a:r>
            <a:r>
              <a:rPr lang="en-US" sz="2400" smtClean="0">
                <a:latin typeface="Trebuchet MS" pitchFamily="34" charset="0"/>
              </a:rPr>
              <a:t> P</a:t>
            </a:r>
            <a:r>
              <a:rPr lang="en-US" sz="2800" baseline="-25000" smtClean="0">
                <a:latin typeface="Trebuchet MS" pitchFamily="34" charset="0"/>
              </a:rPr>
              <a:t>0</a:t>
            </a:r>
            <a:endParaRPr lang="en-US" sz="2400" smtClean="0">
              <a:latin typeface="Trebuchet MS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latin typeface="Trebuchet MS" pitchFamily="34" charset="0"/>
              </a:rPr>
              <a:t>P</a:t>
            </a:r>
            <a:r>
              <a:rPr lang="en-US" sz="2800" baseline="-25000" smtClean="0">
                <a:latin typeface="Trebuchet MS" pitchFamily="34" charset="0"/>
              </a:rPr>
              <a:t>3</a:t>
            </a:r>
            <a:r>
              <a:rPr lang="en-US" sz="2400" smtClean="0">
                <a:latin typeface="Trebuchet MS" pitchFamily="34" charset="0"/>
              </a:rPr>
              <a:t> = (1.12)P</a:t>
            </a:r>
            <a:r>
              <a:rPr lang="en-US" sz="2800" baseline="-25000" smtClean="0">
                <a:latin typeface="Trebuchet MS" pitchFamily="34" charset="0"/>
              </a:rPr>
              <a:t>2</a:t>
            </a:r>
            <a:r>
              <a:rPr lang="en-US" sz="2400" smtClean="0">
                <a:latin typeface="Trebuchet MS" pitchFamily="34" charset="0"/>
              </a:rPr>
              <a:t> = (1.12)</a:t>
            </a:r>
            <a:r>
              <a:rPr lang="en-US" sz="2400" baseline="30000" smtClean="0">
                <a:latin typeface="Trebuchet MS" pitchFamily="34" charset="0"/>
              </a:rPr>
              <a:t>3</a:t>
            </a:r>
            <a:r>
              <a:rPr lang="en-US" sz="2400" smtClean="0">
                <a:latin typeface="Trebuchet MS" pitchFamily="34" charset="0"/>
              </a:rPr>
              <a:t> P</a:t>
            </a:r>
            <a:r>
              <a:rPr lang="en-US" sz="2800" baseline="-25000" smtClean="0">
                <a:latin typeface="Trebuchet MS" pitchFamily="34" charset="0"/>
              </a:rPr>
              <a:t>0</a:t>
            </a:r>
            <a:endParaRPr lang="en-US" sz="2400" smtClean="0">
              <a:latin typeface="Trebuchet MS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smtClean="0">
                <a:latin typeface="Trebuchet MS" pitchFamily="34" charset="0"/>
                <a:sym typeface="Symbol" pitchFamily="18" charset="2"/>
              </a:rPr>
              <a:t></a:t>
            </a:r>
            <a:endParaRPr lang="en-US" sz="2800" smtClean="0">
              <a:latin typeface="Trebuchet MS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latin typeface="Trebuchet MS" pitchFamily="34" charset="0"/>
              </a:rPr>
              <a:t>P</a:t>
            </a:r>
            <a:r>
              <a:rPr lang="en-US" sz="2800" baseline="-25000" smtClean="0">
                <a:latin typeface="Trebuchet MS" pitchFamily="34" charset="0"/>
              </a:rPr>
              <a:t>n</a:t>
            </a:r>
            <a:r>
              <a:rPr lang="en-US" sz="2400" smtClean="0">
                <a:latin typeface="Trebuchet MS" pitchFamily="34" charset="0"/>
              </a:rPr>
              <a:t> = (1.12)P</a:t>
            </a:r>
            <a:r>
              <a:rPr lang="en-US" sz="2800" baseline="-25000" smtClean="0">
                <a:latin typeface="Trebuchet MS" pitchFamily="34" charset="0"/>
              </a:rPr>
              <a:t>n-1</a:t>
            </a:r>
            <a:r>
              <a:rPr lang="en-US" sz="2400" smtClean="0">
                <a:latin typeface="Trebuchet MS" pitchFamily="34" charset="0"/>
              </a:rPr>
              <a:t> = (1.12)</a:t>
            </a:r>
            <a:r>
              <a:rPr lang="en-US" sz="2400" baseline="30000" smtClean="0">
                <a:latin typeface="Trebuchet MS" pitchFamily="34" charset="0"/>
              </a:rPr>
              <a:t>n</a:t>
            </a:r>
            <a:r>
              <a:rPr lang="en-US" sz="2400" smtClean="0">
                <a:latin typeface="Trebuchet MS" pitchFamily="34" charset="0"/>
              </a:rPr>
              <a:t> P</a:t>
            </a:r>
            <a:r>
              <a:rPr lang="en-US" sz="2800" baseline="-25000" smtClean="0">
                <a:latin typeface="Trebuchet MS" pitchFamily="34" charset="0"/>
              </a:rPr>
              <a:t>0</a:t>
            </a:r>
            <a:endParaRPr lang="en-US" sz="2800" smtClean="0"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447800"/>
            <a:ext cx="8305800" cy="4724400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pitchFamily="2" charset="2"/>
              <a:buNone/>
              <a:tabLst>
                <a:tab pos="3373438" algn="l"/>
              </a:tabLst>
            </a:pPr>
            <a:r>
              <a:rPr lang="en-US" sz="2800" dirty="0" err="1">
                <a:latin typeface="Trebuchet MS" pitchFamily="34" charset="0"/>
                <a:sym typeface="Symbol" pitchFamily="18" charset="2"/>
              </a:rPr>
              <a:t>Bentuk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 </a:t>
            </a:r>
            <a:r>
              <a:rPr lang="en-US" sz="2800" dirty="0" err="1">
                <a:latin typeface="Trebuchet MS" pitchFamily="34" charset="0"/>
                <a:sym typeface="Symbol" pitchFamily="18" charset="2"/>
              </a:rPr>
              <a:t>umum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:</a:t>
            </a:r>
          </a:p>
          <a:p>
            <a:pPr marL="0" indent="0" algn="ctr">
              <a:lnSpc>
                <a:spcPct val="90000"/>
              </a:lnSpc>
              <a:buFont typeface="Wingdings" pitchFamily="2" charset="2"/>
              <a:buNone/>
              <a:tabLst>
                <a:tab pos="3373438" algn="l"/>
              </a:tabLst>
            </a:pPr>
            <a:r>
              <a:rPr lang="en-US" sz="2800" dirty="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a</a:t>
            </a:r>
            <a:r>
              <a:rPr lang="en-US" sz="2800" baseline="-25000" dirty="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n</a:t>
            </a:r>
            <a:r>
              <a:rPr lang="en-US" sz="2800" dirty="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 = c</a:t>
            </a:r>
            <a:r>
              <a:rPr lang="en-US" sz="2800" baseline="-25000" dirty="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1 </a:t>
            </a:r>
            <a:r>
              <a:rPr lang="en-US" sz="2800" dirty="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a</a:t>
            </a:r>
            <a:r>
              <a:rPr lang="en-US" sz="2800" baseline="-25000" dirty="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n-1 </a:t>
            </a:r>
            <a:r>
              <a:rPr lang="en-US" sz="2800" dirty="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+ c</a:t>
            </a:r>
            <a:r>
              <a:rPr lang="en-US" sz="2800" baseline="-25000" dirty="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2 </a:t>
            </a:r>
            <a:r>
              <a:rPr lang="en-US" sz="2800" dirty="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a</a:t>
            </a:r>
            <a:r>
              <a:rPr lang="en-US" sz="2800" baseline="-25000" dirty="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n-2 </a:t>
            </a:r>
            <a:r>
              <a:rPr lang="en-US" sz="2800" dirty="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+ … + c</a:t>
            </a:r>
            <a:r>
              <a:rPr lang="en-US" sz="2800" baseline="-25000" dirty="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k </a:t>
            </a:r>
            <a:r>
              <a:rPr lang="en-US" sz="2800" dirty="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a</a:t>
            </a:r>
            <a:r>
              <a:rPr lang="en-US" sz="2800" baseline="-25000" dirty="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n-k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,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  <a:tabLst>
                <a:tab pos="3373438" algn="l"/>
              </a:tabLst>
            </a:pPr>
            <a:r>
              <a:rPr lang="en-US" sz="2800" dirty="0" err="1">
                <a:latin typeface="Trebuchet MS" pitchFamily="34" charset="0"/>
                <a:sym typeface="Symbol" pitchFamily="18" charset="2"/>
              </a:rPr>
              <a:t>dengan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 c</a:t>
            </a:r>
            <a:r>
              <a:rPr lang="en-US" sz="2800" baseline="-25000" dirty="0">
                <a:latin typeface="Trebuchet MS" pitchFamily="34" charset="0"/>
                <a:sym typeface="Symbol" pitchFamily="18" charset="2"/>
              </a:rPr>
              <a:t>1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, c</a:t>
            </a:r>
            <a:r>
              <a:rPr lang="en-US" sz="2800" baseline="-25000" dirty="0">
                <a:latin typeface="Trebuchet MS" pitchFamily="34" charset="0"/>
                <a:sym typeface="Symbol" pitchFamily="18" charset="2"/>
              </a:rPr>
              <a:t>2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, …, c</a:t>
            </a:r>
            <a:r>
              <a:rPr lang="en-US" sz="2800" baseline="-25000" dirty="0">
                <a:latin typeface="Trebuchet MS" pitchFamily="34" charset="0"/>
                <a:sym typeface="Symbol" pitchFamily="18" charset="2"/>
              </a:rPr>
              <a:t>k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 </a:t>
            </a:r>
            <a:r>
              <a:rPr lang="en-US" sz="2800" dirty="0" err="1">
                <a:latin typeface="Trebuchet MS" pitchFamily="34" charset="0"/>
                <a:sym typeface="Symbol" pitchFamily="18" charset="2"/>
              </a:rPr>
              <a:t>bilangan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 real </a:t>
            </a:r>
            <a:r>
              <a:rPr lang="en-US" sz="2800" dirty="0" err="1">
                <a:latin typeface="Trebuchet MS" pitchFamily="34" charset="0"/>
                <a:sym typeface="Symbol" pitchFamily="18" charset="2"/>
              </a:rPr>
              <a:t>dan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 c</a:t>
            </a:r>
            <a:r>
              <a:rPr lang="en-US" sz="2800" baseline="-25000" dirty="0">
                <a:latin typeface="Trebuchet MS" pitchFamily="34" charset="0"/>
                <a:sym typeface="Symbol" pitchFamily="18" charset="2"/>
              </a:rPr>
              <a:t>k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  0.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  <a:tabLst>
                <a:tab pos="3373438" algn="l"/>
              </a:tabLst>
            </a:pPr>
            <a:endParaRPr lang="en-US" sz="2800" dirty="0">
              <a:solidFill>
                <a:schemeClr val="hlink"/>
              </a:solidFill>
              <a:latin typeface="Trebuchet MS" pitchFamily="34" charset="0"/>
              <a:sym typeface="Symbol" pitchFamily="18" charset="2"/>
            </a:endParaRPr>
          </a:p>
          <a:p>
            <a:pPr marL="0" indent="0">
              <a:lnSpc>
                <a:spcPct val="90000"/>
              </a:lnSpc>
              <a:buFont typeface="Wingdings" pitchFamily="2" charset="2"/>
              <a:buNone/>
              <a:tabLst>
                <a:tab pos="3373438" algn="l"/>
              </a:tabLst>
            </a:pPr>
            <a:r>
              <a:rPr lang="en-US" sz="2800" dirty="0" err="1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Contoh</a:t>
            </a:r>
            <a:r>
              <a:rPr lang="en-US" sz="2800" dirty="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.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  <a:tabLst>
                <a:tab pos="3373438" algn="l"/>
              </a:tabLst>
            </a:pPr>
            <a:r>
              <a:rPr lang="en-US" sz="2800" dirty="0">
                <a:latin typeface="Trebuchet MS" pitchFamily="34" charset="0"/>
                <a:sym typeface="Symbol" pitchFamily="18" charset="2"/>
              </a:rPr>
              <a:t>1. </a:t>
            </a:r>
            <a:r>
              <a:rPr lang="en-US" sz="2800" dirty="0" err="1">
                <a:latin typeface="Trebuchet MS" pitchFamily="34" charset="0"/>
                <a:sym typeface="Symbol" pitchFamily="18" charset="2"/>
              </a:rPr>
              <a:t>P</a:t>
            </a:r>
            <a:r>
              <a:rPr lang="en-US" sz="2800" baseline="-25000" dirty="0" err="1">
                <a:latin typeface="Trebuchet MS" pitchFamily="34" charset="0"/>
                <a:sym typeface="Symbol" pitchFamily="18" charset="2"/>
              </a:rPr>
              <a:t>n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 = (1.12)P</a:t>
            </a:r>
            <a:r>
              <a:rPr lang="en-US" sz="2800" baseline="-25000" dirty="0">
                <a:latin typeface="Trebuchet MS" pitchFamily="34" charset="0"/>
                <a:sym typeface="Symbol" pitchFamily="18" charset="2"/>
              </a:rPr>
              <a:t>n-1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 	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  <a:tabLst>
                <a:tab pos="3373438" algn="l"/>
              </a:tabLst>
            </a:pPr>
            <a:r>
              <a:rPr lang="en-US" sz="2800" dirty="0">
                <a:latin typeface="Trebuchet MS" pitchFamily="34" charset="0"/>
                <a:sym typeface="Symbol" pitchFamily="18" charset="2"/>
              </a:rPr>
              <a:t>2. </a:t>
            </a:r>
            <a:r>
              <a:rPr lang="en-US" sz="2800" dirty="0">
                <a:latin typeface="Trebuchet MS" pitchFamily="34" charset="0"/>
              </a:rPr>
              <a:t>f</a:t>
            </a:r>
            <a:r>
              <a:rPr lang="en-US" sz="2800" baseline="-25000" dirty="0">
                <a:latin typeface="Trebuchet MS" pitchFamily="34" charset="0"/>
              </a:rPr>
              <a:t>n</a:t>
            </a:r>
            <a:r>
              <a:rPr lang="en-US" sz="2800" dirty="0">
                <a:latin typeface="Trebuchet MS" pitchFamily="34" charset="0"/>
              </a:rPr>
              <a:t> = f</a:t>
            </a:r>
            <a:r>
              <a:rPr lang="en-US" sz="2800" baseline="-25000" dirty="0">
                <a:latin typeface="Trebuchet MS" pitchFamily="34" charset="0"/>
              </a:rPr>
              <a:t>n-1</a:t>
            </a:r>
            <a:r>
              <a:rPr lang="en-US" sz="2800" dirty="0">
                <a:latin typeface="Trebuchet MS" pitchFamily="34" charset="0"/>
              </a:rPr>
              <a:t> + f</a:t>
            </a:r>
            <a:r>
              <a:rPr lang="en-US" sz="2800" baseline="-25000" dirty="0">
                <a:latin typeface="Trebuchet MS" pitchFamily="34" charset="0"/>
              </a:rPr>
              <a:t>n-2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 	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  <a:tabLst>
                <a:tab pos="3373438" algn="l"/>
              </a:tabLst>
            </a:pPr>
            <a:r>
              <a:rPr lang="en-US" sz="2800" dirty="0">
                <a:latin typeface="Trebuchet MS" pitchFamily="34" charset="0"/>
                <a:sym typeface="Symbol" pitchFamily="18" charset="2"/>
              </a:rPr>
              <a:t>3. </a:t>
            </a:r>
            <a:r>
              <a:rPr lang="en-US" sz="2800" dirty="0" err="1">
                <a:latin typeface="Trebuchet MS" pitchFamily="34" charset="0"/>
                <a:sym typeface="Symbol" pitchFamily="18" charset="2"/>
              </a:rPr>
              <a:t>H</a:t>
            </a:r>
            <a:r>
              <a:rPr lang="en-US" sz="2800" baseline="-25000" dirty="0" err="1">
                <a:latin typeface="Trebuchet MS" pitchFamily="34" charset="0"/>
                <a:sym typeface="Symbol" pitchFamily="18" charset="2"/>
              </a:rPr>
              <a:t>n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 = 2H</a:t>
            </a:r>
            <a:r>
              <a:rPr lang="en-US" sz="2800" baseline="-25000" dirty="0">
                <a:latin typeface="Trebuchet MS" pitchFamily="34" charset="0"/>
                <a:sym typeface="Symbol" pitchFamily="18" charset="2"/>
              </a:rPr>
              <a:t>n-1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 + 1  	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  <a:tabLst>
                <a:tab pos="3373438" algn="l"/>
              </a:tabLst>
            </a:pPr>
            <a:r>
              <a:rPr lang="en-US" sz="2800" dirty="0">
                <a:latin typeface="Trebuchet MS" pitchFamily="34" charset="0"/>
                <a:sym typeface="Symbol" pitchFamily="18" charset="2"/>
              </a:rPr>
              <a:t>4. a</a:t>
            </a:r>
            <a:r>
              <a:rPr lang="en-US" sz="2800" baseline="-25000" dirty="0">
                <a:latin typeface="Trebuchet MS" pitchFamily="34" charset="0"/>
                <a:sym typeface="Symbol" pitchFamily="18" charset="2"/>
              </a:rPr>
              <a:t>n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 = a</a:t>
            </a:r>
            <a:r>
              <a:rPr lang="en-US" sz="2800" baseline="-25000" dirty="0">
                <a:latin typeface="Trebuchet MS" pitchFamily="34" charset="0"/>
                <a:sym typeface="Symbol" pitchFamily="18" charset="2"/>
              </a:rPr>
              <a:t>n-1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 + (a</a:t>
            </a:r>
            <a:r>
              <a:rPr lang="en-US" sz="2800" baseline="-25000" dirty="0">
                <a:latin typeface="Trebuchet MS" pitchFamily="34" charset="0"/>
                <a:sym typeface="Symbol" pitchFamily="18" charset="2"/>
              </a:rPr>
              <a:t>n-2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)</a:t>
            </a:r>
            <a:r>
              <a:rPr lang="en-US" sz="2800" baseline="30000" dirty="0">
                <a:latin typeface="Trebuchet MS" pitchFamily="34" charset="0"/>
                <a:sym typeface="Symbol" pitchFamily="18" charset="2"/>
              </a:rPr>
              <a:t>2 </a:t>
            </a:r>
            <a:r>
              <a:rPr lang="en-US" sz="2800" baseline="-25000" dirty="0">
                <a:latin typeface="Trebuchet MS" pitchFamily="34" charset="0"/>
                <a:sym typeface="Symbol" pitchFamily="18" charset="2"/>
              </a:rPr>
              <a:t>	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  <a:tabLst>
                <a:tab pos="3373438" algn="l"/>
              </a:tabLst>
            </a:pPr>
            <a:r>
              <a:rPr lang="en-US" sz="2800" dirty="0">
                <a:latin typeface="Trebuchet MS" pitchFamily="34" charset="0"/>
                <a:sym typeface="Symbol" pitchFamily="18" charset="2"/>
              </a:rPr>
              <a:t>5. </a:t>
            </a:r>
            <a:r>
              <a:rPr lang="en-US" sz="2800" dirty="0" err="1">
                <a:latin typeface="Trebuchet MS" pitchFamily="34" charset="0"/>
                <a:sym typeface="Symbol" pitchFamily="18" charset="2"/>
              </a:rPr>
              <a:t>T</a:t>
            </a:r>
            <a:r>
              <a:rPr lang="en-US" sz="2800" baseline="-25000" dirty="0" err="1">
                <a:latin typeface="Trebuchet MS" pitchFamily="34" charset="0"/>
                <a:sym typeface="Symbol" pitchFamily="18" charset="2"/>
              </a:rPr>
              <a:t>n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 = nT</a:t>
            </a:r>
            <a:r>
              <a:rPr lang="en-US" sz="2800" baseline="-25000" dirty="0">
                <a:latin typeface="Trebuchet MS" pitchFamily="34" charset="0"/>
                <a:sym typeface="Symbol" pitchFamily="18" charset="2"/>
              </a:rPr>
              <a:t>n-2  </a:t>
            </a:r>
            <a:r>
              <a:rPr lang="en-US" sz="2800" baseline="-25000" dirty="0" smtClean="0">
                <a:latin typeface="Trebuchet MS" pitchFamily="34" charset="0"/>
                <a:sym typeface="Symbol" pitchFamily="18" charset="2"/>
              </a:rPr>
              <a:t>           </a:t>
            </a:r>
            <a:r>
              <a:rPr lang="en-US" sz="2800" baseline="-25000" dirty="0">
                <a:latin typeface="Trebuchet MS" pitchFamily="34" charset="0"/>
                <a:sym typeface="Symbol" pitchFamily="18" charset="2"/>
              </a:rPr>
              <a:t>	</a:t>
            </a:r>
            <a:endParaRPr lang="en-US" sz="2800" dirty="0">
              <a:latin typeface="Trebuchet MS" pitchFamily="34" charset="0"/>
              <a:sym typeface="Symbol" pitchFamily="18" charset="2"/>
            </a:endParaRPr>
          </a:p>
          <a:p>
            <a:pPr marL="0" indent="0">
              <a:lnSpc>
                <a:spcPct val="90000"/>
              </a:lnSpc>
              <a:buFont typeface="Wingdings" pitchFamily="2" charset="2"/>
              <a:buNone/>
              <a:tabLst>
                <a:tab pos="3373438" algn="l"/>
              </a:tabLst>
            </a:pPr>
            <a:endParaRPr lang="en-US" sz="2800" dirty="0"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229600" cy="1066800"/>
          </a:xfrm>
          <a:noFill/>
          <a:ln/>
        </p:spPr>
        <p:txBody>
          <a:bodyPr anchor="b">
            <a:spAutoFit/>
          </a:bodyPr>
          <a:lstStyle/>
          <a:p>
            <a:r>
              <a:rPr lang="en-US" sz="32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  <a:sym typeface="Symbol" pitchFamily="18" charset="2"/>
              </a:rPr>
              <a:t>Relasi </a:t>
            </a:r>
            <a:r>
              <a:rPr lang="en-US" sz="3200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  <a:sym typeface="Symbol" pitchFamily="18" charset="2"/>
              </a:rPr>
              <a:t>recurrence</a:t>
            </a:r>
            <a:r>
              <a:rPr lang="en-US" sz="32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  <a:sym typeface="Symbol" pitchFamily="18" charset="2"/>
              </a:rPr>
              <a:t> linear homogen berderajat </a:t>
            </a:r>
            <a:r>
              <a:rPr lang="en-US" sz="3200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  <a:sym typeface="Symbol" pitchFamily="18" charset="2"/>
              </a:rPr>
              <a:t>k </a:t>
            </a:r>
            <a:r>
              <a:rPr lang="en-US" sz="32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  <a:sym typeface="Symbol" pitchFamily="18" charset="2"/>
              </a:rPr>
              <a:t>dengan koefisien konstan</a:t>
            </a:r>
            <a:endParaRPr lang="en-CA" sz="320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4114800" y="3505200"/>
            <a:ext cx="502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 err="1">
                <a:latin typeface="Trebuchet MS" pitchFamily="34" charset="0"/>
                <a:sym typeface="Symbol" pitchFamily="18" charset="2"/>
              </a:rPr>
              <a:t>homogen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 linear </a:t>
            </a:r>
            <a:r>
              <a:rPr lang="en-US" sz="2800" dirty="0" err="1">
                <a:latin typeface="Trebuchet MS" pitchFamily="34" charset="0"/>
                <a:sym typeface="Symbol" pitchFamily="18" charset="2"/>
              </a:rPr>
              <a:t>berderajat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 1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4114800" y="4038600"/>
            <a:ext cx="5029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en-US" sz="2800" dirty="0" err="1">
                <a:latin typeface="Trebuchet MS" pitchFamily="34" charset="0"/>
                <a:sym typeface="Symbol" pitchFamily="18" charset="2"/>
              </a:rPr>
              <a:t>homogen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 linear </a:t>
            </a:r>
            <a:r>
              <a:rPr lang="en-US" sz="2800" dirty="0" err="1">
                <a:latin typeface="Trebuchet MS" pitchFamily="34" charset="0"/>
                <a:sym typeface="Symbol" pitchFamily="18" charset="2"/>
              </a:rPr>
              <a:t>berderajat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 2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4114800" y="4495800"/>
            <a:ext cx="5029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en-US" sz="2800" dirty="0">
                <a:latin typeface="Trebuchet MS" pitchFamily="34" charset="0"/>
                <a:sym typeface="Symbol" pitchFamily="18" charset="2"/>
              </a:rPr>
              <a:t>linear </a:t>
            </a:r>
            <a:r>
              <a:rPr lang="en-US" sz="2800" dirty="0" err="1">
                <a:latin typeface="Trebuchet MS" pitchFamily="34" charset="0"/>
                <a:sym typeface="Symbol" pitchFamily="18" charset="2"/>
              </a:rPr>
              <a:t>tapi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 </a:t>
            </a:r>
            <a:r>
              <a:rPr lang="en-US" sz="2800" dirty="0" err="1">
                <a:latin typeface="Trebuchet MS" pitchFamily="34" charset="0"/>
                <a:sym typeface="Symbol" pitchFamily="18" charset="2"/>
              </a:rPr>
              <a:t>tak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 </a:t>
            </a:r>
            <a:r>
              <a:rPr lang="en-US" sz="2800" dirty="0" err="1">
                <a:latin typeface="Trebuchet MS" pitchFamily="34" charset="0"/>
                <a:sym typeface="Symbol" pitchFamily="18" charset="2"/>
              </a:rPr>
              <a:t>homogen</a:t>
            </a:r>
            <a:endParaRPr lang="en-US" sz="2800" dirty="0"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4114800" y="4953000"/>
            <a:ext cx="5029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en-US" sz="2800">
                <a:latin typeface="Trebuchet MS" pitchFamily="34" charset="0"/>
                <a:sym typeface="Symbol" pitchFamily="18" charset="2"/>
              </a:rPr>
              <a:t>tak linear</a:t>
            </a: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4114800" y="5410200"/>
            <a:ext cx="5029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en-US" sz="2800" dirty="0" err="1">
                <a:latin typeface="Trebuchet MS" pitchFamily="34" charset="0"/>
                <a:sym typeface="Symbol" pitchFamily="18" charset="2"/>
              </a:rPr>
              <a:t>koefisien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 </a:t>
            </a:r>
            <a:r>
              <a:rPr lang="en-US" sz="2800" dirty="0" err="1">
                <a:latin typeface="Trebuchet MS" pitchFamily="34" charset="0"/>
                <a:sym typeface="Symbol" pitchFamily="18" charset="2"/>
              </a:rPr>
              <a:t>tak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 </a:t>
            </a:r>
            <a:r>
              <a:rPr lang="en-US" sz="2800" dirty="0" err="1">
                <a:latin typeface="Trebuchet MS" pitchFamily="34" charset="0"/>
                <a:sym typeface="Symbol" pitchFamily="18" charset="2"/>
              </a:rPr>
              <a:t>konstan</a:t>
            </a:r>
            <a:endParaRPr lang="en-US" sz="2800" dirty="0"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685800" y="6096000"/>
            <a:ext cx="8229600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en-US" sz="2400" dirty="0" err="1">
                <a:solidFill>
                  <a:schemeClr val="folHlink"/>
                </a:solidFill>
                <a:latin typeface="Trebuchet MS" pitchFamily="34" charset="0"/>
                <a:sym typeface="Symbol" pitchFamily="18" charset="2"/>
              </a:rPr>
              <a:t>Hanya</a:t>
            </a:r>
            <a:r>
              <a:rPr lang="en-US" sz="2400" dirty="0">
                <a:solidFill>
                  <a:schemeClr val="folHlink"/>
                </a:solidFill>
                <a:latin typeface="Trebuchet MS" pitchFamily="34" charset="0"/>
                <a:sym typeface="Symbol" pitchFamily="18" charset="2"/>
              </a:rPr>
              <a:t> </a:t>
            </a:r>
            <a:r>
              <a:rPr lang="en-US" sz="2400" dirty="0" err="1">
                <a:solidFill>
                  <a:schemeClr val="folHlink"/>
                </a:solidFill>
                <a:latin typeface="Trebuchet MS" pitchFamily="34" charset="0"/>
                <a:sym typeface="Symbol" pitchFamily="18" charset="2"/>
              </a:rPr>
              <a:t>mengkaji</a:t>
            </a:r>
            <a:r>
              <a:rPr lang="en-US" sz="2400" dirty="0">
                <a:solidFill>
                  <a:schemeClr val="folHlink"/>
                </a:solidFill>
                <a:latin typeface="Trebuchet MS" pitchFamily="34" charset="0"/>
                <a:sym typeface="Symbol" pitchFamily="18" charset="2"/>
              </a:rPr>
              <a:t> </a:t>
            </a:r>
            <a:r>
              <a:rPr lang="en-US" sz="2400" dirty="0" err="1">
                <a:solidFill>
                  <a:schemeClr val="folHlink"/>
                </a:solidFill>
                <a:latin typeface="Trebuchet MS" pitchFamily="34" charset="0"/>
                <a:sym typeface="Symbol" pitchFamily="18" charset="2"/>
              </a:rPr>
              <a:t>relasi</a:t>
            </a:r>
            <a:r>
              <a:rPr lang="en-US" sz="2400" dirty="0">
                <a:solidFill>
                  <a:schemeClr val="folHlink"/>
                </a:solidFill>
                <a:latin typeface="Trebuchet MS" pitchFamily="34" charset="0"/>
                <a:sym typeface="Symbol" pitchFamily="18" charset="2"/>
              </a:rPr>
              <a:t> linear </a:t>
            </a:r>
            <a:r>
              <a:rPr lang="en-US" sz="2400" dirty="0" err="1">
                <a:solidFill>
                  <a:schemeClr val="folHlink"/>
                </a:solidFill>
                <a:latin typeface="Trebuchet MS" pitchFamily="34" charset="0"/>
                <a:sym typeface="Symbol" pitchFamily="18" charset="2"/>
              </a:rPr>
              <a:t>dengan</a:t>
            </a:r>
            <a:r>
              <a:rPr lang="en-US" sz="2400" dirty="0">
                <a:solidFill>
                  <a:schemeClr val="folHlink"/>
                </a:solidFill>
                <a:latin typeface="Trebuchet MS" pitchFamily="34" charset="0"/>
                <a:sym typeface="Symbol" pitchFamily="18" charset="2"/>
              </a:rPr>
              <a:t> </a:t>
            </a:r>
            <a:r>
              <a:rPr lang="en-US" sz="2400" dirty="0" err="1">
                <a:solidFill>
                  <a:schemeClr val="folHlink"/>
                </a:solidFill>
                <a:latin typeface="Trebuchet MS" pitchFamily="34" charset="0"/>
                <a:sym typeface="Symbol" pitchFamily="18" charset="2"/>
              </a:rPr>
              <a:t>koefisien</a:t>
            </a:r>
            <a:r>
              <a:rPr lang="en-US" sz="2400" dirty="0">
                <a:solidFill>
                  <a:schemeClr val="folHlink"/>
                </a:solidFill>
                <a:latin typeface="Trebuchet MS" pitchFamily="34" charset="0"/>
                <a:sym typeface="Symbol" pitchFamily="18" charset="2"/>
              </a:rPr>
              <a:t> </a:t>
            </a:r>
            <a:r>
              <a:rPr lang="en-US" sz="2400" dirty="0" err="1">
                <a:solidFill>
                  <a:schemeClr val="folHlink"/>
                </a:solidFill>
                <a:latin typeface="Trebuchet MS" pitchFamily="34" charset="0"/>
                <a:sym typeface="Symbol" pitchFamily="18" charset="2"/>
              </a:rPr>
              <a:t>konstan</a:t>
            </a:r>
            <a:r>
              <a:rPr lang="en-US" sz="2400" dirty="0">
                <a:solidFill>
                  <a:schemeClr val="folHlink"/>
                </a:solidFill>
                <a:latin typeface="Trebuchet MS" pitchFamily="34" charset="0"/>
                <a:sym typeface="Symbol" pitchFamily="18" charset="2"/>
              </a:rPr>
              <a:t>!</a:t>
            </a:r>
            <a:endParaRPr lang="en-US" sz="3200" dirty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uiExpand="1" build="p" autoUpdateAnimBg="0"/>
      <p:bldP spid="11270" grpId="0" autoUpdateAnimBg="0"/>
      <p:bldP spid="11271" grpId="0" autoUpdateAnimBg="0"/>
      <p:bldP spid="11272" grpId="0" autoUpdateAnimBg="0"/>
      <p:bldP spid="11273" grpId="0" autoUpdateAnimBg="0"/>
      <p:bldP spid="11274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Classifying recurrences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1328"/>
            <a:ext cx="8229600" cy="5376672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dirty="0" smtClean="0"/>
              <a:t>a</a:t>
            </a:r>
            <a:r>
              <a:rPr lang="en-US" sz="3600" baseline="-25000" dirty="0" smtClean="0"/>
              <a:t>n</a:t>
            </a:r>
            <a:r>
              <a:rPr lang="en-US" sz="3600" dirty="0" smtClean="0"/>
              <a:t>=2a</a:t>
            </a:r>
            <a:r>
              <a:rPr lang="en-US" sz="3600" baseline="-25000" dirty="0" smtClean="0"/>
              <a:t>n-1</a:t>
            </a:r>
            <a:r>
              <a:rPr lang="en-US" sz="3600" dirty="0" smtClean="0"/>
              <a:t> + a</a:t>
            </a:r>
            <a:r>
              <a:rPr lang="en-US" sz="3600" baseline="-25000" dirty="0" smtClean="0"/>
              <a:t>n-2</a:t>
            </a:r>
            <a:r>
              <a:rPr lang="en-US" sz="3600" baseline="30000" dirty="0" smtClean="0"/>
              <a:t>2</a:t>
            </a:r>
          </a:p>
          <a:p>
            <a:pPr eaLnBrk="1" hangingPunct="1"/>
            <a:r>
              <a:rPr lang="en-US" sz="3600" dirty="0" smtClean="0"/>
              <a:t>a</a:t>
            </a:r>
            <a:r>
              <a:rPr lang="en-US" sz="3600" baseline="-25000" dirty="0" smtClean="0"/>
              <a:t>n</a:t>
            </a:r>
            <a:r>
              <a:rPr lang="en-US" sz="3600" dirty="0" smtClean="0"/>
              <a:t>=a</a:t>
            </a:r>
            <a:r>
              <a:rPr lang="en-US" sz="3600" baseline="-25000" dirty="0" smtClean="0"/>
              <a:t>n-1</a:t>
            </a:r>
            <a:r>
              <a:rPr lang="en-US" sz="3600" dirty="0" smtClean="0"/>
              <a:t>a</a:t>
            </a:r>
            <a:r>
              <a:rPr lang="en-US" sz="3600" baseline="-25000" dirty="0" smtClean="0"/>
              <a:t>n-2</a:t>
            </a:r>
          </a:p>
          <a:p>
            <a:pPr eaLnBrk="1" hangingPunct="1"/>
            <a:r>
              <a:rPr lang="en-US" sz="3600" dirty="0" smtClean="0"/>
              <a:t>a</a:t>
            </a:r>
            <a:r>
              <a:rPr lang="en-US" sz="3600" baseline="-25000" dirty="0" smtClean="0"/>
              <a:t>n</a:t>
            </a:r>
            <a:r>
              <a:rPr lang="en-US" sz="3600" dirty="0" smtClean="0"/>
              <a:t>=a</a:t>
            </a:r>
            <a:r>
              <a:rPr lang="en-US" sz="3600" baseline="-25000" dirty="0" smtClean="0"/>
              <a:t>n-1</a:t>
            </a:r>
            <a:r>
              <a:rPr lang="en-US" sz="3600" dirty="0" smtClean="0"/>
              <a:t>+a</a:t>
            </a:r>
            <a:r>
              <a:rPr lang="en-US" sz="3600" baseline="-25000" dirty="0" smtClean="0"/>
              <a:t>n-2</a:t>
            </a:r>
          </a:p>
          <a:p>
            <a:pPr eaLnBrk="1" hangingPunct="1"/>
            <a:r>
              <a:rPr lang="en-US" sz="3600" dirty="0" smtClean="0"/>
              <a:t>a</a:t>
            </a:r>
            <a:r>
              <a:rPr lang="en-US" sz="3600" baseline="-25000" dirty="0" smtClean="0"/>
              <a:t>n</a:t>
            </a:r>
            <a:r>
              <a:rPr lang="en-US" sz="3600" dirty="0" smtClean="0"/>
              <a:t>=1.05a</a:t>
            </a:r>
            <a:r>
              <a:rPr lang="en-US" sz="3600" baseline="-25000" dirty="0" smtClean="0"/>
              <a:t>n-1</a:t>
            </a:r>
          </a:p>
          <a:p>
            <a:pPr eaLnBrk="1" hangingPunct="1"/>
            <a:r>
              <a:rPr lang="en-US" sz="3600" dirty="0" smtClean="0"/>
              <a:t>a</a:t>
            </a:r>
            <a:r>
              <a:rPr lang="en-US" sz="3600" baseline="-25000" dirty="0" smtClean="0"/>
              <a:t>n</a:t>
            </a:r>
            <a:r>
              <a:rPr lang="en-US" sz="3600" dirty="0" smtClean="0"/>
              <a:t>=na</a:t>
            </a:r>
            <a:r>
              <a:rPr lang="en-US" sz="3600" baseline="-25000" dirty="0" smtClean="0"/>
              <a:t>n-1</a:t>
            </a:r>
          </a:p>
          <a:p>
            <a:pPr eaLnBrk="1" hangingPunct="1"/>
            <a:r>
              <a:rPr lang="en-US" sz="3600" dirty="0" smtClean="0"/>
              <a:t>a</a:t>
            </a:r>
            <a:r>
              <a:rPr lang="en-US" sz="3600" baseline="-25000" dirty="0" smtClean="0"/>
              <a:t>n</a:t>
            </a:r>
            <a:r>
              <a:rPr lang="en-US" sz="3600" dirty="0" smtClean="0"/>
              <a:t>=2a</a:t>
            </a:r>
            <a:r>
              <a:rPr lang="en-US" sz="3600" baseline="-25000" dirty="0" smtClean="0"/>
              <a:t>n-1</a:t>
            </a:r>
            <a:r>
              <a:rPr lang="en-US" sz="3600" dirty="0" smtClean="0"/>
              <a:t>+1</a:t>
            </a:r>
          </a:p>
          <a:p>
            <a:pPr eaLnBrk="1" hangingPunct="1"/>
            <a:r>
              <a:rPr lang="en-US" sz="3600" dirty="0" smtClean="0"/>
              <a:t>a</a:t>
            </a:r>
            <a:r>
              <a:rPr lang="en-US" sz="3600" baseline="-25000" dirty="0" smtClean="0"/>
              <a:t>n</a:t>
            </a:r>
            <a:r>
              <a:rPr lang="en-US" sz="3600" dirty="0" smtClean="0"/>
              <a:t>=a</a:t>
            </a:r>
            <a:r>
              <a:rPr lang="en-US" sz="3600" baseline="-25000" dirty="0" smtClean="0"/>
              <a:t>n-1</a:t>
            </a:r>
            <a:r>
              <a:rPr lang="en-US" sz="3600" dirty="0" smtClean="0"/>
              <a:t>+a</a:t>
            </a:r>
            <a:r>
              <a:rPr lang="en-US" sz="3600" baseline="-25000" dirty="0" smtClean="0"/>
              <a:t>n-4</a:t>
            </a:r>
          </a:p>
        </p:txBody>
      </p:sp>
      <p:sp>
        <p:nvSpPr>
          <p:cNvPr id="66564" name="Text Box 4"/>
          <p:cNvSpPr txBox="1">
            <a:spLocks noChangeArrowheads="1"/>
          </p:cNvSpPr>
          <p:nvPr/>
        </p:nvSpPr>
        <p:spPr bwMode="auto">
          <a:xfrm>
            <a:off x="6248400" y="1600200"/>
            <a:ext cx="2743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err="1" smtClean="0">
                <a:solidFill>
                  <a:srgbClr val="FF3300"/>
                </a:solidFill>
              </a:rPr>
              <a:t>Tidak</a:t>
            </a:r>
            <a:r>
              <a:rPr lang="en-US" sz="3200" dirty="0" smtClean="0">
                <a:solidFill>
                  <a:srgbClr val="FF3300"/>
                </a:solidFill>
              </a:rPr>
              <a:t> linear</a:t>
            </a:r>
            <a:endParaRPr lang="en-US" sz="3200" dirty="0">
              <a:solidFill>
                <a:srgbClr val="FF3300"/>
              </a:solidFill>
            </a:endParaRPr>
          </a:p>
        </p:txBody>
      </p:sp>
      <p:sp>
        <p:nvSpPr>
          <p:cNvPr id="66565" name="Text Box 5"/>
          <p:cNvSpPr txBox="1">
            <a:spLocks noChangeArrowheads="1"/>
          </p:cNvSpPr>
          <p:nvPr/>
        </p:nvSpPr>
        <p:spPr bwMode="auto">
          <a:xfrm>
            <a:off x="6172200" y="4495800"/>
            <a:ext cx="2819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smtClean="0">
                <a:solidFill>
                  <a:srgbClr val="FF3300"/>
                </a:solidFill>
              </a:rPr>
              <a:t>Non-</a:t>
            </a:r>
            <a:r>
              <a:rPr lang="en-US" sz="3200" dirty="0" err="1" smtClean="0">
                <a:solidFill>
                  <a:srgbClr val="FF3300"/>
                </a:solidFill>
              </a:rPr>
              <a:t>homogen</a:t>
            </a:r>
            <a:endParaRPr lang="en-US" sz="3200" dirty="0">
              <a:solidFill>
                <a:srgbClr val="FF3300"/>
              </a:solidFill>
            </a:endParaRPr>
          </a:p>
        </p:txBody>
      </p:sp>
      <p:sp>
        <p:nvSpPr>
          <p:cNvPr id="66567" name="Text Box 7"/>
          <p:cNvSpPr txBox="1">
            <a:spLocks noChangeArrowheads="1"/>
          </p:cNvSpPr>
          <p:nvPr/>
        </p:nvSpPr>
        <p:spPr bwMode="auto">
          <a:xfrm>
            <a:off x="6172200" y="2743200"/>
            <a:ext cx="2819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err="1" smtClean="0">
                <a:solidFill>
                  <a:srgbClr val="00FF00"/>
                </a:solidFill>
              </a:rPr>
              <a:t>Ya</a:t>
            </a:r>
            <a:r>
              <a:rPr lang="en-US" sz="3200" dirty="0" smtClean="0">
                <a:solidFill>
                  <a:srgbClr val="00FF00"/>
                </a:solidFill>
              </a:rPr>
              <a:t>, </a:t>
            </a:r>
            <a:r>
              <a:rPr lang="en-US" sz="3200" dirty="0">
                <a:solidFill>
                  <a:srgbClr val="00FF00"/>
                </a:solidFill>
              </a:rPr>
              <a:t>degree 2</a:t>
            </a:r>
          </a:p>
        </p:txBody>
      </p:sp>
      <p:sp>
        <p:nvSpPr>
          <p:cNvPr id="66568" name="Text Box 8"/>
          <p:cNvSpPr txBox="1">
            <a:spLocks noChangeArrowheads="1"/>
          </p:cNvSpPr>
          <p:nvPr/>
        </p:nvSpPr>
        <p:spPr bwMode="auto">
          <a:xfrm>
            <a:off x="4572000" y="3962400"/>
            <a:ext cx="4495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err="1" smtClean="0">
                <a:solidFill>
                  <a:srgbClr val="FF3300"/>
                </a:solidFill>
              </a:rPr>
              <a:t>Koefisien</a:t>
            </a:r>
            <a:r>
              <a:rPr lang="en-US" sz="3200" dirty="0" smtClean="0">
                <a:solidFill>
                  <a:srgbClr val="FF3300"/>
                </a:solidFill>
              </a:rPr>
              <a:t> </a:t>
            </a:r>
            <a:r>
              <a:rPr lang="en-US" sz="3200" dirty="0" err="1" smtClean="0">
                <a:solidFill>
                  <a:srgbClr val="FF3300"/>
                </a:solidFill>
              </a:rPr>
              <a:t>tidak</a:t>
            </a:r>
            <a:r>
              <a:rPr lang="en-US" sz="3200" dirty="0" smtClean="0">
                <a:solidFill>
                  <a:srgbClr val="FF3300"/>
                </a:solidFill>
              </a:rPr>
              <a:t> </a:t>
            </a:r>
            <a:r>
              <a:rPr lang="en-US" sz="3200" dirty="0" err="1" smtClean="0">
                <a:solidFill>
                  <a:srgbClr val="FF3300"/>
                </a:solidFill>
              </a:rPr>
              <a:t>konstant</a:t>
            </a:r>
            <a:endParaRPr lang="en-US" sz="3200" dirty="0">
              <a:solidFill>
                <a:srgbClr val="FF3300"/>
              </a:solidFill>
            </a:endParaRPr>
          </a:p>
        </p:txBody>
      </p:sp>
      <p:sp>
        <p:nvSpPr>
          <p:cNvPr id="66569" name="Text Box 9"/>
          <p:cNvSpPr txBox="1">
            <a:spLocks noChangeArrowheads="1"/>
          </p:cNvSpPr>
          <p:nvPr/>
        </p:nvSpPr>
        <p:spPr bwMode="auto">
          <a:xfrm>
            <a:off x="6172200" y="3352800"/>
            <a:ext cx="2819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err="1" smtClean="0">
                <a:solidFill>
                  <a:srgbClr val="00FF00"/>
                </a:solidFill>
              </a:rPr>
              <a:t>Ya</a:t>
            </a:r>
            <a:r>
              <a:rPr lang="en-US" sz="3200" dirty="0" smtClean="0">
                <a:solidFill>
                  <a:srgbClr val="00FF00"/>
                </a:solidFill>
              </a:rPr>
              <a:t>, </a:t>
            </a:r>
            <a:r>
              <a:rPr lang="en-US" sz="3200" dirty="0">
                <a:solidFill>
                  <a:srgbClr val="00FF00"/>
                </a:solidFill>
              </a:rPr>
              <a:t>degree 1</a:t>
            </a:r>
          </a:p>
        </p:txBody>
      </p:sp>
      <p:sp>
        <p:nvSpPr>
          <p:cNvPr id="66570" name="Text Box 10"/>
          <p:cNvSpPr txBox="1">
            <a:spLocks noChangeArrowheads="1"/>
          </p:cNvSpPr>
          <p:nvPr/>
        </p:nvSpPr>
        <p:spPr bwMode="auto">
          <a:xfrm>
            <a:off x="6172200" y="5105400"/>
            <a:ext cx="2819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err="1" smtClean="0">
                <a:solidFill>
                  <a:srgbClr val="00FF00"/>
                </a:solidFill>
              </a:rPr>
              <a:t>Ya</a:t>
            </a:r>
            <a:r>
              <a:rPr lang="en-US" sz="3200" dirty="0" smtClean="0">
                <a:solidFill>
                  <a:srgbClr val="00FF00"/>
                </a:solidFill>
              </a:rPr>
              <a:t>, </a:t>
            </a:r>
            <a:r>
              <a:rPr lang="en-US" sz="3200" dirty="0" err="1" smtClean="0">
                <a:solidFill>
                  <a:srgbClr val="00FF00"/>
                </a:solidFill>
              </a:rPr>
              <a:t>derajat</a:t>
            </a:r>
            <a:r>
              <a:rPr lang="en-US" sz="3200" dirty="0" smtClean="0">
                <a:solidFill>
                  <a:srgbClr val="00FF00"/>
                </a:solidFill>
              </a:rPr>
              <a:t> 4</a:t>
            </a:r>
            <a:endParaRPr lang="en-US" sz="3200" dirty="0">
              <a:solidFill>
                <a:srgbClr val="00FF00"/>
              </a:solidFill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6248400" y="2209800"/>
            <a:ext cx="2743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err="1" smtClean="0">
                <a:solidFill>
                  <a:srgbClr val="FF3300"/>
                </a:solidFill>
              </a:rPr>
              <a:t>Tidak</a:t>
            </a:r>
            <a:r>
              <a:rPr lang="en-US" sz="3200" dirty="0" smtClean="0">
                <a:solidFill>
                  <a:srgbClr val="FF3300"/>
                </a:solidFill>
              </a:rPr>
              <a:t> linear</a:t>
            </a:r>
            <a:endParaRPr lang="en-US" sz="3200" dirty="0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6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6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6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6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6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6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66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4" grpId="0"/>
      <p:bldP spid="66565" grpId="0"/>
      <p:bldP spid="66567" grpId="0"/>
      <p:bldP spid="66568" grpId="0"/>
      <p:bldP spid="66569" grpId="0"/>
      <p:bldP spid="6657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447800"/>
            <a:ext cx="8305800" cy="5257800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pitchFamily="2" charset="2"/>
              <a:buNone/>
              <a:tabLst>
                <a:tab pos="1481138" algn="l"/>
                <a:tab pos="1892300" algn="l"/>
              </a:tabLst>
            </a:pPr>
            <a:r>
              <a:rPr lang="en-US" sz="2600">
                <a:latin typeface="Trebuchet MS" pitchFamily="34" charset="0"/>
                <a:sym typeface="Symbol" pitchFamily="18" charset="2"/>
              </a:rPr>
              <a:t>Langkah dasar dalam memecahkan relasi </a:t>
            </a:r>
            <a:r>
              <a:rPr lang="en-US" sz="2600" i="1">
                <a:latin typeface="Trebuchet MS" pitchFamily="34" charset="0"/>
                <a:sym typeface="Symbol" pitchFamily="18" charset="2"/>
              </a:rPr>
              <a:t>recurrence</a:t>
            </a:r>
            <a:r>
              <a:rPr lang="en-US" sz="2600">
                <a:latin typeface="Trebuchet MS" pitchFamily="34" charset="0"/>
                <a:sym typeface="Symbol" pitchFamily="18" charset="2"/>
              </a:rPr>
              <a:t> homogen linear adalah mencari solusi dalam bentuk </a:t>
            </a:r>
            <a:r>
              <a:rPr lang="en-US" sz="2600" i="1">
                <a:latin typeface="Trebuchet MS" pitchFamily="34" charset="0"/>
                <a:sym typeface="Symbol" pitchFamily="18" charset="2"/>
              </a:rPr>
              <a:t>a</a:t>
            </a:r>
            <a:r>
              <a:rPr lang="en-US" sz="2600" i="1" baseline="-25000">
                <a:latin typeface="Trebuchet MS" pitchFamily="34" charset="0"/>
                <a:sym typeface="Symbol" pitchFamily="18" charset="2"/>
              </a:rPr>
              <a:t>n</a:t>
            </a:r>
            <a:r>
              <a:rPr lang="en-US" sz="2600">
                <a:latin typeface="Trebuchet MS" pitchFamily="34" charset="0"/>
                <a:sym typeface="Symbol" pitchFamily="18" charset="2"/>
              </a:rPr>
              <a:t> = </a:t>
            </a:r>
            <a:r>
              <a:rPr lang="en-US" sz="2600" i="1">
                <a:latin typeface="Trebuchet MS" pitchFamily="34" charset="0"/>
                <a:sym typeface="Symbol" pitchFamily="18" charset="2"/>
              </a:rPr>
              <a:t>r</a:t>
            </a:r>
            <a:r>
              <a:rPr lang="en-US" sz="2600" i="1" baseline="30000">
                <a:latin typeface="Trebuchet MS" pitchFamily="34" charset="0"/>
                <a:sym typeface="Symbol" pitchFamily="18" charset="2"/>
              </a:rPr>
              <a:t>n</a:t>
            </a:r>
            <a:r>
              <a:rPr lang="en-US" sz="2600">
                <a:latin typeface="Trebuchet MS" pitchFamily="34" charset="0"/>
                <a:sym typeface="Symbol" pitchFamily="18" charset="2"/>
              </a:rPr>
              <a:t> dengan </a:t>
            </a:r>
            <a:r>
              <a:rPr lang="en-US" sz="2600" i="1">
                <a:latin typeface="Trebuchet MS" pitchFamily="34" charset="0"/>
                <a:sym typeface="Symbol" pitchFamily="18" charset="2"/>
              </a:rPr>
              <a:t>r</a:t>
            </a:r>
            <a:r>
              <a:rPr lang="en-US" sz="2600">
                <a:latin typeface="Trebuchet MS" pitchFamily="34" charset="0"/>
                <a:sym typeface="Symbol" pitchFamily="18" charset="2"/>
              </a:rPr>
              <a:t> konstan. 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  <a:tabLst>
                <a:tab pos="1481138" algn="l"/>
                <a:tab pos="1892300" algn="l"/>
              </a:tabLst>
            </a:pPr>
            <a:endParaRPr lang="en-US" sz="2600" i="1">
              <a:latin typeface="Trebuchet MS" pitchFamily="34" charset="0"/>
              <a:sym typeface="Symbol" pitchFamily="18" charset="2"/>
            </a:endParaRPr>
          </a:p>
          <a:p>
            <a:pPr marL="0" indent="0">
              <a:lnSpc>
                <a:spcPct val="90000"/>
              </a:lnSpc>
              <a:buFont typeface="Wingdings" pitchFamily="2" charset="2"/>
              <a:buNone/>
              <a:tabLst>
                <a:tab pos="1481138" algn="l"/>
                <a:tab pos="1892300" algn="l"/>
              </a:tabLst>
            </a:pPr>
            <a:r>
              <a:rPr lang="en-US" sz="2600" i="1">
                <a:latin typeface="Trebuchet MS" pitchFamily="34" charset="0"/>
                <a:sym typeface="Symbol" pitchFamily="18" charset="2"/>
              </a:rPr>
              <a:t>a</a:t>
            </a:r>
            <a:r>
              <a:rPr lang="en-US" sz="2600" i="1" baseline="-25000">
                <a:latin typeface="Trebuchet MS" pitchFamily="34" charset="0"/>
                <a:sym typeface="Symbol" pitchFamily="18" charset="2"/>
              </a:rPr>
              <a:t>n</a:t>
            </a:r>
            <a:r>
              <a:rPr lang="en-US" sz="2600">
                <a:latin typeface="Trebuchet MS" pitchFamily="34" charset="0"/>
                <a:sym typeface="Symbol" pitchFamily="18" charset="2"/>
              </a:rPr>
              <a:t> = </a:t>
            </a:r>
            <a:r>
              <a:rPr lang="en-US" sz="2600" i="1">
                <a:latin typeface="Trebuchet MS" pitchFamily="34" charset="0"/>
                <a:sym typeface="Symbol" pitchFamily="18" charset="2"/>
              </a:rPr>
              <a:t>r</a:t>
            </a:r>
            <a:r>
              <a:rPr lang="en-US" sz="2600" i="1" baseline="30000">
                <a:latin typeface="Trebuchet MS" pitchFamily="34" charset="0"/>
                <a:sym typeface="Symbol" pitchFamily="18" charset="2"/>
              </a:rPr>
              <a:t>n</a:t>
            </a:r>
            <a:r>
              <a:rPr lang="en-US" sz="2600" i="1">
                <a:latin typeface="Trebuchet MS" pitchFamily="34" charset="0"/>
                <a:sym typeface="Symbol" pitchFamily="18" charset="2"/>
              </a:rPr>
              <a:t> </a:t>
            </a:r>
            <a:r>
              <a:rPr lang="en-US" sz="2600">
                <a:latin typeface="Trebuchet MS" pitchFamily="34" charset="0"/>
                <a:sym typeface="Symbol" pitchFamily="18" charset="2"/>
              </a:rPr>
              <a:t>adalah</a:t>
            </a:r>
            <a:r>
              <a:rPr lang="en-US" sz="2600" i="1" baseline="30000">
                <a:latin typeface="Trebuchet MS" pitchFamily="34" charset="0"/>
                <a:sym typeface="Symbol" pitchFamily="18" charset="2"/>
              </a:rPr>
              <a:t> </a:t>
            </a:r>
            <a:r>
              <a:rPr lang="en-US" sz="260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solusi</a:t>
            </a:r>
            <a:r>
              <a:rPr lang="en-US" sz="2600">
                <a:latin typeface="Trebuchet MS" pitchFamily="34" charset="0"/>
                <a:sym typeface="Symbol" pitchFamily="18" charset="2"/>
              </a:rPr>
              <a:t> dari </a:t>
            </a:r>
          </a:p>
          <a:p>
            <a:pPr marL="0" indent="0" algn="ctr">
              <a:lnSpc>
                <a:spcPct val="90000"/>
              </a:lnSpc>
              <a:buFont typeface="Wingdings" pitchFamily="2" charset="2"/>
              <a:buNone/>
              <a:tabLst>
                <a:tab pos="1481138" algn="l"/>
                <a:tab pos="1892300" algn="l"/>
              </a:tabLst>
            </a:pPr>
            <a:r>
              <a:rPr lang="en-US" sz="2600">
                <a:latin typeface="Trebuchet MS" pitchFamily="34" charset="0"/>
                <a:sym typeface="Symbol" pitchFamily="18" charset="2"/>
              </a:rPr>
              <a:t>a</a:t>
            </a:r>
            <a:r>
              <a:rPr lang="en-US" sz="2600" baseline="-25000">
                <a:latin typeface="Trebuchet MS" pitchFamily="34" charset="0"/>
                <a:sym typeface="Symbol" pitchFamily="18" charset="2"/>
              </a:rPr>
              <a:t>n</a:t>
            </a:r>
            <a:r>
              <a:rPr lang="en-US" sz="2600">
                <a:latin typeface="Trebuchet MS" pitchFamily="34" charset="0"/>
                <a:sym typeface="Symbol" pitchFamily="18" charset="2"/>
              </a:rPr>
              <a:t> = c</a:t>
            </a:r>
            <a:r>
              <a:rPr lang="en-US" sz="2600" baseline="-25000">
                <a:latin typeface="Trebuchet MS" pitchFamily="34" charset="0"/>
                <a:sym typeface="Symbol" pitchFamily="18" charset="2"/>
              </a:rPr>
              <a:t>1 </a:t>
            </a:r>
            <a:r>
              <a:rPr lang="en-US" sz="2600">
                <a:latin typeface="Trebuchet MS" pitchFamily="34" charset="0"/>
                <a:sym typeface="Symbol" pitchFamily="18" charset="2"/>
              </a:rPr>
              <a:t>a</a:t>
            </a:r>
            <a:r>
              <a:rPr lang="en-US" sz="2600" baseline="-25000">
                <a:latin typeface="Trebuchet MS" pitchFamily="34" charset="0"/>
                <a:sym typeface="Symbol" pitchFamily="18" charset="2"/>
              </a:rPr>
              <a:t>n-1 </a:t>
            </a:r>
            <a:r>
              <a:rPr lang="en-US" sz="2600">
                <a:latin typeface="Trebuchet MS" pitchFamily="34" charset="0"/>
                <a:sym typeface="Symbol" pitchFamily="18" charset="2"/>
              </a:rPr>
              <a:t>+ c</a:t>
            </a:r>
            <a:r>
              <a:rPr lang="en-US" sz="2600" baseline="-25000">
                <a:latin typeface="Trebuchet MS" pitchFamily="34" charset="0"/>
                <a:sym typeface="Symbol" pitchFamily="18" charset="2"/>
              </a:rPr>
              <a:t>2 </a:t>
            </a:r>
            <a:r>
              <a:rPr lang="en-US" sz="2600">
                <a:latin typeface="Trebuchet MS" pitchFamily="34" charset="0"/>
                <a:sym typeface="Symbol" pitchFamily="18" charset="2"/>
              </a:rPr>
              <a:t>a</a:t>
            </a:r>
            <a:r>
              <a:rPr lang="en-US" sz="2600" baseline="-25000">
                <a:latin typeface="Trebuchet MS" pitchFamily="34" charset="0"/>
                <a:sym typeface="Symbol" pitchFamily="18" charset="2"/>
              </a:rPr>
              <a:t>n-2 </a:t>
            </a:r>
            <a:r>
              <a:rPr lang="en-US" sz="2600">
                <a:latin typeface="Trebuchet MS" pitchFamily="34" charset="0"/>
                <a:sym typeface="Symbol" pitchFamily="18" charset="2"/>
              </a:rPr>
              <a:t>+ … + c</a:t>
            </a:r>
            <a:r>
              <a:rPr lang="en-US" sz="2600" baseline="-25000">
                <a:latin typeface="Trebuchet MS" pitchFamily="34" charset="0"/>
                <a:sym typeface="Symbol" pitchFamily="18" charset="2"/>
              </a:rPr>
              <a:t>k</a:t>
            </a:r>
            <a:r>
              <a:rPr lang="en-US" sz="2600">
                <a:latin typeface="Trebuchet MS" pitchFamily="34" charset="0"/>
                <a:sym typeface="Symbol" pitchFamily="18" charset="2"/>
              </a:rPr>
              <a:t> a</a:t>
            </a:r>
            <a:r>
              <a:rPr lang="en-US" sz="2600" baseline="-25000">
                <a:latin typeface="Trebuchet MS" pitchFamily="34" charset="0"/>
                <a:sym typeface="Symbol" pitchFamily="18" charset="2"/>
              </a:rPr>
              <a:t>n-k</a:t>
            </a:r>
            <a:r>
              <a:rPr lang="en-US" sz="2600">
                <a:latin typeface="Trebuchet MS" pitchFamily="34" charset="0"/>
                <a:sym typeface="Symbol" pitchFamily="18" charset="2"/>
              </a:rPr>
              <a:t> 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  <a:tabLst>
                <a:tab pos="1481138" algn="l"/>
                <a:tab pos="1892300" algn="l"/>
              </a:tabLst>
            </a:pPr>
            <a:r>
              <a:rPr lang="en-US" sz="2600">
                <a:latin typeface="Trebuchet MS" pitchFamily="34" charset="0"/>
                <a:sym typeface="Symbol" pitchFamily="18" charset="2"/>
              </a:rPr>
              <a:t>jika dan hanya jika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  <a:tabLst>
                <a:tab pos="1481138" algn="l"/>
                <a:tab pos="1892300" algn="l"/>
              </a:tabLst>
            </a:pPr>
            <a:r>
              <a:rPr lang="en-US" sz="2600">
                <a:latin typeface="Trebuchet MS" pitchFamily="34" charset="0"/>
                <a:sym typeface="Symbol" pitchFamily="18" charset="2"/>
              </a:rPr>
              <a:t>	r</a:t>
            </a:r>
            <a:r>
              <a:rPr lang="en-US" sz="2600" baseline="30000">
                <a:latin typeface="Trebuchet MS" pitchFamily="34" charset="0"/>
                <a:sym typeface="Symbol" pitchFamily="18" charset="2"/>
              </a:rPr>
              <a:t>n</a:t>
            </a:r>
            <a:r>
              <a:rPr lang="en-US" sz="2600">
                <a:latin typeface="Trebuchet MS" pitchFamily="34" charset="0"/>
                <a:sym typeface="Symbol" pitchFamily="18" charset="2"/>
              </a:rPr>
              <a:t> = c</a:t>
            </a:r>
            <a:r>
              <a:rPr lang="en-US" sz="2600" baseline="-25000">
                <a:latin typeface="Trebuchet MS" pitchFamily="34" charset="0"/>
                <a:sym typeface="Symbol" pitchFamily="18" charset="2"/>
              </a:rPr>
              <a:t>1 </a:t>
            </a:r>
            <a:r>
              <a:rPr lang="en-US" sz="2600">
                <a:latin typeface="Trebuchet MS" pitchFamily="34" charset="0"/>
                <a:sym typeface="Symbol" pitchFamily="18" charset="2"/>
              </a:rPr>
              <a:t>r</a:t>
            </a:r>
            <a:r>
              <a:rPr lang="en-US" sz="2600" baseline="30000">
                <a:latin typeface="Trebuchet MS" pitchFamily="34" charset="0"/>
                <a:sym typeface="Symbol" pitchFamily="18" charset="2"/>
              </a:rPr>
              <a:t>n-1</a:t>
            </a:r>
            <a:r>
              <a:rPr lang="en-US" sz="2600" baseline="-25000">
                <a:latin typeface="Trebuchet MS" pitchFamily="34" charset="0"/>
                <a:sym typeface="Symbol" pitchFamily="18" charset="2"/>
              </a:rPr>
              <a:t> </a:t>
            </a:r>
            <a:r>
              <a:rPr lang="en-US" sz="2600">
                <a:latin typeface="Trebuchet MS" pitchFamily="34" charset="0"/>
                <a:sym typeface="Symbol" pitchFamily="18" charset="2"/>
              </a:rPr>
              <a:t>+c</a:t>
            </a:r>
            <a:r>
              <a:rPr lang="en-US" sz="2600" baseline="-25000">
                <a:latin typeface="Trebuchet MS" pitchFamily="34" charset="0"/>
                <a:sym typeface="Symbol" pitchFamily="18" charset="2"/>
              </a:rPr>
              <a:t>2 </a:t>
            </a:r>
            <a:r>
              <a:rPr lang="en-US" sz="2600">
                <a:latin typeface="Trebuchet MS" pitchFamily="34" charset="0"/>
                <a:sym typeface="Symbol" pitchFamily="18" charset="2"/>
              </a:rPr>
              <a:t>r</a:t>
            </a:r>
            <a:r>
              <a:rPr lang="en-US" sz="2600" baseline="30000">
                <a:latin typeface="Trebuchet MS" pitchFamily="34" charset="0"/>
                <a:sym typeface="Symbol" pitchFamily="18" charset="2"/>
              </a:rPr>
              <a:t>n-2</a:t>
            </a:r>
            <a:r>
              <a:rPr lang="en-US" sz="2600" baseline="-25000">
                <a:latin typeface="Trebuchet MS" pitchFamily="34" charset="0"/>
                <a:sym typeface="Symbol" pitchFamily="18" charset="2"/>
              </a:rPr>
              <a:t> </a:t>
            </a:r>
            <a:r>
              <a:rPr lang="en-US" sz="2600">
                <a:latin typeface="Trebuchet MS" pitchFamily="34" charset="0"/>
                <a:sym typeface="Symbol" pitchFamily="18" charset="2"/>
              </a:rPr>
              <a:t>+ … + c</a:t>
            </a:r>
            <a:r>
              <a:rPr lang="en-US" sz="2600" baseline="-25000">
                <a:latin typeface="Trebuchet MS" pitchFamily="34" charset="0"/>
                <a:sym typeface="Symbol" pitchFamily="18" charset="2"/>
              </a:rPr>
              <a:t>k </a:t>
            </a:r>
            <a:r>
              <a:rPr lang="en-US" sz="2600">
                <a:latin typeface="Trebuchet MS" pitchFamily="34" charset="0"/>
                <a:sym typeface="Symbol" pitchFamily="18" charset="2"/>
              </a:rPr>
              <a:t>r</a:t>
            </a:r>
            <a:r>
              <a:rPr lang="en-US" sz="2600" baseline="30000">
                <a:latin typeface="Trebuchet MS" pitchFamily="34" charset="0"/>
                <a:sym typeface="Symbol" pitchFamily="18" charset="2"/>
              </a:rPr>
              <a:t>n-k</a:t>
            </a:r>
            <a:r>
              <a:rPr lang="en-US" sz="2600">
                <a:latin typeface="Trebuchet MS" pitchFamily="34" charset="0"/>
                <a:sym typeface="Symbol" pitchFamily="18" charset="2"/>
              </a:rPr>
              <a:t>.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  <a:tabLst>
                <a:tab pos="1481138" algn="l"/>
                <a:tab pos="1892300" algn="l"/>
              </a:tabLst>
            </a:pPr>
            <a:r>
              <a:rPr lang="en-US" sz="2600">
                <a:latin typeface="Trebuchet MS" pitchFamily="34" charset="0"/>
                <a:sym typeface="Symbol" pitchFamily="18" charset="2"/>
              </a:rPr>
              <a:t>Bila kedua ruas dibagi dengan r</a:t>
            </a:r>
            <a:r>
              <a:rPr lang="en-US" sz="2600" baseline="30000">
                <a:latin typeface="Trebuchet MS" pitchFamily="34" charset="0"/>
                <a:sym typeface="Symbol" pitchFamily="18" charset="2"/>
              </a:rPr>
              <a:t>n-k</a:t>
            </a:r>
            <a:r>
              <a:rPr lang="en-US" sz="2600">
                <a:latin typeface="Trebuchet MS" pitchFamily="34" charset="0"/>
                <a:sym typeface="Symbol" pitchFamily="18" charset="2"/>
              </a:rPr>
              <a:t> diperoleh: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  <a:tabLst>
                <a:tab pos="1481138" algn="l"/>
                <a:tab pos="1892300" algn="l"/>
              </a:tabLst>
            </a:pPr>
            <a:r>
              <a:rPr lang="en-US" sz="2600">
                <a:latin typeface="Trebuchet MS" pitchFamily="34" charset="0"/>
                <a:sym typeface="Symbol" pitchFamily="18" charset="2"/>
              </a:rPr>
              <a:t>	r</a:t>
            </a:r>
            <a:r>
              <a:rPr lang="en-US" sz="2600" baseline="30000">
                <a:latin typeface="Trebuchet MS" pitchFamily="34" charset="0"/>
                <a:sym typeface="Symbol" pitchFamily="18" charset="2"/>
              </a:rPr>
              <a:t>k</a:t>
            </a:r>
            <a:r>
              <a:rPr lang="en-US" sz="2600">
                <a:latin typeface="Trebuchet MS" pitchFamily="34" charset="0"/>
                <a:sym typeface="Symbol" pitchFamily="18" charset="2"/>
              </a:rPr>
              <a:t> - c</a:t>
            </a:r>
            <a:r>
              <a:rPr lang="en-US" sz="2600" baseline="-25000">
                <a:latin typeface="Trebuchet MS" pitchFamily="34" charset="0"/>
                <a:sym typeface="Symbol" pitchFamily="18" charset="2"/>
              </a:rPr>
              <a:t>1 </a:t>
            </a:r>
            <a:r>
              <a:rPr lang="en-US" sz="2600">
                <a:latin typeface="Trebuchet MS" pitchFamily="34" charset="0"/>
                <a:sym typeface="Symbol" pitchFamily="18" charset="2"/>
              </a:rPr>
              <a:t>r</a:t>
            </a:r>
            <a:r>
              <a:rPr lang="en-US" sz="2600" baseline="30000">
                <a:latin typeface="Trebuchet MS" pitchFamily="34" charset="0"/>
                <a:sym typeface="Symbol" pitchFamily="18" charset="2"/>
              </a:rPr>
              <a:t>k-1</a:t>
            </a:r>
            <a:r>
              <a:rPr lang="en-US" sz="2600" baseline="-25000">
                <a:latin typeface="Trebuchet MS" pitchFamily="34" charset="0"/>
                <a:sym typeface="Symbol" pitchFamily="18" charset="2"/>
              </a:rPr>
              <a:t> </a:t>
            </a:r>
            <a:r>
              <a:rPr lang="en-US" sz="2600">
                <a:latin typeface="Trebuchet MS" pitchFamily="34" charset="0"/>
                <a:sym typeface="Symbol" pitchFamily="18" charset="2"/>
              </a:rPr>
              <a:t>- c</a:t>
            </a:r>
            <a:r>
              <a:rPr lang="en-US" sz="2600" baseline="-25000">
                <a:latin typeface="Trebuchet MS" pitchFamily="34" charset="0"/>
                <a:sym typeface="Symbol" pitchFamily="18" charset="2"/>
              </a:rPr>
              <a:t>2 </a:t>
            </a:r>
            <a:r>
              <a:rPr lang="en-US" sz="2600">
                <a:latin typeface="Trebuchet MS" pitchFamily="34" charset="0"/>
                <a:sym typeface="Symbol" pitchFamily="18" charset="2"/>
              </a:rPr>
              <a:t>r</a:t>
            </a:r>
            <a:r>
              <a:rPr lang="en-US" sz="2600" baseline="30000">
                <a:latin typeface="Trebuchet MS" pitchFamily="34" charset="0"/>
                <a:sym typeface="Symbol" pitchFamily="18" charset="2"/>
              </a:rPr>
              <a:t>k-2</a:t>
            </a:r>
            <a:r>
              <a:rPr lang="en-US" sz="2600" baseline="-25000">
                <a:latin typeface="Trebuchet MS" pitchFamily="34" charset="0"/>
                <a:sym typeface="Symbol" pitchFamily="18" charset="2"/>
              </a:rPr>
              <a:t> </a:t>
            </a:r>
            <a:r>
              <a:rPr lang="en-US" sz="2600">
                <a:latin typeface="Trebuchet MS" pitchFamily="34" charset="0"/>
                <a:sym typeface="Symbol" pitchFamily="18" charset="2"/>
              </a:rPr>
              <a:t>- … - c</a:t>
            </a:r>
            <a:r>
              <a:rPr lang="en-US" sz="2600" baseline="-25000">
                <a:latin typeface="Trebuchet MS" pitchFamily="34" charset="0"/>
                <a:sym typeface="Symbol" pitchFamily="18" charset="2"/>
              </a:rPr>
              <a:t>k-1 </a:t>
            </a:r>
            <a:r>
              <a:rPr lang="en-US" sz="2600">
                <a:latin typeface="Trebuchet MS" pitchFamily="34" charset="0"/>
                <a:sym typeface="Symbol" pitchFamily="18" charset="2"/>
              </a:rPr>
              <a:t>r - c</a:t>
            </a:r>
            <a:r>
              <a:rPr lang="en-US" sz="2600" baseline="-25000">
                <a:latin typeface="Trebuchet MS" pitchFamily="34" charset="0"/>
                <a:sym typeface="Symbol" pitchFamily="18" charset="2"/>
              </a:rPr>
              <a:t>k</a:t>
            </a:r>
            <a:r>
              <a:rPr lang="en-US" sz="2600">
                <a:latin typeface="Trebuchet MS" pitchFamily="34" charset="0"/>
                <a:sym typeface="Symbol" pitchFamily="18" charset="2"/>
              </a:rPr>
              <a:t> = 0.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  <a:tabLst>
                <a:tab pos="1481138" algn="l"/>
                <a:tab pos="1892300" algn="l"/>
              </a:tabLst>
            </a:pPr>
            <a:r>
              <a:rPr lang="en-US" sz="2600">
                <a:latin typeface="Trebuchet MS" pitchFamily="34" charset="0"/>
                <a:sym typeface="Symbol" pitchFamily="18" charset="2"/>
              </a:rPr>
              <a:t>Persamaan ini disebut </a:t>
            </a:r>
            <a:r>
              <a:rPr lang="en-US" sz="2600" b="1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persamaan karakteristik</a:t>
            </a:r>
            <a:r>
              <a:rPr lang="en-US" sz="2600">
                <a:latin typeface="Trebuchet MS" pitchFamily="34" charset="0"/>
                <a:sym typeface="Symbol" pitchFamily="18" charset="2"/>
              </a:rPr>
              <a:t> dari relasi </a:t>
            </a:r>
            <a:r>
              <a:rPr lang="en-US" sz="2600" i="1">
                <a:latin typeface="Trebuchet MS" pitchFamily="34" charset="0"/>
                <a:sym typeface="Symbol" pitchFamily="18" charset="2"/>
              </a:rPr>
              <a:t>recurrence</a:t>
            </a:r>
            <a:r>
              <a:rPr lang="en-US" sz="2600">
                <a:latin typeface="Trebuchet MS" pitchFamily="34" charset="0"/>
                <a:sym typeface="Symbol" pitchFamily="18" charset="2"/>
              </a:rPr>
              <a:t>. Solusi dari persamaan ini disebut </a:t>
            </a:r>
            <a:r>
              <a:rPr lang="en-US" sz="2600" b="1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akar karakteristik</a:t>
            </a:r>
            <a:r>
              <a:rPr lang="en-US" sz="2600">
                <a:latin typeface="Trebuchet MS" pitchFamily="34" charset="0"/>
                <a:sym typeface="Symbol" pitchFamily="18" charset="2"/>
              </a:rPr>
              <a:t>.</a:t>
            </a: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731838"/>
          </a:xfrm>
          <a:noFill/>
          <a:ln/>
        </p:spPr>
        <p:txBody>
          <a:bodyPr anchor="b">
            <a:spAutoFit/>
          </a:bodyPr>
          <a:lstStyle/>
          <a:p>
            <a:r>
              <a:rPr lang="en-US" sz="42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Mencari solusi</a:t>
            </a:r>
            <a:endParaRPr lang="en-CA" sz="420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912813" y="1447800"/>
            <a:ext cx="8002587" cy="5410200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b="1" dirty="0" err="1">
                <a:solidFill>
                  <a:schemeClr val="hlink"/>
                </a:solidFill>
                <a:latin typeface="Trebuchet MS" pitchFamily="34" charset="0"/>
              </a:rPr>
              <a:t>Teorema</a:t>
            </a:r>
            <a:r>
              <a:rPr lang="en-US" b="1" dirty="0">
                <a:solidFill>
                  <a:schemeClr val="hlink"/>
                </a:solidFill>
                <a:latin typeface="Trebuchet MS" pitchFamily="34" charset="0"/>
              </a:rPr>
              <a:t> 1</a:t>
            </a:r>
            <a:r>
              <a:rPr lang="en-US" dirty="0">
                <a:latin typeface="Trebuchet MS" pitchFamily="34" charset="0"/>
              </a:rPr>
              <a:t> </a:t>
            </a:r>
          </a:p>
          <a:p>
            <a:pPr marL="0" indent="0" algn="just">
              <a:lnSpc>
                <a:spcPct val="90000"/>
              </a:lnSpc>
              <a:buFont typeface="Wingdings" pitchFamily="2" charset="2"/>
              <a:buNone/>
            </a:pPr>
            <a:r>
              <a:rPr lang="en-US" dirty="0" err="1">
                <a:latin typeface="Trebuchet MS" pitchFamily="34" charset="0"/>
              </a:rPr>
              <a:t>Misalkan</a:t>
            </a:r>
            <a:r>
              <a:rPr lang="en-US" dirty="0">
                <a:latin typeface="Trebuchet MS" pitchFamily="34" charset="0"/>
              </a:rPr>
              <a:t> c</a:t>
            </a:r>
            <a:r>
              <a:rPr lang="en-US" baseline="-25000" dirty="0">
                <a:latin typeface="Trebuchet MS" pitchFamily="34" charset="0"/>
              </a:rPr>
              <a:t>1</a:t>
            </a:r>
            <a:r>
              <a:rPr lang="en-US" dirty="0">
                <a:latin typeface="Trebuchet MS" pitchFamily="34" charset="0"/>
              </a:rPr>
              <a:t>, c</a:t>
            </a:r>
            <a:r>
              <a:rPr lang="en-US" baseline="-25000" dirty="0">
                <a:latin typeface="Trebuchet MS" pitchFamily="34" charset="0"/>
              </a:rPr>
              <a:t>2</a:t>
            </a:r>
            <a:r>
              <a:rPr lang="en-US" dirty="0">
                <a:latin typeface="Trebuchet MS" pitchFamily="34" charset="0"/>
              </a:rPr>
              <a:t> </a:t>
            </a:r>
            <a:r>
              <a:rPr lang="en-US" dirty="0" err="1">
                <a:latin typeface="Trebuchet MS" pitchFamily="34" charset="0"/>
              </a:rPr>
              <a:t>bilangan</a:t>
            </a:r>
            <a:r>
              <a:rPr lang="en-US" dirty="0">
                <a:latin typeface="Trebuchet MS" pitchFamily="34" charset="0"/>
              </a:rPr>
              <a:t> real </a:t>
            </a:r>
            <a:r>
              <a:rPr lang="en-US" dirty="0" err="1" smtClean="0">
                <a:latin typeface="Trebuchet MS" pitchFamily="34" charset="0"/>
              </a:rPr>
              <a:t>dan</a:t>
            </a:r>
            <a:r>
              <a:rPr lang="en-US" dirty="0">
                <a:latin typeface="Trebuchet MS" pitchFamily="34" charset="0"/>
              </a:rPr>
              <a:t> </a:t>
            </a:r>
            <a:r>
              <a:rPr lang="en-US" dirty="0" smtClean="0">
                <a:latin typeface="Trebuchet MS" pitchFamily="34" charset="0"/>
              </a:rPr>
              <a:t>r</a:t>
            </a:r>
            <a:r>
              <a:rPr lang="en-US" baseline="30000" dirty="0" smtClean="0">
                <a:latin typeface="Trebuchet MS" pitchFamily="34" charset="0"/>
              </a:rPr>
              <a:t>2</a:t>
            </a:r>
            <a:r>
              <a:rPr lang="en-US" dirty="0" smtClean="0">
                <a:latin typeface="Trebuchet MS" pitchFamily="34" charset="0"/>
              </a:rPr>
              <a:t> </a:t>
            </a:r>
            <a:r>
              <a:rPr lang="en-US" dirty="0">
                <a:latin typeface="Trebuchet MS" pitchFamily="34" charset="0"/>
              </a:rPr>
              <a:t>- c</a:t>
            </a:r>
            <a:r>
              <a:rPr lang="en-US" baseline="-25000" dirty="0">
                <a:latin typeface="Trebuchet MS" pitchFamily="34" charset="0"/>
              </a:rPr>
              <a:t>1</a:t>
            </a:r>
            <a:r>
              <a:rPr lang="en-US" dirty="0">
                <a:latin typeface="Trebuchet MS" pitchFamily="34" charset="0"/>
              </a:rPr>
              <a:t>r - c</a:t>
            </a:r>
            <a:r>
              <a:rPr lang="en-US" baseline="-25000" dirty="0">
                <a:latin typeface="Trebuchet MS" pitchFamily="34" charset="0"/>
              </a:rPr>
              <a:t>2</a:t>
            </a:r>
            <a:r>
              <a:rPr lang="en-US" dirty="0">
                <a:latin typeface="Trebuchet MS" pitchFamily="34" charset="0"/>
              </a:rPr>
              <a:t> = 0 </a:t>
            </a:r>
            <a:r>
              <a:rPr lang="en-US" dirty="0" err="1">
                <a:latin typeface="Trebuchet MS" pitchFamily="34" charset="0"/>
              </a:rPr>
              <a:t>mempunyai</a:t>
            </a:r>
            <a:r>
              <a:rPr lang="en-US" dirty="0">
                <a:latin typeface="Trebuchet MS" pitchFamily="34" charset="0"/>
              </a:rPr>
              <a:t> </a:t>
            </a:r>
            <a:r>
              <a:rPr lang="en-US" dirty="0" err="1">
                <a:latin typeface="Trebuchet MS" pitchFamily="34" charset="0"/>
              </a:rPr>
              <a:t>dua</a:t>
            </a:r>
            <a:r>
              <a:rPr lang="en-US" dirty="0">
                <a:latin typeface="Trebuchet MS" pitchFamily="34" charset="0"/>
              </a:rPr>
              <a:t> </a:t>
            </a:r>
            <a:r>
              <a:rPr lang="en-US" dirty="0" err="1">
                <a:latin typeface="Trebuchet MS" pitchFamily="34" charset="0"/>
              </a:rPr>
              <a:t>akar</a:t>
            </a:r>
            <a:r>
              <a:rPr lang="en-US" dirty="0">
                <a:latin typeface="Trebuchet MS" pitchFamily="34" charset="0"/>
              </a:rPr>
              <a:t> </a:t>
            </a:r>
            <a:r>
              <a:rPr lang="en-US" dirty="0" err="1">
                <a:solidFill>
                  <a:schemeClr val="folHlink"/>
                </a:solidFill>
                <a:latin typeface="Trebuchet MS" pitchFamily="34" charset="0"/>
              </a:rPr>
              <a:t>berbeda</a:t>
            </a:r>
            <a:r>
              <a:rPr lang="en-US" dirty="0">
                <a:latin typeface="Trebuchet MS" pitchFamily="34" charset="0"/>
              </a:rPr>
              <a:t> r</a:t>
            </a:r>
            <a:r>
              <a:rPr lang="en-US" baseline="-25000" dirty="0">
                <a:latin typeface="Trebuchet MS" pitchFamily="34" charset="0"/>
              </a:rPr>
              <a:t>1</a:t>
            </a:r>
            <a:r>
              <a:rPr lang="en-US" dirty="0">
                <a:latin typeface="Trebuchet MS" pitchFamily="34" charset="0"/>
              </a:rPr>
              <a:t> </a:t>
            </a:r>
            <a:r>
              <a:rPr lang="en-US" dirty="0" err="1">
                <a:latin typeface="Trebuchet MS" pitchFamily="34" charset="0"/>
              </a:rPr>
              <a:t>dan</a:t>
            </a:r>
            <a:r>
              <a:rPr lang="en-US" dirty="0">
                <a:latin typeface="Trebuchet MS" pitchFamily="34" charset="0"/>
              </a:rPr>
              <a:t> r</a:t>
            </a:r>
            <a:r>
              <a:rPr lang="en-US" baseline="-25000" dirty="0">
                <a:latin typeface="Trebuchet MS" pitchFamily="34" charset="0"/>
              </a:rPr>
              <a:t>2</a:t>
            </a:r>
            <a:r>
              <a:rPr lang="en-US" dirty="0">
                <a:latin typeface="Trebuchet MS" pitchFamily="34" charset="0"/>
              </a:rPr>
              <a:t>. </a:t>
            </a:r>
          </a:p>
          <a:p>
            <a:pPr marL="0" indent="0" algn="just">
              <a:lnSpc>
                <a:spcPct val="90000"/>
              </a:lnSpc>
              <a:buFont typeface="Wingdings" pitchFamily="2" charset="2"/>
              <a:buNone/>
            </a:pPr>
            <a:r>
              <a:rPr lang="en-US" dirty="0" err="1">
                <a:latin typeface="Trebuchet MS" pitchFamily="34" charset="0"/>
              </a:rPr>
              <a:t>Maka</a:t>
            </a:r>
            <a:r>
              <a:rPr lang="en-US" dirty="0">
                <a:latin typeface="Trebuchet MS" pitchFamily="34" charset="0"/>
              </a:rPr>
              <a:t> </a:t>
            </a:r>
            <a:r>
              <a:rPr lang="en-US" dirty="0" err="1" smtClean="0">
                <a:latin typeface="Trebuchet MS" pitchFamily="34" charset="0"/>
              </a:rPr>
              <a:t>solusi</a:t>
            </a:r>
            <a:r>
              <a:rPr lang="en-US" dirty="0" smtClean="0">
                <a:latin typeface="Trebuchet MS" pitchFamily="34" charset="0"/>
              </a:rPr>
              <a:t> </a:t>
            </a:r>
            <a:r>
              <a:rPr lang="en-US" dirty="0" err="1" smtClean="0">
                <a:latin typeface="Trebuchet MS" pitchFamily="34" charset="0"/>
              </a:rPr>
              <a:t>homogen</a:t>
            </a:r>
            <a:r>
              <a:rPr lang="en-US" dirty="0" smtClean="0">
                <a:latin typeface="Trebuchet MS" pitchFamily="34" charset="0"/>
              </a:rPr>
              <a:t> </a:t>
            </a:r>
            <a:r>
              <a:rPr lang="en-US" dirty="0" err="1" smtClean="0">
                <a:latin typeface="Trebuchet MS" pitchFamily="34" charset="0"/>
              </a:rPr>
              <a:t>dari</a:t>
            </a:r>
            <a:r>
              <a:rPr lang="en-US" dirty="0" smtClean="0">
                <a:latin typeface="Trebuchet MS" pitchFamily="34" charset="0"/>
              </a:rPr>
              <a:t> </a:t>
            </a:r>
            <a:r>
              <a:rPr lang="en-US" dirty="0" err="1">
                <a:latin typeface="Trebuchet MS" pitchFamily="34" charset="0"/>
              </a:rPr>
              <a:t>relasi</a:t>
            </a:r>
            <a:r>
              <a:rPr lang="en-US" dirty="0">
                <a:latin typeface="Trebuchet MS" pitchFamily="34" charset="0"/>
              </a:rPr>
              <a:t> </a:t>
            </a:r>
            <a:r>
              <a:rPr lang="en-US" i="1" dirty="0">
                <a:latin typeface="Trebuchet MS" pitchFamily="34" charset="0"/>
              </a:rPr>
              <a:t>recurrence</a:t>
            </a:r>
            <a:r>
              <a:rPr lang="en-US" dirty="0">
                <a:latin typeface="Trebuchet MS" pitchFamily="34" charset="0"/>
              </a:rPr>
              <a:t> </a:t>
            </a:r>
          </a:p>
          <a:p>
            <a:pPr marL="0" indent="0" algn="ctr"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solidFill>
                  <a:schemeClr val="hlink"/>
                </a:solidFill>
                <a:latin typeface="Trebuchet MS" pitchFamily="34" charset="0"/>
              </a:rPr>
              <a:t>a</a:t>
            </a:r>
            <a:r>
              <a:rPr lang="en-US" baseline="-25000" dirty="0">
                <a:solidFill>
                  <a:schemeClr val="hlink"/>
                </a:solidFill>
                <a:latin typeface="Trebuchet MS" pitchFamily="34" charset="0"/>
              </a:rPr>
              <a:t>n</a:t>
            </a:r>
            <a:r>
              <a:rPr lang="en-US" dirty="0">
                <a:solidFill>
                  <a:schemeClr val="hlink"/>
                </a:solidFill>
                <a:latin typeface="Trebuchet MS" pitchFamily="34" charset="0"/>
              </a:rPr>
              <a:t> = c</a:t>
            </a:r>
            <a:r>
              <a:rPr lang="en-US" baseline="-25000" dirty="0">
                <a:solidFill>
                  <a:schemeClr val="hlink"/>
                </a:solidFill>
                <a:latin typeface="Trebuchet MS" pitchFamily="34" charset="0"/>
              </a:rPr>
              <a:t>1 </a:t>
            </a:r>
            <a:r>
              <a:rPr lang="en-US" dirty="0">
                <a:solidFill>
                  <a:schemeClr val="hlink"/>
                </a:solidFill>
                <a:latin typeface="Trebuchet MS" pitchFamily="34" charset="0"/>
              </a:rPr>
              <a:t>a</a:t>
            </a:r>
            <a:r>
              <a:rPr lang="en-US" baseline="-25000" dirty="0">
                <a:solidFill>
                  <a:schemeClr val="hlink"/>
                </a:solidFill>
                <a:latin typeface="Trebuchet MS" pitchFamily="34" charset="0"/>
              </a:rPr>
              <a:t>n-1 </a:t>
            </a:r>
            <a:r>
              <a:rPr lang="en-US" dirty="0">
                <a:solidFill>
                  <a:schemeClr val="hlink"/>
                </a:solidFill>
                <a:latin typeface="Trebuchet MS" pitchFamily="34" charset="0"/>
              </a:rPr>
              <a:t>+ c</a:t>
            </a:r>
            <a:r>
              <a:rPr lang="en-US" baseline="-25000" dirty="0">
                <a:solidFill>
                  <a:schemeClr val="hlink"/>
                </a:solidFill>
                <a:latin typeface="Trebuchet MS" pitchFamily="34" charset="0"/>
              </a:rPr>
              <a:t>2 </a:t>
            </a:r>
            <a:r>
              <a:rPr lang="en-US" dirty="0">
                <a:solidFill>
                  <a:schemeClr val="hlink"/>
                </a:solidFill>
                <a:latin typeface="Trebuchet MS" pitchFamily="34" charset="0"/>
              </a:rPr>
              <a:t>a</a:t>
            </a:r>
            <a:r>
              <a:rPr lang="en-US" baseline="-25000" dirty="0">
                <a:solidFill>
                  <a:schemeClr val="hlink"/>
                </a:solidFill>
                <a:latin typeface="Trebuchet MS" pitchFamily="34" charset="0"/>
              </a:rPr>
              <a:t>n-2</a:t>
            </a:r>
            <a:r>
              <a:rPr lang="en-US" dirty="0">
                <a:latin typeface="Trebuchet MS" pitchFamily="34" charset="0"/>
              </a:rPr>
              <a:t> </a:t>
            </a:r>
          </a:p>
          <a:p>
            <a:pPr marL="0" indent="0" algn="just">
              <a:lnSpc>
                <a:spcPct val="90000"/>
              </a:lnSpc>
              <a:buFont typeface="Wingdings" pitchFamily="2" charset="2"/>
              <a:buNone/>
            </a:pPr>
            <a:r>
              <a:rPr lang="en-US" dirty="0" err="1">
                <a:latin typeface="Trebuchet MS" pitchFamily="34" charset="0"/>
              </a:rPr>
              <a:t>berbentuk</a:t>
            </a:r>
            <a:r>
              <a:rPr lang="en-US" dirty="0">
                <a:latin typeface="Trebuchet MS" pitchFamily="34" charset="0"/>
              </a:rPr>
              <a:t> </a:t>
            </a:r>
          </a:p>
          <a:p>
            <a:pPr marL="0" indent="0" algn="ctr"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solidFill>
                  <a:schemeClr val="hlink"/>
                </a:solidFill>
                <a:latin typeface="Trebuchet MS" pitchFamily="34" charset="0"/>
              </a:rPr>
              <a:t>a</a:t>
            </a:r>
            <a:r>
              <a:rPr lang="en-US" baseline="-25000" dirty="0">
                <a:solidFill>
                  <a:schemeClr val="hlink"/>
                </a:solidFill>
                <a:latin typeface="Trebuchet MS" pitchFamily="34" charset="0"/>
              </a:rPr>
              <a:t>n</a:t>
            </a:r>
            <a:r>
              <a:rPr lang="en-US" dirty="0">
                <a:solidFill>
                  <a:schemeClr val="hlink"/>
                </a:solidFill>
                <a:latin typeface="Trebuchet MS" pitchFamily="34" charset="0"/>
              </a:rPr>
              <a:t> = </a:t>
            </a:r>
            <a:r>
              <a:rPr lang="en-US" dirty="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</a:t>
            </a:r>
            <a:r>
              <a:rPr lang="en-US" baseline="-25000" dirty="0">
                <a:solidFill>
                  <a:schemeClr val="hlink"/>
                </a:solidFill>
                <a:latin typeface="Trebuchet MS" pitchFamily="34" charset="0"/>
              </a:rPr>
              <a:t>1</a:t>
            </a:r>
            <a:r>
              <a:rPr lang="en-US" dirty="0">
                <a:solidFill>
                  <a:schemeClr val="hlink"/>
                </a:solidFill>
                <a:latin typeface="Trebuchet MS" pitchFamily="34" charset="0"/>
              </a:rPr>
              <a:t>r</a:t>
            </a:r>
            <a:r>
              <a:rPr lang="en-US" baseline="-25000" dirty="0">
                <a:solidFill>
                  <a:schemeClr val="hlink"/>
                </a:solidFill>
                <a:latin typeface="Trebuchet MS" pitchFamily="34" charset="0"/>
              </a:rPr>
              <a:t>1</a:t>
            </a:r>
            <a:r>
              <a:rPr lang="en-US" baseline="30000" dirty="0">
                <a:solidFill>
                  <a:schemeClr val="hlink"/>
                </a:solidFill>
                <a:latin typeface="Trebuchet MS" pitchFamily="34" charset="0"/>
              </a:rPr>
              <a:t>n</a:t>
            </a:r>
            <a:r>
              <a:rPr lang="en-US" dirty="0">
                <a:solidFill>
                  <a:schemeClr val="hlink"/>
                </a:solidFill>
                <a:latin typeface="Trebuchet MS" pitchFamily="34" charset="0"/>
              </a:rPr>
              <a:t> + </a:t>
            </a:r>
            <a:r>
              <a:rPr lang="en-US" dirty="0">
                <a:solidFill>
                  <a:schemeClr val="hlink"/>
                </a:solidFill>
                <a:latin typeface="Trebuchet MS" pitchFamily="34" charset="0"/>
                <a:sym typeface="Symbol" pitchFamily="18" charset="2"/>
              </a:rPr>
              <a:t></a:t>
            </a:r>
            <a:r>
              <a:rPr lang="en-US" baseline="-25000" dirty="0">
                <a:solidFill>
                  <a:schemeClr val="hlink"/>
                </a:solidFill>
                <a:latin typeface="Trebuchet MS" pitchFamily="34" charset="0"/>
              </a:rPr>
              <a:t>2</a:t>
            </a:r>
            <a:r>
              <a:rPr lang="en-US" dirty="0">
                <a:solidFill>
                  <a:schemeClr val="hlink"/>
                </a:solidFill>
                <a:latin typeface="Trebuchet MS" pitchFamily="34" charset="0"/>
              </a:rPr>
              <a:t>r</a:t>
            </a:r>
            <a:r>
              <a:rPr lang="en-US" baseline="-25000" dirty="0">
                <a:solidFill>
                  <a:schemeClr val="hlink"/>
                </a:solidFill>
                <a:latin typeface="Trebuchet MS" pitchFamily="34" charset="0"/>
              </a:rPr>
              <a:t>2</a:t>
            </a:r>
            <a:r>
              <a:rPr lang="en-US" baseline="30000" dirty="0">
                <a:solidFill>
                  <a:schemeClr val="hlink"/>
                </a:solidFill>
                <a:latin typeface="Trebuchet MS" pitchFamily="34" charset="0"/>
              </a:rPr>
              <a:t>n</a:t>
            </a:r>
            <a:r>
              <a:rPr lang="en-US" dirty="0">
                <a:latin typeface="Trebuchet MS" pitchFamily="34" charset="0"/>
              </a:rPr>
              <a:t>, n=0,1,2,… </a:t>
            </a:r>
          </a:p>
          <a:p>
            <a:pPr marL="0" indent="0" algn="ctr">
              <a:lnSpc>
                <a:spcPct val="90000"/>
              </a:lnSpc>
              <a:buFont typeface="Wingdings" pitchFamily="2" charset="2"/>
              <a:buNone/>
            </a:pPr>
            <a:r>
              <a:rPr lang="en-US" dirty="0" err="1">
                <a:latin typeface="Trebuchet MS" pitchFamily="34" charset="0"/>
              </a:rPr>
              <a:t>dengan</a:t>
            </a:r>
            <a:r>
              <a:rPr lang="en-US" dirty="0">
                <a:latin typeface="Trebuchet MS" pitchFamily="34" charset="0"/>
              </a:rPr>
              <a:t> </a:t>
            </a:r>
            <a:r>
              <a:rPr lang="en-US" dirty="0">
                <a:latin typeface="Trebuchet MS" pitchFamily="34" charset="0"/>
                <a:sym typeface="Symbol" pitchFamily="18" charset="2"/>
              </a:rPr>
              <a:t></a:t>
            </a:r>
            <a:r>
              <a:rPr lang="en-US" baseline="-25000" dirty="0">
                <a:latin typeface="Trebuchet MS" pitchFamily="34" charset="0"/>
              </a:rPr>
              <a:t>1</a:t>
            </a:r>
            <a:r>
              <a:rPr lang="en-US" dirty="0">
                <a:latin typeface="Trebuchet MS" pitchFamily="34" charset="0"/>
              </a:rPr>
              <a:t> </a:t>
            </a:r>
            <a:r>
              <a:rPr lang="en-US" dirty="0" err="1">
                <a:latin typeface="Trebuchet MS" pitchFamily="34" charset="0"/>
              </a:rPr>
              <a:t>dan</a:t>
            </a:r>
            <a:r>
              <a:rPr lang="en-US" dirty="0">
                <a:latin typeface="Trebuchet MS" pitchFamily="34" charset="0"/>
              </a:rPr>
              <a:t> </a:t>
            </a:r>
            <a:r>
              <a:rPr lang="en-US" dirty="0">
                <a:latin typeface="Trebuchet MS" pitchFamily="34" charset="0"/>
                <a:sym typeface="Symbol" pitchFamily="18" charset="2"/>
              </a:rPr>
              <a:t></a:t>
            </a:r>
            <a:r>
              <a:rPr lang="en-US" baseline="-25000" dirty="0">
                <a:latin typeface="Trebuchet MS" pitchFamily="34" charset="0"/>
              </a:rPr>
              <a:t>2</a:t>
            </a:r>
            <a:r>
              <a:rPr lang="en-US" dirty="0">
                <a:latin typeface="Trebuchet MS" pitchFamily="34" charset="0"/>
              </a:rPr>
              <a:t> </a:t>
            </a:r>
            <a:r>
              <a:rPr lang="en-US" dirty="0" err="1">
                <a:latin typeface="Trebuchet MS" pitchFamily="34" charset="0"/>
              </a:rPr>
              <a:t>konstan</a:t>
            </a:r>
            <a:r>
              <a:rPr lang="en-US" dirty="0">
                <a:latin typeface="Trebuchet MS" pitchFamily="34" charset="0"/>
              </a:rPr>
              <a:t>. </a:t>
            </a:r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981075" y="228600"/>
            <a:ext cx="8162925" cy="1006475"/>
          </a:xfrm>
        </p:spPr>
        <p:txBody>
          <a:bodyPr>
            <a:normAutofit fontScale="90000"/>
          </a:bodyPr>
          <a:lstStyle/>
          <a:p>
            <a:r>
              <a:rPr lang="en-US" sz="40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Solusi relasi recurrence homogen orde 2 dengan akar berbeda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447800"/>
            <a:ext cx="8110538" cy="5181600"/>
          </a:xfrm>
        </p:spPr>
        <p:txBody>
          <a:bodyPr/>
          <a:lstStyle/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 err="1">
                <a:latin typeface="Trebuchet MS" pitchFamily="34" charset="0"/>
              </a:rPr>
              <a:t>Carilah</a:t>
            </a:r>
            <a:r>
              <a:rPr lang="en-US" sz="2800" dirty="0">
                <a:latin typeface="Trebuchet MS" pitchFamily="34" charset="0"/>
              </a:rPr>
              <a:t> </a:t>
            </a:r>
            <a:r>
              <a:rPr lang="en-US" sz="2800" dirty="0" err="1">
                <a:latin typeface="Trebuchet MS" pitchFamily="34" charset="0"/>
              </a:rPr>
              <a:t>solusi</a:t>
            </a:r>
            <a:r>
              <a:rPr lang="en-US" sz="2800" dirty="0">
                <a:latin typeface="Trebuchet MS" pitchFamily="34" charset="0"/>
              </a:rPr>
              <a:t> </a:t>
            </a:r>
            <a:r>
              <a:rPr lang="en-US" sz="2800" dirty="0" err="1">
                <a:latin typeface="Trebuchet MS" pitchFamily="34" charset="0"/>
              </a:rPr>
              <a:t>dari</a:t>
            </a:r>
            <a:r>
              <a:rPr lang="en-US" sz="2800" dirty="0">
                <a:latin typeface="Trebuchet MS" pitchFamily="34" charset="0"/>
              </a:rPr>
              <a:t> </a:t>
            </a:r>
          </a:p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>
                <a:latin typeface="Trebuchet MS" pitchFamily="34" charset="0"/>
              </a:rPr>
              <a:t>a</a:t>
            </a:r>
            <a:r>
              <a:rPr lang="en-US" sz="2800" baseline="-25000" dirty="0">
                <a:latin typeface="Trebuchet MS" pitchFamily="34" charset="0"/>
              </a:rPr>
              <a:t>n</a:t>
            </a:r>
            <a:r>
              <a:rPr lang="en-US" sz="2800" dirty="0">
                <a:latin typeface="Trebuchet MS" pitchFamily="34" charset="0"/>
              </a:rPr>
              <a:t> = a</a:t>
            </a:r>
            <a:r>
              <a:rPr lang="en-US" sz="2800" baseline="-25000" dirty="0">
                <a:latin typeface="Trebuchet MS" pitchFamily="34" charset="0"/>
              </a:rPr>
              <a:t>n-1</a:t>
            </a:r>
            <a:r>
              <a:rPr lang="en-US" sz="2800" dirty="0">
                <a:latin typeface="Trebuchet MS" pitchFamily="34" charset="0"/>
              </a:rPr>
              <a:t> + 2a</a:t>
            </a:r>
            <a:r>
              <a:rPr lang="en-US" sz="2800" baseline="-25000" dirty="0">
                <a:latin typeface="Trebuchet MS" pitchFamily="34" charset="0"/>
              </a:rPr>
              <a:t>n-2</a:t>
            </a:r>
            <a:r>
              <a:rPr lang="en-US" sz="2800" dirty="0">
                <a:latin typeface="Trebuchet MS" pitchFamily="34" charset="0"/>
              </a:rPr>
              <a:t> 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 err="1">
                <a:latin typeface="Trebuchet MS" pitchFamily="34" charset="0"/>
              </a:rPr>
              <a:t>dengan</a:t>
            </a:r>
            <a:r>
              <a:rPr lang="en-US" sz="2800" dirty="0">
                <a:latin typeface="Trebuchet MS" pitchFamily="34" charset="0"/>
              </a:rPr>
              <a:t> a</a:t>
            </a:r>
            <a:r>
              <a:rPr lang="en-US" sz="2800" baseline="-25000" dirty="0">
                <a:latin typeface="Trebuchet MS" pitchFamily="34" charset="0"/>
              </a:rPr>
              <a:t>0</a:t>
            </a:r>
            <a:r>
              <a:rPr lang="en-US" sz="2800" dirty="0">
                <a:latin typeface="Trebuchet MS" pitchFamily="34" charset="0"/>
              </a:rPr>
              <a:t> = 2 </a:t>
            </a:r>
            <a:r>
              <a:rPr lang="en-US" sz="2800" dirty="0" err="1">
                <a:latin typeface="Trebuchet MS" pitchFamily="34" charset="0"/>
              </a:rPr>
              <a:t>dan</a:t>
            </a:r>
            <a:r>
              <a:rPr lang="en-US" sz="2800" dirty="0">
                <a:latin typeface="Trebuchet MS" pitchFamily="34" charset="0"/>
              </a:rPr>
              <a:t> a</a:t>
            </a:r>
            <a:r>
              <a:rPr lang="en-US" sz="2800" baseline="-25000" dirty="0">
                <a:latin typeface="Trebuchet MS" pitchFamily="34" charset="0"/>
              </a:rPr>
              <a:t>1</a:t>
            </a:r>
            <a:r>
              <a:rPr lang="en-US" sz="2800" dirty="0">
                <a:latin typeface="Trebuchet MS" pitchFamily="34" charset="0"/>
              </a:rPr>
              <a:t> =7.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 err="1">
                <a:solidFill>
                  <a:schemeClr val="hlink"/>
                </a:solidFill>
                <a:latin typeface="Trebuchet MS" pitchFamily="34" charset="0"/>
              </a:rPr>
              <a:t>Solusi</a:t>
            </a:r>
            <a:r>
              <a:rPr lang="en-US" sz="2800" dirty="0">
                <a:solidFill>
                  <a:schemeClr val="hlink"/>
                </a:solidFill>
                <a:latin typeface="Trebuchet MS" pitchFamily="34" charset="0"/>
              </a:rPr>
              <a:t>.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 err="1">
                <a:latin typeface="Trebuchet MS" pitchFamily="34" charset="0"/>
              </a:rPr>
              <a:t>Persamaan</a:t>
            </a:r>
            <a:r>
              <a:rPr lang="en-US" sz="2800" dirty="0">
                <a:latin typeface="Trebuchet MS" pitchFamily="34" charset="0"/>
              </a:rPr>
              <a:t> </a:t>
            </a:r>
            <a:r>
              <a:rPr lang="en-US" sz="2800" dirty="0" err="1">
                <a:latin typeface="Trebuchet MS" pitchFamily="34" charset="0"/>
              </a:rPr>
              <a:t>karakteristiknya</a:t>
            </a:r>
            <a:r>
              <a:rPr lang="en-US" sz="2800" dirty="0">
                <a:latin typeface="Trebuchet MS" pitchFamily="34" charset="0"/>
              </a:rPr>
              <a:t> </a:t>
            </a:r>
          </a:p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>
                <a:latin typeface="Trebuchet MS" pitchFamily="34" charset="0"/>
              </a:rPr>
              <a:t>r</a:t>
            </a:r>
            <a:r>
              <a:rPr lang="en-US" sz="2800" baseline="30000" dirty="0">
                <a:latin typeface="Trebuchet MS" pitchFamily="34" charset="0"/>
              </a:rPr>
              <a:t>2</a:t>
            </a:r>
            <a:r>
              <a:rPr lang="en-US" sz="2800" dirty="0">
                <a:latin typeface="Trebuchet MS" pitchFamily="34" charset="0"/>
              </a:rPr>
              <a:t> - r - 2 = 0, 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 err="1">
                <a:latin typeface="Trebuchet MS" pitchFamily="34" charset="0"/>
              </a:rPr>
              <a:t>mempunyai</a:t>
            </a:r>
            <a:r>
              <a:rPr lang="en-US" sz="2800" dirty="0">
                <a:latin typeface="Trebuchet MS" pitchFamily="34" charset="0"/>
              </a:rPr>
              <a:t> </a:t>
            </a:r>
            <a:r>
              <a:rPr lang="en-US" sz="2800" dirty="0" err="1">
                <a:latin typeface="Trebuchet MS" pitchFamily="34" charset="0"/>
              </a:rPr>
              <a:t>akar</a:t>
            </a:r>
            <a:r>
              <a:rPr lang="en-US" sz="2800" dirty="0">
                <a:latin typeface="Trebuchet MS" pitchFamily="34" charset="0"/>
              </a:rPr>
              <a:t> r = 2 </a:t>
            </a:r>
            <a:r>
              <a:rPr lang="en-US" sz="2800" dirty="0" err="1">
                <a:latin typeface="Trebuchet MS" pitchFamily="34" charset="0"/>
              </a:rPr>
              <a:t>dan</a:t>
            </a:r>
            <a:r>
              <a:rPr lang="en-US" sz="2800" dirty="0">
                <a:latin typeface="Trebuchet MS" pitchFamily="34" charset="0"/>
              </a:rPr>
              <a:t> r = -1. 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 err="1" smtClean="0">
                <a:latin typeface="Trebuchet MS" pitchFamily="34" charset="0"/>
              </a:rPr>
              <a:t>Solusi</a:t>
            </a:r>
            <a:r>
              <a:rPr lang="en-US" sz="2800" dirty="0" smtClean="0">
                <a:latin typeface="Trebuchet MS" pitchFamily="34" charset="0"/>
              </a:rPr>
              <a:t> </a:t>
            </a:r>
            <a:r>
              <a:rPr lang="en-US" sz="2800" dirty="0" err="1" smtClean="0">
                <a:latin typeface="Trebuchet MS" pitchFamily="34" charset="0"/>
              </a:rPr>
              <a:t>relasi</a:t>
            </a:r>
            <a:r>
              <a:rPr lang="en-US" sz="2800" dirty="0" smtClean="0">
                <a:latin typeface="Trebuchet MS" pitchFamily="34" charset="0"/>
              </a:rPr>
              <a:t> </a:t>
            </a:r>
            <a:r>
              <a:rPr lang="en-US" sz="2800" i="1" dirty="0">
                <a:latin typeface="Trebuchet MS" pitchFamily="34" charset="0"/>
              </a:rPr>
              <a:t>recurrence</a:t>
            </a:r>
            <a:r>
              <a:rPr lang="en-US" sz="2800" dirty="0">
                <a:latin typeface="Trebuchet MS" pitchFamily="34" charset="0"/>
              </a:rPr>
              <a:t> </a:t>
            </a:r>
            <a:r>
              <a:rPr lang="en-US" sz="2800" dirty="0" err="1">
                <a:latin typeface="Trebuchet MS" pitchFamily="34" charset="0"/>
              </a:rPr>
              <a:t>berbentuk</a:t>
            </a:r>
            <a:r>
              <a:rPr lang="en-US" sz="2800" dirty="0">
                <a:latin typeface="Trebuchet MS" pitchFamily="34" charset="0"/>
              </a:rPr>
              <a:t>  </a:t>
            </a:r>
          </a:p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>
                <a:latin typeface="Trebuchet MS" pitchFamily="34" charset="0"/>
              </a:rPr>
              <a:t>a</a:t>
            </a:r>
            <a:r>
              <a:rPr lang="en-US" sz="2800" baseline="-25000" dirty="0">
                <a:latin typeface="Trebuchet MS" pitchFamily="34" charset="0"/>
              </a:rPr>
              <a:t>n</a:t>
            </a:r>
            <a:r>
              <a:rPr lang="en-US" sz="2800" dirty="0">
                <a:latin typeface="Trebuchet MS" pitchFamily="34" charset="0"/>
              </a:rPr>
              <a:t>= 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</a:t>
            </a:r>
            <a:r>
              <a:rPr lang="en-US" sz="2800" baseline="-25000" dirty="0">
                <a:latin typeface="Trebuchet MS" pitchFamily="34" charset="0"/>
              </a:rPr>
              <a:t>1 </a:t>
            </a:r>
            <a:r>
              <a:rPr lang="en-US" sz="2800" dirty="0">
                <a:latin typeface="Trebuchet MS" pitchFamily="34" charset="0"/>
              </a:rPr>
              <a:t>2</a:t>
            </a:r>
            <a:r>
              <a:rPr lang="en-US" sz="2800" baseline="30000" dirty="0">
                <a:latin typeface="Trebuchet MS" pitchFamily="34" charset="0"/>
              </a:rPr>
              <a:t>n</a:t>
            </a:r>
            <a:r>
              <a:rPr lang="en-US" sz="2800" dirty="0">
                <a:latin typeface="Trebuchet MS" pitchFamily="34" charset="0"/>
              </a:rPr>
              <a:t> + </a:t>
            </a:r>
            <a:r>
              <a:rPr lang="en-US" sz="2800" dirty="0">
                <a:latin typeface="Trebuchet MS" pitchFamily="34" charset="0"/>
                <a:sym typeface="Symbol" pitchFamily="18" charset="2"/>
              </a:rPr>
              <a:t></a:t>
            </a:r>
            <a:r>
              <a:rPr lang="en-US" sz="2800" baseline="-25000" dirty="0">
                <a:latin typeface="Trebuchet MS" pitchFamily="34" charset="0"/>
              </a:rPr>
              <a:t>2 </a:t>
            </a:r>
            <a:r>
              <a:rPr lang="en-US" sz="2800" dirty="0">
                <a:latin typeface="Trebuchet MS" pitchFamily="34" charset="0"/>
              </a:rPr>
              <a:t>(-1)</a:t>
            </a:r>
            <a:r>
              <a:rPr lang="en-US" sz="2800" baseline="30000" dirty="0">
                <a:latin typeface="Trebuchet MS" pitchFamily="34" charset="0"/>
              </a:rPr>
              <a:t>n</a:t>
            </a:r>
            <a:r>
              <a:rPr lang="en-US" sz="2800" dirty="0">
                <a:latin typeface="Trebuchet MS" pitchFamily="34" charset="0"/>
              </a:rPr>
              <a:t> .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 err="1">
                <a:latin typeface="Trebuchet MS" pitchFamily="34" charset="0"/>
              </a:rPr>
              <a:t>Karena</a:t>
            </a:r>
            <a:r>
              <a:rPr lang="en-US" sz="2800" dirty="0">
                <a:latin typeface="Trebuchet MS" pitchFamily="34" charset="0"/>
              </a:rPr>
              <a:t> a</a:t>
            </a:r>
            <a:r>
              <a:rPr lang="en-US" sz="2800" baseline="-25000" dirty="0">
                <a:latin typeface="Trebuchet MS" pitchFamily="34" charset="0"/>
              </a:rPr>
              <a:t>0</a:t>
            </a:r>
            <a:r>
              <a:rPr lang="en-US" sz="2800" dirty="0">
                <a:latin typeface="Trebuchet MS" pitchFamily="34" charset="0"/>
              </a:rPr>
              <a:t>= 2 </a:t>
            </a:r>
            <a:r>
              <a:rPr lang="en-US" sz="2800" dirty="0" err="1">
                <a:latin typeface="Trebuchet MS" pitchFamily="34" charset="0"/>
              </a:rPr>
              <a:t>dan</a:t>
            </a:r>
            <a:r>
              <a:rPr lang="en-US" sz="2800" dirty="0">
                <a:latin typeface="Trebuchet MS" pitchFamily="34" charset="0"/>
              </a:rPr>
              <a:t> a</a:t>
            </a:r>
            <a:r>
              <a:rPr lang="en-US" sz="2800" baseline="-25000" dirty="0">
                <a:latin typeface="Trebuchet MS" pitchFamily="34" charset="0"/>
              </a:rPr>
              <a:t>1</a:t>
            </a:r>
            <a:r>
              <a:rPr lang="en-US" sz="2800" dirty="0">
                <a:latin typeface="Trebuchet MS" pitchFamily="34" charset="0"/>
              </a:rPr>
              <a:t>= 7, </a:t>
            </a:r>
            <a:r>
              <a:rPr lang="en-US" sz="2800" dirty="0" err="1" smtClean="0">
                <a:latin typeface="Trebuchet MS" pitchFamily="34" charset="0"/>
              </a:rPr>
              <a:t>diperoleh</a:t>
            </a:r>
            <a:endParaRPr lang="en-US" sz="2800" dirty="0">
              <a:latin typeface="Trebuchet MS" pitchFamily="34" charset="0"/>
            </a:endParaRPr>
          </a:p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>
                <a:solidFill>
                  <a:srgbClr val="FF0000"/>
                </a:solidFill>
                <a:latin typeface="Trebuchet MS" pitchFamily="34" charset="0"/>
              </a:rPr>
              <a:t>a</a:t>
            </a:r>
            <a:r>
              <a:rPr lang="en-US" sz="2800" baseline="-25000" dirty="0">
                <a:solidFill>
                  <a:srgbClr val="FF0000"/>
                </a:solidFill>
                <a:latin typeface="Trebuchet MS" pitchFamily="34" charset="0"/>
              </a:rPr>
              <a:t>n</a:t>
            </a:r>
            <a:r>
              <a:rPr lang="en-US" sz="2800" dirty="0">
                <a:solidFill>
                  <a:srgbClr val="FF0000"/>
                </a:solidFill>
                <a:latin typeface="Trebuchet MS" pitchFamily="34" charset="0"/>
              </a:rPr>
              <a:t> = </a:t>
            </a:r>
            <a:r>
              <a:rPr lang="en-US" sz="2800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3</a:t>
            </a:r>
            <a:r>
              <a:rPr lang="en-US" sz="2800" dirty="0">
                <a:solidFill>
                  <a:srgbClr val="FF0000"/>
                </a:solidFill>
                <a:latin typeface="Trebuchet MS" pitchFamily="34" charset="0"/>
              </a:rPr>
              <a:t>2</a:t>
            </a:r>
            <a:r>
              <a:rPr lang="en-US" sz="2800" baseline="30000" dirty="0">
                <a:solidFill>
                  <a:srgbClr val="FF0000"/>
                </a:solidFill>
                <a:latin typeface="Trebuchet MS" pitchFamily="34" charset="0"/>
              </a:rPr>
              <a:t>n</a:t>
            </a:r>
            <a:r>
              <a:rPr lang="en-US" sz="2800" dirty="0">
                <a:solidFill>
                  <a:srgbClr val="FF0000"/>
                </a:solidFill>
                <a:latin typeface="Trebuchet MS" pitchFamily="34" charset="0"/>
              </a:rPr>
              <a:t> - (-1)</a:t>
            </a:r>
            <a:r>
              <a:rPr lang="en-US" sz="2800" baseline="30000" dirty="0">
                <a:solidFill>
                  <a:srgbClr val="FF0000"/>
                </a:solidFill>
                <a:latin typeface="Trebuchet MS" pitchFamily="34" charset="0"/>
              </a:rPr>
              <a:t>n  </a:t>
            </a:r>
            <a:r>
              <a:rPr lang="en-US" sz="2800" dirty="0">
                <a:solidFill>
                  <a:srgbClr val="FF0000"/>
                </a:solidFill>
                <a:latin typeface="Trebuchet MS" pitchFamily="34" charset="0"/>
              </a:rPr>
              <a:t>.</a:t>
            </a:r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8162925" cy="762000"/>
          </a:xfrm>
        </p:spPr>
        <p:txBody>
          <a:bodyPr/>
          <a:lstStyle/>
          <a:p>
            <a:r>
              <a:rPr lang="en-US" sz="42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Contoh (1)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9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9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91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91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91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91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91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91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uiExpand="1" build="p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1717</TotalTime>
  <Words>1039</Words>
  <Application>Microsoft Office PowerPoint</Application>
  <PresentationFormat>On-screen Show (4:3)</PresentationFormat>
  <Paragraphs>182</Paragraphs>
  <Slides>19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Concourse</vt:lpstr>
      <vt:lpstr>Microsoft ClipArt Gallery</vt:lpstr>
      <vt:lpstr>Equation</vt:lpstr>
      <vt:lpstr>Relasi Recurrence</vt:lpstr>
      <vt:lpstr>Pendahuluan</vt:lpstr>
      <vt:lpstr>Relasi Recurrence</vt:lpstr>
      <vt:lpstr>Pemodelan dengan relasi recurrence</vt:lpstr>
      <vt:lpstr>Relasi recurrence linear homogen berderajat k dengan koefisien konstan</vt:lpstr>
      <vt:lpstr>Classifying recurrences</vt:lpstr>
      <vt:lpstr>Mencari solusi</vt:lpstr>
      <vt:lpstr>Solusi relasi recurrence homogen orde 2 dengan akar berbeda</vt:lpstr>
      <vt:lpstr>Contoh (1)</vt:lpstr>
      <vt:lpstr>Contoh (2)</vt:lpstr>
      <vt:lpstr>Slide 11</vt:lpstr>
      <vt:lpstr>Slide 12</vt:lpstr>
      <vt:lpstr>Tentukan solusi dari</vt:lpstr>
      <vt:lpstr>Solusi relasi recurrence homogen orde 2 dengan akar tunggal</vt:lpstr>
      <vt:lpstr>Tentukan solusi dari</vt:lpstr>
      <vt:lpstr>Solusi relasi recurrence homogen orde n dengan akar berbeda</vt:lpstr>
      <vt:lpstr>Contoh (2)</vt:lpstr>
      <vt:lpstr>Solusi relasi recurrence homogen orde 2</vt:lpstr>
      <vt:lpstr>Contoh (3)</vt:lpstr>
    </vt:vector>
  </TitlesOfParts>
  <Company>MAITB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Peluang Diskrit</dc:title>
  <dc:creator>Mugen</dc:creator>
  <cp:lastModifiedBy>HERU</cp:lastModifiedBy>
  <cp:revision>167</cp:revision>
  <dcterms:created xsi:type="dcterms:W3CDTF">2004-03-05T15:12:31Z</dcterms:created>
  <dcterms:modified xsi:type="dcterms:W3CDTF">2011-08-26T01:03:16Z</dcterms:modified>
</cp:coreProperties>
</file>