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27"/>
  </p:notesMasterIdLst>
  <p:handoutMasterIdLst>
    <p:handoutMasterId r:id="rId28"/>
  </p:handoutMasterIdLst>
  <p:sldIdLst>
    <p:sldId id="256" r:id="rId3"/>
    <p:sldId id="260" r:id="rId4"/>
    <p:sldId id="262" r:id="rId5"/>
    <p:sldId id="263" r:id="rId6"/>
    <p:sldId id="291" r:id="rId7"/>
    <p:sldId id="266" r:id="rId8"/>
    <p:sldId id="292" r:id="rId9"/>
    <p:sldId id="293" r:id="rId10"/>
    <p:sldId id="264" r:id="rId11"/>
    <p:sldId id="265" r:id="rId12"/>
    <p:sldId id="275" r:id="rId13"/>
    <p:sldId id="296" r:id="rId14"/>
    <p:sldId id="270" r:id="rId15"/>
    <p:sldId id="298" r:id="rId16"/>
    <p:sldId id="297" r:id="rId17"/>
    <p:sldId id="274" r:id="rId18"/>
    <p:sldId id="295" r:id="rId19"/>
    <p:sldId id="294" r:id="rId20"/>
    <p:sldId id="299" r:id="rId21"/>
    <p:sldId id="302" r:id="rId22"/>
    <p:sldId id="301" r:id="rId23"/>
    <p:sldId id="304" r:id="rId24"/>
    <p:sldId id="267" r:id="rId25"/>
    <p:sldId id="305" r:id="rId26"/>
  </p:sldIdLst>
  <p:sldSz cx="18286413" cy="10287000"/>
  <p:notesSz cx="6858000" cy="9144000"/>
  <p:defaultTextStyle>
    <a:defPPr>
      <a:defRPr lang="en-US"/>
    </a:defPPr>
    <a:lvl1pPr marL="0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808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9" autoAdjust="0"/>
    <p:restoredTop sz="94176" autoAdjust="0"/>
  </p:normalViewPr>
  <p:slideViewPr>
    <p:cSldViewPr>
      <p:cViewPr varScale="1">
        <p:scale>
          <a:sx n="45" d="100"/>
          <a:sy n="45" d="100"/>
        </p:scale>
        <p:origin x="-330" y="17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BFA6-89EB-4D76-957E-E1C3AE8B4DCF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09484-7E19-44C5-BBA7-955540985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72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FB5F9-9D2A-4583-AD64-D8BB94702748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9FC20-7366-4A0C-AA7D-F4AAF6FB2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53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5614814" y="1615108"/>
            <a:ext cx="10147990" cy="4426102"/>
          </a:xfrm>
        </p:spPr>
        <p:txBody>
          <a:bodyPr anchor="b">
            <a:noAutofit/>
          </a:bodyPr>
          <a:lstStyle>
            <a:lvl1pPr algn="l">
              <a:lnSpc>
                <a:spcPts val="9000"/>
              </a:lnSpc>
              <a:defRPr sz="9600"/>
            </a:lvl1pPr>
          </a:lstStyle>
          <a:p>
            <a:r>
              <a:rPr lang="en-US" altLang="ja-JP" dirty="0" smtClean="0"/>
              <a:t>Presentation</a:t>
            </a:r>
            <a:br>
              <a:rPr lang="en-US" altLang="ja-JP" dirty="0" smtClean="0"/>
            </a:br>
            <a:r>
              <a:rPr lang="en-US" altLang="ja-JP" dirty="0" smtClean="0"/>
              <a:t>Title Here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5758830" y="6439644"/>
            <a:ext cx="10153128" cy="1584176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36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</a:p>
          <a:p>
            <a:r>
              <a:rPr lang="en-US" dirty="0" smtClean="0"/>
              <a:t>Sub Title Here</a:t>
            </a:r>
            <a:endParaRPr lang="en-US" dirty="0"/>
          </a:p>
        </p:txBody>
      </p:sp>
      <p:sp>
        <p:nvSpPr>
          <p:cNvPr id="8" name="正方形/長方形 7"/>
          <p:cNvSpPr/>
          <p:nvPr userDrawn="1"/>
        </p:nvSpPr>
        <p:spPr>
          <a:xfrm rot="18000000">
            <a:off x="-5375643" y="4058014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正方形/長方形 8"/>
          <p:cNvSpPr/>
          <p:nvPr userDrawn="1"/>
        </p:nvSpPr>
        <p:spPr>
          <a:xfrm rot="18000000">
            <a:off x="-7103297" y="4242009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8106139" y="4043991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9066134" y="392434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 rot="18000000">
            <a:off x="10532918" y="5975218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 rot="18000000">
            <a:off x="9530076" y="5808404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6" name="正方形/長方形 15"/>
          <p:cNvSpPr/>
          <p:nvPr userDrawn="1"/>
        </p:nvSpPr>
        <p:spPr>
          <a:xfrm rot="18000000">
            <a:off x="8570081" y="5688761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-22244906" y="407674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 rot="18000000">
            <a:off x="-20596954" y="3917992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正方形/長方形 22"/>
          <p:cNvSpPr/>
          <p:nvPr userDrawn="1"/>
        </p:nvSpPr>
        <p:spPr>
          <a:xfrm>
            <a:off x="5614814" y="6079604"/>
            <a:ext cx="10153128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0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20" grpId="0" animBg="1"/>
      <p:bldP spid="22" grpId="0" animBg="1"/>
      <p:bldP spid="2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370321" y="2920332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2590478" y="3559324"/>
            <a:ext cx="9937104" cy="504056"/>
          </a:xfrm>
          <a:solidFill>
            <a:schemeClr val="tx1">
              <a:lumMod val="60000"/>
              <a:lumOff val="40000"/>
            </a:schemeClr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1370321" y="5905330"/>
            <a:ext cx="6764774" cy="72168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2590478" y="6544322"/>
            <a:ext cx="9937104" cy="504056"/>
          </a:xfrm>
          <a:solidFill>
            <a:schemeClr val="tx1">
              <a:lumMod val="60000"/>
              <a:lumOff val="40000"/>
            </a:schemeClr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366340" y="4135388"/>
            <a:ext cx="15265697" cy="1512167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1366341" y="7159725"/>
            <a:ext cx="15265697" cy="1512167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9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25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5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75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25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75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25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75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16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259901" y="2683618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3670301" y="5184075"/>
            <a:ext cx="6764774" cy="72168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5920" y="3466626"/>
            <a:ext cx="10050393" cy="1512167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3669785" y="5935588"/>
            <a:ext cx="10045691" cy="1512167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5758830" y="7704356"/>
            <a:ext cx="6764774" cy="721683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5758017" y="8455869"/>
            <a:ext cx="10045691" cy="1512167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7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"/>
                            </p:stCondLst>
                            <p:childTnLst>
                              <p:par>
                                <p:cTn id="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5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5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750"/>
                            </p:stCondLst>
                            <p:childTnLst>
                              <p:par>
                                <p:cTn id="6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250"/>
                            </p:stCondLst>
                            <p:childTnLst>
                              <p:par>
                                <p:cTn id="7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750"/>
                            </p:stCondLst>
                            <p:childTnLst>
                              <p:par>
                                <p:cTn id="7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250"/>
                            </p:stCondLst>
                            <p:childTnLst>
                              <p:par>
                                <p:cTn id="7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750"/>
                            </p:stCondLst>
                            <p:childTnLst>
                              <p:par>
                                <p:cTn id="8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16" grpId="0" build="p" animBg="1">
        <p:tmplLst>
          <p:tmpl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 animBg="1">
        <p:tmplLst>
          <p:tmpl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 animBg="1">
        <p:tmplLst>
          <p:tmpl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1356978" y="2551212"/>
            <a:ext cx="5265948" cy="6243067"/>
          </a:xfrm>
        </p:spPr>
        <p:txBody>
          <a:bodyPr anchor="ctr">
            <a:normAutofit/>
          </a:bodyPr>
          <a:lstStyle>
            <a:lvl1pPr algn="l">
              <a:defRPr sz="4400"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6694934" y="4304948"/>
            <a:ext cx="10738556" cy="2782768"/>
          </a:xfrm>
        </p:spPr>
        <p:txBody>
          <a:bodyPr anchor="ctr"/>
          <a:lstStyle>
            <a:lvl1pPr algn="l">
              <a:defRPr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0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1006302" y="3631332"/>
            <a:ext cx="16427188" cy="1080120"/>
          </a:xfrm>
        </p:spPr>
        <p:txBody>
          <a:bodyPr anchor="ctr">
            <a:normAutofit/>
          </a:bodyPr>
          <a:lstStyle>
            <a:lvl1pPr algn="ctr">
              <a:defRPr sz="4400"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015666" y="4664988"/>
            <a:ext cx="16417824" cy="2782768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0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Horizonta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2590478" y="6007596"/>
            <a:ext cx="12599218" cy="1080120"/>
          </a:xfrm>
        </p:spPr>
        <p:txBody>
          <a:bodyPr anchor="ctr">
            <a:normAutofit/>
          </a:bodyPr>
          <a:lstStyle>
            <a:lvl1pPr algn="ctr">
              <a:defRPr sz="4400"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2599842" y="7041252"/>
            <a:ext cx="12592036" cy="2782768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1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8" name="図プレースホルダー 7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014538" y="2766889"/>
            <a:ext cx="5760516" cy="5760516"/>
          </a:xfrm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8011092" y="2765632"/>
            <a:ext cx="8476929" cy="721683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7991078" y="3631332"/>
            <a:ext cx="8496943" cy="5328592"/>
          </a:xfrm>
        </p:spPr>
        <p:txBody>
          <a:bodyPr anchor="t">
            <a:normAutofit/>
          </a:bodyPr>
          <a:lstStyle>
            <a:lvl1pPr algn="l">
              <a:defRPr sz="24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 rot="21288877">
            <a:off x="2253290" y="8210533"/>
            <a:ext cx="5760000" cy="766544"/>
          </a:xfrm>
          <a:gradFill flip="none" rotWithShape="1">
            <a:gsLst>
              <a:gs pos="0">
                <a:schemeClr val="accent1">
                  <a:alpha val="0"/>
                </a:schemeClr>
              </a:gs>
              <a:gs pos="50000">
                <a:schemeClr val="accent1"/>
              </a:gs>
              <a:gs pos="100000">
                <a:schemeClr val="accent1"/>
              </a:gs>
            </a:gsLst>
            <a:lin ang="0" scaled="0"/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200" baseline="0">
                <a:solidFill>
                  <a:schemeClr val="bg1">
                    <a:lumMod val="8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Caption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3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5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5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5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25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8" grpId="0"/>
      <p:bldP spid="25" grpId="0" build="p" animBg="1">
        <p:tmplLst>
          <p:tmpl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8" name="図プレースホルダー 7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006302" y="3064786"/>
            <a:ext cx="3374388" cy="3374388"/>
          </a:xfrm>
          <a:ln w="28575">
            <a:noFill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 rot="21288877">
            <a:off x="448802" y="6347140"/>
            <a:ext cx="4354395" cy="607972"/>
          </a:xfrm>
          <a:gradFill flip="none" rotWithShape="1">
            <a:gsLst>
              <a:gs pos="0">
                <a:schemeClr val="accent1">
                  <a:alpha val="0"/>
                </a:schemeClr>
              </a:gs>
              <a:gs pos="50000">
                <a:schemeClr val="accent1"/>
              </a:gs>
              <a:gs pos="100000">
                <a:schemeClr val="accent1"/>
              </a:gs>
            </a:gsLst>
            <a:lin ang="0" scaled="0"/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Caption Here</a:t>
            </a:r>
            <a:endParaRPr lang="en-US" dirty="0"/>
          </a:p>
        </p:txBody>
      </p:sp>
      <p:sp>
        <p:nvSpPr>
          <p:cNvPr id="18" name="図プレースホルダー 7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5182766" y="4361276"/>
            <a:ext cx="3374388" cy="3374388"/>
          </a:xfrm>
          <a:ln w="28575">
            <a:noFill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 rot="21288877">
            <a:off x="4625266" y="7643630"/>
            <a:ext cx="4354395" cy="607972"/>
          </a:xfrm>
          <a:gradFill flip="none" rotWithShape="1">
            <a:gsLst>
              <a:gs pos="0">
                <a:schemeClr val="accent2">
                  <a:alpha val="0"/>
                </a:schemeClr>
              </a:gs>
              <a:gs pos="50000">
                <a:schemeClr val="accent2"/>
              </a:gs>
              <a:gs pos="100000">
                <a:schemeClr val="accent2"/>
              </a:gs>
            </a:gsLst>
            <a:lin ang="0" scaled="0"/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Caption Here</a:t>
            </a:r>
            <a:endParaRPr lang="en-US" dirty="0"/>
          </a:p>
        </p:txBody>
      </p:sp>
      <p:sp>
        <p:nvSpPr>
          <p:cNvPr id="24" name="図プレースホルダー 7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359230" y="2617184"/>
            <a:ext cx="3374388" cy="3374388"/>
          </a:xfrm>
          <a:ln w="28575">
            <a:noFill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 rot="21288877">
            <a:off x="8801730" y="5899538"/>
            <a:ext cx="4354395" cy="607972"/>
          </a:xfrm>
          <a:gradFill flip="none" rotWithShape="1">
            <a:gsLst>
              <a:gs pos="0">
                <a:schemeClr val="accent3">
                  <a:alpha val="0"/>
                </a:schemeClr>
              </a:gs>
              <a:gs pos="50000">
                <a:schemeClr val="accent3"/>
              </a:gs>
              <a:gs pos="100000">
                <a:schemeClr val="accent3"/>
              </a:gs>
            </a:gsLst>
            <a:lin ang="0" scaled="0"/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Caption Here</a:t>
            </a:r>
            <a:endParaRPr lang="en-US" dirty="0"/>
          </a:p>
        </p:txBody>
      </p:sp>
      <p:sp>
        <p:nvSpPr>
          <p:cNvPr id="28" name="図プレースホルダー 7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13535694" y="3477508"/>
            <a:ext cx="3374388" cy="3374388"/>
          </a:xfrm>
          <a:ln w="28575">
            <a:noFill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 rot="21288877">
            <a:off x="12978194" y="6759862"/>
            <a:ext cx="4354395" cy="607972"/>
          </a:xfrm>
          <a:gradFill flip="none" rotWithShape="1">
            <a:gsLst>
              <a:gs pos="0">
                <a:schemeClr val="accent4">
                  <a:alpha val="0"/>
                </a:schemeClr>
              </a:gs>
              <a:gs pos="50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Caption Here</a:t>
            </a:r>
            <a:endParaRPr lang="en-US" dirty="0"/>
          </a:p>
        </p:txBody>
      </p:sp>
      <p:sp>
        <p:nvSpPr>
          <p:cNvPr id="30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934294" y="7303740"/>
            <a:ext cx="3456384" cy="1440160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5038752" y="8599884"/>
            <a:ext cx="3456384" cy="1440160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9287224" y="6871692"/>
            <a:ext cx="3456384" cy="1440160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3463687" y="7591772"/>
            <a:ext cx="3456384" cy="1440160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9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7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2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75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25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8" grpId="0"/>
      <p:bldP spid="22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/>
      <p:bldP spid="23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/>
      <p:bldP spid="27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/>
      <p:bldP spid="29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Graphs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30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366342" y="7231732"/>
            <a:ext cx="3600400" cy="2016224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5182766" y="7231732"/>
            <a:ext cx="3600400" cy="2016224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8999190" y="7231732"/>
            <a:ext cx="3600400" cy="2016224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2815614" y="7231732"/>
            <a:ext cx="3600400" cy="2016224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25" hasCustomPrompt="1"/>
          </p:nvPr>
        </p:nvSpPr>
        <p:spPr>
          <a:xfrm>
            <a:off x="1510358" y="2906150"/>
            <a:ext cx="3463111" cy="3461486"/>
          </a:xfrm>
          <a:effectLst/>
        </p:spPr>
        <p:txBody>
          <a:bodyPr>
            <a:normAutofit/>
          </a:bodyPr>
          <a:lstStyle>
            <a:lvl1pPr>
              <a:defRPr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4" name="グラフ プレースホルダー 5"/>
          <p:cNvSpPr>
            <a:spLocks noGrp="1"/>
          </p:cNvSpPr>
          <p:nvPr>
            <p:ph type="chart" sz="quarter" idx="26" hasCustomPrompt="1"/>
          </p:nvPr>
        </p:nvSpPr>
        <p:spPr>
          <a:xfrm>
            <a:off x="5302706" y="2905356"/>
            <a:ext cx="3463111" cy="3461486"/>
          </a:xfrm>
          <a:effectLst/>
        </p:spPr>
        <p:txBody>
          <a:bodyPr>
            <a:normAutofit/>
          </a:bodyPr>
          <a:lstStyle>
            <a:lvl1pPr>
              <a:defRPr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5" name="グラフ プレースホルダー 5"/>
          <p:cNvSpPr>
            <a:spLocks noGrp="1"/>
          </p:cNvSpPr>
          <p:nvPr>
            <p:ph type="chart" sz="quarter" idx="27" hasCustomPrompt="1"/>
          </p:nvPr>
        </p:nvSpPr>
        <p:spPr>
          <a:xfrm>
            <a:off x="9129752" y="2905356"/>
            <a:ext cx="3463111" cy="3461486"/>
          </a:xfrm>
          <a:effectLst/>
        </p:spPr>
        <p:txBody>
          <a:bodyPr>
            <a:normAutofit/>
          </a:bodyPr>
          <a:lstStyle>
            <a:lvl1pPr>
              <a:defRPr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6" name="グラフ プレースホルダー 5"/>
          <p:cNvSpPr>
            <a:spLocks noGrp="1"/>
          </p:cNvSpPr>
          <p:nvPr>
            <p:ph type="chart" sz="quarter" idx="28" hasCustomPrompt="1"/>
          </p:nvPr>
        </p:nvSpPr>
        <p:spPr>
          <a:xfrm>
            <a:off x="12952903" y="2900254"/>
            <a:ext cx="3463111" cy="3461486"/>
          </a:xfrm>
          <a:effectLst/>
        </p:spPr>
        <p:txBody>
          <a:bodyPr>
            <a:normAutofit/>
          </a:bodyPr>
          <a:lstStyle>
            <a:lvl1pPr>
              <a:defRPr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518677" y="6727676"/>
            <a:ext cx="3448065" cy="505659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5"/>
          <p:cNvSpPr>
            <a:spLocks noGrp="1"/>
          </p:cNvSpPr>
          <p:nvPr>
            <p:ph type="body" sz="quarter" idx="29" hasCustomPrompt="1"/>
          </p:nvPr>
        </p:nvSpPr>
        <p:spPr>
          <a:xfrm>
            <a:off x="5326782" y="6727676"/>
            <a:ext cx="3448065" cy="505659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9" name="テキスト プレースホルダー 5"/>
          <p:cNvSpPr>
            <a:spLocks noGrp="1"/>
          </p:cNvSpPr>
          <p:nvPr>
            <p:ph type="body" sz="quarter" idx="30" hasCustomPrompt="1"/>
          </p:nvPr>
        </p:nvSpPr>
        <p:spPr>
          <a:xfrm>
            <a:off x="9143206" y="6727676"/>
            <a:ext cx="3448065" cy="505659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0" name="テキスト プレースホルダー 5"/>
          <p:cNvSpPr>
            <a:spLocks noGrp="1"/>
          </p:cNvSpPr>
          <p:nvPr>
            <p:ph type="body" sz="quarter" idx="31" hasCustomPrompt="1"/>
          </p:nvPr>
        </p:nvSpPr>
        <p:spPr>
          <a:xfrm>
            <a:off x="12959630" y="6727676"/>
            <a:ext cx="3448065" cy="505659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2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7" name="表プレースホルダー 6"/>
          <p:cNvSpPr>
            <a:spLocks noGrp="1"/>
          </p:cNvSpPr>
          <p:nvPr>
            <p:ph type="tbl" sz="quarter" idx="22" hasCustomPrompt="1"/>
          </p:nvPr>
        </p:nvSpPr>
        <p:spPr>
          <a:xfrm>
            <a:off x="1798390" y="2840039"/>
            <a:ext cx="4392613" cy="475173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Add Table</a:t>
            </a:r>
            <a:endParaRPr lang="en-US" dirty="0"/>
          </a:p>
        </p:txBody>
      </p:sp>
      <p:sp>
        <p:nvSpPr>
          <p:cNvPr id="43" name="表プレースホルダー 6"/>
          <p:cNvSpPr>
            <a:spLocks noGrp="1"/>
          </p:cNvSpPr>
          <p:nvPr>
            <p:ph type="tbl" sz="quarter" idx="23" hasCustomPrompt="1"/>
          </p:nvPr>
        </p:nvSpPr>
        <p:spPr>
          <a:xfrm>
            <a:off x="6766942" y="2845374"/>
            <a:ext cx="4392613" cy="475173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Add Table</a:t>
            </a:r>
            <a:endParaRPr lang="en-US" dirty="0"/>
          </a:p>
        </p:txBody>
      </p:sp>
      <p:sp>
        <p:nvSpPr>
          <p:cNvPr id="44" name="表プレースホルダー 6"/>
          <p:cNvSpPr>
            <a:spLocks noGrp="1"/>
          </p:cNvSpPr>
          <p:nvPr>
            <p:ph type="tbl" sz="quarter" idx="24" hasCustomPrompt="1"/>
          </p:nvPr>
        </p:nvSpPr>
        <p:spPr>
          <a:xfrm>
            <a:off x="11735369" y="2845374"/>
            <a:ext cx="4392613" cy="475173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Add Table</a:t>
            </a:r>
            <a:endParaRPr lang="en-US" dirty="0"/>
          </a:p>
        </p:txBody>
      </p:sp>
      <p:sp>
        <p:nvSpPr>
          <p:cNvPr id="45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255937" y="7807796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6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1956" y="8527876"/>
            <a:ext cx="15265697" cy="1440160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5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5038750" y="3813742"/>
            <a:ext cx="12313368" cy="1329758"/>
          </a:xfrm>
        </p:spPr>
        <p:txBody>
          <a:bodyPr anchor="b">
            <a:noAutofit/>
          </a:bodyPr>
          <a:lstStyle>
            <a:lvl1pPr algn="l">
              <a:lnSpc>
                <a:spcPts val="9000"/>
              </a:lnSpc>
              <a:defRPr sz="4800" baseline="0">
                <a:latin typeface="Aleo-BoldItalic" pitchFamily="34" charset="0"/>
              </a:defRPr>
            </a:lvl1pPr>
          </a:lstStyle>
          <a:p>
            <a:r>
              <a:rPr lang="en-US" altLang="ja-JP" dirty="0" smtClean="0"/>
              <a:t>Text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5038750" y="4936096"/>
            <a:ext cx="10153128" cy="567444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Text</a:t>
            </a:r>
            <a:endParaRPr lang="en-US" dirty="0"/>
          </a:p>
        </p:txBody>
      </p:sp>
      <p:sp>
        <p:nvSpPr>
          <p:cNvPr id="8" name="正方形/長方形 7"/>
          <p:cNvSpPr/>
          <p:nvPr userDrawn="1"/>
        </p:nvSpPr>
        <p:spPr>
          <a:xfrm rot="18000000">
            <a:off x="-5375643" y="4058014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正方形/長方形 8"/>
          <p:cNvSpPr/>
          <p:nvPr userDrawn="1"/>
        </p:nvSpPr>
        <p:spPr>
          <a:xfrm rot="18000000">
            <a:off x="-7103297" y="4242009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8106139" y="4043991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9066134" y="392434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 rot="18000000">
            <a:off x="10532918" y="5975218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 rot="18000000">
            <a:off x="9530076" y="5808404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6" name="正方形/長方形 15"/>
          <p:cNvSpPr/>
          <p:nvPr userDrawn="1"/>
        </p:nvSpPr>
        <p:spPr>
          <a:xfrm rot="18000000">
            <a:off x="8570081" y="5688761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-22244906" y="407674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 rot="18000000">
            <a:off x="-20596954" y="3917992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5254774" y="8095828"/>
            <a:ext cx="9289032" cy="1800200"/>
          </a:xfrm>
        </p:spPr>
        <p:txBody>
          <a:bodyPr anchor="b">
            <a:normAutofit/>
          </a:bodyPr>
          <a:lstStyle>
            <a:lvl1pPr algn="r">
              <a:defRPr sz="2400">
                <a:latin typeface="+mn-lt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8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20" grpId="0" animBg="1"/>
      <p:bldP spid="22" grpId="0" animBg="1"/>
      <p:bldP spid="1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 -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25" hasCustomPrompt="1"/>
          </p:nvPr>
        </p:nvSpPr>
        <p:spPr>
          <a:xfrm>
            <a:off x="1510356" y="2767236"/>
            <a:ext cx="7920881" cy="6264696"/>
          </a:xfrm>
          <a:effectLst/>
        </p:spPr>
        <p:txBody>
          <a:bodyPr>
            <a:normAutofit/>
          </a:bodyPr>
          <a:lstStyle>
            <a:lvl1pPr>
              <a:defRPr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9563271" y="5863580"/>
            <a:ext cx="6748737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9543258" y="6655668"/>
            <a:ext cx="6696744" cy="2449876"/>
          </a:xfrm>
        </p:spPr>
        <p:txBody>
          <a:bodyPr anchor="t">
            <a:normAutofit/>
          </a:bodyPr>
          <a:lstStyle>
            <a:lvl1pPr algn="l">
              <a:defRPr sz="24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7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89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 - 1 Tex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25" hasCustomPrompt="1"/>
          </p:nvPr>
        </p:nvSpPr>
        <p:spPr>
          <a:xfrm>
            <a:off x="1510356" y="2767236"/>
            <a:ext cx="14977665" cy="4680520"/>
          </a:xfrm>
          <a:effectLst/>
        </p:spPr>
        <p:txBody>
          <a:bodyPr>
            <a:normAutofit/>
          </a:bodyPr>
          <a:lstStyle>
            <a:lvl1pPr>
              <a:defRPr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255937" y="7807796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1956" y="8527876"/>
            <a:ext cx="15265697" cy="1224136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03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-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8" name="図プレースホルダー 7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22487" y="2911252"/>
            <a:ext cx="6159409" cy="3374388"/>
          </a:xfrm>
          <a:ln w="28575">
            <a:noFill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 rot="21288877">
            <a:off x="2599422" y="6131586"/>
            <a:ext cx="6168893" cy="607972"/>
          </a:xfrm>
          <a:gradFill flip="none" rotWithShape="1">
            <a:gsLst>
              <a:gs pos="0">
                <a:schemeClr val="accent1">
                  <a:alpha val="0"/>
                </a:schemeClr>
              </a:gs>
              <a:gs pos="50000">
                <a:schemeClr val="accent1"/>
              </a:gs>
              <a:gs pos="100000">
                <a:schemeClr val="accent1"/>
              </a:gs>
            </a:gsLst>
            <a:lin ang="0" scaled="0"/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Caption Here</a:t>
            </a:r>
            <a:endParaRPr lang="en-US" dirty="0"/>
          </a:p>
        </p:txBody>
      </p:sp>
      <p:sp>
        <p:nvSpPr>
          <p:cNvPr id="18" name="図プレースホルダー 7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9827343" y="2911252"/>
            <a:ext cx="6159409" cy="3374388"/>
          </a:xfrm>
          <a:ln w="28575">
            <a:noFill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 rot="21288877">
            <a:off x="10304278" y="6131586"/>
            <a:ext cx="6168893" cy="607972"/>
          </a:xfrm>
          <a:gradFill flip="none" rotWithShape="1">
            <a:gsLst>
              <a:gs pos="0">
                <a:schemeClr val="accent2">
                  <a:alpha val="0"/>
                </a:schemeClr>
              </a:gs>
              <a:gs pos="50000">
                <a:schemeClr val="accent2"/>
              </a:gs>
              <a:gs pos="100000">
                <a:schemeClr val="accent2"/>
              </a:gs>
            </a:gsLst>
            <a:lin ang="0" scaled="0"/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Caption Here</a:t>
            </a:r>
            <a:endParaRPr lang="en-US" dirty="0"/>
          </a:p>
        </p:txBody>
      </p:sp>
      <p:sp>
        <p:nvSpPr>
          <p:cNvPr id="30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970030" y="7150206"/>
            <a:ext cx="6309080" cy="2098096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9683330" y="7149860"/>
            <a:ext cx="6309080" cy="2098096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1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8" grpId="0"/>
      <p:bldP spid="22" grpId="0" build="p" animBg="1">
        <p:tmplLst>
          <p:tmpl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/>
      <p:bldP spid="23" grpId="0" build="p" animBg="1">
        <p:tmplLst>
          <p:tmpl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370321" y="2920332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2590478" y="3559324"/>
            <a:ext cx="9937104" cy="504056"/>
          </a:xfrm>
          <a:solidFill>
            <a:schemeClr val="tx1">
              <a:lumMod val="60000"/>
              <a:lumOff val="40000"/>
            </a:schemeClr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1370321" y="5905330"/>
            <a:ext cx="6764774" cy="72168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2590478" y="6544322"/>
            <a:ext cx="9937104" cy="504056"/>
          </a:xfrm>
          <a:solidFill>
            <a:schemeClr val="tx1">
              <a:lumMod val="60000"/>
              <a:lumOff val="40000"/>
            </a:schemeClr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366340" y="4135388"/>
            <a:ext cx="15265697" cy="1512167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1366341" y="7159725"/>
            <a:ext cx="15265697" cy="1512167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6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25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5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75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25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75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25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75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16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 -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図プレースホルダー 7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582367" y="2479204"/>
            <a:ext cx="15265696" cy="4176464"/>
          </a:xfrm>
          <a:ln w="28575">
            <a:noFill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255937" y="6511652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2476094" y="7150644"/>
            <a:ext cx="9937104" cy="504056"/>
          </a:xfrm>
          <a:solidFill>
            <a:schemeClr val="tx1">
              <a:lumMod val="60000"/>
              <a:lumOff val="40000"/>
            </a:schemeClr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1956" y="7879804"/>
            <a:ext cx="15265697" cy="1665265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2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24" name="正方形/長方形 23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"/>
                            </p:stCondLst>
                            <p:childTnLst>
                              <p:par>
                                <p:cTn id="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5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5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750"/>
                            </p:stCondLst>
                            <p:childTnLst>
                              <p:par>
                                <p:cTn id="6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 animBg="1"/>
      <p:bldP spid="11" grpId="0" animBg="1"/>
      <p:bldP spid="12" grpId="0" animBg="1"/>
      <p:bldP spid="13" grpId="0" animBg="1"/>
      <p:bldP spid="5" grpId="0"/>
      <p:bldP spid="19" grpId="0" animBg="1"/>
      <p:bldP spid="20" grpId="0" animBg="1"/>
      <p:bldP spid="21" grpId="0" animBg="1"/>
      <p:bldP spid="4" grpId="0"/>
      <p:bldP spid="16" grpId="0" build="p" animBg="1">
        <p:tmplLst>
          <p:tmpl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 animBg="1">
        <p:tmplLst>
          <p:tmpl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Image - 1 Column -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255937" y="7807796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1956" y="8527876"/>
            <a:ext cx="15265697" cy="1017193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2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24" name="正方形/長方形 23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6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5" grpId="0"/>
      <p:bldP spid="19" grpId="0" animBg="1"/>
      <p:bldP spid="20" grpId="0" animBg="1"/>
      <p:bldP spid="21" grpId="0" animBg="1"/>
      <p:bldP spid="4" grpId="0"/>
      <p:bldP spid="22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Imag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7991078" y="2767236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2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24" name="正方形/長方形 23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7991078" y="3631332"/>
            <a:ext cx="8496943" cy="2016224"/>
          </a:xfrm>
        </p:spPr>
        <p:txBody>
          <a:bodyPr anchor="t">
            <a:normAutofit/>
          </a:bodyPr>
          <a:lstStyle>
            <a:lvl1pPr algn="l">
              <a:defRPr sz="24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7991079" y="5791572"/>
            <a:ext cx="6764774" cy="721683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7991079" y="6655668"/>
            <a:ext cx="8496943" cy="2016224"/>
          </a:xfrm>
        </p:spPr>
        <p:txBody>
          <a:bodyPr anchor="t">
            <a:normAutofit/>
          </a:bodyPr>
          <a:lstStyle>
            <a:lvl1pPr algn="l">
              <a:defRPr sz="24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4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5" grpId="0"/>
      <p:bldP spid="19" grpId="0" animBg="1"/>
      <p:bldP spid="20" grpId="0" animBg="1"/>
      <p:bldP spid="21" grpId="0" animBg="1"/>
      <p:bldP spid="4" grpId="0"/>
      <p:bldP spid="22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Image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078310" y="6511652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2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24" name="正方形/長方形 23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1078310" y="7375748"/>
            <a:ext cx="6814885" cy="2016224"/>
          </a:xfrm>
        </p:spPr>
        <p:txBody>
          <a:bodyPr anchor="t">
            <a:normAutofit/>
          </a:bodyPr>
          <a:lstStyle>
            <a:lvl1pPr algn="l">
              <a:defRPr sz="24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8694399" y="6511652"/>
            <a:ext cx="6764774" cy="721683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8694399" y="7375748"/>
            <a:ext cx="6768751" cy="2016224"/>
          </a:xfrm>
        </p:spPr>
        <p:txBody>
          <a:bodyPr anchor="t">
            <a:normAutofit/>
          </a:bodyPr>
          <a:lstStyle>
            <a:lvl1pPr algn="l">
              <a:defRPr sz="24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9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5" grpId="0"/>
      <p:bldP spid="19" grpId="0" animBg="1"/>
      <p:bldP spid="20" grpId="0" animBg="1"/>
      <p:bldP spid="21" grpId="0" animBg="1"/>
      <p:bldP spid="4" grpId="0"/>
      <p:bldP spid="22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3212555" y="3508945"/>
            <a:ext cx="5832648" cy="1130499"/>
          </a:xfr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" name="円/楕円 1"/>
          <p:cNvSpPr/>
          <p:nvPr userDrawn="1"/>
        </p:nvSpPr>
        <p:spPr>
          <a:xfrm>
            <a:off x="1654374" y="3081264"/>
            <a:ext cx="1435564" cy="143556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3212553" y="3073080"/>
            <a:ext cx="5832650" cy="558252"/>
          </a:xfr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1">
                    <a:lumMod val="7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3212555" y="5588993"/>
            <a:ext cx="5832648" cy="1130499"/>
          </a:xfr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円/楕円 23"/>
          <p:cNvSpPr/>
          <p:nvPr userDrawn="1"/>
        </p:nvSpPr>
        <p:spPr>
          <a:xfrm>
            <a:off x="1654374" y="5161312"/>
            <a:ext cx="1435564" cy="14355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3212553" y="5153128"/>
            <a:ext cx="5832650" cy="558252"/>
          </a:xfr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1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3212555" y="7685409"/>
            <a:ext cx="5832648" cy="1130499"/>
          </a:xfr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7" name="円/楕円 26"/>
          <p:cNvSpPr/>
          <p:nvPr userDrawn="1"/>
        </p:nvSpPr>
        <p:spPr>
          <a:xfrm>
            <a:off x="1654374" y="7257728"/>
            <a:ext cx="1435564" cy="14355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3212553" y="7249544"/>
            <a:ext cx="5832650" cy="558252"/>
          </a:xfr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2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10989419" y="3508945"/>
            <a:ext cx="5832648" cy="1130499"/>
          </a:xfr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0" name="円/楕円 29"/>
          <p:cNvSpPr/>
          <p:nvPr userDrawn="1"/>
        </p:nvSpPr>
        <p:spPr>
          <a:xfrm>
            <a:off x="9431238" y="3081264"/>
            <a:ext cx="1435564" cy="14355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8" hasCustomPrompt="1"/>
          </p:nvPr>
        </p:nvSpPr>
        <p:spPr>
          <a:xfrm>
            <a:off x="10989417" y="3073080"/>
            <a:ext cx="5832650" cy="558252"/>
          </a:xfr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29" hasCustomPrompt="1"/>
          </p:nvPr>
        </p:nvSpPr>
        <p:spPr>
          <a:xfrm>
            <a:off x="10989419" y="5588993"/>
            <a:ext cx="5832648" cy="1130499"/>
          </a:xfr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3" name="円/楕円 32"/>
          <p:cNvSpPr/>
          <p:nvPr userDrawn="1"/>
        </p:nvSpPr>
        <p:spPr>
          <a:xfrm>
            <a:off x="9431238" y="5161312"/>
            <a:ext cx="1435564" cy="14355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テキスト プレースホルダー 5"/>
          <p:cNvSpPr>
            <a:spLocks noGrp="1"/>
          </p:cNvSpPr>
          <p:nvPr>
            <p:ph type="body" sz="quarter" idx="30" hasCustomPrompt="1"/>
          </p:nvPr>
        </p:nvSpPr>
        <p:spPr>
          <a:xfrm>
            <a:off x="10989417" y="5153128"/>
            <a:ext cx="5832650" cy="558252"/>
          </a:xfr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3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35" name="テキスト プレースホルダー 5"/>
          <p:cNvSpPr>
            <a:spLocks noGrp="1"/>
          </p:cNvSpPr>
          <p:nvPr>
            <p:ph type="body" sz="quarter" idx="31" hasCustomPrompt="1"/>
          </p:nvPr>
        </p:nvSpPr>
        <p:spPr>
          <a:xfrm>
            <a:off x="10989419" y="7685409"/>
            <a:ext cx="5832648" cy="1130499"/>
          </a:xfr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6" name="円/楕円 35"/>
          <p:cNvSpPr/>
          <p:nvPr userDrawn="1"/>
        </p:nvSpPr>
        <p:spPr>
          <a:xfrm>
            <a:off x="9431238" y="7257728"/>
            <a:ext cx="1435564" cy="14355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6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32" hasCustomPrompt="1"/>
          </p:nvPr>
        </p:nvSpPr>
        <p:spPr>
          <a:xfrm>
            <a:off x="10989417" y="7249544"/>
            <a:ext cx="5832650" cy="558252"/>
          </a:xfr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4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38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39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40" name="正方形/長方形 39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6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5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250"/>
                            </p:stCondLst>
                            <p:childTnLst>
                              <p:par>
                                <p:cTn id="7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750"/>
                            </p:stCondLst>
                            <p:childTnLst>
                              <p:par>
                                <p:cTn id="9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250"/>
                            </p:stCondLst>
                            <p:childTnLst>
                              <p:par>
                                <p:cTn id="9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750"/>
                            </p:stCondLst>
                            <p:childTnLst>
                              <p:par>
                                <p:cTn id="1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250"/>
                            </p:stCondLst>
                            <p:childTnLst>
                              <p:par>
                                <p:cTn id="1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750"/>
                            </p:stCondLst>
                            <p:childTnLst>
                              <p:par>
                                <p:cTn id="1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250"/>
                            </p:stCondLst>
                            <p:childTnLst>
                              <p:par>
                                <p:cTn id="1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6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9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750"/>
                            </p:stCondLst>
                            <p:childTnLst>
                              <p:par>
                                <p:cTn id="1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250"/>
                            </p:stCondLst>
                            <p:childTnLst>
                              <p:par>
                                <p:cTn id="1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6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5" grpId="0"/>
      <p:bldP spid="19" grpId="0" animBg="1"/>
      <p:bldP spid="20" grpId="0" animBg="1"/>
      <p:bldP spid="21" grpId="0" animBg="1"/>
      <p:bldP spid="4" grpId="0"/>
      <p:bldP spid="18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 animBg="1"/>
      <p:bldP spid="22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/>
      <p:bldP spid="28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animBg="1"/>
      <p:bldP spid="31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animBg="1"/>
      <p:bldP spid="34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animBg="1"/>
      <p:bldP spid="37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/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406902" y="6241394"/>
            <a:ext cx="10147990" cy="2430498"/>
          </a:xfrm>
        </p:spPr>
        <p:txBody>
          <a:bodyPr anchor="b">
            <a:noAutofit/>
          </a:bodyPr>
          <a:lstStyle>
            <a:lvl1pPr algn="l">
              <a:lnSpc>
                <a:spcPts val="6000"/>
              </a:lnSpc>
              <a:defRPr sz="6000" baseline="0"/>
            </a:lvl1pPr>
          </a:lstStyle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SECTION</a:t>
            </a:r>
            <a:br>
              <a:rPr lang="en-US" altLang="ja-JP" dirty="0" smtClean="0"/>
            </a:br>
            <a:r>
              <a:rPr lang="en-US" altLang="ja-JP" dirty="0" smtClean="0"/>
              <a:t>TITLE HERE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6430134" y="8527876"/>
            <a:ext cx="10700822" cy="1224136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8" name="正方形/長方形 7"/>
          <p:cNvSpPr/>
          <p:nvPr userDrawn="1"/>
        </p:nvSpPr>
        <p:spPr>
          <a:xfrm rot="18000000">
            <a:off x="-7203466" y="13938122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正方形/長方形 8"/>
          <p:cNvSpPr/>
          <p:nvPr userDrawn="1"/>
        </p:nvSpPr>
        <p:spPr>
          <a:xfrm rot="18000000">
            <a:off x="-8778769" y="13470281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8645378" y="11609845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9911656" y="12282292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7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 rot="18000000">
            <a:off x="1161546" y="8413309"/>
            <a:ext cx="5472608" cy="720080"/>
          </a:xfrm>
        </p:spPr>
        <p:txBody>
          <a:bodyPr anchor="ctr">
            <a:normAutofit/>
          </a:bodyPr>
          <a:lstStyle>
            <a:lvl1pPr algn="r">
              <a:defRPr sz="3600" baseline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SECTION 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8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  <p:bldP spid="9" grpId="0" animBg="1"/>
      <p:bldP spid="10" grpId="0" animBg="1"/>
      <p:bldP spid="11" grpId="0" animBg="1"/>
      <p:bldP spid="17" grpId="0" build="p">
        <p:tmplLst>
          <p:tmpl lvl="1">
            <p:tnLst>
              <p:par>
                <p:cTn presetID="2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 Imag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255937" y="7168804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2476094" y="7807796"/>
            <a:ext cx="9937104" cy="504056"/>
          </a:xfrm>
          <a:solidFill>
            <a:schemeClr val="tx1">
              <a:lumMod val="60000"/>
              <a:lumOff val="40000"/>
            </a:schemeClr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1956" y="8383861"/>
            <a:ext cx="15265697" cy="1161208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4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5" grpId="0"/>
      <p:bldP spid="19" grpId="0" animBg="1"/>
      <p:bldP spid="20" grpId="0" animBg="1"/>
      <p:bldP spid="21" grpId="0" animBg="1"/>
      <p:bldP spid="4" grpId="0"/>
      <p:bldP spid="16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8286413" cy="7879804"/>
          </a:xfrm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5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 rot="18000000">
            <a:off x="-3234737" y="2104724"/>
            <a:ext cx="9008864" cy="39587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 rot="18000000">
            <a:off x="-3233714" y="445225"/>
            <a:ext cx="6764774" cy="266675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 rot="18000000">
            <a:off x="-4437443" y="794291"/>
            <a:ext cx="10144009" cy="126703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 rot="18000000">
            <a:off x="-3886610" y="76831"/>
            <a:ext cx="6764774" cy="588126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2158430" y="8095828"/>
            <a:ext cx="13969552" cy="1800200"/>
          </a:xfrm>
        </p:spPr>
        <p:txBody>
          <a:bodyPr anchor="ctr">
            <a:normAutofit/>
          </a:bodyPr>
          <a:lstStyle>
            <a:lvl1pPr algn="ctr">
              <a:defRPr sz="4400"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 rot="18000000">
            <a:off x="14767263" y="9809580"/>
            <a:ext cx="9008864" cy="39587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 rot="18000000">
            <a:off x="14768286" y="8150081"/>
            <a:ext cx="6764774" cy="266675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 rot="18000000">
            <a:off x="13564557" y="8499147"/>
            <a:ext cx="10144009" cy="126703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 rot="18000000">
            <a:off x="14115390" y="7781687"/>
            <a:ext cx="6764774" cy="588126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89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8286413" cy="10287000"/>
          </a:xfrm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5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 rot="18000000">
            <a:off x="-3234737" y="2104724"/>
            <a:ext cx="9008864" cy="39587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 rot="18000000">
            <a:off x="-3233714" y="445225"/>
            <a:ext cx="6764774" cy="266675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 rot="18000000">
            <a:off x="-4437443" y="794291"/>
            <a:ext cx="10144009" cy="126703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 rot="18000000">
            <a:off x="-3886610" y="76831"/>
            <a:ext cx="6764774" cy="588126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 rot="18000000">
            <a:off x="14767263" y="9809580"/>
            <a:ext cx="9008864" cy="39587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 rot="18000000">
            <a:off x="14768286" y="8150081"/>
            <a:ext cx="6764774" cy="266675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 rot="18000000">
            <a:off x="13564557" y="8499147"/>
            <a:ext cx="10144009" cy="126703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 rot="18000000">
            <a:off x="14115390" y="7781687"/>
            <a:ext cx="6764774" cy="588126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502246" y="7807796"/>
            <a:ext cx="14905656" cy="1296144"/>
          </a:xfrm>
        </p:spPr>
        <p:txBody>
          <a:bodyPr anchor="b">
            <a:normAutofit/>
          </a:bodyPr>
          <a:lstStyle>
            <a:lvl1pPr algn="l">
              <a:defRPr sz="6600" baseline="0">
                <a:solidFill>
                  <a:schemeClr val="bg1">
                    <a:lumMod val="9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502246" y="8887916"/>
            <a:ext cx="14905656" cy="864096"/>
          </a:xfrm>
        </p:spPr>
        <p:txBody>
          <a:bodyPr anchor="t">
            <a:normAutofit/>
          </a:bodyPr>
          <a:lstStyle>
            <a:lvl1pPr algn="l">
              <a:defRPr sz="4400" baseline="0"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9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8286413" cy="10287000"/>
          </a:xfrm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5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 rot="18000000">
            <a:off x="-3234737" y="2104724"/>
            <a:ext cx="9008864" cy="39587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 rot="18000000">
            <a:off x="-3233714" y="445225"/>
            <a:ext cx="6764774" cy="266675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 rot="18000000">
            <a:off x="-4437443" y="794291"/>
            <a:ext cx="10144009" cy="126703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 rot="18000000">
            <a:off x="-3886610" y="76831"/>
            <a:ext cx="6764774" cy="588126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 rot="18000000">
            <a:off x="14767263" y="9809580"/>
            <a:ext cx="9008864" cy="39587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 rot="18000000">
            <a:off x="14768286" y="8150081"/>
            <a:ext cx="6764774" cy="266675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 rot="18000000">
            <a:off x="13564557" y="8499147"/>
            <a:ext cx="10144009" cy="126703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 rot="18000000">
            <a:off x="14115390" y="7781687"/>
            <a:ext cx="6764774" cy="588126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654374" y="5359524"/>
            <a:ext cx="14905656" cy="1296144"/>
          </a:xfrm>
        </p:spPr>
        <p:txBody>
          <a:bodyPr anchor="b">
            <a:normAutofit/>
          </a:bodyPr>
          <a:lstStyle>
            <a:lvl1pPr algn="ctr">
              <a:defRPr sz="6600" baseline="0">
                <a:solidFill>
                  <a:schemeClr val="bg1">
                    <a:lumMod val="9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1654374" y="6439644"/>
            <a:ext cx="14905656" cy="864096"/>
          </a:xfrm>
        </p:spPr>
        <p:txBody>
          <a:bodyPr anchor="t">
            <a:normAutofit/>
          </a:bodyPr>
          <a:lstStyle>
            <a:lvl1pPr algn="ctr">
              <a:defRPr sz="4400" baseline="0"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7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3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1375455" cy="10287000"/>
          </a:xfrm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3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1519470" y="462980"/>
            <a:ext cx="6552728" cy="2808312"/>
          </a:xfrm>
        </p:spPr>
        <p:txBody>
          <a:bodyPr anchor="b">
            <a:normAutofit/>
          </a:bodyPr>
          <a:lstStyle>
            <a:lvl1pPr algn="l">
              <a:defRPr sz="4400" baseline="0">
                <a:solidFill>
                  <a:schemeClr val="tx1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14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19470" y="3271292"/>
            <a:ext cx="6552728" cy="1584176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1"/>
                </a:solidFill>
                <a:latin typeface="Aleo-Light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 rot="18000000">
            <a:off x="7278433" y="10529660"/>
            <a:ext cx="9008864" cy="39587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 rot="18000000">
            <a:off x="7271285" y="8165936"/>
            <a:ext cx="6982211" cy="291833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 rot="18000000">
            <a:off x="4635565" y="11523483"/>
            <a:ext cx="10144009" cy="126703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 rot="18000000">
            <a:off x="6266517" y="8789800"/>
            <a:ext cx="6764774" cy="588126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3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build="p" animBg="1">
        <p:tmplLst>
          <p:tmpl>
            <p:tnLst>
              <p:par>
                <p:cTn presetID="2" presetClass="entr" presetSubtype="12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2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build="p" animBg="1">
        <p:tmplLst>
          <p:tmpl>
            <p:tnLst>
              <p:par>
                <p:cTn presetID="2" presetClass="entr" presetSubtype="12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2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 build="p" animBg="1">
        <p:tmplLst>
          <p:tmpl>
            <p:tnLst>
              <p:par>
                <p:cTn presetID="2" presetClass="entr" presetSubtype="12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2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 animBg="1">
        <p:tmplLst>
          <p:tmpl>
            <p:tnLst>
              <p:par>
                <p:cTn presetID="2" presetClass="entr" presetSubtype="12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2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582366" y="2551212"/>
            <a:ext cx="14905656" cy="2808312"/>
          </a:xfrm>
        </p:spPr>
        <p:txBody>
          <a:bodyPr anchor="b">
            <a:normAutofit/>
          </a:bodyPr>
          <a:lstStyle>
            <a:lvl1pPr algn="ctr">
              <a:defRPr sz="4400" baseline="0">
                <a:solidFill>
                  <a:schemeClr val="tx1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14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582366" y="5503540"/>
            <a:ext cx="14905656" cy="1584176"/>
          </a:xfrm>
        </p:spPr>
        <p:txBody>
          <a:bodyPr anchor="t">
            <a:normAutofit/>
          </a:bodyPr>
          <a:lstStyle>
            <a:lvl1pPr algn="ctr">
              <a:defRPr sz="28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87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- Horizonta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2590478" y="6007596"/>
            <a:ext cx="12599218" cy="1080120"/>
          </a:xfrm>
        </p:spPr>
        <p:txBody>
          <a:bodyPr anchor="ctr">
            <a:normAutofit/>
          </a:bodyPr>
          <a:lstStyle>
            <a:lvl1pPr algn="ctr">
              <a:defRPr sz="4400"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2599842" y="7041252"/>
            <a:ext cx="12592036" cy="2782768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7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2.xml"/><Relationship Id="rId21" Type="http://schemas.openxmlformats.org/officeDocument/2006/relationships/slideLayout" Target="../slideLayouts/slideLayout30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tile tx="0" ty="0" sx="50000" sy="86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4321" y="267943"/>
            <a:ext cx="16457772" cy="987125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lang="en-US" altLang="ja-JP" dirty="0" smtClean="0"/>
              <a:t>Master Title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615108"/>
            <a:ext cx="16457772" cy="7776864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lang="en-US" altLang="ja-JP" dirty="0" smtClean="0"/>
              <a:t>Master 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33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1" r:id="rId2"/>
    <p:sldLayoutId id="2147483653" r:id="rId3"/>
    <p:sldLayoutId id="2147483661" r:id="rId4"/>
    <p:sldLayoutId id="2147483672" r:id="rId5"/>
    <p:sldLayoutId id="2147483684" r:id="rId6"/>
    <p:sldLayoutId id="2147483674" r:id="rId7"/>
    <p:sldLayoutId id="2147483679" r:id="rId8"/>
    <p:sldLayoutId id="2147483676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1632753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Tx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2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3">
            <a:lum/>
          </a:blip>
          <a:srcRect/>
          <a:tile tx="0" ty="0" sx="50000" sy="86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4321" y="267943"/>
            <a:ext cx="16457772" cy="987125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615108"/>
            <a:ext cx="16457772" cy="7776864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lang="en-US" altLang="ja-JP" dirty="0" smtClean="0"/>
              <a:t>Master Text</a:t>
            </a:r>
            <a:endParaRPr lang="ja-JP" altLang="en-US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247858" y="9534527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3105263" y="9534527"/>
            <a:ext cx="4266830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FAD88-CD89-445B-80D2-D1F46C85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2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7" r:id="rId2"/>
    <p:sldLayoutId id="2147483654" r:id="rId3"/>
    <p:sldLayoutId id="2147483655" r:id="rId4"/>
    <p:sldLayoutId id="2147483668" r:id="rId5"/>
    <p:sldLayoutId id="2147483656" r:id="rId6"/>
    <p:sldLayoutId id="2147483658" r:id="rId7"/>
    <p:sldLayoutId id="2147483659" r:id="rId8"/>
    <p:sldLayoutId id="2147483673" r:id="rId9"/>
    <p:sldLayoutId id="2147483677" r:id="rId10"/>
    <p:sldLayoutId id="2147483675" r:id="rId11"/>
    <p:sldLayoutId id="2147483680" r:id="rId12"/>
    <p:sldLayoutId id="2147483678" r:id="rId13"/>
    <p:sldLayoutId id="2147483669" r:id="rId14"/>
    <p:sldLayoutId id="2147483660" r:id="rId15"/>
    <p:sldLayoutId id="2147483663" r:id="rId16"/>
    <p:sldLayoutId id="2147483666" r:id="rId17"/>
    <p:sldLayoutId id="2147483670" r:id="rId18"/>
    <p:sldLayoutId id="2147483682" r:id="rId19"/>
    <p:sldLayoutId id="2147483665" r:id="rId20"/>
    <p:sldLayoutId id="2147483683" r:id="rId2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1632753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Tx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2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3.xml"/><Relationship Id="rId4" Type="http://schemas.openxmlformats.org/officeDocument/2006/relationships/slide" Target="slide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>
                <a:latin typeface="Bahnschrift" pitchFamily="34" charset="0"/>
              </a:rPr>
              <a:t>Teknologi </a:t>
            </a:r>
            <a:r>
              <a:rPr lang="id-ID" dirty="0" smtClean="0">
                <a:latin typeface="Bahnschrift" pitchFamily="34" charset="0"/>
              </a:rPr>
              <a:t/>
            </a:r>
            <a:br>
              <a:rPr lang="id-ID" dirty="0" smtClean="0">
                <a:latin typeface="Bahnschrift" pitchFamily="34" charset="0"/>
              </a:rPr>
            </a:br>
            <a:r>
              <a:rPr lang="id-ID" dirty="0" smtClean="0">
                <a:solidFill>
                  <a:srgbClr val="0070C0"/>
                </a:solidFill>
                <a:latin typeface="Bahnschrift" pitchFamily="34" charset="0"/>
              </a:rPr>
              <a:t>Sistem </a:t>
            </a:r>
            <a:r>
              <a:rPr lang="id-ID" dirty="0">
                <a:solidFill>
                  <a:srgbClr val="0070C0"/>
                </a:solidFill>
                <a:latin typeface="Bahnschrift" pitchFamily="34" charset="0"/>
              </a:rPr>
              <a:t>Komputer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999190" y="9752012"/>
            <a:ext cx="58326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Teknologi</a:t>
            </a:r>
            <a:r>
              <a:rPr lang="en-US" sz="1600" dirty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– </a:t>
            </a:r>
            <a:r>
              <a:rPr lang="en-US" sz="1600" dirty="0"/>
              <a:t>Copyright By </a:t>
            </a:r>
            <a:r>
              <a:rPr lang="en-US" sz="1600" dirty="0" err="1"/>
              <a:t>Jogiyanto</a:t>
            </a:r>
            <a:r>
              <a:rPr lang="en-US" sz="1600" dirty="0"/>
              <a:t> HM</a:t>
            </a:r>
          </a:p>
        </p:txBody>
      </p:sp>
    </p:spTree>
    <p:extLst>
      <p:ext uri="{BB962C8B-B14F-4D97-AF65-F5344CB8AC3E}">
        <p14:creationId xmlns:p14="http://schemas.microsoft.com/office/powerpoint/2010/main" val="92532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602">
        <p:fade/>
      </p:transition>
    </mc:Choice>
    <mc:Fallback xmlns="">
      <p:transition spd="med" advTm="560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タイトル 17"/>
          <p:cNvSpPr>
            <a:spLocks noGrp="1"/>
          </p:cNvSpPr>
          <p:nvPr>
            <p:ph type="title"/>
          </p:nvPr>
        </p:nvSpPr>
        <p:spPr>
          <a:xfrm>
            <a:off x="7703046" y="462980"/>
            <a:ext cx="5616624" cy="987125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Control</a:t>
            </a:r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Unit</a:t>
            </a:r>
            <a:endParaRPr lang="en-US" b="1" dirty="0">
              <a:solidFill>
                <a:schemeClr val="accent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5"/>
          </p:nvPr>
        </p:nvSpPr>
        <p:spPr>
          <a:xfrm>
            <a:off x="434217" y="3136356"/>
            <a:ext cx="1368163" cy="400935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6"/>
          </p:nvPr>
        </p:nvSpPr>
        <p:spPr>
          <a:xfrm>
            <a:off x="934294" y="3343300"/>
            <a:ext cx="1296144" cy="36004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7"/>
          </p:nvPr>
        </p:nvSpPr>
        <p:spPr>
          <a:xfrm>
            <a:off x="8571121" y="2520955"/>
            <a:ext cx="1580197" cy="462305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8"/>
          </p:nvPr>
        </p:nvSpPr>
        <p:spPr>
          <a:xfrm>
            <a:off x="8927182" y="2767236"/>
            <a:ext cx="1512168" cy="360040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21"/>
          </p:nvPr>
        </p:nvSpPr>
        <p:spPr>
          <a:xfrm>
            <a:off x="286222" y="3775348"/>
            <a:ext cx="8136904" cy="4824536"/>
          </a:xfrm>
        </p:spPr>
        <p:txBody>
          <a:bodyPr>
            <a:noAutofit/>
          </a:bodyPr>
          <a:lstStyle/>
          <a:p>
            <a:pPr marL="609600" indent="-609600" algn="just">
              <a:lnSpc>
                <a:spcPct val="115000"/>
              </a:lnSpc>
              <a:buClr>
                <a:schemeClr val="tx1"/>
              </a:buClr>
              <a:buFont typeface="Courier New" pitchFamily="49" charset="0"/>
              <a:buChar char="o"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Mengartikan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instruksi-instruksi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program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komputer</a:t>
            </a:r>
            <a:endParaRPr lang="en-GB" sz="2800" dirty="0">
              <a:latin typeface="Cambria" pitchFamily="18" charset="0"/>
              <a:ea typeface="Cambria" pitchFamily="18" charset="0"/>
            </a:endParaRPr>
          </a:p>
          <a:p>
            <a:pPr marL="609600" indent="-609600" algn="just">
              <a:lnSpc>
                <a:spcPct val="115000"/>
              </a:lnSpc>
              <a:buClr>
                <a:schemeClr val="tx1"/>
              </a:buClr>
              <a:buFont typeface="Courier New" pitchFamily="49" charset="0"/>
              <a:buChar char="o"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Membawa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data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alat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input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ke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main memory</a:t>
            </a:r>
          </a:p>
          <a:p>
            <a:pPr marL="609600" indent="-609600" algn="just">
              <a:lnSpc>
                <a:spcPct val="115000"/>
              </a:lnSpc>
              <a:buClr>
                <a:schemeClr val="tx1"/>
              </a:buClr>
              <a:buFont typeface="Courier New" pitchFamily="49" charset="0"/>
              <a:buChar char="o"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Mengambil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data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main memory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diolah</a:t>
            </a:r>
            <a:endParaRPr lang="en-US" sz="2800" dirty="0">
              <a:latin typeface="Cambria" pitchFamily="18" charset="0"/>
              <a:ea typeface="Cambria" pitchFamily="18" charset="0"/>
            </a:endParaRPr>
          </a:p>
          <a:p>
            <a:pPr marL="609600" indent="-609600" algn="just">
              <a:lnSpc>
                <a:spcPct val="115000"/>
              </a:lnSpc>
              <a:buClr>
                <a:schemeClr val="tx1"/>
              </a:buClr>
              <a:buFont typeface="Courier New" pitchFamily="49" charset="0"/>
              <a:buChar char="o"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Bila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ada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instruksi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perhitungan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arithmatika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perbandingan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logika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control unit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mengirim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instruksi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tsb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ke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arithmetic and logic unit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.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Hasil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pengolahan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data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ini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dibawa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oleh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control unit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ke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main memory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disimpan</a:t>
            </a:r>
            <a:endParaRPr lang="en-US" sz="28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22"/>
          </p:nvPr>
        </p:nvSpPr>
        <p:spPr>
          <a:xfrm>
            <a:off x="10151318" y="2191172"/>
            <a:ext cx="7560841" cy="676875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buClr>
                <a:schemeClr val="tx1"/>
              </a:buClr>
            </a:pPr>
            <a:r>
              <a:rPr lang="en-US" sz="2800" dirty="0" err="1">
                <a:latin typeface="Cambria" pitchFamily="18" charset="0"/>
                <a:ea typeface="Cambria" pitchFamily="18" charset="0"/>
              </a:rPr>
              <a:t>Tugas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i="1" dirty="0">
                <a:latin typeface="Cambria" pitchFamily="18" charset="0"/>
                <a:ea typeface="Cambria" pitchFamily="18" charset="0"/>
              </a:rPr>
              <a:t>control unit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adalah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:</a:t>
            </a:r>
          </a:p>
          <a:p>
            <a:pPr marL="990600" lvl="1" indent="-533400">
              <a:lnSpc>
                <a:spcPct val="115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 err="1">
                <a:latin typeface="Cambria" pitchFamily="18" charset="0"/>
                <a:ea typeface="Cambria" pitchFamily="18" charset="0"/>
              </a:rPr>
              <a:t>Mengatur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mengendalikan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alat-alat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input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output.</a:t>
            </a:r>
          </a:p>
          <a:p>
            <a:pPr marL="990600" lvl="1" indent="-533400">
              <a:lnSpc>
                <a:spcPct val="115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 err="1">
                <a:latin typeface="Cambria" pitchFamily="18" charset="0"/>
                <a:ea typeface="Cambria" pitchFamily="18" charset="0"/>
              </a:rPr>
              <a:t>Mengambil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instruksi-instruksi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i="1" dirty="0">
                <a:latin typeface="Cambria" pitchFamily="18" charset="0"/>
                <a:ea typeface="Cambria" pitchFamily="18" charset="0"/>
              </a:rPr>
              <a:t>main memory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marL="990600" lvl="1" indent="-533400">
              <a:lnSpc>
                <a:spcPct val="115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 err="1">
                <a:latin typeface="Cambria" pitchFamily="18" charset="0"/>
                <a:ea typeface="Cambria" pitchFamily="18" charset="0"/>
              </a:rPr>
              <a:t>Mengambil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data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i="1" dirty="0">
                <a:latin typeface="Cambria" pitchFamily="18" charset="0"/>
                <a:ea typeface="Cambria" pitchFamily="18" charset="0"/>
              </a:rPr>
              <a:t>main memory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jika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diperlukan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oleh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proses.</a:t>
            </a:r>
          </a:p>
          <a:p>
            <a:pPr marL="990600" lvl="1" indent="-533400">
              <a:lnSpc>
                <a:spcPct val="115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 err="1">
                <a:latin typeface="Cambria" pitchFamily="18" charset="0"/>
                <a:ea typeface="Cambria" pitchFamily="18" charset="0"/>
              </a:rPr>
              <a:t>Mengirim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instruksi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ke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i="1" dirty="0">
                <a:latin typeface="Cambria" pitchFamily="18" charset="0"/>
                <a:ea typeface="Cambria" pitchFamily="18" charset="0"/>
              </a:rPr>
              <a:t>arithmetic and logic unit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bila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ada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perhitungan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arithmatika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perbandingan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logika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serta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mengawasi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kerja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i="1" dirty="0">
                <a:latin typeface="Cambria" pitchFamily="18" charset="0"/>
                <a:ea typeface="Cambria" pitchFamily="18" charset="0"/>
              </a:rPr>
              <a:t>arithmetic and logic unit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marL="990600" lvl="1" indent="-533400">
              <a:lnSpc>
                <a:spcPct val="115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 err="1">
                <a:latin typeface="Cambria" pitchFamily="18" charset="0"/>
                <a:ea typeface="Cambria" pitchFamily="18" charset="0"/>
              </a:rPr>
              <a:t>Menyimpan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hasil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proses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ke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i="1" dirty="0">
                <a:latin typeface="Cambria" pitchFamily="18" charset="0"/>
                <a:ea typeface="Cambria" pitchFamily="18" charset="0"/>
              </a:rPr>
              <a:t>main memory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.</a:t>
            </a:r>
            <a:endParaRPr lang="en-GB" sz="2800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59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793">
        <p14:switch dir="r"/>
      </p:transition>
    </mc:Choice>
    <mc:Fallback xmlns="">
      <p:transition spd="slow" advTm="779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4390678" y="411959"/>
            <a:ext cx="13681520" cy="987125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Register</a:t>
            </a:r>
            <a:endParaRPr lang="en-US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2" name="テキスト プレースホルダー 41"/>
          <p:cNvSpPr>
            <a:spLocks noGrp="1"/>
          </p:cNvSpPr>
          <p:nvPr>
            <p:ph type="body" sz="quarter" idx="16"/>
          </p:nvPr>
        </p:nvSpPr>
        <p:spPr>
          <a:xfrm>
            <a:off x="8818603" y="2047156"/>
            <a:ext cx="8496943" cy="20162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GB" sz="3200" dirty="0" err="1">
                <a:latin typeface="Cambria" pitchFamily="18" charset="0"/>
                <a:ea typeface="Cambria" pitchFamily="18" charset="0"/>
              </a:rPr>
              <a:t>Merupakan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simpanan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kecil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mempunyai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kecepatan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tinggi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lebih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cepat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sekitar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5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sampai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10 kali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dibandingkan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kecepatan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perekaman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pengambilan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data di </a:t>
            </a:r>
            <a:r>
              <a:rPr lang="en-GB" sz="3200" i="1" dirty="0">
                <a:latin typeface="Cambria" pitchFamily="18" charset="0"/>
                <a:ea typeface="Cambria" pitchFamily="18" charset="0"/>
              </a:rPr>
              <a:t>main memory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.</a:t>
            </a:r>
          </a:p>
          <a:p>
            <a:endParaRPr lang="en-US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4" name="テキスト プレースホルダー 43"/>
          <p:cNvSpPr>
            <a:spLocks noGrp="1"/>
          </p:cNvSpPr>
          <p:nvPr>
            <p:ph type="body" sz="quarter" idx="18"/>
          </p:nvPr>
        </p:nvSpPr>
        <p:spPr>
          <a:xfrm>
            <a:off x="790278" y="4313683"/>
            <a:ext cx="5902846" cy="448958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GB" sz="4500" dirty="0">
                <a:latin typeface="Cambria" pitchFamily="18" charset="0"/>
                <a:ea typeface="Cambria" pitchFamily="18" charset="0"/>
              </a:rPr>
              <a:t>Register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digunakan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menyimpan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instruksi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data yang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sedang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diproses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oleh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CPU,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sedang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instruksi-instruksi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data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lainnya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menunggu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giliran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diproses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masih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disimpan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di main memory.</a:t>
            </a:r>
            <a:r>
              <a:rPr lang="en-US" sz="4500" dirty="0">
                <a:latin typeface="Cambria" pitchFamily="18" charset="0"/>
                <a:ea typeface="Cambria" pitchFamily="18" charset="0"/>
              </a:rPr>
              <a:t> </a:t>
            </a:r>
            <a:endParaRPr lang="en-GB" sz="4500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0" name="円/楕円 19"/>
          <p:cNvSpPr/>
          <p:nvPr/>
        </p:nvSpPr>
        <p:spPr>
          <a:xfrm>
            <a:off x="9983332" y="4734818"/>
            <a:ext cx="3083743" cy="30837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円/楕円 22"/>
          <p:cNvSpPr/>
          <p:nvPr/>
        </p:nvSpPr>
        <p:spPr>
          <a:xfrm>
            <a:off x="8771059" y="6558475"/>
            <a:ext cx="1686360" cy="168636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円/楕円 25"/>
          <p:cNvSpPr/>
          <p:nvPr/>
        </p:nvSpPr>
        <p:spPr>
          <a:xfrm>
            <a:off x="6874529" y="7246049"/>
            <a:ext cx="2639450" cy="263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円/楕円 28"/>
          <p:cNvSpPr/>
          <p:nvPr/>
        </p:nvSpPr>
        <p:spPr>
          <a:xfrm>
            <a:off x="10072443" y="7113013"/>
            <a:ext cx="1452761" cy="14527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gnetic Disk 6"/>
          <p:cNvSpPr/>
          <p:nvPr/>
        </p:nvSpPr>
        <p:spPr>
          <a:xfrm>
            <a:off x="9398215" y="7149627"/>
            <a:ext cx="432048" cy="504056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Flowchart: Magnetic Disk 30"/>
          <p:cNvSpPr/>
          <p:nvPr/>
        </p:nvSpPr>
        <p:spPr>
          <a:xfrm>
            <a:off x="10582799" y="7653683"/>
            <a:ext cx="432048" cy="504056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9403617" y="6558475"/>
            <a:ext cx="455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chemeClr val="bg1"/>
                </a:solidFill>
                <a:latin typeface="Forte" pitchFamily="66" charset="0"/>
                <a:ea typeface="Cambria" pitchFamily="18" charset="0"/>
              </a:rPr>
              <a:t>R</a:t>
            </a:r>
            <a:endParaRPr lang="id-ID" b="1" dirty="0">
              <a:solidFill>
                <a:schemeClr val="bg1"/>
              </a:solidFill>
              <a:latin typeface="Forte" pitchFamily="66" charset="0"/>
              <a:ea typeface="Cambr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553859" y="7076736"/>
            <a:ext cx="455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chemeClr val="bg1"/>
                </a:solidFill>
                <a:latin typeface="Forte" pitchFamily="66" charset="0"/>
                <a:ea typeface="Cambria" pitchFamily="18" charset="0"/>
              </a:rPr>
              <a:t>R</a:t>
            </a:r>
            <a:endParaRPr lang="id-ID" b="1" dirty="0">
              <a:solidFill>
                <a:schemeClr val="bg1"/>
              </a:solidFill>
              <a:latin typeface="Forte" pitchFamily="66" charset="0"/>
              <a:ea typeface="Cambria" pitchFamily="18" charset="0"/>
            </a:endParaRPr>
          </a:p>
        </p:txBody>
      </p:sp>
      <p:sp>
        <p:nvSpPr>
          <p:cNvPr id="33" name="Flowchart: Magnetic Disk 32"/>
          <p:cNvSpPr/>
          <p:nvPr/>
        </p:nvSpPr>
        <p:spPr>
          <a:xfrm>
            <a:off x="10918992" y="5492560"/>
            <a:ext cx="1212421" cy="135830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Flowchart: Magnetic Disk 33"/>
          <p:cNvSpPr/>
          <p:nvPr/>
        </p:nvSpPr>
        <p:spPr>
          <a:xfrm>
            <a:off x="7588043" y="7839393"/>
            <a:ext cx="1212421" cy="135830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9537162"/>
      </p:ext>
    </p:extLst>
  </p:cSld>
  <p:clrMapOvr>
    <a:masterClrMapping/>
  </p:clrMapOvr>
  <p:transition spd="slow" advTm="9328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  <p:bldP spid="4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lowchart: Magnetic Disk 32"/>
          <p:cNvSpPr/>
          <p:nvPr/>
        </p:nvSpPr>
        <p:spPr>
          <a:xfrm>
            <a:off x="9359230" y="5071492"/>
            <a:ext cx="5472607" cy="5040559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4390678" y="411959"/>
            <a:ext cx="13681520" cy="987125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Main Memory </a:t>
            </a:r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(</a:t>
            </a:r>
            <a:r>
              <a:rPr lang="en-GB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Memori</a:t>
            </a:r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Utama</a:t>
            </a:r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)</a:t>
            </a:r>
            <a:endParaRPr lang="en-US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2" name="テキスト プレースホルダー 41"/>
          <p:cNvSpPr>
            <a:spLocks noGrp="1"/>
          </p:cNvSpPr>
          <p:nvPr>
            <p:ph type="body" sz="quarter" idx="16"/>
          </p:nvPr>
        </p:nvSpPr>
        <p:spPr>
          <a:xfrm>
            <a:off x="8818603" y="2047156"/>
            <a:ext cx="8496943" cy="2016224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buClr>
                <a:schemeClr val="tx1"/>
              </a:buClr>
            </a:pPr>
            <a:r>
              <a:rPr lang="en-GB" sz="3200" dirty="0">
                <a:latin typeface="Cambria" pitchFamily="18" charset="0"/>
                <a:ea typeface="Cambria" pitchFamily="18" charset="0"/>
              </a:rPr>
              <a:t>Main memory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main storage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>
                <a:solidFill>
                  <a:schemeClr val="accent1"/>
                </a:solidFill>
                <a:latin typeface="Cambria" pitchFamily="18" charset="0"/>
                <a:ea typeface="Cambria" pitchFamily="18" charset="0"/>
              </a:rPr>
              <a:t>internal memory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internal storage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primary storage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temporary storage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>
                <a:solidFill>
                  <a:schemeClr val="accent1"/>
                </a:solidFill>
                <a:latin typeface="Cambria" pitchFamily="18" charset="0"/>
                <a:ea typeface="Cambria" pitchFamily="18" charset="0"/>
              </a:rPr>
              <a:t>immediate access storage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4" name="テキスト プレースホルダー 43"/>
          <p:cNvSpPr>
            <a:spLocks noGrp="1"/>
          </p:cNvSpPr>
          <p:nvPr>
            <p:ph type="body" sz="quarter" idx="18"/>
          </p:nvPr>
        </p:nvSpPr>
        <p:spPr>
          <a:xfrm>
            <a:off x="790278" y="4313683"/>
            <a:ext cx="7776864" cy="448958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GB" sz="3200" dirty="0">
                <a:latin typeface="Cambria" pitchFamily="18" charset="0"/>
                <a:ea typeface="Cambria" pitchFamily="18" charset="0"/>
              </a:rPr>
              <a:t>Main Memory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terdiri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:</a:t>
            </a:r>
          </a:p>
          <a:p>
            <a:pPr marL="457200" lvl="1" indent="0">
              <a:lnSpc>
                <a:spcPct val="120000"/>
              </a:lnSpc>
              <a:buClr>
                <a:schemeClr val="tx1"/>
              </a:buClr>
              <a:buSzPct val="90000"/>
              <a:buNone/>
            </a:pPr>
            <a:r>
              <a:rPr lang="id-ID" sz="3200" dirty="0" smtClean="0">
                <a:latin typeface="Cambria" pitchFamily="18" charset="0"/>
                <a:ea typeface="Cambria" pitchFamily="18" charset="0"/>
              </a:rPr>
              <a:t>1. </a:t>
            </a:r>
            <a:r>
              <a:rPr lang="en-GB" sz="3200" dirty="0" smtClean="0">
                <a:latin typeface="Cambria" pitchFamily="18" charset="0"/>
                <a:ea typeface="Cambria" pitchFamily="18" charset="0"/>
              </a:rPr>
              <a:t>Random 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access memory (</a:t>
            </a:r>
            <a:r>
              <a:rPr lang="en-GB" sz="3200" dirty="0">
                <a:solidFill>
                  <a:schemeClr val="accent1"/>
                </a:solidFill>
                <a:latin typeface="Cambria" pitchFamily="18" charset="0"/>
                <a:ea typeface="Cambria" pitchFamily="18" charset="0"/>
              </a:rPr>
              <a:t>RAM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)</a:t>
            </a:r>
          </a:p>
          <a:p>
            <a:pPr marL="808038" lvl="1" indent="0">
              <a:lnSpc>
                <a:spcPct val="120000"/>
              </a:lnSpc>
              <a:buClr>
                <a:schemeClr val="tx1"/>
              </a:buClr>
              <a:buSzPct val="90000"/>
              <a:buNone/>
            </a:pPr>
            <a:r>
              <a:rPr lang="en-GB" sz="3200" dirty="0" err="1" smtClean="0">
                <a:latin typeface="Cambria" pitchFamily="18" charset="0"/>
                <a:ea typeface="Cambria" pitchFamily="18" charset="0"/>
              </a:rPr>
              <a:t>digunakan</a:t>
            </a:r>
            <a:r>
              <a:rPr lang="en-GB" sz="32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menyimpan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program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data yang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akan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diproses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200" dirty="0" err="1">
                <a:latin typeface="Cambria" pitchFamily="18" charset="0"/>
                <a:ea typeface="Cambria" pitchFamily="18" charset="0"/>
              </a:rPr>
              <a:t>oleh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 CPU</a:t>
            </a:r>
            <a:r>
              <a:rPr lang="en-US" sz="3200" dirty="0">
                <a:latin typeface="Cambria" pitchFamily="18" charset="0"/>
                <a:ea typeface="Cambria" pitchFamily="18" charset="0"/>
              </a:rPr>
              <a:t> </a:t>
            </a:r>
            <a:endParaRPr lang="id-ID" sz="3200" dirty="0" smtClean="0">
              <a:latin typeface="Cambria" pitchFamily="18" charset="0"/>
              <a:ea typeface="Cambria" pitchFamily="18" charset="0"/>
            </a:endParaRPr>
          </a:p>
          <a:p>
            <a:pPr marL="808038" lvl="1" indent="-350838">
              <a:lnSpc>
                <a:spcPct val="120000"/>
              </a:lnSpc>
              <a:buClr>
                <a:schemeClr val="tx1"/>
              </a:buClr>
              <a:buSzPct val="90000"/>
              <a:buNone/>
            </a:pPr>
            <a:r>
              <a:rPr lang="id-ID" sz="3200" dirty="0" smtClean="0">
                <a:latin typeface="Cambria" pitchFamily="18" charset="0"/>
                <a:ea typeface="Cambria" pitchFamily="18" charset="0"/>
              </a:rPr>
              <a:t>2. </a:t>
            </a:r>
            <a:r>
              <a:rPr lang="en-GB" sz="3200" dirty="0" smtClean="0">
                <a:latin typeface="Cambria" pitchFamily="18" charset="0"/>
                <a:ea typeface="Cambria" pitchFamily="18" charset="0"/>
              </a:rPr>
              <a:t>Read </a:t>
            </a:r>
            <a:r>
              <a:rPr lang="en-GB" sz="3200" dirty="0">
                <a:latin typeface="Cambria" pitchFamily="18" charset="0"/>
                <a:ea typeface="Cambria" pitchFamily="18" charset="0"/>
              </a:rPr>
              <a:t>only memory </a:t>
            </a:r>
            <a:r>
              <a:rPr lang="en-GB" sz="3200" dirty="0" smtClean="0">
                <a:latin typeface="Cambria" pitchFamily="18" charset="0"/>
                <a:ea typeface="Cambria" pitchFamily="18" charset="0"/>
              </a:rPr>
              <a:t>(</a:t>
            </a:r>
            <a:r>
              <a:rPr lang="id-ID" sz="3200" dirty="0" smtClean="0">
                <a:solidFill>
                  <a:schemeClr val="accent1"/>
                </a:solidFill>
                <a:latin typeface="Cambria" pitchFamily="18" charset="0"/>
                <a:ea typeface="Cambria" pitchFamily="18" charset="0"/>
              </a:rPr>
              <a:t>ROM</a:t>
            </a:r>
            <a:r>
              <a:rPr lang="id-ID" sz="3200" dirty="0" smtClean="0">
                <a:latin typeface="Cambria" pitchFamily="18" charset="0"/>
                <a:ea typeface="Cambria" pitchFamily="18" charset="0"/>
              </a:rPr>
              <a:t>)</a:t>
            </a:r>
            <a:endParaRPr lang="en-US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12012392" y="7394798"/>
            <a:ext cx="2171374" cy="1925166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Magnetic Disk 30"/>
          <p:cNvSpPr/>
          <p:nvPr/>
        </p:nvSpPr>
        <p:spPr>
          <a:xfrm>
            <a:off x="12586156" y="7725279"/>
            <a:ext cx="1023845" cy="96619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TextBox 31"/>
          <p:cNvSpPr txBox="1"/>
          <p:nvPr/>
        </p:nvSpPr>
        <p:spPr>
          <a:xfrm>
            <a:off x="12586156" y="8662023"/>
            <a:ext cx="1401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bg1"/>
                </a:solidFill>
                <a:latin typeface="Forte" pitchFamily="66" charset="0"/>
                <a:ea typeface="Cambria" pitchFamily="18" charset="0"/>
              </a:rPr>
              <a:t>ROM</a:t>
            </a:r>
            <a:endParaRPr lang="id-ID" b="1" dirty="0">
              <a:solidFill>
                <a:schemeClr val="bg1"/>
              </a:solidFill>
              <a:latin typeface="Forte" pitchFamily="66" charset="0"/>
              <a:ea typeface="Cambria" pitchFamily="18" charset="0"/>
            </a:endParaRPr>
          </a:p>
        </p:txBody>
      </p:sp>
      <p:sp>
        <p:nvSpPr>
          <p:cNvPr id="15" name="円/楕円 28"/>
          <p:cNvSpPr/>
          <p:nvPr/>
        </p:nvSpPr>
        <p:spPr>
          <a:xfrm>
            <a:off x="9647262" y="7029244"/>
            <a:ext cx="2171374" cy="1925166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Magnetic Disk 15"/>
          <p:cNvSpPr/>
          <p:nvPr/>
        </p:nvSpPr>
        <p:spPr>
          <a:xfrm>
            <a:off x="10221026" y="7359725"/>
            <a:ext cx="1023845" cy="96619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10221026" y="8296469"/>
            <a:ext cx="1401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bg1"/>
                </a:solidFill>
                <a:latin typeface="Forte" pitchFamily="66" charset="0"/>
                <a:ea typeface="Cambria" pitchFamily="18" charset="0"/>
              </a:rPr>
              <a:t>RAM</a:t>
            </a:r>
            <a:endParaRPr lang="id-ID" b="1" dirty="0">
              <a:solidFill>
                <a:schemeClr val="bg1"/>
              </a:solidFill>
              <a:latin typeface="Forte" pitchFamily="66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649916"/>
      </p:ext>
    </p:extLst>
  </p:cSld>
  <p:clrMapOvr>
    <a:masterClrMapping/>
  </p:clrMapOvr>
  <p:transition spd="slow" advTm="9328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  <p:bldP spid="4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5"/>
          </p:nvPr>
        </p:nvSpPr>
        <p:spPr>
          <a:xfrm>
            <a:off x="3166542" y="9319964"/>
            <a:ext cx="6480720" cy="79208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6"/>
          </p:nvPr>
        </p:nvSpPr>
        <p:spPr>
          <a:xfrm>
            <a:off x="3742606" y="8887916"/>
            <a:ext cx="9403416" cy="94518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Clr>
                <a:schemeClr val="tx1"/>
              </a:buClr>
            </a:pPr>
            <a:r>
              <a:rPr lang="en-GB" sz="3600" i="1" dirty="0" err="1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Hanya</a:t>
            </a:r>
            <a:r>
              <a:rPr lang="en-GB" sz="3600" i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i="1" dirty="0" err="1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dapat</a:t>
            </a:r>
            <a:r>
              <a:rPr lang="en-GB" sz="3600" i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i="1" dirty="0" err="1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dibaca</a:t>
            </a:r>
            <a:r>
              <a:rPr lang="en-GB" sz="3600" i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i="1" dirty="0" err="1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saja</a:t>
            </a:r>
            <a:r>
              <a:rPr lang="en-GB" sz="3600" i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i="1" dirty="0" err="1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dan</a:t>
            </a:r>
            <a:r>
              <a:rPr lang="en-GB" sz="3600" i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i="1" dirty="0" err="1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tidak</a:t>
            </a:r>
            <a:r>
              <a:rPr lang="en-GB" sz="3600" i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i="1" dirty="0" err="1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dapat</a:t>
            </a:r>
            <a:r>
              <a:rPr lang="en-GB" sz="3600" i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i="1" dirty="0" err="1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diisi</a:t>
            </a:r>
            <a:r>
              <a:rPr lang="en-US" sz="3600" i="1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.</a:t>
            </a:r>
            <a:endParaRPr lang="en-US" sz="3600" i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21"/>
          </p:nvPr>
        </p:nvSpPr>
        <p:spPr>
          <a:xfrm>
            <a:off x="3094534" y="2479204"/>
            <a:ext cx="13033448" cy="590465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Clr>
                <a:schemeClr val="tx1"/>
              </a:buClr>
            </a:pPr>
            <a:r>
              <a:rPr lang="en-GB" sz="2800" dirty="0">
                <a:latin typeface="Cambria" pitchFamily="18" charset="0"/>
                <a:ea typeface="Cambria" pitchFamily="18" charset="0"/>
              </a:rPr>
              <a:t>Isi ROM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sudah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diisi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oleh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pabrik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pembuatnya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berupa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:</a:t>
            </a:r>
          </a:p>
          <a:p>
            <a:pPr marL="457200" lvl="1" indent="0" algn="just">
              <a:lnSpc>
                <a:spcPct val="120000"/>
              </a:lnSpc>
              <a:buClr>
                <a:schemeClr val="accent1"/>
              </a:buClr>
              <a:buNone/>
            </a:pPr>
            <a:r>
              <a:rPr lang="id-ID" sz="2800" dirty="0" smtClean="0">
                <a:latin typeface="Cambria" pitchFamily="18" charset="0"/>
                <a:ea typeface="Cambria" pitchFamily="18" charset="0"/>
              </a:rPr>
              <a:t>1. </a:t>
            </a:r>
            <a:r>
              <a:rPr lang="en-GB" sz="2800" i="1" dirty="0" smtClean="0">
                <a:latin typeface="Cambria" pitchFamily="18" charset="0"/>
                <a:ea typeface="Cambria" pitchFamily="18" charset="0"/>
              </a:rPr>
              <a:t>Bootstrap 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program</a:t>
            </a:r>
          </a:p>
          <a:p>
            <a:pPr marL="990600" lvl="1" indent="-533400"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GB" sz="2800" dirty="0">
                <a:latin typeface="Cambria" pitchFamily="18" charset="0"/>
                <a:ea typeface="Cambria" pitchFamily="18" charset="0"/>
              </a:rPr>
              <a:t>	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diperlukan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mengambil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pertama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kali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operasi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diskette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hard disk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. Proses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ini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disebut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b="1" i="1" dirty="0">
                <a:latin typeface="Cambria" pitchFamily="18" charset="0"/>
                <a:ea typeface="Cambria" pitchFamily="18" charset="0"/>
              </a:rPr>
              <a:t>booting.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endParaRPr lang="en-GB" sz="2800" dirty="0">
              <a:latin typeface="Cambria" pitchFamily="18" charset="0"/>
              <a:ea typeface="Cambria" pitchFamily="18" charset="0"/>
            </a:endParaRPr>
          </a:p>
          <a:p>
            <a:pPr marL="457200" lvl="1" indent="0" algn="just">
              <a:lnSpc>
                <a:spcPct val="120000"/>
              </a:lnSpc>
              <a:buClr>
                <a:schemeClr val="accent1"/>
              </a:buClr>
              <a:buNone/>
            </a:pPr>
            <a:r>
              <a:rPr lang="id-ID" sz="2800" dirty="0" smtClean="0">
                <a:latin typeface="Cambria" pitchFamily="18" charset="0"/>
                <a:ea typeface="Cambria" pitchFamily="18" charset="0"/>
              </a:rPr>
              <a:t>2. </a:t>
            </a:r>
            <a:r>
              <a:rPr lang="en-GB" sz="2800" dirty="0" smtClean="0">
                <a:latin typeface="Cambria" pitchFamily="18" charset="0"/>
                <a:ea typeface="Cambria" pitchFamily="18" charset="0"/>
              </a:rPr>
              <a:t>BIOS 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(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Basic Input </a:t>
            </a:r>
            <a:r>
              <a:rPr lang="en-GB" sz="2800" i="1" dirty="0" err="1">
                <a:latin typeface="Cambria" pitchFamily="18" charset="0"/>
                <a:ea typeface="Cambria" pitchFamily="18" charset="0"/>
              </a:rPr>
              <a:t>Ouput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 Systems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)</a:t>
            </a:r>
          </a:p>
          <a:p>
            <a:pPr marL="990600" lvl="1" indent="-533400"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GB" sz="2800" dirty="0">
                <a:latin typeface="Cambria" pitchFamily="18" charset="0"/>
                <a:ea typeface="Cambria" pitchFamily="18" charset="0"/>
              </a:rPr>
              <a:t>	-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Merupakan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mengoperasikan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alat-alat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input/output di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marL="990600" lvl="1" indent="-533400"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GB" sz="2800" dirty="0">
                <a:latin typeface="Cambria" pitchFamily="18" charset="0"/>
                <a:ea typeface="Cambria" pitchFamily="18" charset="0"/>
              </a:rPr>
              <a:t>	-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Instruksi-instruksi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tersimpan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di ROM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ini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disebut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juga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b="1" i="1" dirty="0">
                <a:latin typeface="Cambria" pitchFamily="18" charset="0"/>
                <a:ea typeface="Cambria" pitchFamily="18" charset="0"/>
              </a:rPr>
              <a:t>microinstructions</a:t>
            </a:r>
            <a:r>
              <a:rPr lang="en-GB" sz="28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b="1" i="1" dirty="0">
                <a:latin typeface="Cambria" pitchFamily="18" charset="0"/>
                <a:ea typeface="Cambria" pitchFamily="18" charset="0"/>
              </a:rPr>
              <a:t>microcode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disebut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juga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b="1" i="1" dirty="0">
                <a:latin typeface="Cambria" pitchFamily="18" charset="0"/>
                <a:ea typeface="Cambria" pitchFamily="18" charset="0"/>
              </a:rPr>
              <a:t>firmware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karena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hardware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software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dijadikan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satu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oleh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pabrik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pembuatnya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endParaRPr lang="en-GB" sz="28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Read Only Memory </a:t>
            </a:r>
            <a:r>
              <a:rPr lang="en-GB" b="1" dirty="0">
                <a:solidFill>
                  <a:schemeClr val="accent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(ROM)</a:t>
            </a:r>
            <a:endParaRPr lang="en-US" b="1" dirty="0">
              <a:solidFill>
                <a:schemeClr val="accent1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68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222">
        <p14:prism isInverted="1"/>
      </p:transition>
    </mc:Choice>
    <mc:Fallback xmlns="">
      <p:transition spd="slow" advTm="422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135094" y="390972"/>
            <a:ext cx="5040560" cy="987125"/>
          </a:xfrm>
        </p:spPr>
        <p:txBody>
          <a:bodyPr/>
          <a:lstStyle/>
          <a:p>
            <a:r>
              <a:rPr lang="id-ID" dirty="0" smtClean="0">
                <a:solidFill>
                  <a:schemeClr val="accent1"/>
                </a:solidFill>
              </a:rPr>
              <a:t>Copy Device</a:t>
            </a:r>
            <a:endParaRPr lang="id-ID" dirty="0">
              <a:solidFill>
                <a:schemeClr val="accent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8704" y="3559324"/>
            <a:ext cx="7848872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120000"/>
              </a:lnSpc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keluaran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mencetak</a:t>
            </a:r>
            <a:r>
              <a:rPr lang="en-US" sz="2800" dirty="0"/>
              <a:t> </a:t>
            </a:r>
            <a:r>
              <a:rPr lang="en-US" sz="2800" dirty="0" err="1"/>
              <a:t>tulisan</a:t>
            </a:r>
            <a:r>
              <a:rPr lang="en-US" sz="2800" dirty="0"/>
              <a:t> (kata, </a:t>
            </a:r>
            <a:r>
              <a:rPr lang="en-US" sz="2800" dirty="0" err="1"/>
              <a:t>angka</a:t>
            </a:r>
            <a:r>
              <a:rPr lang="en-US" sz="2800" dirty="0"/>
              <a:t>,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simbol-simbol</a:t>
            </a:r>
            <a:r>
              <a:rPr lang="en-US" sz="2800" dirty="0"/>
              <a:t> lain)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imej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grafik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gambar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media </a:t>
            </a:r>
            <a:r>
              <a:rPr lang="en-US" sz="2800" i="1" dirty="0"/>
              <a:t>hard</a:t>
            </a:r>
            <a:r>
              <a:rPr lang="en-US" sz="2800" dirty="0"/>
              <a:t> (</a:t>
            </a:r>
            <a:r>
              <a:rPr lang="en-US" sz="2800" dirty="0" err="1"/>
              <a:t>keras</a:t>
            </a:r>
            <a:r>
              <a:rPr lang="en-US" sz="2800" dirty="0"/>
              <a:t>)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kertas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film.</a:t>
            </a:r>
            <a:endParaRPr lang="en-GB" sz="2800" dirty="0"/>
          </a:p>
          <a:p>
            <a:pPr marL="609600" indent="-609600" algn="just">
              <a:lnSpc>
                <a:spcPct val="120000"/>
              </a:lnSpc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GB" sz="2800" dirty="0" err="1"/>
              <a:t>Alat</a:t>
            </a:r>
            <a:r>
              <a:rPr lang="en-GB" sz="2800" dirty="0"/>
              <a:t> output </a:t>
            </a:r>
            <a:r>
              <a:rPr lang="en-GB" sz="2800" i="1" dirty="0"/>
              <a:t>hard copy device</a:t>
            </a:r>
            <a:r>
              <a:rPr lang="en-GB" sz="2800" dirty="0"/>
              <a:t> yang </a:t>
            </a:r>
            <a:r>
              <a:rPr lang="en-GB" sz="2800" dirty="0" err="1"/>
              <a:t>umum</a:t>
            </a:r>
            <a:r>
              <a:rPr lang="en-GB" sz="2800" dirty="0"/>
              <a:t> </a:t>
            </a:r>
            <a:r>
              <a:rPr lang="en-GB" sz="2800" dirty="0" err="1"/>
              <a:t>dipergunakan</a:t>
            </a:r>
            <a:r>
              <a:rPr lang="en-GB" sz="2800" dirty="0"/>
              <a:t> </a:t>
            </a:r>
            <a:r>
              <a:rPr lang="en-GB" sz="2800" dirty="0" err="1"/>
              <a:t>adalah</a:t>
            </a:r>
            <a:r>
              <a:rPr lang="en-GB" sz="2800" dirty="0"/>
              <a:t> </a:t>
            </a:r>
            <a:r>
              <a:rPr lang="en-GB" sz="2800" i="1" dirty="0"/>
              <a:t>printer</a:t>
            </a:r>
            <a:r>
              <a:rPr lang="en-GB" sz="2800" dirty="0"/>
              <a:t> yang </a:t>
            </a:r>
            <a:r>
              <a:rPr lang="en-GB" sz="2800" dirty="0" err="1"/>
              <a:t>digolongkan</a:t>
            </a:r>
            <a:r>
              <a:rPr lang="en-GB" sz="2800" dirty="0"/>
              <a:t> </a:t>
            </a:r>
            <a:r>
              <a:rPr lang="en-GB" sz="2800" dirty="0" err="1"/>
              <a:t>ke</a:t>
            </a:r>
            <a:r>
              <a:rPr lang="en-GB" sz="2800" dirty="0"/>
              <a:t> </a:t>
            </a:r>
            <a:r>
              <a:rPr lang="en-GB" sz="2800" dirty="0" err="1"/>
              <a:t>dalam</a:t>
            </a:r>
            <a:r>
              <a:rPr lang="en-GB" sz="2800" dirty="0"/>
              <a:t> </a:t>
            </a:r>
            <a:r>
              <a:rPr lang="en-GB" sz="2800" dirty="0" err="1"/>
              <a:t>dua</a:t>
            </a:r>
            <a:r>
              <a:rPr lang="en-GB" sz="2800" dirty="0"/>
              <a:t> </a:t>
            </a:r>
            <a:r>
              <a:rPr lang="en-GB" sz="2800" dirty="0" err="1"/>
              <a:t>kategori</a:t>
            </a:r>
            <a:r>
              <a:rPr lang="en-GB" sz="2800" dirty="0"/>
              <a:t> </a:t>
            </a:r>
            <a:r>
              <a:rPr lang="en-GB" sz="2800" i="1" dirty="0"/>
              <a:t>impact printer</a:t>
            </a:r>
            <a:r>
              <a:rPr lang="en-GB" sz="2800" dirty="0"/>
              <a:t>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i="1" dirty="0"/>
              <a:t>nonimpact printer</a:t>
            </a:r>
            <a:r>
              <a:rPr lang="en-GB" sz="2800" dirty="0"/>
              <a:t>. </a:t>
            </a:r>
            <a:r>
              <a:rPr lang="en-GB" sz="2800" dirty="0" err="1"/>
              <a:t>Alat</a:t>
            </a:r>
            <a:r>
              <a:rPr lang="en-GB" sz="2800" dirty="0"/>
              <a:t> output </a:t>
            </a:r>
            <a:r>
              <a:rPr lang="en-GB" sz="2800" i="1" dirty="0"/>
              <a:t>hard copy device</a:t>
            </a:r>
            <a:r>
              <a:rPr lang="en-GB" sz="2800" dirty="0"/>
              <a:t> yang lain </a:t>
            </a:r>
            <a:r>
              <a:rPr lang="en-GB" sz="2800" dirty="0" err="1"/>
              <a:t>adalah</a:t>
            </a:r>
            <a:r>
              <a:rPr lang="en-GB" sz="2800" dirty="0"/>
              <a:t> </a:t>
            </a:r>
            <a:r>
              <a:rPr lang="en-GB" sz="2800" i="1" dirty="0"/>
              <a:t>plotter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i="1" dirty="0"/>
              <a:t>computer output to microfilm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3" name="Rectangle 12"/>
          <p:cNvSpPr/>
          <p:nvPr/>
        </p:nvSpPr>
        <p:spPr>
          <a:xfrm>
            <a:off x="10380328" y="4927476"/>
            <a:ext cx="628461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GB" sz="2800" dirty="0" err="1"/>
              <a:t>Merupakan</a:t>
            </a:r>
            <a:r>
              <a:rPr lang="en-GB" sz="2800" dirty="0"/>
              <a:t> </a:t>
            </a:r>
            <a:r>
              <a:rPr lang="en-GB" sz="2800" dirty="0" err="1"/>
              <a:t>alat</a:t>
            </a:r>
            <a:r>
              <a:rPr lang="en-GB" sz="2800" dirty="0"/>
              <a:t> yang </a:t>
            </a:r>
            <a:r>
              <a:rPr lang="en-GB" sz="2800" dirty="0" err="1"/>
              <a:t>digunakan</a:t>
            </a:r>
            <a:r>
              <a:rPr lang="en-GB" sz="2800" dirty="0"/>
              <a:t> </a:t>
            </a:r>
            <a:r>
              <a:rPr lang="en-GB" sz="2800" dirty="0" err="1"/>
              <a:t>untuk</a:t>
            </a:r>
            <a:r>
              <a:rPr lang="en-GB" sz="2800" dirty="0"/>
              <a:t> </a:t>
            </a:r>
            <a:r>
              <a:rPr lang="en-GB" sz="2800" dirty="0" err="1"/>
              <a:t>menampilkan</a:t>
            </a:r>
            <a:r>
              <a:rPr lang="en-GB" sz="2800" dirty="0"/>
              <a:t> </a:t>
            </a:r>
            <a:r>
              <a:rPr lang="en-GB" sz="2800" dirty="0" err="1"/>
              <a:t>tulisan</a:t>
            </a:r>
            <a:r>
              <a:rPr lang="en-GB" sz="2800" dirty="0"/>
              <a:t> (kata, </a:t>
            </a:r>
            <a:r>
              <a:rPr lang="en-GB" sz="2800" dirty="0" err="1"/>
              <a:t>angka</a:t>
            </a:r>
            <a:r>
              <a:rPr lang="en-GB" sz="2800" dirty="0"/>
              <a:t>, </a:t>
            </a:r>
            <a:r>
              <a:rPr lang="en-GB" sz="2800" dirty="0" err="1"/>
              <a:t>karakter</a:t>
            </a:r>
            <a:r>
              <a:rPr lang="en-GB" sz="2800" dirty="0"/>
              <a:t> </a:t>
            </a:r>
            <a:r>
              <a:rPr lang="en-GB" sz="2800" dirty="0" err="1"/>
              <a:t>khusus</a:t>
            </a:r>
            <a:r>
              <a:rPr lang="en-GB" sz="2800" dirty="0"/>
              <a:t>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dirty="0" err="1"/>
              <a:t>simbol-simbol</a:t>
            </a:r>
            <a:r>
              <a:rPr lang="en-GB" sz="2800" dirty="0"/>
              <a:t> lain), image (</a:t>
            </a:r>
            <a:r>
              <a:rPr lang="en-GB" sz="2800" dirty="0" err="1"/>
              <a:t>grafik</a:t>
            </a:r>
            <a:r>
              <a:rPr lang="en-GB" sz="2800" dirty="0"/>
              <a:t> </a:t>
            </a:r>
            <a:r>
              <a:rPr lang="en-GB" sz="2800" dirty="0" err="1"/>
              <a:t>atau</a:t>
            </a:r>
            <a:r>
              <a:rPr lang="en-GB" sz="2800" dirty="0"/>
              <a:t> </a:t>
            </a:r>
            <a:r>
              <a:rPr lang="en-GB" sz="2800" dirty="0" err="1"/>
              <a:t>gambar</a:t>
            </a:r>
            <a:r>
              <a:rPr lang="en-GB" sz="2800" dirty="0"/>
              <a:t>)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dirty="0" err="1"/>
              <a:t>suara</a:t>
            </a:r>
            <a:r>
              <a:rPr lang="en-GB" sz="2800" dirty="0"/>
              <a:t> (voice) </a:t>
            </a:r>
            <a:r>
              <a:rPr lang="en-GB" sz="2800" dirty="0" err="1"/>
              <a:t>pada</a:t>
            </a:r>
            <a:r>
              <a:rPr lang="en-GB" sz="2800" dirty="0"/>
              <a:t> media soft (</a:t>
            </a:r>
            <a:r>
              <a:rPr lang="en-GB" sz="2800" dirty="0" err="1"/>
              <a:t>lunak</a:t>
            </a:r>
            <a:r>
              <a:rPr lang="en-GB" sz="2800" dirty="0"/>
              <a:t>) yang </a:t>
            </a:r>
            <a:r>
              <a:rPr lang="en-GB" sz="2800" dirty="0" err="1"/>
              <a:t>berupa</a:t>
            </a:r>
            <a:r>
              <a:rPr lang="en-GB" sz="2800" dirty="0"/>
              <a:t> </a:t>
            </a:r>
            <a:r>
              <a:rPr lang="en-GB" sz="2800" dirty="0" err="1"/>
              <a:t>sinyal</a:t>
            </a:r>
            <a:r>
              <a:rPr lang="en-GB" sz="2800" dirty="0"/>
              <a:t> </a:t>
            </a:r>
            <a:r>
              <a:rPr lang="en-GB" sz="2800" dirty="0" err="1"/>
              <a:t>elektronik</a:t>
            </a:r>
            <a:r>
              <a:rPr lang="en-US" sz="2800" dirty="0"/>
              <a:t> </a:t>
            </a:r>
            <a:endParaRPr lang="en-GB" sz="2800" dirty="0"/>
          </a:p>
        </p:txBody>
      </p:sp>
      <p:grpSp>
        <p:nvGrpSpPr>
          <p:cNvPr id="14" name="グループ化 9"/>
          <p:cNvGrpSpPr/>
          <p:nvPr/>
        </p:nvGrpSpPr>
        <p:grpSpPr>
          <a:xfrm>
            <a:off x="12601883" y="2963447"/>
            <a:ext cx="1512168" cy="1512168"/>
            <a:chOff x="14136906" y="1352225"/>
            <a:chExt cx="1512168" cy="1512168"/>
          </a:xfrm>
        </p:grpSpPr>
        <p:sp>
          <p:nvSpPr>
            <p:cNvPr id="15" name="涙形 7"/>
            <p:cNvSpPr/>
            <p:nvPr/>
          </p:nvSpPr>
          <p:spPr>
            <a:xfrm rot="8100000">
              <a:off x="14136906" y="1352225"/>
              <a:ext cx="1512168" cy="1512168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leo-Bold" pitchFamily="34" charset="0"/>
              </a:endParaRPr>
            </a:p>
          </p:txBody>
        </p:sp>
        <p:sp>
          <p:nvSpPr>
            <p:cNvPr id="16" name="テキスト ボックス 8"/>
            <p:cNvSpPr txBox="1"/>
            <p:nvPr/>
          </p:nvSpPr>
          <p:spPr>
            <a:xfrm>
              <a:off x="14244918" y="1430572"/>
              <a:ext cx="12961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solidFill>
                    <a:schemeClr val="bg1"/>
                  </a:solidFill>
                  <a:cs typeface="Times New Roman" pitchFamily="18" charset="0"/>
                </a:rPr>
                <a:t>Soft Copy Device</a:t>
              </a:r>
              <a:endParaRPr lang="en-US" sz="2400" dirty="0">
                <a:solidFill>
                  <a:schemeClr val="bg1"/>
                </a:solidFill>
                <a:latin typeface="Aleo-Bold" pitchFamily="34" charset="0"/>
              </a:endParaRPr>
            </a:p>
          </p:txBody>
        </p:sp>
      </p:grpSp>
      <p:grpSp>
        <p:nvGrpSpPr>
          <p:cNvPr id="17" name="グループ化 29"/>
          <p:cNvGrpSpPr/>
          <p:nvPr/>
        </p:nvGrpSpPr>
        <p:grpSpPr>
          <a:xfrm>
            <a:off x="3707056" y="1908943"/>
            <a:ext cx="1512168" cy="1512168"/>
            <a:chOff x="14136906" y="1352225"/>
            <a:chExt cx="1512168" cy="1512168"/>
          </a:xfrm>
          <a:solidFill>
            <a:schemeClr val="accent1">
              <a:lumMod val="75000"/>
            </a:schemeClr>
          </a:solidFill>
        </p:grpSpPr>
        <p:sp>
          <p:nvSpPr>
            <p:cNvPr id="18" name="涙形 30"/>
            <p:cNvSpPr/>
            <p:nvPr/>
          </p:nvSpPr>
          <p:spPr>
            <a:xfrm rot="8100000">
              <a:off x="14136906" y="1352225"/>
              <a:ext cx="1512168" cy="1512168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leo-Bold" pitchFamily="34" charset="0"/>
              </a:endParaRPr>
            </a:p>
          </p:txBody>
        </p:sp>
        <p:sp>
          <p:nvSpPr>
            <p:cNvPr id="19" name="テキスト ボックス 31"/>
            <p:cNvSpPr txBox="1"/>
            <p:nvPr/>
          </p:nvSpPr>
          <p:spPr>
            <a:xfrm>
              <a:off x="14244918" y="1508144"/>
              <a:ext cx="12961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solidFill>
                    <a:schemeClr val="bg1"/>
                  </a:solidFill>
                  <a:cs typeface="Times New Roman" pitchFamily="18" charset="0"/>
                </a:rPr>
                <a:t>Hard Copy Device</a:t>
              </a:r>
              <a:endParaRPr lang="en-US" sz="2400" dirty="0">
                <a:solidFill>
                  <a:schemeClr val="bg1"/>
                </a:solidFill>
                <a:latin typeface="Aleo-Bold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261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0151318" y="2335188"/>
            <a:ext cx="6764774" cy="721683"/>
          </a:xfrm>
        </p:spPr>
        <p:txBody>
          <a:bodyPr>
            <a:normAutofit fontScale="92500"/>
          </a:bodyPr>
          <a:lstStyle/>
          <a:p>
            <a:r>
              <a:rPr lang="en-GB" i="1" dirty="0">
                <a:latin typeface="Cambria" pitchFamily="18" charset="0"/>
                <a:ea typeface="Cambria" pitchFamily="18" charset="0"/>
              </a:rPr>
              <a:t>Sequential-access storage device</a:t>
            </a:r>
            <a:r>
              <a:rPr lang="en-GB" dirty="0">
                <a:latin typeface="Cambria" pitchFamily="18" charset="0"/>
                <a:ea typeface="Cambria" pitchFamily="18" charset="0"/>
              </a:rPr>
              <a:t> (SASD</a:t>
            </a:r>
            <a:endParaRPr lang="id-ID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Simpanan</a:t>
            </a:r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Luar</a:t>
            </a:r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(</a:t>
            </a:r>
            <a:r>
              <a:rPr lang="en-GB" b="1" dirty="0">
                <a:solidFill>
                  <a:schemeClr val="accent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Storage</a:t>
            </a:r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)</a:t>
            </a:r>
            <a:endParaRPr lang="id-ID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9071198" y="3343300"/>
            <a:ext cx="8496943" cy="2016224"/>
          </a:xfrm>
        </p:spPr>
        <p:txBody>
          <a:bodyPr>
            <a:noAutofit/>
          </a:bodyPr>
          <a:lstStyle/>
          <a:p>
            <a:pPr marL="609600" indent="-609600">
              <a:lnSpc>
                <a:spcPct val="120000"/>
              </a:lnSpc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GB" sz="2800" i="1" dirty="0">
                <a:latin typeface="Cambria" pitchFamily="18" charset="0"/>
                <a:ea typeface="Cambria" pitchFamily="18" charset="0"/>
              </a:rPr>
              <a:t>Sequential-access storage device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(SASD)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alat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simpanan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pengaksesan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urut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marL="625475" lvl="1" indent="0">
              <a:lnSpc>
                <a:spcPct val="120000"/>
              </a:lnSpc>
              <a:buNone/>
            </a:pPr>
            <a:r>
              <a:rPr lang="en-US" sz="2800" dirty="0" err="1">
                <a:latin typeface="Cambria" pitchFamily="18" charset="0"/>
                <a:ea typeface="Cambria" pitchFamily="18" charset="0"/>
              </a:rPr>
              <a:t>Simpanan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luar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termasuk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dalam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SASD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adalah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i="1" dirty="0">
                <a:latin typeface="Cambria" pitchFamily="18" charset="0"/>
                <a:ea typeface="Cambria" pitchFamily="18" charset="0"/>
              </a:rPr>
              <a:t>punched card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sz="2800" i="1" dirty="0">
                <a:latin typeface="Cambria" pitchFamily="18" charset="0"/>
                <a:ea typeface="Cambria" pitchFamily="18" charset="0"/>
              </a:rPr>
              <a:t>paper tape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i="1" dirty="0">
                <a:latin typeface="Cambria" pitchFamily="18" charset="0"/>
                <a:ea typeface="Cambria" pitchFamily="18" charset="0"/>
              </a:rPr>
              <a:t>magnetic tape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.</a:t>
            </a:r>
            <a:endParaRPr lang="en-GB" sz="2800" dirty="0">
              <a:latin typeface="Cambria" pitchFamily="18" charset="0"/>
              <a:ea typeface="Cambria" pitchFamily="18" charset="0"/>
            </a:endParaRPr>
          </a:p>
          <a:p>
            <a:endParaRPr lang="id-ID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8783166" y="6295628"/>
            <a:ext cx="6764774" cy="721683"/>
          </a:xfrm>
        </p:spPr>
        <p:txBody>
          <a:bodyPr>
            <a:normAutofit fontScale="92500"/>
          </a:bodyPr>
          <a:lstStyle/>
          <a:p>
            <a:r>
              <a:rPr lang="en-GB" sz="3600" i="1" dirty="0">
                <a:latin typeface="Cambria" pitchFamily="18" charset="0"/>
                <a:ea typeface="Cambria" pitchFamily="18" charset="0"/>
              </a:rPr>
              <a:t>Direct-access storage device 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(DASD)</a:t>
            </a:r>
            <a:endParaRPr lang="id-ID" sz="36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8063086" y="7087716"/>
            <a:ext cx="8496943" cy="2016224"/>
          </a:xfrm>
        </p:spPr>
        <p:txBody>
          <a:bodyPr>
            <a:noAutofit/>
          </a:bodyPr>
          <a:lstStyle/>
          <a:p>
            <a:pPr marL="609600" indent="-609600">
              <a:lnSpc>
                <a:spcPct val="120000"/>
              </a:lnSpc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GB" sz="2800" i="1" dirty="0">
                <a:latin typeface="Cambria" pitchFamily="18" charset="0"/>
                <a:ea typeface="Cambria" pitchFamily="18" charset="0"/>
              </a:rPr>
              <a:t>Direct-access storage device 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(DASD)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alat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simpanan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pengaksesan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langsung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marL="606425" lvl="1" indent="0" algn="just">
              <a:lnSpc>
                <a:spcPct val="120000"/>
              </a:lnSpc>
              <a:buNone/>
            </a:pPr>
            <a:r>
              <a:rPr lang="en-US" sz="2800" dirty="0" err="1">
                <a:latin typeface="Cambria" pitchFamily="18" charset="0"/>
                <a:ea typeface="Cambria" pitchFamily="18" charset="0"/>
              </a:rPr>
              <a:t>Simpanan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luar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termasuk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dalam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DASD di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antaranya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adalah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i="1" dirty="0">
                <a:latin typeface="Cambria" pitchFamily="18" charset="0"/>
                <a:ea typeface="Cambria" pitchFamily="18" charset="0"/>
              </a:rPr>
              <a:t>magnetic disk, tape strip cartridge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sz="2800" i="1" dirty="0">
                <a:latin typeface="Cambria" pitchFamily="18" charset="0"/>
                <a:ea typeface="Cambria" pitchFamily="18" charset="0"/>
              </a:rPr>
              <a:t> optical disk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.</a:t>
            </a:r>
            <a:endParaRPr lang="en-US" sz="2800" b="1" dirty="0">
              <a:latin typeface="Cambria" pitchFamily="18" charset="0"/>
              <a:ea typeface="Cambria" pitchFamily="18" charset="0"/>
            </a:endParaRPr>
          </a:p>
          <a:p>
            <a:pPr marL="609600" indent="-609600">
              <a:lnSpc>
                <a:spcPct val="120000"/>
              </a:lnSpc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endParaRPr lang="en-GB" sz="2800" i="1" dirty="0">
              <a:latin typeface="Cambria" pitchFamily="18" charset="0"/>
              <a:ea typeface="Cambria" pitchFamily="18" charset="0"/>
            </a:endParaRPr>
          </a:p>
          <a:p>
            <a:endParaRPr lang="id-ID" sz="3200" dirty="0">
              <a:latin typeface="Cambria" pitchFamily="18" charset="0"/>
              <a:ea typeface="Cambria" pitchFamily="18" charset="0"/>
            </a:endParaRP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985527" y="3257781"/>
            <a:ext cx="7030270" cy="5181195"/>
            <a:chOff x="1440" y="672"/>
            <a:chExt cx="3696" cy="1968"/>
          </a:xfrm>
        </p:grpSpPr>
        <p:sp>
          <p:nvSpPr>
            <p:cNvPr id="11" name="Line 3"/>
            <p:cNvSpPr>
              <a:spLocks noChangeShapeType="1"/>
            </p:cNvSpPr>
            <p:nvPr/>
          </p:nvSpPr>
          <p:spPr bwMode="auto">
            <a:xfrm>
              <a:off x="3259" y="674"/>
              <a:ext cx="841" cy="1417"/>
            </a:xfrm>
            <a:prstGeom prst="line">
              <a:avLst/>
            </a:prstGeom>
            <a:ln w="57150">
              <a:headEnd/>
              <a:tailEnd type="stealth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id-ID" sz="540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3983" y="677"/>
              <a:ext cx="1153" cy="9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800" dirty="0" err="1">
                  <a:latin typeface="Cambria" pitchFamily="18" charset="0"/>
                  <a:ea typeface="Cambria" pitchFamily="18" charset="0"/>
                </a:rPr>
                <a:t>Harga</a:t>
              </a:r>
              <a:r>
                <a:rPr lang="en-US" sz="2800" dirty="0">
                  <a:latin typeface="Cambria" pitchFamily="18" charset="0"/>
                  <a:ea typeface="Cambria" pitchFamily="18" charset="0"/>
                </a:rPr>
                <a:t> per </a:t>
              </a:r>
              <a:r>
                <a:rPr lang="en-US" sz="2800" i="1" dirty="0">
                  <a:latin typeface="Cambria" pitchFamily="18" charset="0"/>
                  <a:ea typeface="Cambria" pitchFamily="18" charset="0"/>
                </a:rPr>
                <a:t>bit</a:t>
              </a:r>
              <a:r>
                <a:rPr lang="en-US" sz="2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800" dirty="0" err="1">
                  <a:latin typeface="Cambria" pitchFamily="18" charset="0"/>
                  <a:ea typeface="Cambria" pitchFamily="18" charset="0"/>
                </a:rPr>
                <a:t>informasi</a:t>
              </a:r>
              <a:r>
                <a:rPr lang="en-US" sz="2800" dirty="0">
                  <a:latin typeface="Cambria" pitchFamily="18" charset="0"/>
                  <a:ea typeface="Cambria" pitchFamily="18" charset="0"/>
                </a:rPr>
                <a:t> yang </a:t>
              </a:r>
              <a:r>
                <a:rPr lang="en-US" sz="2800" dirty="0" err="1">
                  <a:latin typeface="Cambria" pitchFamily="18" charset="0"/>
                  <a:ea typeface="Cambria" pitchFamily="18" charset="0"/>
                </a:rPr>
                <a:t>direkam</a:t>
              </a:r>
              <a:r>
                <a:rPr lang="en-US" sz="2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800" dirty="0" err="1">
                  <a:latin typeface="Cambria" pitchFamily="18" charset="0"/>
                  <a:ea typeface="Cambria" pitchFamily="18" charset="0"/>
                </a:rPr>
                <a:t>lebih</a:t>
              </a:r>
              <a:r>
                <a:rPr lang="en-US" sz="2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800" dirty="0" err="1">
                  <a:latin typeface="Cambria" pitchFamily="18" charset="0"/>
                  <a:ea typeface="Cambria" pitchFamily="18" charset="0"/>
                </a:rPr>
                <a:t>murah</a:t>
              </a:r>
              <a:endParaRPr lang="en-US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1440" y="727"/>
              <a:ext cx="817" cy="8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800">
                  <a:latin typeface="Cambria" pitchFamily="18" charset="0"/>
                  <a:ea typeface="Cambria" pitchFamily="18" charset="0"/>
                </a:rPr>
                <a:t>Waktu pengaksesan lebih lambat</a:t>
              </a:r>
            </a:p>
          </p:txBody>
        </p:sp>
        <p:grpSp>
          <p:nvGrpSpPr>
            <p:cNvPr id="15" name="Group 7"/>
            <p:cNvGrpSpPr>
              <a:grpSpLocks/>
            </p:cNvGrpSpPr>
            <p:nvPr/>
          </p:nvGrpSpPr>
          <p:grpSpPr bwMode="auto">
            <a:xfrm>
              <a:off x="1894" y="672"/>
              <a:ext cx="2342" cy="1968"/>
              <a:chOff x="3853" y="3771"/>
              <a:chExt cx="3900" cy="3400"/>
            </a:xfrm>
          </p:grpSpPr>
          <p:sp>
            <p:nvSpPr>
              <p:cNvPr id="16" name="AutoShape 8"/>
              <p:cNvSpPr>
                <a:spLocks noChangeArrowheads="1"/>
              </p:cNvSpPr>
              <p:nvPr/>
            </p:nvSpPr>
            <p:spPr bwMode="auto">
              <a:xfrm>
                <a:off x="3853" y="3771"/>
                <a:ext cx="3900" cy="3400"/>
              </a:xfrm>
              <a:prstGeom prst="triangle">
                <a:avLst>
                  <a:gd name="adj" fmla="val 50972"/>
                </a:avLst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id-ID" sz="5400">
                  <a:latin typeface="Cambria" pitchFamily="18" charset="0"/>
                  <a:ea typeface="Cambria" pitchFamily="18" charset="0"/>
                </a:endParaRPr>
              </a:p>
            </p:txBody>
          </p:sp>
          <p:sp>
            <p:nvSpPr>
              <p:cNvPr id="17" name="Line 9"/>
              <p:cNvSpPr>
                <a:spLocks noChangeShapeType="1"/>
              </p:cNvSpPr>
              <p:nvPr/>
            </p:nvSpPr>
            <p:spPr bwMode="auto">
              <a:xfrm>
                <a:off x="4661" y="5877"/>
                <a:ext cx="239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 sz="5400">
                  <a:latin typeface="Cambria" pitchFamily="18" charset="0"/>
                  <a:ea typeface="Cambria" pitchFamily="18" charset="0"/>
                </a:endParaRPr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 flipV="1">
                <a:off x="4262" y="6530"/>
                <a:ext cx="315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 sz="5400">
                  <a:latin typeface="Cambria" pitchFamily="18" charset="0"/>
                  <a:ea typeface="Cambria" pitchFamily="18" charset="0"/>
                </a:endParaRPr>
              </a:p>
            </p:txBody>
          </p:sp>
          <p:sp>
            <p:nvSpPr>
              <p:cNvPr id="19" name="Text Box 11"/>
              <p:cNvSpPr txBox="1">
                <a:spLocks noChangeArrowheads="1"/>
              </p:cNvSpPr>
              <p:nvPr/>
            </p:nvSpPr>
            <p:spPr bwMode="auto">
              <a:xfrm>
                <a:off x="5053" y="6627"/>
                <a:ext cx="1525" cy="43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Cambria" pitchFamily="18" charset="0"/>
                    <a:ea typeface="Cambria" pitchFamily="18" charset="0"/>
                  </a:rPr>
                  <a:t>SASD</a:t>
                </a:r>
              </a:p>
            </p:txBody>
          </p:sp>
          <p:sp>
            <p:nvSpPr>
              <p:cNvPr id="20" name="Text Box 12"/>
              <p:cNvSpPr txBox="1">
                <a:spLocks noChangeArrowheads="1"/>
              </p:cNvSpPr>
              <p:nvPr/>
            </p:nvSpPr>
            <p:spPr bwMode="auto">
              <a:xfrm>
                <a:off x="5160" y="6055"/>
                <a:ext cx="1300" cy="39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Cambria" pitchFamily="18" charset="0"/>
                    <a:ea typeface="Cambria" pitchFamily="18" charset="0"/>
                  </a:rPr>
                  <a:t>DASD</a:t>
                </a:r>
              </a:p>
            </p:txBody>
          </p:sp>
          <p:sp>
            <p:nvSpPr>
              <p:cNvPr id="21" name="Text Box 13"/>
              <p:cNvSpPr txBox="1">
                <a:spLocks noChangeArrowheads="1"/>
              </p:cNvSpPr>
              <p:nvPr/>
            </p:nvSpPr>
            <p:spPr bwMode="auto">
              <a:xfrm>
                <a:off x="5091" y="5026"/>
                <a:ext cx="1513" cy="68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Cambria" pitchFamily="18" charset="0"/>
                    <a:ea typeface="Cambria" pitchFamily="18" charset="0"/>
                  </a:rPr>
                  <a:t>Main Memory</a:t>
                </a:r>
              </a:p>
            </p:txBody>
          </p:sp>
        </p:grpSp>
      </p:grpSp>
      <p:sp>
        <p:nvSpPr>
          <p:cNvPr id="22" name="Line 3"/>
          <p:cNvSpPr>
            <a:spLocks noChangeShapeType="1"/>
          </p:cNvSpPr>
          <p:nvPr/>
        </p:nvSpPr>
        <p:spPr bwMode="auto">
          <a:xfrm flipH="1">
            <a:off x="2086422" y="3257781"/>
            <a:ext cx="1757670" cy="3735831"/>
          </a:xfrm>
          <a:prstGeom prst="line">
            <a:avLst/>
          </a:prstGeom>
          <a:ln w="57150">
            <a:headEnd/>
            <a:tailEnd type="stealth" w="sm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id-ID" sz="540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21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390678" y="390972"/>
            <a:ext cx="13681520" cy="987125"/>
          </a:xfrm>
        </p:spPr>
        <p:txBody>
          <a:bodyPr/>
          <a:lstStyle/>
          <a:p>
            <a:r>
              <a:rPr lang="en-GB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Perangkat</a:t>
            </a:r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Lunak</a:t>
            </a:r>
            <a:r>
              <a:rPr lang="id-ID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(</a:t>
            </a:r>
            <a:r>
              <a:rPr lang="id-ID" b="1" dirty="0" smtClean="0">
                <a:solidFill>
                  <a:schemeClr val="accent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Software</a:t>
            </a:r>
            <a:r>
              <a:rPr lang="id-ID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)</a:t>
            </a:r>
            <a:endParaRPr lang="en-US" b="1" dirty="0">
              <a:solidFill>
                <a:schemeClr val="accent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4"/>
          </p:nvPr>
        </p:nvSpPr>
        <p:spPr>
          <a:xfrm rot="21288877">
            <a:off x="10742233" y="7373752"/>
            <a:ext cx="6168893" cy="607972"/>
          </a:xfrm>
        </p:spPr>
        <p:txBody>
          <a:bodyPr/>
          <a:lstStyle/>
          <a:p>
            <a:r>
              <a:rPr lang="en-GB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SYSTEM SOFTWARE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6"/>
          </p:nvPr>
        </p:nvSpPr>
        <p:spPr>
          <a:xfrm rot="21288877">
            <a:off x="2025043" y="9013444"/>
            <a:ext cx="6345481" cy="607972"/>
          </a:xfrm>
        </p:spPr>
        <p:txBody>
          <a:bodyPr/>
          <a:lstStyle/>
          <a:p>
            <a:r>
              <a:rPr lang="en-GB" b="1" dirty="0" smtClean="0">
                <a:latin typeface="Cambria" pitchFamily="18" charset="0"/>
                <a:ea typeface="Cambria" pitchFamily="18" charset="0"/>
              </a:rPr>
              <a:t>APPLICATION SOFTWARE</a:t>
            </a:r>
            <a:endParaRPr lang="en-US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511358" y="2623220"/>
            <a:ext cx="7163494" cy="4383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dirty="0">
                <a:latin typeface="Cambria" pitchFamily="18" charset="0"/>
                <a:ea typeface="Cambria" pitchFamily="18" charset="0"/>
              </a:rPr>
              <a:t> (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system software</a:t>
            </a:r>
            <a:r>
              <a:rPr lang="en-GB" dirty="0">
                <a:latin typeface="Cambria" pitchFamily="18" charset="0"/>
                <a:ea typeface="Cambria" pitchFamily="18" charset="0"/>
              </a:rPr>
              <a:t>).</a:t>
            </a:r>
            <a:endParaRPr lang="en-US" dirty="0">
              <a:latin typeface="Cambria" pitchFamily="18" charset="0"/>
              <a:ea typeface="Cambria" pitchFamily="18" charset="0"/>
            </a:endParaRPr>
          </a:p>
          <a:p>
            <a:pPr marL="990600" lvl="1" indent="-533400">
              <a:lnSpc>
                <a:spcPct val="110000"/>
              </a:lnSpc>
              <a:buClr>
                <a:schemeClr val="tx1"/>
              </a:buClr>
              <a:buFontTx/>
              <a:buAutoNum type="alphaLcPeriod"/>
            </a:pPr>
            <a:r>
              <a:rPr lang="en-GB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operasi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>
                <a:latin typeface="Cambria" pitchFamily="18" charset="0"/>
                <a:ea typeface="Cambria" pitchFamily="18" charset="0"/>
                <a:hlinkClick r:id="rId2" action="ppaction://hlinksldjump"/>
              </a:rPr>
              <a:t>(</a:t>
            </a:r>
            <a:r>
              <a:rPr lang="en-GB" i="1" dirty="0">
                <a:latin typeface="Cambria" pitchFamily="18" charset="0"/>
                <a:ea typeface="Cambria" pitchFamily="18" charset="0"/>
                <a:hlinkClick r:id="rId2" action="ppaction://hlinksldjump"/>
              </a:rPr>
              <a:t>operating system</a:t>
            </a:r>
            <a:r>
              <a:rPr lang="en-GB" dirty="0">
                <a:latin typeface="Cambria" pitchFamily="18" charset="0"/>
                <a:ea typeface="Cambria" pitchFamily="18" charset="0"/>
                <a:hlinkClick r:id="rId2" action="ppaction://hlinksldjump"/>
              </a:rPr>
              <a:t>)</a:t>
            </a:r>
            <a:endParaRPr lang="en-GB" dirty="0">
              <a:latin typeface="Cambria" pitchFamily="18" charset="0"/>
              <a:ea typeface="Cambria" pitchFamily="18" charset="0"/>
            </a:endParaRPr>
          </a:p>
          <a:p>
            <a:pPr marL="990600" lvl="1" indent="-533400">
              <a:lnSpc>
                <a:spcPct val="110000"/>
              </a:lnSpc>
              <a:buClr>
                <a:schemeClr val="tx1"/>
              </a:buClr>
              <a:buFontTx/>
              <a:buAutoNum type="alphaLcPeriod"/>
            </a:pPr>
            <a:r>
              <a:rPr lang="en-GB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bantuan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>
                <a:latin typeface="Cambria" pitchFamily="18" charset="0"/>
                <a:ea typeface="Cambria" pitchFamily="18" charset="0"/>
                <a:hlinkClick r:id="rId3" action="ppaction://hlinksldjump"/>
              </a:rPr>
              <a:t>(</a:t>
            </a:r>
            <a:r>
              <a:rPr lang="en-GB" i="1" dirty="0">
                <a:latin typeface="Cambria" pitchFamily="18" charset="0"/>
                <a:ea typeface="Cambria" pitchFamily="18" charset="0"/>
                <a:hlinkClick r:id="rId3" action="ppaction://hlinksldjump"/>
              </a:rPr>
              <a:t>utility</a:t>
            </a:r>
            <a:r>
              <a:rPr lang="en-GB" dirty="0">
                <a:latin typeface="Cambria" pitchFamily="18" charset="0"/>
                <a:ea typeface="Cambria" pitchFamily="18" charset="0"/>
                <a:hlinkClick r:id="rId3" action="ppaction://hlinksldjump"/>
              </a:rPr>
              <a:t>)</a:t>
            </a:r>
            <a:endParaRPr lang="en-US" dirty="0">
              <a:latin typeface="Cambria" pitchFamily="18" charset="0"/>
              <a:ea typeface="Cambria" pitchFamily="18" charset="0"/>
            </a:endParaRPr>
          </a:p>
          <a:p>
            <a:pPr marL="990600" lvl="1" indent="-533400">
              <a:lnSpc>
                <a:spcPct val="110000"/>
              </a:lnSpc>
              <a:buClr>
                <a:schemeClr val="tx1"/>
              </a:buClr>
              <a:buFontTx/>
              <a:buAutoNum type="alphaLcPeriod"/>
            </a:pPr>
            <a:r>
              <a:rPr lang="en-GB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bahasa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>
                <a:latin typeface="Cambria" pitchFamily="18" charset="0"/>
                <a:ea typeface="Cambria" pitchFamily="18" charset="0"/>
                <a:hlinkClick r:id="rId4" action="ppaction://hlinksldjump"/>
              </a:rPr>
              <a:t>(</a:t>
            </a:r>
            <a:r>
              <a:rPr lang="en-GB" i="1" dirty="0">
                <a:latin typeface="Cambria" pitchFamily="18" charset="0"/>
                <a:ea typeface="Cambria" pitchFamily="18" charset="0"/>
                <a:hlinkClick r:id="rId4" action="ppaction://hlinksldjump"/>
              </a:rPr>
              <a:t>language software</a:t>
            </a:r>
            <a:r>
              <a:rPr lang="en-GB" dirty="0">
                <a:latin typeface="Cambria" pitchFamily="18" charset="0"/>
                <a:ea typeface="Cambria" pitchFamily="18" charset="0"/>
                <a:hlinkClick r:id="rId4" action="ppaction://hlinksldjump"/>
              </a:rPr>
              <a:t>)</a:t>
            </a:r>
            <a:endParaRPr lang="en-US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4214" y="2479204"/>
            <a:ext cx="9791279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aplikasi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(application software).</a:t>
            </a:r>
            <a:endParaRPr lang="en-US" sz="2800" dirty="0">
              <a:latin typeface="Cambria" pitchFamily="18" charset="0"/>
              <a:ea typeface="Cambria" pitchFamily="18" charset="0"/>
            </a:endParaRPr>
          </a:p>
          <a:p>
            <a:pPr marL="990600" lvl="1" indent="-533400">
              <a:lnSpc>
                <a:spcPct val="110000"/>
              </a:lnSpc>
              <a:buClr>
                <a:schemeClr val="tx1"/>
              </a:buClr>
              <a:buFontTx/>
              <a:buChar char="•"/>
            </a:pPr>
            <a:r>
              <a:rPr lang="en-GB" sz="2800" dirty="0">
                <a:latin typeface="Cambria" pitchFamily="18" charset="0"/>
                <a:ea typeface="Cambria" pitchFamily="18" charset="0"/>
              </a:rPr>
              <a:t>program yang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ditulis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diterjemahkan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oleh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language software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menyelesaikan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suatu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aplikasi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tertentu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marL="990600" lvl="1" indent="-533400">
              <a:lnSpc>
                <a:spcPct val="11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aplikasi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(application software)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merupakan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program yang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ditujukan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menyelesaikan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suatu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permasalahan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dalam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aplikasi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tertentu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sudah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dibuat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oleh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pabrik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pembuat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aplikasi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marL="990600" lvl="1" indent="-533400">
              <a:lnSpc>
                <a:spcPct val="11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aplikasi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dapat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berupa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aplikasi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tujuan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umum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(general purpose application software)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aplikasi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tujuan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khusus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(special purpose application software). </a:t>
            </a:r>
            <a:endParaRPr lang="en-GB" sz="2800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82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518">
        <p14:prism/>
      </p:transition>
    </mc:Choice>
    <mc:Fallback xmlns="">
      <p:transition spd="slow" advTm="351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3180901" y="1903359"/>
            <a:ext cx="12168088" cy="7776645"/>
            <a:chOff x="1858" y="3951"/>
            <a:chExt cx="6720" cy="8556"/>
          </a:xfrm>
        </p:grpSpPr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4268" y="3951"/>
              <a:ext cx="1668" cy="710"/>
            </a:xfrm>
            <a:prstGeom prst="rect">
              <a:avLst/>
            </a:prstGeom>
            <a:solidFill>
              <a:srgbClr val="002060"/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800" dirty="0" err="1">
                  <a:latin typeface="Cambria" pitchFamily="18" charset="0"/>
                  <a:ea typeface="Cambria" pitchFamily="18" charset="0"/>
                </a:rPr>
                <a:t>Perangkat</a:t>
              </a:r>
              <a:r>
                <a:rPr lang="en-US" sz="2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800" dirty="0" err="1">
                  <a:latin typeface="Cambria" pitchFamily="18" charset="0"/>
                  <a:ea typeface="Cambria" pitchFamily="18" charset="0"/>
                </a:rPr>
                <a:t>Lunak</a:t>
              </a:r>
              <a:endParaRPr lang="en-US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2775" y="5332"/>
              <a:ext cx="1669" cy="81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400" dirty="0" err="1" smtClean="0">
                  <a:latin typeface="Cambria" pitchFamily="18" charset="0"/>
                  <a:ea typeface="Cambria" pitchFamily="18" charset="0"/>
                </a:rPr>
                <a:t>Perangkat</a:t>
              </a:r>
              <a:r>
                <a:rPr lang="en-US" sz="2400" dirty="0" smtClean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400" dirty="0" err="1">
                  <a:latin typeface="Cambria" pitchFamily="18" charset="0"/>
                  <a:ea typeface="Cambria" pitchFamily="18" charset="0"/>
                </a:rPr>
                <a:t>Lunak</a:t>
              </a:r>
              <a:r>
                <a:rPr lang="en-US" sz="2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400" dirty="0" err="1">
                  <a:latin typeface="Cambria" pitchFamily="18" charset="0"/>
                  <a:ea typeface="Cambria" pitchFamily="18" charset="0"/>
                </a:rPr>
                <a:t>Sistem</a:t>
              </a:r>
              <a:endParaRPr lang="en-US" sz="24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6112" y="5332"/>
              <a:ext cx="1668" cy="81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400" dirty="0" err="1">
                  <a:latin typeface="Cambria" pitchFamily="18" charset="0"/>
                  <a:ea typeface="Cambria" pitchFamily="18" charset="0"/>
                </a:rPr>
                <a:t>Perangkat</a:t>
              </a:r>
              <a:r>
                <a:rPr lang="en-US" sz="2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400" dirty="0" err="1">
                  <a:latin typeface="Cambria" pitchFamily="18" charset="0"/>
                  <a:ea typeface="Cambria" pitchFamily="18" charset="0"/>
                </a:rPr>
                <a:t>Lunak</a:t>
              </a:r>
              <a:r>
                <a:rPr lang="en-US" sz="2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400" dirty="0" err="1">
                  <a:latin typeface="Cambria" pitchFamily="18" charset="0"/>
                  <a:ea typeface="Cambria" pitchFamily="18" charset="0"/>
                </a:rPr>
                <a:t>Aplikasi</a:t>
              </a:r>
              <a:endParaRPr lang="en-US" sz="24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1858" y="6659"/>
              <a:ext cx="1418" cy="108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400" dirty="0" err="1" smtClean="0">
                  <a:latin typeface="Cambria" pitchFamily="18" charset="0"/>
                  <a:ea typeface="Cambria" pitchFamily="18" charset="0"/>
                </a:rPr>
                <a:t>Sistem</a:t>
              </a:r>
              <a:r>
                <a:rPr lang="en-US" sz="2400" dirty="0" smtClean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400" dirty="0" err="1">
                  <a:latin typeface="Cambria" pitchFamily="18" charset="0"/>
                  <a:ea typeface="Cambria" pitchFamily="18" charset="0"/>
                </a:rPr>
                <a:t>Operasi</a:t>
              </a:r>
              <a:r>
                <a:rPr lang="en-US" sz="2400" dirty="0">
                  <a:latin typeface="Cambria" pitchFamily="18" charset="0"/>
                  <a:ea typeface="Cambria" pitchFamily="18" charset="0"/>
                </a:rPr>
                <a:t> (OS)</a:t>
              </a:r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3620" y="6659"/>
              <a:ext cx="1491" cy="108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400" dirty="0" err="1" smtClean="0">
                  <a:latin typeface="Cambria" pitchFamily="18" charset="0"/>
                  <a:ea typeface="Cambria" pitchFamily="18" charset="0"/>
                </a:rPr>
                <a:t>Perangkat</a:t>
              </a:r>
              <a:r>
                <a:rPr lang="en-US" sz="2400" dirty="0" smtClean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400" dirty="0" err="1">
                  <a:latin typeface="Cambria" pitchFamily="18" charset="0"/>
                  <a:ea typeface="Cambria" pitchFamily="18" charset="0"/>
                </a:rPr>
                <a:t>Lunak</a:t>
              </a:r>
              <a:r>
                <a:rPr lang="en-US" sz="2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400" dirty="0" err="1">
                  <a:latin typeface="Cambria" pitchFamily="18" charset="0"/>
                  <a:ea typeface="Cambria" pitchFamily="18" charset="0"/>
                </a:rPr>
                <a:t>Bahasa</a:t>
              </a:r>
              <a:endParaRPr lang="en-US" sz="24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5278" y="6659"/>
              <a:ext cx="1501" cy="108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400" dirty="0" err="1" smtClean="0">
                  <a:latin typeface="Cambria" pitchFamily="18" charset="0"/>
                  <a:ea typeface="Cambria" pitchFamily="18" charset="0"/>
                </a:rPr>
                <a:t>Perangkat</a:t>
              </a:r>
              <a:r>
                <a:rPr lang="en-US" sz="2400" dirty="0" smtClean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400" dirty="0" err="1">
                  <a:latin typeface="Cambria" pitchFamily="18" charset="0"/>
                  <a:ea typeface="Cambria" pitchFamily="18" charset="0"/>
                </a:rPr>
                <a:t>Lunak</a:t>
              </a:r>
              <a:r>
                <a:rPr lang="en-US" sz="2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400" dirty="0" err="1">
                  <a:latin typeface="Cambria" pitchFamily="18" charset="0"/>
                  <a:ea typeface="Cambria" pitchFamily="18" charset="0"/>
                </a:rPr>
                <a:t>Aplikasi</a:t>
              </a:r>
              <a:r>
                <a:rPr lang="en-US" sz="2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400" dirty="0" err="1">
                  <a:latin typeface="Cambria" pitchFamily="18" charset="0"/>
                  <a:ea typeface="Cambria" pitchFamily="18" charset="0"/>
                </a:rPr>
                <a:t>Umum</a:t>
              </a:r>
              <a:endParaRPr lang="en-US" sz="2400" dirty="0">
                <a:latin typeface="Cambria" pitchFamily="18" charset="0"/>
                <a:ea typeface="Cambria" pitchFamily="18" charset="0"/>
              </a:endParaRPr>
            </a:p>
            <a:p>
              <a:endParaRPr lang="en-US" sz="2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7030" y="6659"/>
              <a:ext cx="1501" cy="108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400" dirty="0" err="1" smtClean="0">
                  <a:latin typeface="Cambria" pitchFamily="18" charset="0"/>
                  <a:ea typeface="Cambria" pitchFamily="18" charset="0"/>
                </a:rPr>
                <a:t>Perangkat</a:t>
              </a:r>
              <a:r>
                <a:rPr lang="en-US" sz="2400" dirty="0" smtClean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400" dirty="0" err="1">
                  <a:latin typeface="Cambria" pitchFamily="18" charset="0"/>
                  <a:ea typeface="Cambria" pitchFamily="18" charset="0"/>
                </a:rPr>
                <a:t>Lunak</a:t>
              </a:r>
              <a:r>
                <a:rPr lang="en-US" sz="2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400" dirty="0" err="1">
                  <a:latin typeface="Cambria" pitchFamily="18" charset="0"/>
                  <a:ea typeface="Cambria" pitchFamily="18" charset="0"/>
                </a:rPr>
                <a:t>Aplikasi</a:t>
              </a:r>
              <a:r>
                <a:rPr lang="en-US" sz="24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2400" dirty="0" err="1">
                  <a:latin typeface="Cambria" pitchFamily="18" charset="0"/>
                  <a:ea typeface="Cambria" pitchFamily="18" charset="0"/>
                </a:rPr>
                <a:t>Khusus</a:t>
              </a:r>
              <a:endParaRPr lang="en-US" sz="2400" dirty="0">
                <a:latin typeface="Cambria" pitchFamily="18" charset="0"/>
                <a:ea typeface="Cambria" pitchFamily="18" charset="0"/>
              </a:endParaRPr>
            </a:p>
            <a:p>
              <a:endParaRPr lang="en-US" sz="24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610" y="4931"/>
              <a:ext cx="3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540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3610" y="4931"/>
              <a:ext cx="0" cy="4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540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>
              <a:off x="6946" y="4931"/>
              <a:ext cx="0" cy="4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540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5111" y="4667"/>
              <a:ext cx="0" cy="2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540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>
              <a:off x="2442" y="6395"/>
              <a:ext cx="21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540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5862" y="6395"/>
              <a:ext cx="20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540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>
              <a:off x="2442" y="6395"/>
              <a:ext cx="0" cy="2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540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4611" y="6395"/>
              <a:ext cx="0" cy="2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540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>
              <a:off x="5862" y="6395"/>
              <a:ext cx="0" cy="2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540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7947" y="6395"/>
              <a:ext cx="0" cy="2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540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>
              <a:off x="3610" y="6128"/>
              <a:ext cx="0" cy="2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540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6946" y="6128"/>
              <a:ext cx="0" cy="2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540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1892" y="7861"/>
              <a:ext cx="1435" cy="447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37160" rIns="0" bIns="0"/>
            <a:lstStyle/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Control Program: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Resident Routine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   (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berada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di ROM)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   . Bootstrap program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   . BIOS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Transient Routine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   (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berada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di disk)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   . DOS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User Interface:</a:t>
              </a:r>
            </a:p>
            <a:p>
              <a:r>
                <a:rPr lang="en-US" sz="1800" dirty="0" smtClean="0">
                  <a:latin typeface="Cambria" pitchFamily="18" charset="0"/>
                  <a:ea typeface="Cambria" pitchFamily="18" charset="0"/>
                </a:rPr>
                <a:t>Program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Bantuan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(Utility):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Format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Copy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Mencari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file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dan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sebagainya</a:t>
              </a:r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pPr algn="ctr"/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endParaRPr lang="en-US" sz="1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1" name="Text Box 23"/>
            <p:cNvSpPr txBox="1">
              <a:spLocks noChangeArrowheads="1"/>
            </p:cNvSpPr>
            <p:nvPr/>
          </p:nvSpPr>
          <p:spPr bwMode="auto">
            <a:xfrm>
              <a:off x="3627" y="7856"/>
              <a:ext cx="1476" cy="46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37160" rIns="0" bIns="0"/>
            <a:lstStyle/>
            <a:p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Bahasa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Mesin</a:t>
              </a:r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Bahasa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Perakit</a:t>
              </a:r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Bahasa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Tingkat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Tinggi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: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Interpreter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   . BASIC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 Compiler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   . Fortran, COBOL, 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     Pascal, C, PL/1, Ada, 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     LISP, Prolog</a:t>
              </a:r>
            </a:p>
            <a:p>
              <a:r>
                <a:rPr lang="en-US" sz="1800" dirty="0" smtClean="0">
                  <a:latin typeface="Cambria" pitchFamily="18" charset="0"/>
                  <a:ea typeface="Cambria" pitchFamily="18" charset="0"/>
                </a:rPr>
                <a:t>programming 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language</a:t>
              </a:r>
            </a:p>
            <a:p>
              <a:pPr algn="ctr"/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endParaRPr lang="en-US" sz="1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2" name="Text Box 24"/>
            <p:cNvSpPr txBox="1">
              <a:spLocks noChangeArrowheads="1"/>
            </p:cNvSpPr>
            <p:nvPr/>
          </p:nvSpPr>
          <p:spPr bwMode="auto">
            <a:xfrm>
              <a:off x="5400" y="7856"/>
              <a:ext cx="1151" cy="177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37160" rIns="0" bIns="0"/>
            <a:lstStyle/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Pengolah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Kata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Kertas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Kerja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  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Elektronik</a:t>
              </a:r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DBMS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Pengolah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Grafik</a:t>
              </a:r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Paket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Terintegrasi</a:t>
              </a:r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endParaRPr lang="en-US" sz="1800" dirty="0">
                <a:latin typeface="Cambria" pitchFamily="18" charset="0"/>
                <a:ea typeface="Cambria" pitchFamily="18" charset="0"/>
              </a:endParaRPr>
            </a:p>
          </p:txBody>
        </p:sp>
        <p:sp>
          <p:nvSpPr>
            <p:cNvPr id="33" name="Text Box 25"/>
            <p:cNvSpPr txBox="1">
              <a:spLocks noChangeArrowheads="1"/>
            </p:cNvSpPr>
            <p:nvPr/>
          </p:nvSpPr>
          <p:spPr bwMode="auto">
            <a:xfrm>
              <a:off x="7060" y="7831"/>
              <a:ext cx="1518" cy="42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37160" rIns="0" bIns="0"/>
            <a:lstStyle/>
            <a:p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Aplikasi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Akuntansi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: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Buku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Besar</a:t>
              </a:r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Pengendalian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Persediaan</a:t>
              </a:r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lainnya</a:t>
              </a:r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Aplikasi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Keuangan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: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Manajemen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Kas</a:t>
              </a:r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Anggaran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Modal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lainnya</a:t>
              </a:r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Aplikasi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Produksi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: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CAD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Pengendalian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Produksi</a:t>
              </a:r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lainnya</a:t>
              </a:r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Aplikasi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Pemasaran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:</a:t>
              </a: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Analisis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Penjualan</a:t>
              </a:r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Analisis</a:t>
              </a:r>
              <a:r>
                <a:rPr lang="en-US" sz="1800" dirty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Langganan</a:t>
              </a:r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r>
                <a:rPr lang="en-US" sz="1800" dirty="0">
                  <a:latin typeface="Cambria" pitchFamily="18" charset="0"/>
                  <a:ea typeface="Cambria" pitchFamily="18" charset="0"/>
                </a:rPr>
                <a:t>- </a:t>
              </a:r>
              <a:r>
                <a:rPr lang="en-US" sz="1800" dirty="0" err="1">
                  <a:latin typeface="Cambria" pitchFamily="18" charset="0"/>
                  <a:ea typeface="Cambria" pitchFamily="18" charset="0"/>
                </a:rPr>
                <a:t>lainnya</a:t>
              </a:r>
              <a:endParaRPr lang="en-US" sz="1800" dirty="0">
                <a:latin typeface="Cambria" pitchFamily="18" charset="0"/>
                <a:ea typeface="Cambria" pitchFamily="18" charset="0"/>
              </a:endParaRPr>
            </a:p>
            <a:p>
              <a:endParaRPr lang="en-US" sz="1800" dirty="0">
                <a:latin typeface="Cambria" pitchFamily="18" charset="0"/>
                <a:ea typeface="Cambria" pitchFamily="18" charset="0"/>
              </a:endParaRPr>
            </a:p>
          </p:txBody>
        </p:sp>
      </p:grp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7672805" y="751012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5400" b="1" dirty="0" err="1">
                <a:solidFill>
                  <a:schemeClr val="accent1"/>
                </a:solidFill>
                <a:latin typeface="Cambria" pitchFamily="18" charset="0"/>
                <a:ea typeface="Cambria" pitchFamily="18" charset="0"/>
              </a:rPr>
              <a:t>Hubungan</a:t>
            </a:r>
            <a:r>
              <a:rPr lang="en-GB" sz="5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5400" b="1" dirty="0" err="1">
                <a:latin typeface="Cambria" pitchFamily="18" charset="0"/>
                <a:ea typeface="Cambria" pitchFamily="18" charset="0"/>
              </a:rPr>
              <a:t>antar</a:t>
            </a:r>
            <a:r>
              <a:rPr lang="en-GB" sz="5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5400" b="1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GB" sz="5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5400" b="1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US" sz="5400" b="1" dirty="0">
                <a:latin typeface="Cambria" pitchFamily="18" charset="0"/>
                <a:ea typeface="Cambr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0260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Operating System (</a:t>
            </a:r>
            <a:r>
              <a:rPr lang="en-GB" b="1" dirty="0">
                <a:solidFill>
                  <a:schemeClr val="accent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OS</a:t>
            </a:r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)</a:t>
            </a:r>
            <a:endParaRPr lang="id-ID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6422" y="3271292"/>
            <a:ext cx="6985420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3600" dirty="0" err="1">
                <a:latin typeface="Cambria" pitchFamily="18" charset="0"/>
                <a:ea typeface="Cambria" pitchFamily="18" charset="0"/>
              </a:rPr>
              <a:t>Merupakan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 program yang </a:t>
            </a:r>
            <a:r>
              <a:rPr lang="en-GB" sz="3600" dirty="0" err="1">
                <a:latin typeface="Cambria" pitchFamily="18" charset="0"/>
                <a:ea typeface="Cambria" pitchFamily="18" charset="0"/>
              </a:rPr>
              <a:t>ditulis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</a:rPr>
              <a:t>mengendalikan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</a:rPr>
              <a:t>mengkoordinasi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</a:rPr>
              <a:t>kegiatan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</a:rPr>
              <a:t>operasi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GB" sz="3600" dirty="0" smtClean="0">
                <a:latin typeface="Cambria" pitchFamily="18" charset="0"/>
                <a:ea typeface="Cambria" pitchFamily="18" charset="0"/>
              </a:rPr>
              <a:t>.</a:t>
            </a:r>
            <a:endParaRPr lang="id-ID" sz="3600" dirty="0" smtClean="0">
              <a:latin typeface="Cambria" pitchFamily="18" charset="0"/>
              <a:ea typeface="Cambria" pitchFamily="18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3600" dirty="0">
              <a:latin typeface="Cambria" pitchFamily="18" charset="0"/>
              <a:ea typeface="Cambria" pitchFamily="18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3600" dirty="0" err="1">
                <a:latin typeface="Cambria" pitchFamily="18" charset="0"/>
                <a:ea typeface="Cambria" pitchFamily="18" charset="0"/>
              </a:rPr>
              <a:t>Istilah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 lain </a:t>
            </a:r>
            <a:r>
              <a:rPr lang="en-GB" sz="36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 OS </a:t>
            </a:r>
            <a:r>
              <a:rPr lang="en-GB" sz="3600" dirty="0" err="1">
                <a:latin typeface="Cambria" pitchFamily="18" charset="0"/>
                <a:ea typeface="Cambria" pitchFamily="18" charset="0"/>
              </a:rPr>
              <a:t>adalah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b="1" i="1" dirty="0">
                <a:latin typeface="Cambria" pitchFamily="18" charset="0"/>
                <a:ea typeface="Cambria" pitchFamily="18" charset="0"/>
              </a:rPr>
              <a:t>monitor, executive, supervisor, controller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3600" b="1" i="1" dirty="0">
                <a:latin typeface="Cambria" pitchFamily="18" charset="0"/>
                <a:ea typeface="Cambria" pitchFamily="18" charset="0"/>
              </a:rPr>
              <a:t>master control program</a:t>
            </a:r>
            <a:r>
              <a:rPr lang="en-GB" sz="3600" dirty="0">
                <a:latin typeface="Cambria" pitchFamily="18" charset="0"/>
                <a:ea typeface="Cambria" pitchFamily="18" charset="0"/>
              </a:rPr>
              <a:t>.</a:t>
            </a:r>
            <a:endParaRPr lang="en-GB" sz="36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558218" y="2777860"/>
            <a:ext cx="7200800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US" sz="3600" dirty="0" err="1">
                <a:latin typeface="Cambria" pitchFamily="18" charset="0"/>
                <a:ea typeface="Cambria" pitchFamily="18" charset="0"/>
              </a:rPr>
              <a:t>Fungsi-fungsi</a:t>
            </a:r>
            <a:r>
              <a:rPr lang="en-US" sz="3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36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US" sz="3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3600" dirty="0" err="1">
                <a:latin typeface="Cambria" pitchFamily="18" charset="0"/>
                <a:ea typeface="Cambria" pitchFamily="18" charset="0"/>
              </a:rPr>
              <a:t>Operasi</a:t>
            </a:r>
            <a:r>
              <a:rPr lang="en-US" sz="3600" dirty="0">
                <a:latin typeface="Cambria" pitchFamily="18" charset="0"/>
                <a:ea typeface="Cambria" pitchFamily="18" charset="0"/>
              </a:rPr>
              <a:t>:</a:t>
            </a:r>
          </a:p>
          <a:p>
            <a:pPr marL="990600" lvl="1" indent="-533400">
              <a:lnSpc>
                <a:spcPct val="110000"/>
              </a:lnSpc>
              <a:buClr>
                <a:schemeClr val="tx1"/>
              </a:buClr>
              <a:buFontTx/>
              <a:buAutoNum type="arabicPeriod"/>
            </a:pPr>
            <a:r>
              <a:rPr lang="en-GB" sz="3600" dirty="0" err="1">
                <a:latin typeface="Cambria" pitchFamily="18" charset="0"/>
                <a:ea typeface="Cambria" pitchFamily="18" charset="0"/>
                <a:hlinkClick r:id="rId2" action="ppaction://hlinksldjump"/>
              </a:rPr>
              <a:t>Fungsi</a:t>
            </a:r>
            <a:r>
              <a:rPr lang="en-GB" sz="3600" dirty="0">
                <a:latin typeface="Cambria" pitchFamily="18" charset="0"/>
                <a:ea typeface="Cambria" pitchFamily="18" charset="0"/>
                <a:hlinkClick r:id="rId2" action="ppaction://hlinksldjump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  <a:hlinkClick r:id="rId2" action="ppaction://hlinksldjump"/>
              </a:rPr>
              <a:t>Alokasi</a:t>
            </a:r>
            <a:r>
              <a:rPr lang="en-GB" sz="3600" dirty="0">
                <a:latin typeface="Cambria" pitchFamily="18" charset="0"/>
                <a:ea typeface="Cambria" pitchFamily="18" charset="0"/>
                <a:hlinkClick r:id="rId2" action="ppaction://hlinksldjump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  <a:hlinkClick r:id="rId2" action="ppaction://hlinksldjump"/>
              </a:rPr>
              <a:t>Sumber</a:t>
            </a:r>
            <a:r>
              <a:rPr lang="en-GB" sz="3600" dirty="0">
                <a:latin typeface="Cambria" pitchFamily="18" charset="0"/>
                <a:ea typeface="Cambria" pitchFamily="18" charset="0"/>
                <a:hlinkClick r:id="rId2" action="ppaction://hlinksldjump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  <a:hlinkClick r:id="rId2" action="ppaction://hlinksldjump"/>
              </a:rPr>
              <a:t>Daya</a:t>
            </a:r>
            <a:r>
              <a:rPr lang="en-GB" sz="3600" dirty="0">
                <a:latin typeface="Cambria" pitchFamily="18" charset="0"/>
                <a:ea typeface="Cambria" pitchFamily="18" charset="0"/>
                <a:hlinkClick r:id="rId2" action="ppaction://hlinksldjump"/>
              </a:rPr>
              <a:t>.</a:t>
            </a:r>
            <a:endParaRPr lang="en-US" sz="3600" dirty="0">
              <a:latin typeface="Cambria" pitchFamily="18" charset="0"/>
              <a:ea typeface="Cambria" pitchFamily="18" charset="0"/>
            </a:endParaRPr>
          </a:p>
          <a:p>
            <a:pPr marL="990600" lvl="1" indent="-533400">
              <a:lnSpc>
                <a:spcPct val="110000"/>
              </a:lnSpc>
              <a:buClr>
                <a:schemeClr val="tx1"/>
              </a:buClr>
              <a:buFontTx/>
              <a:buAutoNum type="arabicPeriod"/>
            </a:pPr>
            <a:r>
              <a:rPr lang="en-GB" sz="3600" dirty="0" err="1">
                <a:latin typeface="Cambria" pitchFamily="18" charset="0"/>
                <a:ea typeface="Cambria" pitchFamily="18" charset="0"/>
                <a:hlinkClick r:id="rId3" action="ppaction://hlinksldjump"/>
              </a:rPr>
              <a:t>Fungsi</a:t>
            </a:r>
            <a:r>
              <a:rPr lang="en-GB" sz="3600" dirty="0">
                <a:latin typeface="Cambria" pitchFamily="18" charset="0"/>
                <a:ea typeface="Cambria" pitchFamily="18" charset="0"/>
                <a:hlinkClick r:id="rId3" action="ppaction://hlinksldjump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  <a:hlinkClick r:id="rId3" action="ppaction://hlinksldjump"/>
              </a:rPr>
              <a:t>Penjadualan</a:t>
            </a:r>
            <a:r>
              <a:rPr lang="en-GB" sz="3600" dirty="0">
                <a:latin typeface="Cambria" pitchFamily="18" charset="0"/>
                <a:ea typeface="Cambria" pitchFamily="18" charset="0"/>
                <a:hlinkClick r:id="rId3" action="ppaction://hlinksldjump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  <a:hlinkClick r:id="rId3" action="ppaction://hlinksldjump"/>
              </a:rPr>
              <a:t>Sumber-sumber</a:t>
            </a:r>
            <a:r>
              <a:rPr lang="en-GB" sz="3600" dirty="0">
                <a:latin typeface="Cambria" pitchFamily="18" charset="0"/>
                <a:ea typeface="Cambria" pitchFamily="18" charset="0"/>
                <a:hlinkClick r:id="rId3" action="ppaction://hlinksldjump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  <a:hlinkClick r:id="rId3" action="ppaction://hlinksldjump"/>
              </a:rPr>
              <a:t>Daya</a:t>
            </a:r>
            <a:r>
              <a:rPr lang="en-GB" sz="3600" dirty="0">
                <a:latin typeface="Cambria" pitchFamily="18" charset="0"/>
                <a:ea typeface="Cambria" pitchFamily="18" charset="0"/>
                <a:hlinkClick r:id="rId3" action="ppaction://hlinksldjump"/>
              </a:rPr>
              <a:t>.</a:t>
            </a:r>
            <a:endParaRPr lang="en-US" sz="3600" dirty="0">
              <a:latin typeface="Cambria" pitchFamily="18" charset="0"/>
              <a:ea typeface="Cambria" pitchFamily="18" charset="0"/>
            </a:endParaRPr>
          </a:p>
          <a:p>
            <a:pPr marL="990600" lvl="1" indent="-533400">
              <a:lnSpc>
                <a:spcPct val="110000"/>
              </a:lnSpc>
              <a:buClr>
                <a:schemeClr val="tx1"/>
              </a:buClr>
              <a:buFontTx/>
              <a:buAutoNum type="arabicPeriod"/>
            </a:pPr>
            <a:r>
              <a:rPr lang="en-GB" sz="3600" dirty="0" err="1">
                <a:latin typeface="Cambria" pitchFamily="18" charset="0"/>
                <a:ea typeface="Cambria" pitchFamily="18" charset="0"/>
                <a:hlinkClick r:id="rId4" action="ppaction://hlinksldjump"/>
              </a:rPr>
              <a:t>Fungsi</a:t>
            </a:r>
            <a:r>
              <a:rPr lang="en-GB" sz="3600" dirty="0">
                <a:latin typeface="Cambria" pitchFamily="18" charset="0"/>
                <a:ea typeface="Cambria" pitchFamily="18" charset="0"/>
                <a:hlinkClick r:id="rId4" action="ppaction://hlinksldjump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  <a:hlinkClick r:id="rId4" action="ppaction://hlinksldjump"/>
              </a:rPr>
              <a:t>Pengawasan</a:t>
            </a:r>
            <a:r>
              <a:rPr lang="en-GB" sz="3600" dirty="0">
                <a:latin typeface="Cambria" pitchFamily="18" charset="0"/>
                <a:ea typeface="Cambria" pitchFamily="18" charset="0"/>
                <a:hlinkClick r:id="rId4" action="ppaction://hlinksldjump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  <a:hlinkClick r:id="rId4" action="ppaction://hlinksldjump"/>
              </a:rPr>
              <a:t>terhadap</a:t>
            </a:r>
            <a:r>
              <a:rPr lang="en-GB" sz="3600" dirty="0">
                <a:latin typeface="Cambria" pitchFamily="18" charset="0"/>
                <a:ea typeface="Cambria" pitchFamily="18" charset="0"/>
                <a:hlinkClick r:id="rId4" action="ppaction://hlinksldjump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  <a:hlinkClick r:id="rId4" action="ppaction://hlinksldjump"/>
              </a:rPr>
              <a:t>Aktivitas</a:t>
            </a:r>
            <a:r>
              <a:rPr lang="en-GB" sz="3600" dirty="0">
                <a:latin typeface="Cambria" pitchFamily="18" charset="0"/>
                <a:ea typeface="Cambria" pitchFamily="18" charset="0"/>
                <a:hlinkClick r:id="rId4" action="ppaction://hlinksldjump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  <a:hlinkClick r:id="rId4" action="ppaction://hlinksldjump"/>
              </a:rPr>
              <a:t>Sistem</a:t>
            </a:r>
            <a:r>
              <a:rPr lang="en-GB" sz="3600" dirty="0">
                <a:latin typeface="Cambria" pitchFamily="18" charset="0"/>
                <a:ea typeface="Cambria" pitchFamily="18" charset="0"/>
                <a:hlinkClick r:id="rId4" action="ppaction://hlinksldjump"/>
              </a:rPr>
              <a:t> </a:t>
            </a:r>
            <a:r>
              <a:rPr lang="en-GB" sz="3600" dirty="0" err="1">
                <a:latin typeface="Cambria" pitchFamily="18" charset="0"/>
                <a:ea typeface="Cambria" pitchFamily="18" charset="0"/>
                <a:hlinkClick r:id="rId4" action="ppaction://hlinksldjump"/>
              </a:rPr>
              <a:t>Komputer</a:t>
            </a:r>
            <a:r>
              <a:rPr lang="en-GB" sz="3600" dirty="0">
                <a:latin typeface="Cambria" pitchFamily="18" charset="0"/>
                <a:ea typeface="Cambria" pitchFamily="18" charset="0"/>
                <a:hlinkClick r:id="rId4" action="ppaction://hlinksldjump"/>
              </a:rPr>
              <a:t>.</a:t>
            </a:r>
            <a:endParaRPr lang="en-US" sz="36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0" name="涙形 14"/>
          <p:cNvSpPr/>
          <p:nvPr/>
        </p:nvSpPr>
        <p:spPr>
          <a:xfrm rot="8100000">
            <a:off x="9893455" y="2909490"/>
            <a:ext cx="652639" cy="652639"/>
          </a:xfrm>
          <a:prstGeom prst="teardrop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leo-Bold" pitchFamily="34" charset="0"/>
            </a:endParaRPr>
          </a:p>
        </p:txBody>
      </p:sp>
      <p:sp>
        <p:nvSpPr>
          <p:cNvPr id="33" name="涙形 17"/>
          <p:cNvSpPr/>
          <p:nvPr/>
        </p:nvSpPr>
        <p:spPr>
          <a:xfrm rot="8100000">
            <a:off x="1202619" y="3975453"/>
            <a:ext cx="618507" cy="618507"/>
          </a:xfrm>
          <a:prstGeom prst="teardrop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leo-Bold" pitchFamily="34" charset="0"/>
            </a:endParaRPr>
          </a:p>
        </p:txBody>
      </p:sp>
      <p:sp>
        <p:nvSpPr>
          <p:cNvPr id="35" name="涙形 17"/>
          <p:cNvSpPr/>
          <p:nvPr/>
        </p:nvSpPr>
        <p:spPr>
          <a:xfrm rot="8100000">
            <a:off x="1269959" y="7036664"/>
            <a:ext cx="618507" cy="618507"/>
          </a:xfrm>
          <a:prstGeom prst="teardrop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leo-Bold" pitchFamily="34" charset="0"/>
            </a:endParaRPr>
          </a:p>
        </p:txBody>
      </p:sp>
      <p:sp>
        <p:nvSpPr>
          <p:cNvPr id="36" name="涙形 17"/>
          <p:cNvSpPr/>
          <p:nvPr/>
        </p:nvSpPr>
        <p:spPr>
          <a:xfrm rot="8100000">
            <a:off x="1329933" y="4252745"/>
            <a:ext cx="406408" cy="406408"/>
          </a:xfrm>
          <a:prstGeom prst="teardrop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leo-Bold" pitchFamily="34" charset="0"/>
            </a:endParaRPr>
          </a:p>
        </p:txBody>
      </p:sp>
      <p:sp>
        <p:nvSpPr>
          <p:cNvPr id="37" name="涙形 17"/>
          <p:cNvSpPr/>
          <p:nvPr/>
        </p:nvSpPr>
        <p:spPr>
          <a:xfrm rot="8100000">
            <a:off x="1376008" y="7292690"/>
            <a:ext cx="406408" cy="406408"/>
          </a:xfrm>
          <a:prstGeom prst="teardrop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leo-Bold" pitchFamily="34" charset="0"/>
            </a:endParaRPr>
          </a:p>
        </p:txBody>
      </p:sp>
      <p:sp>
        <p:nvSpPr>
          <p:cNvPr id="38" name="涙形 17"/>
          <p:cNvSpPr/>
          <p:nvPr/>
        </p:nvSpPr>
        <p:spPr>
          <a:xfrm rot="8100000">
            <a:off x="10030703" y="3232711"/>
            <a:ext cx="406408" cy="406408"/>
          </a:xfrm>
          <a:prstGeom prst="teardrop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leo-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74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プレースホルダー 12"/>
          <p:cNvSpPr>
            <a:spLocks noGrp="1"/>
          </p:cNvSpPr>
          <p:nvPr>
            <p:ph type="body" sz="quarter" idx="14"/>
          </p:nvPr>
        </p:nvSpPr>
        <p:spPr>
          <a:xfrm rot="21288877">
            <a:off x="448802" y="6851196"/>
            <a:ext cx="4354395" cy="607972"/>
          </a:xfrm>
        </p:spPr>
        <p:txBody>
          <a:bodyPr/>
          <a:lstStyle/>
          <a:p>
            <a:r>
              <a:rPr lang="en-GB" b="1" i="1" dirty="0"/>
              <a:t>Multiprogramming</a:t>
            </a:r>
            <a:endParaRPr 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6"/>
          </p:nvPr>
        </p:nvSpPr>
        <p:spPr>
          <a:xfrm rot="21288877">
            <a:off x="4697273" y="8003324"/>
            <a:ext cx="4354395" cy="6079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buClr>
                <a:schemeClr val="tx1"/>
              </a:buClr>
            </a:pPr>
            <a:r>
              <a:rPr lang="en-GB" b="1" i="1" dirty="0"/>
              <a:t>Time sharing</a:t>
            </a:r>
            <a:r>
              <a:rPr lang="en-GB" dirty="0"/>
              <a:t> </a:t>
            </a:r>
            <a:endParaRPr lang="en-GB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8"/>
          </p:nvPr>
        </p:nvSpPr>
        <p:spPr>
          <a:xfrm rot="21288877">
            <a:off x="8873738" y="5987099"/>
            <a:ext cx="4354395" cy="6079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buClr>
                <a:schemeClr val="tx1"/>
              </a:buClr>
            </a:pPr>
            <a:r>
              <a:rPr lang="en-GB" b="1" i="1" dirty="0"/>
              <a:t>Multiprocessing</a:t>
            </a:r>
            <a:endParaRPr 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20"/>
          </p:nvPr>
        </p:nvSpPr>
        <p:spPr>
          <a:xfrm rot="21288877">
            <a:off x="13122211" y="6923204"/>
            <a:ext cx="4354395" cy="6079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buClr>
                <a:schemeClr val="tx1"/>
              </a:buClr>
            </a:pPr>
            <a:r>
              <a:rPr lang="en-GB" b="1" i="1" dirty="0"/>
              <a:t>Multitasking</a:t>
            </a:r>
            <a:endParaRPr lang="en-GB" b="1" i="1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21"/>
          </p:nvPr>
        </p:nvSpPr>
        <p:spPr>
          <a:xfrm>
            <a:off x="1150318" y="2407196"/>
            <a:ext cx="3456384" cy="144016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buClr>
                <a:schemeClr val="tx1"/>
              </a:buClr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memungkinkan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beberapa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program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menggunakan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sumber-sumber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daya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pada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saat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waktu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bersamaan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bergantian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.</a:t>
            </a:r>
            <a:endParaRPr lang="en-GB" sz="28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2"/>
          </p:nvPr>
        </p:nvSpPr>
        <p:spPr>
          <a:xfrm>
            <a:off x="5182766" y="2263180"/>
            <a:ext cx="3456384" cy="144016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buClr>
                <a:schemeClr val="tx1"/>
              </a:buClr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memungkinkan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beberapa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pemakai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menggunakan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CPU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bersamaan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CPU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memberikan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waktunya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bergantian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kepada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setiap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pemakai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memproses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programnya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3"/>
          </p:nvPr>
        </p:nvSpPr>
        <p:spPr>
          <a:xfrm>
            <a:off x="9215214" y="2983260"/>
            <a:ext cx="3456384" cy="1440160"/>
          </a:xfrm>
        </p:spPr>
        <p:txBody>
          <a:bodyPr>
            <a:noAutofit/>
          </a:bodyPr>
          <a:lstStyle/>
          <a:p>
            <a:r>
              <a:rPr lang="en-GB" sz="2800" dirty="0" err="1">
                <a:latin typeface="Cambria" pitchFamily="18" charset="0"/>
                <a:ea typeface="Cambria" pitchFamily="18" charset="0"/>
              </a:rPr>
              <a:t>memungkinkan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beberapa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CPU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bekerja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bersama-sama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secara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paralel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dalam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satu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komputer</a:t>
            </a:r>
            <a:endParaRPr lang="en-US" sz="28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4"/>
          </p:nvPr>
        </p:nvSpPr>
        <p:spPr>
          <a:xfrm>
            <a:off x="13535694" y="2983260"/>
            <a:ext cx="3456384" cy="1440160"/>
          </a:xfrm>
        </p:spPr>
        <p:txBody>
          <a:bodyPr>
            <a:noAutofit/>
          </a:bodyPr>
          <a:lstStyle/>
          <a:p>
            <a:r>
              <a:rPr lang="en-GB" sz="2800" dirty="0" err="1">
                <a:latin typeface="Cambria" pitchFamily="18" charset="0"/>
                <a:ea typeface="Cambria" pitchFamily="18" charset="0"/>
              </a:rPr>
              <a:t>memungkinkan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beberapa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program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sekaligus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diproses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pada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saat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bersamaan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di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sebuah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pemakai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tunggal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.</a:t>
            </a:r>
            <a:endParaRPr lang="en-US" sz="28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Operating System (</a:t>
            </a:r>
            <a:r>
              <a:rPr lang="en-GB" b="1" dirty="0">
                <a:solidFill>
                  <a:schemeClr val="accent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OS</a:t>
            </a:r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4765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6203">
        <p14:warp dir="in"/>
      </p:transition>
    </mc:Choice>
    <mc:Fallback xmlns="">
      <p:transition spd="slow" advTm="620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</a:t>
            </a:r>
            <a:r>
              <a:rPr lang="en-US" dirty="0" smtClean="0">
                <a:solidFill>
                  <a:schemeClr val="accent1"/>
                </a:solidFill>
              </a:rPr>
              <a:t>TOPICS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1078310" y="4037122"/>
            <a:ext cx="1728192" cy="1728192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4000" dirty="0">
              <a:latin typeface="Bahnschrift" pitchFamily="34" charset="0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4471593" y="3124465"/>
            <a:ext cx="1728192" cy="172819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4000" dirty="0">
              <a:latin typeface="Bahnschrift" pitchFamily="34" charset="0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14831837" y="3036537"/>
            <a:ext cx="1728192" cy="1728192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4000" dirty="0">
              <a:latin typeface="Bahnschrift" pitchFamily="34" charset="0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11381598" y="3829818"/>
            <a:ext cx="1728192" cy="1728192"/>
          </a:xfrm>
          <a:prstGeom prst="ellipse">
            <a:avLst/>
          </a:prstGeom>
          <a:solidFill>
            <a:srgbClr val="00808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4000" dirty="0">
              <a:latin typeface="Bahnschrift" pitchFamily="34" charset="0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7746633" y="4810808"/>
            <a:ext cx="1728192" cy="1728192"/>
          </a:xfrm>
          <a:prstGeom prst="ellipse">
            <a:avLst/>
          </a:prstGeom>
          <a:solidFill>
            <a:schemeClr val="tx1">
              <a:lumMod val="60000"/>
              <a:lumOff val="4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4000" dirty="0">
              <a:latin typeface="Bahnschrift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98510" y="6022014"/>
            <a:ext cx="3522248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GB" dirty="0" smtClean="0">
                <a:latin typeface="Bahnschrift" pitchFamily="34" charset="0"/>
                <a:cs typeface="Times New Roman" pitchFamily="18" charset="0"/>
              </a:rPr>
              <a:t>PERANGKAT KERAS</a:t>
            </a:r>
            <a:endParaRPr lang="en-US" dirty="0">
              <a:latin typeface="Bahnschrift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20758" y="4846446"/>
            <a:ext cx="3522248" cy="156966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GB" dirty="0" smtClean="0">
                <a:latin typeface="Bahnschrift" pitchFamily="34" charset="0"/>
                <a:cs typeface="Times New Roman" pitchFamily="18" charset="0"/>
              </a:rPr>
              <a:t>CENTRAL PROCESSING UNIT (CPU)</a:t>
            </a:r>
            <a:endParaRPr lang="en-US" dirty="0">
              <a:latin typeface="Bahnschrift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435602" y="6591717"/>
            <a:ext cx="235025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GB" dirty="0" smtClean="0">
                <a:latin typeface="Bahnschrift" pitchFamily="34" charset="0"/>
                <a:cs typeface="Times New Roman" pitchFamily="18" charset="0"/>
              </a:rPr>
              <a:t>MEMORY</a:t>
            </a:r>
            <a:endParaRPr lang="en-US" dirty="0">
              <a:latin typeface="Bahnschrift" pitchFamily="34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661518" y="5483405"/>
            <a:ext cx="3522248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GB" dirty="0" smtClean="0">
                <a:latin typeface="Bahnschrift" pitchFamily="34" charset="0"/>
                <a:cs typeface="Times New Roman" pitchFamily="18" charset="0"/>
              </a:rPr>
              <a:t>SIMPANAN LUAR (STORAGE)</a:t>
            </a:r>
            <a:endParaRPr lang="en-US" dirty="0">
              <a:latin typeface="Bahnschrift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4183766" y="4745190"/>
            <a:ext cx="3522248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GB" dirty="0" smtClean="0">
                <a:latin typeface="Bahnschrift" pitchFamily="34" charset="0"/>
                <a:cs typeface="Times New Roman" pitchFamily="18" charset="0"/>
              </a:rPr>
              <a:t>OPERATING SYSTEM (OS)</a:t>
            </a:r>
            <a:endParaRPr lang="en-US" dirty="0">
              <a:latin typeface="Bahnschrift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654374" y="4551503"/>
            <a:ext cx="576064" cy="589885"/>
          </a:xfrm>
          <a:prstGeom prst="star5">
            <a:avLst/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5-Point Star 35"/>
          <p:cNvSpPr/>
          <p:nvPr/>
        </p:nvSpPr>
        <p:spPr>
          <a:xfrm>
            <a:off x="5047657" y="3693618"/>
            <a:ext cx="576064" cy="589885"/>
          </a:xfrm>
          <a:prstGeom prst="star5">
            <a:avLst/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5-Point Star 36"/>
          <p:cNvSpPr/>
          <p:nvPr/>
        </p:nvSpPr>
        <p:spPr>
          <a:xfrm>
            <a:off x="8322697" y="5379961"/>
            <a:ext cx="576064" cy="589885"/>
          </a:xfrm>
          <a:prstGeom prst="star5">
            <a:avLst/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5-Point Star 37"/>
          <p:cNvSpPr/>
          <p:nvPr/>
        </p:nvSpPr>
        <p:spPr>
          <a:xfrm>
            <a:off x="11957662" y="4398971"/>
            <a:ext cx="576064" cy="589885"/>
          </a:xfrm>
          <a:prstGeom prst="star5">
            <a:avLst/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5-Point Star 38"/>
          <p:cNvSpPr/>
          <p:nvPr/>
        </p:nvSpPr>
        <p:spPr>
          <a:xfrm>
            <a:off x="15407901" y="3634080"/>
            <a:ext cx="576064" cy="589885"/>
          </a:xfrm>
          <a:prstGeom prst="star5">
            <a:avLst/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806502" y="4037122"/>
            <a:ext cx="1665091" cy="708068"/>
          </a:xfrm>
          <a:prstGeom prst="line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99785" y="4037122"/>
            <a:ext cx="1791293" cy="951734"/>
          </a:xfrm>
          <a:prstGeom prst="line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4" idx="7"/>
            <a:endCxn id="13" idx="2"/>
          </p:cNvCxnSpPr>
          <p:nvPr/>
        </p:nvCxnSpPr>
        <p:spPr>
          <a:xfrm flipV="1">
            <a:off x="9221737" y="4693914"/>
            <a:ext cx="2159861" cy="369982"/>
          </a:xfrm>
          <a:prstGeom prst="line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12" idx="2"/>
          </p:cNvCxnSpPr>
          <p:nvPr/>
        </p:nvCxnSpPr>
        <p:spPr>
          <a:xfrm flipV="1">
            <a:off x="13109790" y="3900633"/>
            <a:ext cx="1722047" cy="793281"/>
          </a:xfrm>
          <a:prstGeom prst="line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919221"/>
      </p:ext>
    </p:extLst>
  </p:cSld>
  <p:clrMapOvr>
    <a:masterClrMapping/>
  </p:clrMapOvr>
  <p:transition spd="slow" advTm="684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9" grpId="0"/>
      <p:bldP spid="22" grpId="0"/>
      <p:bldP spid="28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Operating System (</a:t>
            </a:r>
            <a:r>
              <a:rPr lang="en-GB" b="1" dirty="0">
                <a:solidFill>
                  <a:schemeClr val="accent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OS</a:t>
            </a:r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4"/>
          </p:nvPr>
        </p:nvSpPr>
        <p:spPr>
          <a:xfrm>
            <a:off x="858457" y="5869744"/>
            <a:ext cx="6655592" cy="2782768"/>
          </a:xfrm>
        </p:spPr>
        <p:txBody>
          <a:bodyPr>
            <a:noAutofit/>
          </a:bodyPr>
          <a:lstStyle/>
          <a:p>
            <a:pPr marL="990600" lvl="1" indent="-533400">
              <a:lnSpc>
                <a:spcPct val="115000"/>
              </a:lnSpc>
              <a:buClr>
                <a:schemeClr val="accent1"/>
              </a:buClr>
              <a:buFont typeface="Courier New" pitchFamily="49" charset="0"/>
              <a:buChar char="o"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operasi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sekarang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dapat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menangani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beberapa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program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sekaligus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marL="990600" lvl="1" indent="-533400">
              <a:lnSpc>
                <a:spcPct val="115000"/>
              </a:lnSpc>
              <a:buClr>
                <a:schemeClr val="accent1"/>
              </a:buClr>
              <a:buFont typeface="Courier New" pitchFamily="49" charset="0"/>
              <a:buChar char="o"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operasi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mengalokasikan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sumber-sumber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daya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keras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kepada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program-program yang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sedang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menunggu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dieksekusi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marL="457200" indent="-457200" algn="l">
              <a:buFont typeface="Courier New" pitchFamily="49" charset="0"/>
              <a:buChar char="o"/>
            </a:pPr>
            <a:endParaRPr lang="en-US" sz="36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7119038" y="2479204"/>
            <a:ext cx="3392320" cy="3392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7200" dirty="0" smtClean="0">
                <a:latin typeface="Forte" pitchFamily="66" charset="0"/>
              </a:rPr>
              <a:t>OS</a:t>
            </a:r>
            <a:endParaRPr lang="en-US" sz="7200" dirty="0">
              <a:latin typeface="Forte" pitchFamily="66" charset="0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10079310" y="2689645"/>
            <a:ext cx="1220786" cy="1220786"/>
            <a:chOff x="4102646" y="3847356"/>
            <a:chExt cx="1944216" cy="1944216"/>
          </a:xfrm>
          <a:solidFill>
            <a:schemeClr val="accent2"/>
          </a:solidFill>
        </p:grpSpPr>
        <p:sp>
          <p:nvSpPr>
            <p:cNvPr id="11" name="円/楕円 10"/>
            <p:cNvSpPr/>
            <p:nvPr/>
          </p:nvSpPr>
          <p:spPr>
            <a:xfrm>
              <a:off x="4102646" y="3847356"/>
              <a:ext cx="1944216" cy="1944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594101" y="4338811"/>
              <a:ext cx="961305" cy="961305"/>
            </a:xfrm>
            <a:prstGeom prst="rect">
              <a:avLst/>
            </a:prstGeom>
            <a:grpFill/>
            <a:extLst/>
          </p:spPr>
        </p:pic>
      </p:grpSp>
      <p:grpSp>
        <p:nvGrpSpPr>
          <p:cNvPr id="18" name="グループ化 17"/>
          <p:cNvGrpSpPr/>
          <p:nvPr/>
        </p:nvGrpSpPr>
        <p:grpSpPr>
          <a:xfrm>
            <a:off x="6046862" y="3719265"/>
            <a:ext cx="912198" cy="912198"/>
            <a:chOff x="4102646" y="3847356"/>
            <a:chExt cx="1944216" cy="1944216"/>
          </a:xfrm>
          <a:solidFill>
            <a:schemeClr val="accent2"/>
          </a:solidFill>
        </p:grpSpPr>
        <p:sp>
          <p:nvSpPr>
            <p:cNvPr id="19" name="円/楕円 18"/>
            <p:cNvSpPr/>
            <p:nvPr/>
          </p:nvSpPr>
          <p:spPr>
            <a:xfrm>
              <a:off x="4102646" y="3847356"/>
              <a:ext cx="1944216" cy="1944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594102" y="4338812"/>
              <a:ext cx="961304" cy="961304"/>
            </a:xfrm>
            <a:prstGeom prst="rect">
              <a:avLst/>
            </a:prstGeom>
            <a:grpFill/>
            <a:extLst/>
          </p:spPr>
        </p:pic>
      </p:grpSp>
      <p:grpSp>
        <p:nvGrpSpPr>
          <p:cNvPr id="21" name="グループ化 20"/>
          <p:cNvGrpSpPr/>
          <p:nvPr/>
        </p:nvGrpSpPr>
        <p:grpSpPr>
          <a:xfrm>
            <a:off x="13247662" y="4381897"/>
            <a:ext cx="788738" cy="788738"/>
            <a:chOff x="4102646" y="3847356"/>
            <a:chExt cx="1944216" cy="1944216"/>
          </a:xfrm>
          <a:solidFill>
            <a:schemeClr val="accent2"/>
          </a:solidFill>
        </p:grpSpPr>
        <p:sp>
          <p:nvSpPr>
            <p:cNvPr id="22" name="円/楕円 21"/>
            <p:cNvSpPr/>
            <p:nvPr/>
          </p:nvSpPr>
          <p:spPr>
            <a:xfrm>
              <a:off x="4102646" y="3847356"/>
              <a:ext cx="1944216" cy="1944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594101" y="4338811"/>
              <a:ext cx="961305" cy="961305"/>
            </a:xfrm>
            <a:prstGeom prst="rect">
              <a:avLst/>
            </a:prstGeom>
            <a:grpFill/>
            <a:extLst/>
          </p:spPr>
        </p:pic>
      </p:grpSp>
      <p:grpSp>
        <p:nvGrpSpPr>
          <p:cNvPr id="24" name="グループ化 23"/>
          <p:cNvGrpSpPr/>
          <p:nvPr/>
        </p:nvGrpSpPr>
        <p:grpSpPr>
          <a:xfrm>
            <a:off x="11143908" y="4130132"/>
            <a:ext cx="1220786" cy="1220786"/>
            <a:chOff x="4102646" y="3847356"/>
            <a:chExt cx="1944216" cy="1944216"/>
          </a:xfrm>
          <a:solidFill>
            <a:schemeClr val="accent2"/>
          </a:solidFill>
        </p:grpSpPr>
        <p:sp>
          <p:nvSpPr>
            <p:cNvPr id="25" name="円/楕円 24"/>
            <p:cNvSpPr/>
            <p:nvPr/>
          </p:nvSpPr>
          <p:spPr>
            <a:xfrm>
              <a:off x="4102646" y="3847356"/>
              <a:ext cx="1944216" cy="1944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594101" y="4338811"/>
              <a:ext cx="961305" cy="961305"/>
            </a:xfrm>
            <a:prstGeom prst="rect">
              <a:avLst/>
            </a:prstGeom>
            <a:grpFill/>
            <a:extLst/>
          </p:spPr>
        </p:pic>
      </p:grpSp>
      <p:grpSp>
        <p:nvGrpSpPr>
          <p:cNvPr id="27" name="グループ化 26"/>
          <p:cNvGrpSpPr/>
          <p:nvPr/>
        </p:nvGrpSpPr>
        <p:grpSpPr>
          <a:xfrm>
            <a:off x="3877665" y="4130132"/>
            <a:ext cx="1220786" cy="1220786"/>
            <a:chOff x="4102646" y="3847356"/>
            <a:chExt cx="1944216" cy="1944216"/>
          </a:xfrm>
          <a:solidFill>
            <a:schemeClr val="accent2"/>
          </a:solidFill>
        </p:grpSpPr>
        <p:sp>
          <p:nvSpPr>
            <p:cNvPr id="28" name="円/楕円 27"/>
            <p:cNvSpPr/>
            <p:nvPr/>
          </p:nvSpPr>
          <p:spPr>
            <a:xfrm>
              <a:off x="4102646" y="3847356"/>
              <a:ext cx="1944216" cy="1944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594101" y="4338811"/>
              <a:ext cx="961305" cy="961305"/>
            </a:xfrm>
            <a:prstGeom prst="rect">
              <a:avLst/>
            </a:prstGeom>
            <a:grpFill/>
            <a:extLst/>
          </p:spPr>
        </p:pic>
      </p:grpSp>
      <p:grpSp>
        <p:nvGrpSpPr>
          <p:cNvPr id="30" name="グループ化 29"/>
          <p:cNvGrpSpPr/>
          <p:nvPr/>
        </p:nvGrpSpPr>
        <p:grpSpPr>
          <a:xfrm>
            <a:off x="4666613" y="3380361"/>
            <a:ext cx="610393" cy="610393"/>
            <a:chOff x="4102646" y="3847356"/>
            <a:chExt cx="1944216" cy="1944216"/>
          </a:xfrm>
          <a:solidFill>
            <a:schemeClr val="accent2"/>
          </a:solidFill>
        </p:grpSpPr>
        <p:sp>
          <p:nvSpPr>
            <p:cNvPr id="31" name="円/楕円 30"/>
            <p:cNvSpPr/>
            <p:nvPr/>
          </p:nvSpPr>
          <p:spPr>
            <a:xfrm>
              <a:off x="4102646" y="3847356"/>
              <a:ext cx="1944216" cy="19442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594101" y="4338811"/>
              <a:ext cx="961305" cy="961305"/>
            </a:xfrm>
            <a:prstGeom prst="rect">
              <a:avLst/>
            </a:prstGeom>
            <a:grpFill/>
            <a:extLst/>
          </p:spPr>
        </p:pic>
      </p:grpSp>
      <p:sp>
        <p:nvSpPr>
          <p:cNvPr id="33" name="テキスト プレースホルダー 14"/>
          <p:cNvSpPr>
            <a:spLocks noGrp="1"/>
          </p:cNvSpPr>
          <p:nvPr>
            <p:ph type="body" sz="quarter" idx="14"/>
          </p:nvPr>
        </p:nvSpPr>
        <p:spPr>
          <a:xfrm>
            <a:off x="9647262" y="5503540"/>
            <a:ext cx="6425909" cy="3960440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lnSpc>
                <a:spcPct val="115000"/>
              </a:lnSpc>
              <a:buClr>
                <a:schemeClr val="accent1"/>
              </a:buClr>
              <a:buNone/>
            </a:pPr>
            <a:r>
              <a:rPr lang="en-GB" sz="45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operasi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akan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mengalokasikan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program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data yang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mendapatkan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prioritas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diproses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di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memori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utama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(RAM)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juga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mengalokasikan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penggunaan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I/O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seperti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misalnya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printer, terminal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alat-alat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4500" dirty="0" err="1">
                <a:latin typeface="Cambria" pitchFamily="18" charset="0"/>
                <a:ea typeface="Cambria" pitchFamily="18" charset="0"/>
              </a:rPr>
              <a:t>telekomunikasi</a:t>
            </a:r>
            <a:r>
              <a:rPr lang="en-GB" sz="4500" dirty="0">
                <a:latin typeface="Cambria" pitchFamily="18" charset="0"/>
                <a:ea typeface="Cambria" pitchFamily="18" charset="0"/>
              </a:rPr>
              <a:t>.</a:t>
            </a:r>
            <a:r>
              <a:rPr lang="en-US" sz="4500" dirty="0">
                <a:latin typeface="Cambria" pitchFamily="18" charset="0"/>
                <a:ea typeface="Cambria" pitchFamily="18" charset="0"/>
              </a:rPr>
              <a:t> </a:t>
            </a:r>
            <a:endParaRPr lang="en-GB" sz="4500" dirty="0">
              <a:latin typeface="Cambria" pitchFamily="18" charset="0"/>
              <a:ea typeface="Cambr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6106" y="2186816"/>
            <a:ext cx="58473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err="1">
                <a:latin typeface="Forte" pitchFamily="66" charset="0"/>
                <a:cs typeface="Times New Roman" pitchFamily="18" charset="0"/>
              </a:rPr>
              <a:t>Fungsi</a:t>
            </a:r>
            <a:r>
              <a:rPr lang="en-GB" sz="3600" dirty="0">
                <a:latin typeface="Forte" pitchFamily="66" charset="0"/>
                <a:cs typeface="Times New Roman" pitchFamily="18" charset="0"/>
              </a:rPr>
              <a:t> </a:t>
            </a:r>
            <a:r>
              <a:rPr lang="en-GB" sz="3600" dirty="0" err="1">
                <a:solidFill>
                  <a:schemeClr val="accent1"/>
                </a:solidFill>
                <a:latin typeface="Forte" pitchFamily="66" charset="0"/>
                <a:cs typeface="Times New Roman" pitchFamily="18" charset="0"/>
              </a:rPr>
              <a:t>Alokasi</a:t>
            </a:r>
            <a:r>
              <a:rPr lang="en-GB" sz="3600" dirty="0">
                <a:solidFill>
                  <a:schemeClr val="accent1"/>
                </a:solidFill>
                <a:latin typeface="Forte" pitchFamily="66" charset="0"/>
                <a:cs typeface="Times New Roman" pitchFamily="18" charset="0"/>
              </a:rPr>
              <a:t> </a:t>
            </a:r>
            <a:r>
              <a:rPr lang="en-GB" sz="3600" dirty="0" err="1">
                <a:solidFill>
                  <a:schemeClr val="accent1"/>
                </a:solidFill>
                <a:latin typeface="Forte" pitchFamily="66" charset="0"/>
                <a:cs typeface="Times New Roman" pitchFamily="18" charset="0"/>
              </a:rPr>
              <a:t>Sumber</a:t>
            </a:r>
            <a:r>
              <a:rPr lang="en-GB" sz="3600" dirty="0">
                <a:solidFill>
                  <a:schemeClr val="accent1"/>
                </a:solidFill>
                <a:latin typeface="Forte" pitchFamily="66" charset="0"/>
                <a:cs typeface="Times New Roman" pitchFamily="18" charset="0"/>
              </a:rPr>
              <a:t> </a:t>
            </a:r>
            <a:r>
              <a:rPr lang="en-GB" sz="3600" dirty="0" err="1">
                <a:solidFill>
                  <a:schemeClr val="accent1"/>
                </a:solidFill>
                <a:latin typeface="Forte" pitchFamily="66" charset="0"/>
                <a:cs typeface="Times New Roman" pitchFamily="18" charset="0"/>
              </a:rPr>
              <a:t>Daya</a:t>
            </a:r>
            <a:endParaRPr lang="id-ID" sz="3600" dirty="0">
              <a:solidFill>
                <a:schemeClr val="accent1"/>
              </a:solidFill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05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266">
        <p:blinds dir="vert"/>
      </p:transition>
    </mc:Choice>
    <mc:Fallback xmlns="">
      <p:transition spd="slow" advTm="3266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Operating System (</a:t>
            </a:r>
            <a:r>
              <a:rPr lang="en-GB" b="1" dirty="0">
                <a:solidFill>
                  <a:schemeClr val="accent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OS</a:t>
            </a:r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4"/>
          </p:nvPr>
        </p:nvSpPr>
        <p:spPr>
          <a:xfrm rot="21288877">
            <a:off x="1672938" y="6995213"/>
            <a:ext cx="4354395" cy="6079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8"/>
          </p:nvPr>
        </p:nvSpPr>
        <p:spPr>
          <a:xfrm rot="21288877">
            <a:off x="10601930" y="6563164"/>
            <a:ext cx="4354395" cy="6079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21"/>
          </p:nvPr>
        </p:nvSpPr>
        <p:spPr>
          <a:xfrm>
            <a:off x="1150318" y="2767236"/>
            <a:ext cx="6048672" cy="1440160"/>
          </a:xfrm>
        </p:spPr>
        <p:txBody>
          <a:bodyPr>
            <a:noAutofit/>
          </a:bodyPr>
          <a:lstStyle/>
          <a:p>
            <a:pPr marL="457200" lvl="1" indent="0" algn="just">
              <a:lnSpc>
                <a:spcPct val="110000"/>
              </a:lnSpc>
              <a:buClr>
                <a:schemeClr val="accent1"/>
              </a:buClr>
              <a:buNone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operasi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melakukan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pengawasan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terhadap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pekerjaan-pekerjaan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dilakukan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oleh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serta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pemakai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marL="457200" lvl="1" indent="0" algn="just">
              <a:lnSpc>
                <a:spcPct val="110000"/>
              </a:lnSpc>
              <a:buClr>
                <a:schemeClr val="accent1"/>
              </a:buClr>
              <a:buNone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fungsi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ini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maka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pekerjaan-pekerjaan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tidak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tercampur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milik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pemakai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satu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pemakai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lainnya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.</a:t>
            </a:r>
            <a:endParaRPr lang="en-GB" sz="28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3"/>
          </p:nvPr>
        </p:nvSpPr>
        <p:spPr>
          <a:xfrm>
            <a:off x="10295334" y="4135388"/>
            <a:ext cx="4396505" cy="1440160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10000"/>
              </a:lnSpc>
              <a:buClr>
                <a:schemeClr val="accent1"/>
              </a:buClr>
              <a:buNone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operasi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juga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melakukan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pengawasan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keamanan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.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endParaRPr lang="en-GB" sz="28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5588" y="2441749"/>
            <a:ext cx="9140825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 err="1">
                <a:latin typeface="Forte" pitchFamily="66" charset="0"/>
                <a:cs typeface="Times New Roman" pitchFamily="18" charset="0"/>
              </a:rPr>
              <a:t>Fungsi</a:t>
            </a:r>
            <a:r>
              <a:rPr lang="en-GB" dirty="0">
                <a:latin typeface="Forte" pitchFamily="66" charset="0"/>
                <a:cs typeface="Times New Roman" pitchFamily="18" charset="0"/>
              </a:rPr>
              <a:t> </a:t>
            </a:r>
            <a:r>
              <a:rPr lang="en-GB" dirty="0" err="1">
                <a:latin typeface="Forte" pitchFamily="66" charset="0"/>
              </a:rPr>
              <a:t>Pengawasan</a:t>
            </a:r>
            <a:r>
              <a:rPr lang="en-GB" dirty="0">
                <a:latin typeface="Forte" pitchFamily="66" charset="0"/>
              </a:rPr>
              <a:t> </a:t>
            </a:r>
            <a:r>
              <a:rPr lang="en-GB" dirty="0" err="1">
                <a:latin typeface="Forte" pitchFamily="66" charset="0"/>
              </a:rPr>
              <a:t>Terhadap</a:t>
            </a:r>
            <a:r>
              <a:rPr lang="en-GB" dirty="0">
                <a:latin typeface="Forte" pitchFamily="66" charset="0"/>
              </a:rPr>
              <a:t> </a:t>
            </a:r>
            <a:endParaRPr lang="id-ID" dirty="0" smtClean="0">
              <a:latin typeface="Forte" pitchFamily="66" charset="0"/>
            </a:endParaRPr>
          </a:p>
          <a:p>
            <a:pPr algn="ctr"/>
            <a:r>
              <a:rPr lang="en-GB" dirty="0" err="1" smtClean="0">
                <a:solidFill>
                  <a:schemeClr val="accent1"/>
                </a:solidFill>
                <a:latin typeface="Forte" pitchFamily="66" charset="0"/>
              </a:rPr>
              <a:t>Aktivitas</a:t>
            </a:r>
            <a:r>
              <a:rPr lang="en-GB" dirty="0" smtClean="0">
                <a:solidFill>
                  <a:schemeClr val="accent1"/>
                </a:solidFill>
                <a:latin typeface="Forte" pitchFamily="66" charset="0"/>
              </a:rPr>
              <a:t> </a:t>
            </a:r>
            <a:r>
              <a:rPr lang="en-GB" dirty="0" err="1">
                <a:solidFill>
                  <a:schemeClr val="accent1"/>
                </a:solidFill>
                <a:latin typeface="Forte" pitchFamily="66" charset="0"/>
              </a:rPr>
              <a:t>Sistem</a:t>
            </a:r>
            <a:r>
              <a:rPr lang="en-GB" dirty="0">
                <a:solidFill>
                  <a:schemeClr val="accent1"/>
                </a:solidFill>
                <a:latin typeface="Forte" pitchFamily="66" charset="0"/>
              </a:rPr>
              <a:t> </a:t>
            </a:r>
            <a:r>
              <a:rPr lang="en-GB" dirty="0" err="1">
                <a:solidFill>
                  <a:schemeClr val="accent1"/>
                </a:solidFill>
                <a:latin typeface="Forte" pitchFamily="66" charset="0"/>
              </a:rPr>
              <a:t>Komputer</a:t>
            </a:r>
            <a:r>
              <a:rPr lang="en-US" dirty="0">
                <a:solidFill>
                  <a:schemeClr val="accent1"/>
                </a:solidFill>
                <a:latin typeface="Forte" pitchFamily="66" charset="0"/>
              </a:rPr>
              <a:t> </a:t>
            </a:r>
            <a:endParaRPr lang="id-ID" dirty="0">
              <a:solidFill>
                <a:schemeClr val="accent1"/>
              </a:solidFill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2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6203">
        <p14:warp dir="in"/>
      </p:transition>
    </mc:Choice>
    <mc:Fallback xmlns="">
      <p:transition spd="slow" advTm="620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4390678" y="411959"/>
            <a:ext cx="13681520" cy="987125"/>
          </a:xfrm>
        </p:spPr>
        <p:txBody>
          <a:bodyPr/>
          <a:lstStyle/>
          <a:p>
            <a:pPr algn="r"/>
            <a:r>
              <a:rPr lang="en-GB" b="1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b="1" dirty="0" err="1">
                <a:latin typeface="Cambria" pitchFamily="18" charset="0"/>
                <a:ea typeface="Cambria" pitchFamily="18" charset="0"/>
              </a:rPr>
              <a:t>Bantuan</a:t>
            </a:r>
            <a:r>
              <a:rPr lang="en-GB" b="1" dirty="0">
                <a:latin typeface="Cambria" pitchFamily="18" charset="0"/>
                <a:ea typeface="Cambria" pitchFamily="18" charset="0"/>
              </a:rPr>
              <a:t> (</a:t>
            </a:r>
            <a:r>
              <a:rPr lang="en-GB" b="1" i="1" dirty="0">
                <a:solidFill>
                  <a:schemeClr val="accent1"/>
                </a:solidFill>
                <a:latin typeface="Cambria" pitchFamily="18" charset="0"/>
                <a:ea typeface="Cambria" pitchFamily="18" charset="0"/>
              </a:rPr>
              <a:t>utility</a:t>
            </a:r>
            <a:r>
              <a:rPr lang="en-GB" b="1" dirty="0">
                <a:latin typeface="Cambria" pitchFamily="18" charset="0"/>
                <a:ea typeface="Cambria" pitchFamily="18" charset="0"/>
              </a:rPr>
              <a:t>)</a:t>
            </a:r>
            <a:endParaRPr lang="en-US" b="1" dirty="0">
              <a:solidFill>
                <a:schemeClr val="accent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21"/>
          </p:nvPr>
        </p:nvSpPr>
        <p:spPr>
          <a:xfrm>
            <a:off x="1078310" y="3271292"/>
            <a:ext cx="6984776" cy="1440160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10000"/>
              </a:lnSpc>
              <a:buClr>
                <a:schemeClr val="accent1"/>
              </a:buClr>
              <a:buNone/>
            </a:pPr>
            <a:r>
              <a:rPr lang="en-US" sz="2800" dirty="0"/>
              <a:t>Program-program </a:t>
            </a:r>
            <a:r>
              <a:rPr lang="en-US" sz="2800" dirty="0" err="1"/>
              <a:t>bantuan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b="1" i="1" dirty="0"/>
              <a:t>text editor</a:t>
            </a:r>
            <a:r>
              <a:rPr lang="en-US" sz="2800" b="1" dirty="0"/>
              <a:t> </a:t>
            </a:r>
            <a:r>
              <a:rPr lang="en-US" sz="2800" dirty="0"/>
              <a:t>(di Windows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i="1" dirty="0"/>
              <a:t>notepad</a:t>
            </a:r>
            <a:r>
              <a:rPr lang="en-US" sz="2800" dirty="0"/>
              <a:t>),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bantuan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id-ID" sz="2800" dirty="0" smtClean="0"/>
              <a:t>m</a:t>
            </a:r>
            <a:r>
              <a:rPr lang="en-US" sz="2800" dirty="0" err="1" smtClean="0"/>
              <a:t>enangani</a:t>
            </a:r>
            <a:r>
              <a:rPr lang="en-US" sz="2800" dirty="0" smtClean="0"/>
              <a:t> </a:t>
            </a:r>
            <a:r>
              <a:rPr lang="en-US" sz="2800" dirty="0"/>
              <a:t>disk (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memformat</a:t>
            </a:r>
            <a:r>
              <a:rPr lang="en-US" sz="2800" dirty="0"/>
              <a:t>, </a:t>
            </a:r>
            <a:r>
              <a:rPr lang="en-US" sz="2800" dirty="0" err="1"/>
              <a:t>menyalin</a:t>
            </a:r>
            <a:r>
              <a:rPr lang="en-US" sz="2800" dirty="0"/>
              <a:t>, </a:t>
            </a:r>
            <a:r>
              <a:rPr lang="en-US" sz="2800" dirty="0" err="1"/>
              <a:t>mengecek</a:t>
            </a:r>
            <a:r>
              <a:rPr lang="en-US" sz="2800" dirty="0"/>
              <a:t> disk </a:t>
            </a:r>
            <a:r>
              <a:rPr lang="en-US" sz="2800" dirty="0" err="1"/>
              <a:t>dan</a:t>
            </a:r>
            <a:r>
              <a:rPr lang="en-US" sz="2800" dirty="0"/>
              <a:t> lain </a:t>
            </a:r>
            <a:r>
              <a:rPr lang="en-US" sz="2800" dirty="0" err="1"/>
              <a:t>sebagainya</a:t>
            </a:r>
            <a:r>
              <a:rPr lang="en-US" sz="2800" dirty="0"/>
              <a:t>), </a:t>
            </a:r>
            <a:r>
              <a:rPr lang="en-US" sz="2800" dirty="0" err="1"/>
              <a:t>menangani</a:t>
            </a:r>
            <a:r>
              <a:rPr lang="en-US" sz="2800" dirty="0"/>
              <a:t> file (</a:t>
            </a:r>
            <a:r>
              <a:rPr lang="en-US" sz="2800" dirty="0" err="1"/>
              <a:t>mengurutkan</a:t>
            </a:r>
            <a:r>
              <a:rPr lang="en-US" sz="2800" dirty="0"/>
              <a:t> </a:t>
            </a:r>
            <a:r>
              <a:rPr lang="en-US" sz="2800" dirty="0" err="1"/>
              <a:t>isi</a:t>
            </a:r>
            <a:r>
              <a:rPr lang="en-US" sz="2800" dirty="0"/>
              <a:t> file, </a:t>
            </a:r>
            <a:r>
              <a:rPr lang="en-US" sz="2800" dirty="0" err="1"/>
              <a:t>mencari</a:t>
            </a:r>
            <a:r>
              <a:rPr lang="en-US" sz="2800" dirty="0"/>
              <a:t> file </a:t>
            </a:r>
            <a:r>
              <a:rPr lang="en-US" sz="2800" dirty="0" err="1"/>
              <a:t>dan</a:t>
            </a:r>
            <a:r>
              <a:rPr lang="en-US" sz="2800" dirty="0"/>
              <a:t> lain </a:t>
            </a:r>
            <a:r>
              <a:rPr lang="en-US" sz="2800" dirty="0" err="1"/>
              <a:t>sebagainya</a:t>
            </a:r>
            <a:r>
              <a:rPr lang="en-US" sz="2800" dirty="0"/>
              <a:t>), </a:t>
            </a:r>
            <a:r>
              <a:rPr lang="en-US" sz="2800" dirty="0" err="1"/>
              <a:t>menangani</a:t>
            </a:r>
            <a:r>
              <a:rPr lang="en-US" sz="2800" dirty="0"/>
              <a:t> </a:t>
            </a:r>
            <a:r>
              <a:rPr lang="en-US" sz="2800" dirty="0" err="1"/>
              <a:t>tampilan</a:t>
            </a:r>
            <a:r>
              <a:rPr lang="en-US" sz="2800" dirty="0"/>
              <a:t> (</a:t>
            </a:r>
            <a:r>
              <a:rPr lang="en-US" sz="2800" dirty="0" err="1"/>
              <a:t>menyetel</a:t>
            </a:r>
            <a:r>
              <a:rPr lang="en-US" sz="2800" dirty="0"/>
              <a:t> </a:t>
            </a:r>
            <a:r>
              <a:rPr lang="en-US" sz="2800" dirty="0" err="1"/>
              <a:t>ukuran</a:t>
            </a:r>
            <a:r>
              <a:rPr lang="en-US" sz="2800" dirty="0"/>
              <a:t> </a:t>
            </a:r>
            <a:r>
              <a:rPr lang="en-US" sz="2800" dirty="0" err="1"/>
              <a:t>layar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penanganan</a:t>
            </a:r>
            <a:r>
              <a:rPr lang="en-US" sz="2800" dirty="0"/>
              <a:t>  </a:t>
            </a:r>
            <a:r>
              <a:rPr lang="en-US" sz="2800" dirty="0" err="1"/>
              <a:t>peralatan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.</a:t>
            </a:r>
            <a:endParaRPr lang="en-GB" sz="28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3"/>
          </p:nvPr>
        </p:nvSpPr>
        <p:spPr>
          <a:xfrm>
            <a:off x="10295334" y="4423420"/>
            <a:ext cx="5112568" cy="14401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sz="2800" dirty="0"/>
              <a:t>OS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menyediakan</a:t>
            </a:r>
            <a:r>
              <a:rPr lang="en-US" sz="2800" dirty="0"/>
              <a:t> </a:t>
            </a:r>
            <a:r>
              <a:rPr lang="en-US" sz="2800" dirty="0" err="1"/>
              <a:t>fasilitas</a:t>
            </a:r>
            <a:r>
              <a:rPr lang="en-US" sz="2800" dirty="0"/>
              <a:t> </a:t>
            </a:r>
            <a:r>
              <a:rPr lang="en-US" sz="2800" dirty="0" err="1"/>
              <a:t>sejumlah</a:t>
            </a:r>
            <a:r>
              <a:rPr lang="en-US" sz="2800" dirty="0"/>
              <a:t> program </a:t>
            </a:r>
            <a:r>
              <a:rPr lang="en-US" sz="2800" dirty="0" err="1"/>
              <a:t>bantuan</a:t>
            </a:r>
            <a:r>
              <a:rPr lang="en-US" sz="2800" dirty="0"/>
              <a:t> yang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operating system service </a:t>
            </a:r>
            <a:r>
              <a:rPr lang="en-US" sz="2800" dirty="0" err="1">
                <a:solidFill>
                  <a:schemeClr val="accent1"/>
                </a:solidFill>
              </a:rPr>
              <a:t>atau</a:t>
            </a:r>
            <a:r>
              <a:rPr lang="en-US" sz="2800" dirty="0">
                <a:solidFill>
                  <a:schemeClr val="accent1"/>
                </a:solidFill>
              </a:rPr>
              <a:t> utility (</a:t>
            </a:r>
            <a:r>
              <a:rPr lang="en-US" sz="2800" dirty="0" err="1">
                <a:solidFill>
                  <a:schemeClr val="accent1"/>
                </a:solidFill>
              </a:rPr>
              <a:t>bantuan</a:t>
            </a:r>
            <a:r>
              <a:rPr lang="en-US" sz="2800" dirty="0">
                <a:solidFill>
                  <a:schemeClr val="accent1"/>
                </a:solidFill>
              </a:rPr>
              <a:t>).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6"/>
          </p:nvPr>
        </p:nvSpPr>
        <p:spPr>
          <a:xfrm rot="21288877">
            <a:off x="10457918" y="7355185"/>
            <a:ext cx="4352925" cy="608012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0"/>
          </p:nvPr>
        </p:nvSpPr>
        <p:spPr>
          <a:xfrm rot="21288877">
            <a:off x="2609041" y="8435372"/>
            <a:ext cx="4354395" cy="607972"/>
          </a:xfr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399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6203">
        <p14:warp dir="in"/>
      </p:transition>
    </mc:Choice>
    <mc:Fallback xmlns="">
      <p:transition spd="slow" advTm="620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790278" y="318964"/>
            <a:ext cx="11233248" cy="1422386"/>
          </a:xfrm>
        </p:spPr>
        <p:txBody>
          <a:bodyPr/>
          <a:lstStyle/>
          <a:p>
            <a:r>
              <a:rPr lang="en-GB" dirty="0" err="1"/>
              <a:t>Bahasa</a:t>
            </a:r>
            <a:r>
              <a:rPr lang="en-GB" dirty="0"/>
              <a:t> (</a:t>
            </a:r>
            <a:r>
              <a:rPr lang="en-GB" dirty="0">
                <a:solidFill>
                  <a:schemeClr val="accent1"/>
                </a:solidFill>
              </a:rPr>
              <a:t>Language Software</a:t>
            </a:r>
            <a:r>
              <a:rPr lang="en-GB" dirty="0"/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19070" y="3847356"/>
            <a:ext cx="9140825" cy="57862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bahasa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generasi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keempat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dapat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dikelompokkan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sebagai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:</a:t>
            </a:r>
          </a:p>
          <a:p>
            <a:pPr marL="990600" lvl="1" indent="-5334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o"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alat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mikro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(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microcomputer tools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)</a:t>
            </a:r>
          </a:p>
          <a:p>
            <a:pPr marL="990600" lvl="1" indent="-5334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o"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bahasa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kueri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(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query language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)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pembuat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laporan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(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report generator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)</a:t>
            </a:r>
          </a:p>
          <a:p>
            <a:pPr marL="990600" lvl="1" indent="-5334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o"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bahasa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grafik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(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graphics language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)</a:t>
            </a:r>
          </a:p>
          <a:p>
            <a:pPr marL="990600" lvl="1" indent="-5334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o"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pembuat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aplikasi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(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application generator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)</a:t>
            </a:r>
          </a:p>
          <a:p>
            <a:pPr marL="990600" lvl="1" indent="-5334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o"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paket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aplikasi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(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application software package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)</a:t>
            </a:r>
          </a:p>
          <a:p>
            <a:pPr marL="990600" lvl="1" indent="-53340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o"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bahasa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tingkat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sangat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tinggi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(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very high-level programming language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). </a:t>
            </a:r>
            <a:endParaRPr lang="en-GB" sz="28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0278" y="1759124"/>
            <a:ext cx="820891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bahasa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generasi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keempat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disebut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juga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bahasa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non-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prosedural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(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nonprocedural language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)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productivity language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perangkat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lunak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bahasa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tingkat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sangat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tinggi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(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very high-level language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.</a:t>
            </a:r>
            <a:endParaRPr lang="en-US" sz="2800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48800"/>
      </p:ext>
    </p:extLst>
  </p:cSld>
  <p:clrMapOvr>
    <a:masterClrMapping/>
  </p:clrMapOvr>
  <p:transition spd="slow" advTm="1808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662486" y="3847356"/>
            <a:ext cx="2664296" cy="2520280"/>
            <a:chOff x="4678710" y="3847356"/>
            <a:chExt cx="2664296" cy="252028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754" b="54597"/>
            <a:stretch/>
          </p:blipFill>
          <p:spPr>
            <a:xfrm>
              <a:off x="4678710" y="3847356"/>
              <a:ext cx="1966976" cy="2160239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6046862" y="5791572"/>
              <a:ext cx="129614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2" name="Group 11"/>
          <p:cNvGrpSpPr/>
          <p:nvPr/>
        </p:nvGrpSpPr>
        <p:grpSpPr>
          <a:xfrm flipH="1">
            <a:off x="11600638" y="3847356"/>
            <a:ext cx="2664296" cy="2520280"/>
            <a:chOff x="4678710" y="3847356"/>
            <a:chExt cx="2664296" cy="252028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754" b="54597"/>
            <a:stretch/>
          </p:blipFill>
          <p:spPr>
            <a:xfrm>
              <a:off x="4678710" y="3847356"/>
              <a:ext cx="1966976" cy="2160239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6046862" y="5791572"/>
              <a:ext cx="129614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326782" y="4515941"/>
            <a:ext cx="348685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115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hiller" pitchFamily="82" charset="0"/>
              </a:rPr>
              <a:t>Thank</a:t>
            </a:r>
            <a:endParaRPr lang="en-US" sz="115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hiller" pitchFamily="8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508399" y="3535401"/>
            <a:ext cx="209223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115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hiller" pitchFamily="82" charset="0"/>
              </a:rPr>
              <a:t>YOU</a:t>
            </a:r>
            <a:endParaRPr lang="en-US" sz="115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hiller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68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円/楕円 9"/>
          <p:cNvSpPr/>
          <p:nvPr/>
        </p:nvSpPr>
        <p:spPr>
          <a:xfrm>
            <a:off x="2880000" y="3661872"/>
            <a:ext cx="1728192" cy="172819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dirty="0">
              <a:latin typeface="Aleo-Bold" pitchFamily="34" charset="0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6480000" y="3661872"/>
            <a:ext cx="1728192" cy="17281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dirty="0">
              <a:latin typeface="Aleo-Bold" pitchFamily="34" charset="0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13680000" y="3661872"/>
            <a:ext cx="1728192" cy="17281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dirty="0">
              <a:latin typeface="Aleo-Bold" pitchFamily="34" charset="0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10080000" y="3661872"/>
            <a:ext cx="1728192" cy="17281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dirty="0">
              <a:latin typeface="Aleo-Bold" pitchFamily="34" charset="0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0" y="4525968"/>
            <a:ext cx="2880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1" idx="2"/>
            <a:endCxn id="10" idx="6"/>
          </p:cNvCxnSpPr>
          <p:nvPr/>
        </p:nvCxnSpPr>
        <p:spPr>
          <a:xfrm flipH="1">
            <a:off x="4608192" y="4525968"/>
            <a:ext cx="187180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13" idx="2"/>
            <a:endCxn id="11" idx="6"/>
          </p:cNvCxnSpPr>
          <p:nvPr/>
        </p:nvCxnSpPr>
        <p:spPr>
          <a:xfrm flipH="1">
            <a:off x="8208192" y="4525968"/>
            <a:ext cx="187180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12" idx="2"/>
            <a:endCxn id="13" idx="6"/>
          </p:cNvCxnSpPr>
          <p:nvPr/>
        </p:nvCxnSpPr>
        <p:spPr>
          <a:xfrm flipH="1">
            <a:off x="11808192" y="4525968"/>
            <a:ext cx="187180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endCxn id="12" idx="6"/>
          </p:cNvCxnSpPr>
          <p:nvPr/>
        </p:nvCxnSpPr>
        <p:spPr>
          <a:xfrm flipH="1">
            <a:off x="15408192" y="4525968"/>
            <a:ext cx="2878221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1979977" y="5334619"/>
            <a:ext cx="3522248" cy="20322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115000"/>
              </a:lnSpc>
              <a:buClr>
                <a:schemeClr val="tx1"/>
              </a:buClr>
            </a:pPr>
            <a:r>
              <a:rPr lang="en-US" sz="2800" dirty="0" err="1"/>
              <a:t>Komponen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masukan</a:t>
            </a:r>
            <a:r>
              <a:rPr lang="en-US" sz="2800" dirty="0"/>
              <a:t> </a:t>
            </a:r>
            <a:endParaRPr lang="id-ID" sz="2800" dirty="0" smtClean="0"/>
          </a:p>
          <a:p>
            <a:pPr algn="ctr">
              <a:lnSpc>
                <a:spcPct val="115000"/>
              </a:lnSpc>
              <a:buClr>
                <a:schemeClr val="tx1"/>
              </a:buClr>
            </a:pPr>
            <a:r>
              <a:rPr lang="en-US" sz="2800" dirty="0" smtClean="0"/>
              <a:t>(</a:t>
            </a:r>
            <a:r>
              <a:rPr lang="en-US" sz="2800" i="1" dirty="0"/>
              <a:t>input device/input unit/input equipment)</a:t>
            </a:r>
            <a:r>
              <a:rPr lang="en-US" sz="2800" dirty="0"/>
              <a:t> 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723225" y="5323372"/>
            <a:ext cx="3522248" cy="153676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115000"/>
              </a:lnSpc>
              <a:buClr>
                <a:schemeClr val="tx1"/>
              </a:buClr>
            </a:pPr>
            <a:r>
              <a:rPr lang="en-US" sz="2800" dirty="0" err="1"/>
              <a:t>Komponen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pemroses</a:t>
            </a:r>
            <a:r>
              <a:rPr lang="en-US" sz="2800" dirty="0"/>
              <a:t> </a:t>
            </a:r>
            <a:endParaRPr lang="id-ID" sz="2800" dirty="0" smtClean="0"/>
          </a:p>
          <a:p>
            <a:pPr algn="ctr">
              <a:lnSpc>
                <a:spcPct val="115000"/>
              </a:lnSpc>
              <a:buClr>
                <a:schemeClr val="tx1"/>
              </a:buClr>
            </a:pPr>
            <a:r>
              <a:rPr lang="en-US" sz="2800" dirty="0" smtClean="0"/>
              <a:t>(</a:t>
            </a:r>
            <a:r>
              <a:rPr lang="en-US" sz="2800" i="1" dirty="0"/>
              <a:t>processing device</a:t>
            </a:r>
            <a:r>
              <a:rPr lang="en-US" sz="2800" dirty="0"/>
              <a:t>)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9245473" y="5448497"/>
            <a:ext cx="3522248" cy="14775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110000"/>
              </a:lnSpc>
              <a:buClr>
                <a:schemeClr val="tx1"/>
              </a:buClr>
            </a:pPr>
            <a:r>
              <a:rPr lang="en-US" sz="2800" dirty="0" err="1"/>
              <a:t>Komponen</a:t>
            </a:r>
            <a:r>
              <a:rPr lang="en-US" sz="2800" dirty="0"/>
              <a:t> </a:t>
            </a:r>
            <a:r>
              <a:rPr lang="en-US" sz="2800" dirty="0" err="1" smtClean="0"/>
              <a:t>alat</a:t>
            </a:r>
            <a:endParaRPr lang="id-ID" sz="2800" dirty="0" smtClean="0"/>
          </a:p>
          <a:p>
            <a:pPr algn="ctr">
              <a:lnSpc>
                <a:spcPct val="110000"/>
              </a:lnSpc>
              <a:buClr>
                <a:schemeClr val="tx1"/>
              </a:buClr>
            </a:pPr>
            <a:r>
              <a:rPr lang="en-US" sz="2800" dirty="0" smtClean="0"/>
              <a:t> </a:t>
            </a:r>
            <a:r>
              <a:rPr lang="en-US" sz="2800" dirty="0" err="1"/>
              <a:t>keluaran</a:t>
            </a:r>
            <a:r>
              <a:rPr lang="en-US" sz="2800" dirty="0"/>
              <a:t> (</a:t>
            </a:r>
            <a:r>
              <a:rPr lang="en-US" sz="2800" i="1" dirty="0"/>
              <a:t>output device</a:t>
            </a:r>
            <a:r>
              <a:rPr lang="en-US" sz="2800" dirty="0"/>
              <a:t>)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3031638" y="5504214"/>
            <a:ext cx="3522248" cy="14775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110000"/>
              </a:lnSpc>
              <a:buClr>
                <a:schemeClr val="tx1"/>
              </a:buClr>
            </a:pPr>
            <a:r>
              <a:rPr lang="en-US" sz="2800" dirty="0" err="1"/>
              <a:t>Komponen</a:t>
            </a:r>
            <a:r>
              <a:rPr lang="en-US" sz="2800" dirty="0"/>
              <a:t> </a:t>
            </a:r>
            <a:r>
              <a:rPr lang="en-US" sz="2800" dirty="0" err="1" smtClean="0"/>
              <a:t>alat</a:t>
            </a:r>
            <a:r>
              <a:rPr lang="id-ID" sz="2800" dirty="0" smtClean="0"/>
              <a:t> simpanan luar (storage)</a:t>
            </a:r>
            <a:endParaRPr lang="en-US" sz="2800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rgbClr val="0070C0"/>
                </a:solidFill>
                <a:latin typeface="Bahnschrift" pitchFamily="34" charset="0"/>
                <a:cs typeface="Times New Roman" pitchFamily="18" charset="0"/>
              </a:rPr>
              <a:t>Perangkat</a:t>
            </a:r>
            <a:r>
              <a:rPr lang="en-GB" dirty="0">
                <a:solidFill>
                  <a:srgbClr val="0070C0"/>
                </a:solidFill>
                <a:latin typeface="Bahnschrift" pitchFamily="34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Bahnschrift" pitchFamily="34" charset="0"/>
                <a:cs typeface="Times New Roman" pitchFamily="18" charset="0"/>
              </a:rPr>
              <a:t>Keras</a:t>
            </a:r>
            <a:endParaRPr lang="id-ID" dirty="0">
              <a:solidFill>
                <a:srgbClr val="0070C0"/>
              </a:solidFill>
              <a:latin typeface="Bahnschrift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741101" y="4097813"/>
            <a:ext cx="856310" cy="8563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Oval 27"/>
          <p:cNvSpPr/>
          <p:nvPr/>
        </p:nvSpPr>
        <p:spPr>
          <a:xfrm>
            <a:off x="7351882" y="4097813"/>
            <a:ext cx="856310" cy="8563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Oval 28"/>
          <p:cNvSpPr/>
          <p:nvPr/>
        </p:nvSpPr>
        <p:spPr>
          <a:xfrm>
            <a:off x="10944096" y="4097813"/>
            <a:ext cx="856310" cy="8563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Oval 30"/>
          <p:cNvSpPr/>
          <p:nvPr/>
        </p:nvSpPr>
        <p:spPr>
          <a:xfrm>
            <a:off x="14544096" y="4097813"/>
            <a:ext cx="856310" cy="8563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702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7802">
        <p14:flip dir="r"/>
      </p:transition>
    </mc:Choice>
    <mc:Fallback xmlns="">
      <p:transition spd="slow" advTm="780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42" grpId="0"/>
      <p:bldP spid="46" grpId="0"/>
      <p:bldP spid="48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579447" y="534988"/>
            <a:ext cx="13706966" cy="987125"/>
          </a:xfrm>
        </p:spPr>
        <p:txBody>
          <a:bodyPr/>
          <a:lstStyle/>
          <a:p>
            <a:pPr algn="ctr"/>
            <a:r>
              <a:rPr lang="en-GB" dirty="0" err="1">
                <a:latin typeface="Bahnschrift" pitchFamily="34" charset="0"/>
                <a:cs typeface="Times New Roman" pitchFamily="18" charset="0"/>
              </a:rPr>
              <a:t>Perangkat</a:t>
            </a:r>
            <a:r>
              <a:rPr lang="en-GB" dirty="0">
                <a:latin typeface="Bahnschrift" pitchFamily="34" charset="0"/>
                <a:cs typeface="Times New Roman" pitchFamily="18" charset="0"/>
              </a:rPr>
              <a:t> </a:t>
            </a:r>
            <a:r>
              <a:rPr lang="en-GB" dirty="0" err="1">
                <a:latin typeface="Bahnschrift" pitchFamily="34" charset="0"/>
                <a:cs typeface="Times New Roman" pitchFamily="18" charset="0"/>
              </a:rPr>
              <a:t>Keras</a:t>
            </a:r>
            <a:endParaRPr lang="en-US" dirty="0">
              <a:solidFill>
                <a:schemeClr val="accent1"/>
              </a:solidFill>
              <a:latin typeface="Bahnschrift" pitchFamily="34" charset="0"/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/>
          </p:nvPr>
        </p:nvSpPr>
        <p:spPr>
          <a:xfrm rot="21288877">
            <a:off x="1361442" y="8250917"/>
            <a:ext cx="6664621" cy="100824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buClr>
                <a:schemeClr val="tx1"/>
              </a:buClr>
            </a:pPr>
            <a:endParaRPr lang="id-ID" sz="2400" dirty="0" smtClean="0">
              <a:solidFill>
                <a:schemeClr val="tx1"/>
              </a:solidFill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/>
          </p:nvPr>
        </p:nvSpPr>
        <p:spPr>
          <a:xfrm rot="21321693">
            <a:off x="9495222" y="2746289"/>
            <a:ext cx="6145348" cy="98908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318406">
            <a:off x="1797117" y="8101024"/>
            <a:ext cx="6842794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buClr>
                <a:schemeClr val="tx1"/>
              </a:buClr>
            </a:pPr>
            <a:r>
              <a:rPr lang="en-US" sz="2800" b="1" dirty="0" err="1">
                <a:solidFill>
                  <a:srgbClr val="000000"/>
                </a:solidFill>
              </a:rPr>
              <a:t>Komponen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alat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masukan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endParaRPr lang="id-ID" sz="2800" b="1" dirty="0" smtClean="0">
              <a:solidFill>
                <a:srgbClr val="000000"/>
              </a:solidFill>
            </a:endParaRPr>
          </a:p>
          <a:p>
            <a:pPr algn="ctr">
              <a:lnSpc>
                <a:spcPct val="115000"/>
              </a:lnSpc>
              <a:buClr>
                <a:schemeClr val="tx1"/>
              </a:buClr>
            </a:pPr>
            <a:r>
              <a:rPr lang="en-US" sz="2800" b="1" dirty="0" smtClean="0">
                <a:solidFill>
                  <a:srgbClr val="000000"/>
                </a:solidFill>
              </a:rPr>
              <a:t>(</a:t>
            </a:r>
            <a:r>
              <a:rPr lang="en-US" sz="2800" b="1" i="1" dirty="0">
                <a:solidFill>
                  <a:srgbClr val="000000"/>
                </a:solidFill>
              </a:rPr>
              <a:t>input </a:t>
            </a:r>
            <a:r>
              <a:rPr lang="en-US" sz="2800" b="1" i="1" dirty="0" smtClean="0">
                <a:solidFill>
                  <a:srgbClr val="000000"/>
                </a:solidFill>
              </a:rPr>
              <a:t>device/input </a:t>
            </a:r>
            <a:r>
              <a:rPr lang="en-US" sz="2800" b="1" i="1" dirty="0">
                <a:solidFill>
                  <a:srgbClr val="000000"/>
                </a:solidFill>
              </a:rPr>
              <a:t>equipment)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47695" y="3445825"/>
            <a:ext cx="5435302" cy="4509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>
              <a:lnSpc>
                <a:spcPct val="115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800" dirty="0" err="1">
                <a:latin typeface="Cambria" pitchFamily="18" charset="0"/>
                <a:ea typeface="Cambria" pitchFamily="18" charset="0"/>
              </a:rPr>
              <a:t>alat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digunakan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menerima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masukan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dapat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berupa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masukan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data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ataupun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masukan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program.</a:t>
            </a:r>
          </a:p>
          <a:p>
            <a:pPr marL="990600" lvl="1" indent="-533400">
              <a:lnSpc>
                <a:spcPct val="115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digolongkan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ke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dalam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beberapa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golongan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yaitu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keyboard, pointing device, scanner, censor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i="1" dirty="0">
                <a:latin typeface="Cambria" pitchFamily="18" charset="0"/>
                <a:ea typeface="Cambria" pitchFamily="18" charset="0"/>
              </a:rPr>
              <a:t>voice recognizer.</a:t>
            </a:r>
            <a:endParaRPr lang="en-US" sz="28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21329621">
            <a:off x="10216897" y="2716925"/>
            <a:ext cx="4679486" cy="10412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buClr>
                <a:schemeClr val="tx1"/>
              </a:buClr>
            </a:pPr>
            <a:r>
              <a:rPr lang="en-US" sz="2800" b="1" dirty="0" err="1">
                <a:solidFill>
                  <a:srgbClr val="000000"/>
                </a:solidFill>
              </a:rPr>
              <a:t>Komponen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alat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pemroses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endParaRPr lang="id-ID" sz="2800" b="1" dirty="0">
              <a:solidFill>
                <a:srgbClr val="000000"/>
              </a:solidFill>
            </a:endParaRPr>
          </a:p>
          <a:p>
            <a:pPr algn="ctr">
              <a:lnSpc>
                <a:spcPct val="115000"/>
              </a:lnSpc>
              <a:buClr>
                <a:schemeClr val="tx1"/>
              </a:buClr>
            </a:pPr>
            <a:r>
              <a:rPr lang="en-US" sz="2800" b="1" dirty="0">
                <a:solidFill>
                  <a:srgbClr val="000000"/>
                </a:solidFill>
              </a:rPr>
              <a:t>(processing device)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174327" y="3983478"/>
            <a:ext cx="7097671" cy="4509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>
              <a:lnSpc>
                <a:spcPct val="115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GB" sz="2800" dirty="0" err="1">
                <a:latin typeface="Cambria" pitchFamily="18" charset="0"/>
                <a:ea typeface="Cambria" pitchFamily="18" charset="0"/>
              </a:rPr>
              <a:t>alat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di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mana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instruksi-instruksi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program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dieksekusi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memproses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data yang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dimasukkan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lewat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alat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masukan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hasilnya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nanti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ditampilkan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di </a:t>
            </a:r>
            <a:r>
              <a:rPr lang="en-GB" sz="2800" dirty="0" err="1">
                <a:latin typeface="Cambria" pitchFamily="18" charset="0"/>
                <a:ea typeface="Cambria" pitchFamily="18" charset="0"/>
              </a:rPr>
              <a:t>alat</a:t>
            </a:r>
            <a:r>
              <a:rPr lang="en-GB" sz="2800" dirty="0">
                <a:latin typeface="Cambria" pitchFamily="18" charset="0"/>
                <a:ea typeface="Cambria" pitchFamily="18" charset="0"/>
              </a:rPr>
              <a:t> output.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</a:p>
          <a:p>
            <a:pPr marL="990600" lvl="1" indent="-533400">
              <a:lnSpc>
                <a:spcPct val="115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800" dirty="0" err="1">
                <a:latin typeface="Cambria" pitchFamily="18" charset="0"/>
                <a:ea typeface="Cambria" pitchFamily="18" charset="0"/>
              </a:rPr>
              <a:t>Terdiri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:</a:t>
            </a:r>
          </a:p>
          <a:p>
            <a:pPr marL="1428750" lvl="2" indent="-514350">
              <a:lnSpc>
                <a:spcPct val="115000"/>
              </a:lnSpc>
              <a:buClr>
                <a:schemeClr val="tx1"/>
              </a:buClr>
              <a:buFont typeface="+mj-lt"/>
              <a:buAutoNum type="alphaLcParenR"/>
            </a:pPr>
            <a:r>
              <a:rPr lang="en-US" sz="2800" dirty="0">
                <a:latin typeface="Cambria" pitchFamily="18" charset="0"/>
                <a:ea typeface="Cambria" pitchFamily="18" charset="0"/>
              </a:rPr>
              <a:t>Central processor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2800" dirty="0">
                <a:latin typeface="Cambria" pitchFamily="18" charset="0"/>
                <a:ea typeface="Cambria" pitchFamily="18" charset="0"/>
              </a:rPr>
              <a:t>CPU </a:t>
            </a:r>
            <a:r>
              <a:rPr lang="en-US" sz="2800" dirty="0">
                <a:latin typeface="Cambria" pitchFamily="18" charset="0"/>
                <a:ea typeface="Cambria" pitchFamily="18" charset="0"/>
              </a:rPr>
              <a:t>(Central Processing Unit) </a:t>
            </a:r>
            <a:r>
              <a:rPr lang="en-US" sz="2800" dirty="0" err="1">
                <a:latin typeface="Cambria" pitchFamily="18" charset="0"/>
                <a:ea typeface="Cambria" pitchFamily="18" charset="0"/>
              </a:rPr>
              <a:t>dan</a:t>
            </a:r>
            <a:endParaRPr lang="en-US" sz="2800" dirty="0">
              <a:latin typeface="Cambria" pitchFamily="18" charset="0"/>
              <a:ea typeface="Cambria" pitchFamily="18" charset="0"/>
            </a:endParaRPr>
          </a:p>
          <a:p>
            <a:pPr marL="1428750" lvl="2" indent="-514350">
              <a:lnSpc>
                <a:spcPct val="115000"/>
              </a:lnSpc>
              <a:buClr>
                <a:schemeClr val="tx1"/>
              </a:buClr>
              <a:buFont typeface="+mj-lt"/>
              <a:buAutoNum type="alphaLcParenR"/>
            </a:pPr>
            <a:r>
              <a:rPr lang="en-US" sz="2800" dirty="0">
                <a:latin typeface="Cambria" pitchFamily="18" charset="0"/>
                <a:ea typeface="Cambria" pitchFamily="18" charset="0"/>
              </a:rPr>
              <a:t>Main memory.</a:t>
            </a:r>
          </a:p>
        </p:txBody>
      </p:sp>
    </p:spTree>
    <p:extLst>
      <p:ext uri="{BB962C8B-B14F-4D97-AF65-F5344CB8AC3E}">
        <p14:creationId xmlns:p14="http://schemas.microsoft.com/office/powerpoint/2010/main" val="278956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843">
        <p14:warp dir="in"/>
      </p:transition>
    </mc:Choice>
    <mc:Fallback xmlns="">
      <p:transition spd="slow" advTm="584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579447" y="534988"/>
            <a:ext cx="6651991" cy="987125"/>
          </a:xfrm>
        </p:spPr>
        <p:txBody>
          <a:bodyPr/>
          <a:lstStyle/>
          <a:p>
            <a:r>
              <a:rPr lang="en-GB" dirty="0" err="1">
                <a:latin typeface="Bahnschrift" pitchFamily="34" charset="0"/>
                <a:cs typeface="Times New Roman" pitchFamily="18" charset="0"/>
              </a:rPr>
              <a:t>Perangkat</a:t>
            </a:r>
            <a:r>
              <a:rPr lang="en-GB" dirty="0">
                <a:latin typeface="Bahnschrift" pitchFamily="34" charset="0"/>
                <a:cs typeface="Times New Roman" pitchFamily="18" charset="0"/>
              </a:rPr>
              <a:t> </a:t>
            </a:r>
            <a:r>
              <a:rPr lang="en-GB" dirty="0" err="1">
                <a:latin typeface="Bahnschrift" pitchFamily="34" charset="0"/>
                <a:cs typeface="Times New Roman" pitchFamily="18" charset="0"/>
              </a:rPr>
              <a:t>Keras</a:t>
            </a:r>
            <a:endParaRPr lang="en-US" dirty="0">
              <a:solidFill>
                <a:schemeClr val="accent1"/>
              </a:solidFill>
              <a:latin typeface="Bahnschrift" pitchFamily="34" charset="0"/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/>
          </p:nvPr>
        </p:nvSpPr>
        <p:spPr>
          <a:xfrm rot="21288877">
            <a:off x="1361442" y="8250917"/>
            <a:ext cx="6664621" cy="100824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buClr>
                <a:schemeClr val="tx1"/>
              </a:buClr>
            </a:pPr>
            <a:endParaRPr lang="id-ID" sz="2400" dirty="0" smtClean="0">
              <a:solidFill>
                <a:schemeClr val="tx1"/>
              </a:solidFill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/>
          </p:nvPr>
        </p:nvSpPr>
        <p:spPr>
          <a:xfrm rot="21321693">
            <a:off x="9473142" y="1832330"/>
            <a:ext cx="6145348" cy="98908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318406">
            <a:off x="1895927" y="8216842"/>
            <a:ext cx="6083374" cy="100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buClr>
                <a:schemeClr val="tx1"/>
              </a:buClr>
            </a:pPr>
            <a:r>
              <a:rPr lang="en-US" sz="2800" b="1" dirty="0" err="1">
                <a:solidFill>
                  <a:srgbClr val="000000"/>
                </a:solidFill>
              </a:rPr>
              <a:t>Komponen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alat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keluaran</a:t>
            </a:r>
            <a:endParaRPr lang="id-ID" sz="2800" b="1" dirty="0">
              <a:solidFill>
                <a:srgbClr val="000000"/>
              </a:solidFill>
            </a:endParaRPr>
          </a:p>
          <a:p>
            <a:pPr algn="ctr">
              <a:lnSpc>
                <a:spcPct val="110000"/>
              </a:lnSpc>
              <a:buClr>
                <a:schemeClr val="tx1"/>
              </a:buClr>
            </a:pPr>
            <a:r>
              <a:rPr lang="en-US" sz="2800" b="1" dirty="0">
                <a:solidFill>
                  <a:srgbClr val="000000"/>
                </a:solidFill>
              </a:rPr>
              <a:t> (output device)</a:t>
            </a:r>
          </a:p>
        </p:txBody>
      </p:sp>
      <p:sp>
        <p:nvSpPr>
          <p:cNvPr id="16" name="Rectangle 15"/>
          <p:cNvSpPr/>
          <p:nvPr/>
        </p:nvSpPr>
        <p:spPr>
          <a:xfrm rot="21329621">
            <a:off x="9815302" y="1825936"/>
            <a:ext cx="5416869" cy="10035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  <a:buClr>
                <a:schemeClr val="tx1"/>
              </a:buClr>
            </a:pPr>
            <a:r>
              <a:rPr lang="en-US" sz="2800" b="1" dirty="0" err="1">
                <a:solidFill>
                  <a:srgbClr val="000000"/>
                </a:solidFill>
              </a:rPr>
              <a:t>Komponen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alat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id-ID" sz="2800" b="1" dirty="0">
                <a:solidFill>
                  <a:srgbClr val="000000"/>
                </a:solidFill>
              </a:rPr>
              <a:t>simpanan luar </a:t>
            </a:r>
          </a:p>
          <a:p>
            <a:pPr algn="ctr">
              <a:lnSpc>
                <a:spcPct val="110000"/>
              </a:lnSpc>
              <a:buClr>
                <a:schemeClr val="tx1"/>
              </a:buClr>
            </a:pPr>
            <a:r>
              <a:rPr lang="id-ID" sz="2800" b="1" dirty="0">
                <a:solidFill>
                  <a:srgbClr val="000000"/>
                </a:solidFill>
              </a:rPr>
              <a:t>(storage)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54374" y="6223620"/>
            <a:ext cx="6048672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>
              <a:lnSpc>
                <a:spcPct val="110000"/>
              </a:lnSpc>
              <a:buClr>
                <a:schemeClr val="tx1"/>
              </a:buClr>
            </a:pPr>
            <a:r>
              <a:rPr lang="en-GB" dirty="0" err="1">
                <a:latin typeface="Cambria" pitchFamily="18" charset="0"/>
                <a:ea typeface="Cambria" pitchFamily="18" charset="0"/>
              </a:rPr>
              <a:t>dapat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berbentuk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hard copy device </a:t>
            </a:r>
            <a:r>
              <a:rPr lang="en-GB" dirty="0" err="1" smtClean="0">
                <a:latin typeface="Cambria" pitchFamily="18" charset="0"/>
                <a:ea typeface="Cambria" pitchFamily="18" charset="0"/>
              </a:rPr>
              <a:t>dan</a:t>
            </a:r>
            <a:r>
              <a:rPr lang="en-GB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GB" i="1" dirty="0" smtClean="0">
                <a:latin typeface="Cambria" pitchFamily="18" charset="0"/>
                <a:ea typeface="Cambria" pitchFamily="18" charset="0"/>
              </a:rPr>
              <a:t>s</a:t>
            </a:r>
            <a:r>
              <a:rPr lang="id-ID" i="1" dirty="0" smtClean="0">
                <a:latin typeface="Cambria" pitchFamily="18" charset="0"/>
                <a:ea typeface="Cambria" pitchFamily="18" charset="0"/>
              </a:rPr>
              <a:t>oft </a:t>
            </a:r>
            <a:r>
              <a:rPr lang="id-ID" dirty="0">
                <a:latin typeface="Cambria" pitchFamily="18" charset="0"/>
                <a:ea typeface="Cambria" pitchFamily="18" charset="0"/>
              </a:rPr>
              <a:t>copy device</a:t>
            </a:r>
            <a:endParaRPr lang="en-US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55174" y="3049081"/>
            <a:ext cx="9140825" cy="70921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b="1" i="1" dirty="0">
                <a:latin typeface="Cambria" pitchFamily="18" charset="0"/>
                <a:ea typeface="Cambria" pitchFamily="18" charset="0"/>
              </a:rPr>
              <a:t>External memory</a:t>
            </a:r>
            <a:r>
              <a:rPr lang="en-US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</a:rPr>
              <a:t>(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simpanan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luar</a:t>
            </a:r>
            <a:r>
              <a:rPr lang="en-US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karena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terletak</a:t>
            </a:r>
            <a:r>
              <a:rPr lang="en-US" dirty="0">
                <a:latin typeface="Cambria" pitchFamily="18" charset="0"/>
                <a:ea typeface="Cambria" pitchFamily="18" charset="0"/>
              </a:rPr>
              <a:t> di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luar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alat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prosesnya</a:t>
            </a:r>
            <a:r>
              <a:rPr lang="en-US" dirty="0">
                <a:latin typeface="Cambria" pitchFamily="18" charset="0"/>
                <a:ea typeface="Cambria" pitchFamily="18" charset="0"/>
              </a:rPr>
              <a:t>)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b="1" i="1" dirty="0">
                <a:latin typeface="Cambria" pitchFamily="18" charset="0"/>
                <a:ea typeface="Cambria" pitchFamily="18" charset="0"/>
              </a:rPr>
              <a:t>Mass storage</a:t>
            </a:r>
            <a:r>
              <a:rPr lang="en-US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</a:rPr>
              <a:t>(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simpanan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masal</a:t>
            </a:r>
            <a:r>
              <a:rPr lang="en-US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karena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kapasitasnya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umumnya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lebih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besar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main memory</a:t>
            </a:r>
            <a:r>
              <a:rPr lang="en-US" dirty="0">
                <a:latin typeface="Cambria" pitchFamily="18" charset="0"/>
                <a:ea typeface="Cambria" pitchFamily="18" charset="0"/>
              </a:rPr>
              <a:t>)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b="1" i="1" dirty="0">
                <a:latin typeface="Cambria" pitchFamily="18" charset="0"/>
                <a:ea typeface="Cambria" pitchFamily="18" charset="0"/>
              </a:rPr>
              <a:t>Secondary storage</a:t>
            </a:r>
            <a:r>
              <a:rPr lang="en-US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</a:rPr>
              <a:t>(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simpanan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kedua</a:t>
            </a:r>
            <a:r>
              <a:rPr lang="en-US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simpanan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pertama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adalah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main memory</a:t>
            </a:r>
            <a:r>
              <a:rPr lang="en-US" dirty="0">
                <a:latin typeface="Cambria" pitchFamily="18" charset="0"/>
                <a:ea typeface="Cambria" pitchFamily="18" charset="0"/>
              </a:rPr>
              <a:t>)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b="1" i="1" dirty="0">
                <a:latin typeface="Cambria" pitchFamily="18" charset="0"/>
                <a:ea typeface="Cambria" pitchFamily="18" charset="0"/>
              </a:rPr>
              <a:t>Auxiliary storage</a:t>
            </a:r>
            <a:r>
              <a:rPr lang="en-US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</a:rPr>
              <a:t>(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simpanan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tambahan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simpanan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utama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adalah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main memory</a:t>
            </a:r>
            <a:r>
              <a:rPr lang="en-US" dirty="0">
                <a:latin typeface="Cambria" pitchFamily="18" charset="0"/>
                <a:ea typeface="Cambria" pitchFamily="18" charset="0"/>
              </a:rPr>
              <a:t>)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b="1" i="1" dirty="0">
                <a:latin typeface="Cambria" pitchFamily="18" charset="0"/>
                <a:ea typeface="Cambria" pitchFamily="18" charset="0"/>
              </a:rPr>
              <a:t>Permanent storage</a:t>
            </a:r>
            <a:r>
              <a:rPr lang="en-US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</a:rPr>
              <a:t>(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simpanan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tetap</a:t>
            </a:r>
            <a:r>
              <a:rPr lang="en-US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karena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i="1" dirty="0">
                <a:latin typeface="Cambria" pitchFamily="18" charset="0"/>
                <a:ea typeface="Cambria" pitchFamily="18" charset="0"/>
              </a:rPr>
              <a:t>nonvolatile</a:t>
            </a:r>
            <a:r>
              <a:rPr lang="en-US" dirty="0">
                <a:latin typeface="Cambria" pitchFamily="18" charset="0"/>
                <a:ea typeface="Cambria" pitchFamily="18" charset="0"/>
              </a:rPr>
              <a:t>)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b="1" i="1" dirty="0">
                <a:latin typeface="Cambria" pitchFamily="18" charset="0"/>
                <a:ea typeface="Cambria" pitchFamily="18" charset="0"/>
              </a:rPr>
              <a:t>Backing storage</a:t>
            </a:r>
            <a:r>
              <a:rPr lang="en-US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</a:rPr>
              <a:t>(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simpanan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pendukung</a:t>
            </a:r>
            <a:r>
              <a:rPr lang="en-US" dirty="0">
                <a:latin typeface="Cambria" pitchFamily="18" charset="0"/>
                <a:ea typeface="Cambria" pitchFamily="18" charset="0"/>
              </a:rPr>
              <a:t>)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b="1" i="1" dirty="0">
                <a:latin typeface="Cambria" pitchFamily="18" charset="0"/>
                <a:ea typeface="Cambria" pitchFamily="18" charset="0"/>
              </a:rPr>
              <a:t>Computer data bank</a:t>
            </a:r>
            <a:r>
              <a:rPr lang="en-US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>
                <a:latin typeface="Cambria" pitchFamily="18" charset="0"/>
                <a:ea typeface="Cambria" pitchFamily="18" charset="0"/>
              </a:rPr>
              <a:t>(bank data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US" dirty="0">
                <a:latin typeface="Cambria" pitchFamily="18" charset="0"/>
                <a:ea typeface="Cambria" pitchFamily="18" charset="0"/>
              </a:rPr>
              <a:t>).</a:t>
            </a:r>
            <a:endParaRPr lang="en-US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84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843">
        <p14:warp dir="in"/>
      </p:transition>
    </mc:Choice>
    <mc:Fallback xmlns="">
      <p:transition spd="slow" advTm="584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プレースホルダー 1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55000" lnSpcReduction="20000"/>
          </a:bodyPr>
          <a:lstStyle/>
          <a:p>
            <a:endParaRPr lang="en-US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25000" lnSpcReduction="20000"/>
          </a:bodyPr>
          <a:lstStyle/>
          <a:p>
            <a:endParaRPr lang="en-US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1796581" y="8488"/>
            <a:ext cx="16489832" cy="1800200"/>
          </a:xfrm>
        </p:spPr>
        <p:txBody>
          <a:bodyPr/>
          <a:lstStyle/>
          <a:p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antar</a:t>
            </a:r>
            <a:r>
              <a:rPr lang="en-US" b="1" dirty="0"/>
              <a:t> </a:t>
            </a:r>
            <a:r>
              <a:rPr lang="en-US" b="1" dirty="0" err="1"/>
              <a:t>komponen-komponen</a:t>
            </a:r>
            <a:r>
              <a:rPr lang="en-US" b="1" dirty="0"/>
              <a:t> </a:t>
            </a:r>
            <a:r>
              <a:rPr lang="en-US" b="1" dirty="0" err="1"/>
              <a:t>perangkat</a:t>
            </a:r>
            <a:r>
              <a:rPr lang="en-US" b="1" dirty="0"/>
              <a:t> </a:t>
            </a:r>
            <a:r>
              <a:rPr lang="en-US" b="1" dirty="0" err="1"/>
              <a:t>keras</a:t>
            </a:r>
            <a:endParaRPr lang="en-US" b="1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55000" lnSpcReduction="20000"/>
          </a:bodyPr>
          <a:lstStyle/>
          <a:p>
            <a:endParaRPr lang="en-US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25000" lnSpcReduction="20000"/>
          </a:bodyPr>
          <a:lstStyle/>
          <a:p>
            <a:endParaRPr lang="en-US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grpSp>
        <p:nvGrpSpPr>
          <p:cNvPr id="12" name="Group 22"/>
          <p:cNvGrpSpPr>
            <a:grpSpLocks/>
          </p:cNvGrpSpPr>
          <p:nvPr/>
        </p:nvGrpSpPr>
        <p:grpSpPr bwMode="auto">
          <a:xfrm>
            <a:off x="1843881" y="1866899"/>
            <a:ext cx="14272500" cy="8173145"/>
            <a:chOff x="1392" y="207"/>
            <a:chExt cx="3606" cy="3489"/>
          </a:xfrm>
        </p:grpSpPr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1392" y="838"/>
              <a:ext cx="578" cy="41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ALAT </a:t>
              </a:r>
              <a:endParaRPr lang="en-US" sz="24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MASUKAN</a:t>
              </a: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2242" y="207"/>
              <a:ext cx="1627" cy="155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id-ID" sz="2000"/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4138" y="778"/>
              <a:ext cx="645" cy="41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800" dirty="0" smtClean="0"/>
                <a:t>ALAT </a:t>
              </a:r>
              <a:endParaRPr lang="en-US" sz="2800" dirty="0"/>
            </a:p>
            <a:p>
              <a:pPr algn="ctr"/>
              <a:r>
                <a:rPr lang="en-US" sz="2800" dirty="0"/>
                <a:t>KELUARAN</a:t>
              </a:r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2385" y="1195"/>
              <a:ext cx="1275" cy="47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800" dirty="0" err="1">
                  <a:solidFill>
                    <a:schemeClr val="tx1"/>
                  </a:solidFill>
                </a:rPr>
                <a:t>Memori</a:t>
              </a:r>
              <a:r>
                <a:rPr lang="en-US" sz="2800" dirty="0">
                  <a:solidFill>
                    <a:schemeClr val="tx1"/>
                  </a:solidFill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</a:rPr>
                <a:t>Utama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2524" y="1374"/>
              <a:ext cx="351" cy="18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spcAft>
                  <a:spcPts val="300"/>
                </a:spcAft>
              </a:pPr>
              <a:r>
                <a:rPr lang="en-US" sz="2400" dirty="0">
                  <a:solidFill>
                    <a:schemeClr val="tx1"/>
                  </a:solidFill>
                </a:rPr>
                <a:t>RAM</a:t>
              </a: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3132" y="1354"/>
              <a:ext cx="396" cy="18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ROM</a:t>
              </a:r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2398" y="262"/>
              <a:ext cx="1275" cy="83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2493" y="867"/>
              <a:ext cx="1099" cy="17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Register</a:t>
              </a:r>
            </a:p>
          </p:txBody>
        </p:sp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2493" y="445"/>
              <a:ext cx="527" cy="35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Control</a:t>
              </a:r>
            </a:p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Unit</a:t>
              </a:r>
            </a:p>
            <a:p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3205" y="458"/>
              <a:ext cx="396" cy="35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ALU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1970" y="1004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6600"/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3869" y="1004"/>
              <a:ext cx="2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6600"/>
            </a:p>
          </p:txBody>
        </p:sp>
        <p:sp>
          <p:nvSpPr>
            <p:cNvPr id="33" name="AutoShape 15"/>
            <p:cNvSpPr>
              <a:spLocks noChangeArrowheads="1"/>
            </p:cNvSpPr>
            <p:nvPr/>
          </p:nvSpPr>
          <p:spPr bwMode="auto">
            <a:xfrm>
              <a:off x="2682" y="1954"/>
              <a:ext cx="704" cy="538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800" dirty="0" err="1"/>
                <a:t>Simpanan</a:t>
              </a:r>
              <a:endParaRPr lang="en-US" sz="2800" dirty="0"/>
            </a:p>
            <a:p>
              <a:pPr algn="ctr"/>
              <a:r>
                <a:rPr lang="en-US" sz="2800" dirty="0" err="1"/>
                <a:t>Luar</a:t>
              </a:r>
              <a:endParaRPr lang="en-US" sz="2800" dirty="0"/>
            </a:p>
          </p:txBody>
        </p:sp>
        <p:sp>
          <p:nvSpPr>
            <p:cNvPr id="34" name="Line 16"/>
            <p:cNvSpPr>
              <a:spLocks noChangeShapeType="1"/>
            </p:cNvSpPr>
            <p:nvPr/>
          </p:nvSpPr>
          <p:spPr bwMode="auto">
            <a:xfrm>
              <a:off x="3034" y="1738"/>
              <a:ext cx="0" cy="2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6600"/>
            </a:p>
          </p:txBody>
        </p:sp>
        <p:sp>
          <p:nvSpPr>
            <p:cNvPr id="35" name="Text Box 17"/>
            <p:cNvSpPr txBox="1">
              <a:spLocks noChangeArrowheads="1"/>
            </p:cNvSpPr>
            <p:nvPr/>
          </p:nvSpPr>
          <p:spPr bwMode="auto">
            <a:xfrm>
              <a:off x="1416" y="1479"/>
              <a:ext cx="739" cy="20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000" dirty="0"/>
                <a:t>Keyboard:</a:t>
              </a:r>
            </a:p>
            <a:p>
              <a:r>
                <a:rPr lang="en-US" sz="2000" dirty="0" smtClean="0"/>
                <a:t>- </a:t>
              </a:r>
              <a:r>
                <a:rPr lang="en-US" sz="2000" dirty="0"/>
                <a:t>POS Terminal</a:t>
              </a:r>
            </a:p>
            <a:p>
              <a:r>
                <a:rPr lang="en-US" sz="2000" dirty="0"/>
                <a:t>Pointing Device:</a:t>
              </a:r>
            </a:p>
            <a:p>
              <a:r>
                <a:rPr lang="en-US" sz="2000" dirty="0"/>
                <a:t>- Mouse</a:t>
              </a:r>
            </a:p>
            <a:p>
              <a:r>
                <a:rPr lang="en-US" sz="2000" dirty="0"/>
                <a:t>- Touch Screen</a:t>
              </a:r>
            </a:p>
            <a:p>
              <a:r>
                <a:rPr lang="en-US" sz="2000" dirty="0"/>
                <a:t>- Light Pen</a:t>
              </a:r>
            </a:p>
            <a:p>
              <a:r>
                <a:rPr lang="en-US" sz="2000" dirty="0"/>
                <a:t>- Digitizer Graphic Tablet</a:t>
              </a:r>
            </a:p>
            <a:p>
              <a:r>
                <a:rPr lang="en-US" sz="2000" dirty="0"/>
                <a:t>Scanner:</a:t>
              </a:r>
            </a:p>
            <a:p>
              <a:pPr marL="342900" indent="-342900">
                <a:buFontTx/>
                <a:buChar char="-"/>
              </a:pPr>
              <a:r>
                <a:rPr lang="en-US" sz="2000" dirty="0" smtClean="0"/>
                <a:t>Optical </a:t>
              </a:r>
              <a:r>
                <a:rPr lang="en-US" sz="2000" dirty="0"/>
                <a:t>Data Reader</a:t>
              </a:r>
              <a:r>
                <a:rPr lang="en-US" sz="2000" dirty="0" smtClean="0"/>
                <a:t>:</a:t>
              </a:r>
              <a:endParaRPr lang="id-ID" sz="2000" dirty="0" smtClean="0"/>
            </a:p>
            <a:p>
              <a:pPr marL="342900" indent="-342900">
                <a:buFontTx/>
                <a:buChar char="-"/>
              </a:pPr>
              <a:r>
                <a:rPr lang="en-US" sz="2000" dirty="0" err="1" smtClean="0"/>
                <a:t>Kamera</a:t>
              </a:r>
              <a:endParaRPr lang="en-US" sz="2000" dirty="0"/>
            </a:p>
            <a:p>
              <a:r>
                <a:rPr lang="en-US" sz="2000" dirty="0"/>
                <a:t>- </a:t>
              </a:r>
              <a:r>
                <a:rPr lang="en-US" sz="2000" dirty="0" err="1"/>
                <a:t>Kamera</a:t>
              </a:r>
              <a:r>
                <a:rPr lang="en-US" sz="2000" dirty="0"/>
                <a:t> digital</a:t>
              </a:r>
            </a:p>
            <a:p>
              <a:r>
                <a:rPr lang="en-US" sz="2000" dirty="0"/>
                <a:t>- Camcorder</a:t>
              </a:r>
            </a:p>
            <a:p>
              <a:r>
                <a:rPr lang="en-US" sz="2000" dirty="0"/>
                <a:t>Voice Recognizer:</a:t>
              </a:r>
            </a:p>
            <a:p>
              <a:r>
                <a:rPr lang="en-US" sz="2000" dirty="0"/>
                <a:t>- Microphone</a:t>
              </a:r>
            </a:p>
            <a:p>
              <a:endParaRPr lang="en-US" sz="2000" dirty="0"/>
            </a:p>
            <a:p>
              <a:pPr algn="ctr"/>
              <a:endParaRPr lang="en-US" sz="2000" dirty="0"/>
            </a:p>
            <a:p>
              <a:endParaRPr lang="en-US" sz="2000" dirty="0"/>
            </a:p>
          </p:txBody>
        </p:sp>
        <p:sp>
          <p:nvSpPr>
            <p:cNvPr id="36" name="Text Box 18"/>
            <p:cNvSpPr txBox="1">
              <a:spLocks noChangeArrowheads="1"/>
            </p:cNvSpPr>
            <p:nvPr/>
          </p:nvSpPr>
          <p:spPr bwMode="auto">
            <a:xfrm>
              <a:off x="4127" y="1261"/>
              <a:ext cx="871" cy="8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000" dirty="0"/>
                <a:t>Hard Copy Device:</a:t>
              </a:r>
            </a:p>
            <a:p>
              <a:r>
                <a:rPr lang="en-US" sz="2000" dirty="0"/>
                <a:t>- </a:t>
              </a:r>
              <a:r>
                <a:rPr lang="en-US" sz="2000" dirty="0" smtClean="0"/>
                <a:t>Printer</a:t>
              </a:r>
              <a:r>
                <a:rPr lang="en-US" sz="2000" dirty="0"/>
                <a:t>:</a:t>
              </a:r>
            </a:p>
            <a:p>
              <a:r>
                <a:rPr lang="en-US" sz="2000" dirty="0"/>
                <a:t>   . </a:t>
              </a:r>
              <a:r>
                <a:rPr lang="en-US" sz="2000" dirty="0" smtClean="0"/>
                <a:t>- Soft </a:t>
              </a:r>
              <a:r>
                <a:rPr lang="en-US" sz="2000" dirty="0"/>
                <a:t>Copy Device:</a:t>
              </a:r>
            </a:p>
            <a:p>
              <a:r>
                <a:rPr lang="en-US" sz="2000" dirty="0"/>
                <a:t>- Video </a:t>
              </a:r>
              <a:r>
                <a:rPr lang="en-US" sz="2000" dirty="0" err="1"/>
                <a:t>Dispaly</a:t>
              </a:r>
              <a:r>
                <a:rPr lang="en-US" sz="2000" dirty="0"/>
                <a:t> Unit</a:t>
              </a:r>
            </a:p>
            <a:p>
              <a:r>
                <a:rPr lang="en-US" sz="2000" dirty="0"/>
                <a:t>- </a:t>
              </a:r>
              <a:r>
                <a:rPr lang="en-US" sz="2000" dirty="0" smtClean="0"/>
                <a:t>Speaker</a:t>
              </a:r>
              <a:endParaRPr lang="en-US" sz="2000" dirty="0"/>
            </a:p>
            <a:p>
              <a:endParaRPr lang="en-US" sz="2000" dirty="0"/>
            </a:p>
          </p:txBody>
        </p:sp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>
              <a:off x="2445" y="2524"/>
              <a:ext cx="1187" cy="11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000" dirty="0"/>
                <a:t>Sequential Access Storage Device:</a:t>
              </a:r>
            </a:p>
            <a:p>
              <a:r>
                <a:rPr lang="en-US" sz="2000" dirty="0"/>
                <a:t>- Punched Card</a:t>
              </a:r>
            </a:p>
            <a:p>
              <a:r>
                <a:rPr lang="en-US" sz="2000" dirty="0"/>
                <a:t>- </a:t>
              </a:r>
              <a:r>
                <a:rPr lang="en-US" sz="2000" dirty="0" smtClean="0"/>
                <a:t>Magnetic </a:t>
              </a:r>
              <a:r>
                <a:rPr lang="en-US" sz="2000" dirty="0"/>
                <a:t>Tape</a:t>
              </a:r>
            </a:p>
            <a:p>
              <a:r>
                <a:rPr lang="en-US" sz="2000" dirty="0"/>
                <a:t>Direct Access Storage Device:</a:t>
              </a:r>
            </a:p>
            <a:p>
              <a:r>
                <a:rPr lang="en-US" sz="2000" dirty="0"/>
                <a:t>- Magnetic Disk</a:t>
              </a:r>
            </a:p>
            <a:p>
              <a:r>
                <a:rPr lang="en-US" sz="2000" dirty="0"/>
                <a:t>   . Micro Disk</a:t>
              </a:r>
            </a:p>
            <a:p>
              <a:r>
                <a:rPr lang="en-US" sz="2000" dirty="0"/>
                <a:t>   . </a:t>
              </a:r>
              <a:r>
                <a:rPr lang="en-US" sz="2000" dirty="0" smtClean="0"/>
                <a:t>Hard </a:t>
              </a:r>
              <a:r>
                <a:rPr lang="en-US" sz="2000" dirty="0"/>
                <a:t>Disk </a:t>
              </a:r>
              <a:r>
                <a:rPr lang="en-US" sz="2000" dirty="0" smtClean="0"/>
                <a:t>(</a:t>
              </a:r>
              <a:endParaRPr lang="en-US" sz="2000" dirty="0"/>
            </a:p>
            <a:p>
              <a:r>
                <a:rPr lang="en-US" sz="2000" dirty="0"/>
                <a:t>- </a:t>
              </a:r>
              <a:r>
                <a:rPr lang="en-US" sz="2000" dirty="0" smtClean="0"/>
                <a:t>- </a:t>
              </a:r>
              <a:r>
                <a:rPr lang="en-US" sz="2000" dirty="0"/>
                <a:t>Optical Disk</a:t>
              </a:r>
            </a:p>
            <a:p>
              <a:r>
                <a:rPr lang="en-US" sz="2000" dirty="0"/>
                <a:t>   . </a:t>
              </a:r>
              <a:r>
                <a:rPr lang="en-US" sz="2000" dirty="0" smtClean="0"/>
                <a:t>CD-ROM</a:t>
              </a:r>
              <a:r>
                <a:rPr lang="id-ID" sz="2000" dirty="0" smtClean="0"/>
                <a:t>,</a:t>
              </a:r>
              <a:r>
                <a:rPr lang="en-US" sz="2000" dirty="0" smtClean="0"/>
                <a:t>CD-RW</a:t>
              </a:r>
              <a:r>
                <a:rPr lang="id-ID" sz="2000" dirty="0" smtClean="0"/>
                <a:t>, </a:t>
              </a:r>
              <a:r>
                <a:rPr lang="en-US" sz="2000" dirty="0" smtClean="0"/>
                <a:t>DVD</a:t>
              </a:r>
              <a:endParaRPr lang="en-US" sz="2000" dirty="0"/>
            </a:p>
            <a:p>
              <a:pPr algn="ctr"/>
              <a:endParaRPr lang="en-US" sz="2000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5190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2648">
        <p14:warp dir="in"/>
      </p:transition>
    </mc:Choice>
    <mc:Fallback xmlns="">
      <p:transition spd="slow" advTm="264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55000" lnSpcReduction="20000"/>
          </a:bodyPr>
          <a:lstStyle/>
          <a:p>
            <a:endParaRPr lang="id-ID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25000" lnSpcReduction="20000"/>
          </a:bodyPr>
          <a:lstStyle/>
          <a:p>
            <a:endParaRPr lang="id-ID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10000"/>
          </a:bodyPr>
          <a:lstStyle/>
          <a:p>
            <a:endParaRPr lang="id-ID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55000" lnSpcReduction="20000"/>
          </a:bodyPr>
          <a:lstStyle/>
          <a:p>
            <a:endParaRPr lang="id-ID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25000" lnSpcReduction="20000"/>
          </a:bodyPr>
          <a:lstStyle/>
          <a:p>
            <a:endParaRPr lang="id-ID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92500" lnSpcReduction="10000"/>
          </a:bodyPr>
          <a:lstStyle/>
          <a:p>
            <a:endParaRPr lang="id-ID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4"/>
          </p:nvPr>
        </p:nvSpPr>
        <p:spPr>
          <a:xfrm>
            <a:off x="2119303" y="390972"/>
            <a:ext cx="16201800" cy="129614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Hubungan</a:t>
            </a:r>
            <a:r>
              <a:rPr lang="en-US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antar</a:t>
            </a:r>
            <a:r>
              <a:rPr lang="en-US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komponen-komponen</a:t>
            </a:r>
            <a:r>
              <a:rPr lang="en-US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perangkat</a:t>
            </a:r>
            <a:r>
              <a:rPr lang="en-US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keras</a:t>
            </a:r>
            <a:endParaRPr lang="en-US" b="1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endParaRPr lang="id-ID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23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432680"/>
              </p:ext>
            </p:extLst>
          </p:nvPr>
        </p:nvGraphicFramePr>
        <p:xfrm>
          <a:off x="2277126" y="2623220"/>
          <a:ext cx="11762624" cy="282731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8802206"/>
                <a:gridCol w="2960418"/>
              </a:tblGrid>
              <a:tr h="6022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Kapasitas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MS Mincho" pitchFamily="4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Ukuran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MS Mincho" pitchFamily="49" charset="-128"/>
                      </a:endParaRPr>
                    </a:p>
                  </a:txBody>
                  <a:tcPr horzOverflow="overflow"/>
                </a:tc>
              </a:tr>
              <a:tr h="22060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 bit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1024 bytes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1024 kilobytes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atau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1.048.576 bytes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1024 megabytes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atau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1.073.741.824 bytes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1024 gigabytes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atau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1.099.511.627.776 bytes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MS Mincho" pitchFamily="4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byte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kilobytes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megabytes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gigabytes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terabytes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MS Mincho" pitchFamily="49" charset="-128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24" name="Group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03537"/>
              </p:ext>
            </p:extLst>
          </p:nvPr>
        </p:nvGraphicFramePr>
        <p:xfrm>
          <a:off x="3310558" y="6943700"/>
          <a:ext cx="12352164" cy="273630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117089"/>
                <a:gridCol w="7235075"/>
              </a:tblGrid>
              <a:tr h="64383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Kecepatan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MS Mincho" pitchFamily="4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Ukuran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MS Mincho" pitchFamily="49" charset="-128"/>
                      </a:endParaRPr>
                    </a:p>
                  </a:txBody>
                  <a:tcPr horzOverflow="overflow"/>
                </a:tc>
              </a:tr>
              <a:tr h="209246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Ribuan siklus per detik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Jutaan siklus per detik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Milyaran siklus per detik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Triliunan siklus per detik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MS Mincho" pitchFamily="4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Miliseconds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atau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KHz (Kilo Hertz)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Microconds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atau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MHz (Mega Hertz)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Nanoseconds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atau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GHz (Giga Hertz)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Picoseconds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atau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THz (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Tera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Hertz)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MS Mincho" pitchFamily="49" charset="-128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6" name="Rectangle 46"/>
          <p:cNvSpPr>
            <a:spLocks noChangeArrowheads="1"/>
          </p:cNvSpPr>
          <p:nvPr/>
        </p:nvSpPr>
        <p:spPr bwMode="auto">
          <a:xfrm>
            <a:off x="2397746" y="1633705"/>
            <a:ext cx="7483812" cy="63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b="1" i="1" dirty="0" err="1">
                <a:latin typeface="Cambria" pitchFamily="18" charset="0"/>
                <a:ea typeface="Cambria" pitchFamily="18" charset="0"/>
              </a:rPr>
              <a:t>Satuan</a:t>
            </a:r>
            <a:r>
              <a:rPr lang="en-GB" b="1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b="1" i="1" dirty="0" err="1">
                <a:latin typeface="Cambria" pitchFamily="18" charset="0"/>
                <a:ea typeface="Cambria" pitchFamily="18" charset="0"/>
              </a:rPr>
              <a:t>ukuran</a:t>
            </a:r>
            <a:r>
              <a:rPr lang="en-GB" b="1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b="1" i="1" dirty="0" err="1">
                <a:latin typeface="Cambria" pitchFamily="18" charset="0"/>
                <a:ea typeface="Cambria" pitchFamily="18" charset="0"/>
              </a:rPr>
              <a:t>memori</a:t>
            </a:r>
            <a:r>
              <a:rPr lang="en-GB" b="1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b="1" i="1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US" b="1" i="1" dirty="0">
                <a:latin typeface="Cambria" pitchFamily="18" charset="0"/>
                <a:ea typeface="Cambria" pitchFamily="18" charset="0"/>
              </a:rPr>
              <a:t> </a:t>
            </a:r>
          </a:p>
        </p:txBody>
      </p:sp>
      <p:sp>
        <p:nvSpPr>
          <p:cNvPr id="27" name="Rectangle 47"/>
          <p:cNvSpPr>
            <a:spLocks noChangeArrowheads="1"/>
          </p:cNvSpPr>
          <p:nvPr/>
        </p:nvSpPr>
        <p:spPr bwMode="auto">
          <a:xfrm>
            <a:off x="3310558" y="5880037"/>
            <a:ext cx="10900335" cy="7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 i="1" dirty="0" err="1">
                <a:latin typeface="Cambria" pitchFamily="18" charset="0"/>
                <a:ea typeface="Cambria" pitchFamily="18" charset="0"/>
              </a:rPr>
              <a:t>Satuan</a:t>
            </a:r>
            <a:r>
              <a:rPr lang="en-US" b="1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b="1" i="1" dirty="0" err="1">
                <a:latin typeface="Cambria" pitchFamily="18" charset="0"/>
                <a:ea typeface="Cambria" pitchFamily="18" charset="0"/>
              </a:rPr>
              <a:t>kecepatan</a:t>
            </a:r>
            <a:r>
              <a:rPr lang="en-US" b="1" i="1" dirty="0">
                <a:latin typeface="Cambria" pitchFamily="18" charset="0"/>
                <a:ea typeface="Cambria" pitchFamily="18" charset="0"/>
              </a:rPr>
              <a:t> proses </a:t>
            </a:r>
            <a:r>
              <a:rPr lang="en-US" b="1" i="1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US" b="1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b="1" i="1" dirty="0" err="1">
                <a:latin typeface="Cambria" pitchFamily="18" charset="0"/>
                <a:ea typeface="Cambria" pitchFamily="18" charset="0"/>
              </a:rPr>
              <a:t>berdasarkan</a:t>
            </a:r>
            <a:r>
              <a:rPr lang="en-US" b="1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b="1" i="1" dirty="0" err="1">
                <a:latin typeface="Cambria" pitchFamily="18" charset="0"/>
                <a:ea typeface="Cambria" pitchFamily="18" charset="0"/>
              </a:rPr>
              <a:t>siklus</a:t>
            </a:r>
            <a:r>
              <a:rPr lang="en-US" b="1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b="1" i="1" dirty="0" err="1">
                <a:latin typeface="Cambria" pitchFamily="18" charset="0"/>
                <a:ea typeface="Cambria" pitchFamily="18" charset="0"/>
              </a:rPr>
              <a:t>mesin</a:t>
            </a:r>
            <a:r>
              <a:rPr lang="en-US" b="1" i="1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482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55000" lnSpcReduction="20000"/>
          </a:bodyPr>
          <a:lstStyle/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25000" lnSpcReduction="20000"/>
          </a:bodyPr>
          <a:lstStyle/>
          <a:p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10000"/>
          </a:bodyPr>
          <a:lstStyle/>
          <a:p>
            <a:endParaRPr lang="id-ID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55000" lnSpcReduction="20000"/>
          </a:bodyPr>
          <a:lstStyle/>
          <a:p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25000" lnSpcReduction="20000"/>
          </a:bodyPr>
          <a:lstStyle/>
          <a:p>
            <a:endParaRPr lang="id-ID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92500" lnSpcReduction="10000"/>
          </a:bodyPr>
          <a:lstStyle/>
          <a:p>
            <a:endParaRPr lang="id-ID"/>
          </a:p>
        </p:txBody>
      </p:sp>
      <p:graphicFrame>
        <p:nvGraphicFramePr>
          <p:cNvPr id="13" name="Group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446576"/>
              </p:ext>
            </p:extLst>
          </p:nvPr>
        </p:nvGraphicFramePr>
        <p:xfrm>
          <a:off x="2014414" y="2479204"/>
          <a:ext cx="14586605" cy="569231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067478"/>
                <a:gridCol w="1773274"/>
                <a:gridCol w="1294203"/>
                <a:gridCol w="1934155"/>
                <a:gridCol w="6517495"/>
              </a:tblGrid>
              <a:tr h="656951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Kategori</a:t>
                      </a: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Komputer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horzOverflow="overflow"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Kecepatan Sampai Dengan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Penggunaan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horzOverflow="overflow"/>
                </a:tc>
              </a:tr>
              <a:tr h="67672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MFlops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MIPS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Giga Hertz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16069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Komputer Mikro</a:t>
                      </a:r>
                      <a:endParaRPr kumimoji="0" lang="en-US" sz="2800" u="none" strike="noStrike" cap="none" normalizeH="0" baseline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Workstation</a:t>
                      </a:r>
                      <a:endParaRPr kumimoji="0" lang="en-US" sz="2800" u="none" strike="noStrike" cap="none" normalizeH="0" baseline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Komputer Mini</a:t>
                      </a:r>
                      <a:endParaRPr kumimoji="0" lang="en-US" sz="2800" u="none" strike="noStrike" cap="none" normalizeH="0" baseline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Mainframe</a:t>
                      </a:r>
                      <a:endParaRPr kumimoji="0" lang="en-US" sz="2800" u="none" strike="noStrike" cap="none" normalizeH="0" baseline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Komputer Super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250</a:t>
                      </a:r>
                      <a:endParaRPr kumimoji="0" lang="en-US" sz="2800" u="none" strike="noStrike" cap="none" normalizeH="0" baseline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500</a:t>
                      </a:r>
                      <a:endParaRPr kumimoji="0" lang="en-US" sz="2800" u="none" strike="noStrike" cap="none" normalizeH="0" baseline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1000</a:t>
                      </a:r>
                      <a:endParaRPr kumimoji="0" lang="en-US" sz="2800" u="none" strike="noStrike" cap="none" normalizeH="0" baseline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2000</a:t>
                      </a:r>
                      <a:endParaRPr kumimoji="0" lang="en-US" sz="2800" u="none" strike="noStrike" cap="none" normalizeH="0" baseline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200.000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75</a:t>
                      </a:r>
                      <a:endParaRPr kumimoji="0" lang="en-US" sz="2800" u="none" strike="noStrike" cap="none" normalizeH="0" baseline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150</a:t>
                      </a:r>
                      <a:endParaRPr kumimoji="0" lang="en-US" sz="2800" u="none" strike="noStrike" cap="none" normalizeH="0" baseline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300</a:t>
                      </a:r>
                      <a:endParaRPr kumimoji="0" lang="en-US" sz="2800" u="none" strike="noStrike" cap="none" normalizeH="0" baseline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600</a:t>
                      </a:r>
                      <a:endParaRPr kumimoji="0" lang="en-US" sz="2800" u="none" strike="noStrike" cap="none" normalizeH="0" baseline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60.000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1,5 </a:t>
                      </a:r>
                      <a:endParaRPr kumimoji="0" lang="en-US" sz="2800" u="none" strike="noStrike" cap="none" normalizeH="0" baseline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3 </a:t>
                      </a:r>
                      <a:endParaRPr kumimoji="0" lang="en-US" sz="2800" u="none" strike="noStrike" cap="none" normalizeH="0" baseline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6</a:t>
                      </a:r>
                      <a:endParaRPr kumimoji="0" lang="en-US" sz="2800" u="none" strike="noStrike" cap="none" normalizeH="0" baseline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12</a:t>
                      </a:r>
                      <a:endParaRPr kumimoji="0" lang="en-US" sz="2800" u="none" strike="noStrike" cap="none" normalizeH="0" baseline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1.200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-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Pemakaian</a:t>
                      </a: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Pribadi</a:t>
                      </a:r>
                      <a:endParaRPr kumimoji="0" lang="en-US" sz="2800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-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Klien</a:t>
                      </a: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 di Client-server   system</a:t>
                      </a:r>
                      <a:endParaRPr kumimoji="0" lang="en-US" sz="2800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- Server di Client-server    system</a:t>
                      </a:r>
                      <a:endParaRPr kumimoji="0" lang="en-US" sz="2800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- Server di Client-server    system</a:t>
                      </a:r>
                      <a:endParaRPr kumimoji="0" lang="en-US" sz="2800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-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Komputer</a:t>
                      </a: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pusat</a:t>
                      </a: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dengan</a:t>
                      </a: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 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banyak</a:t>
                      </a: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 terminal</a:t>
                      </a:r>
                      <a:endParaRPr kumimoji="0" lang="en-US" sz="2800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-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Lembaga</a:t>
                      </a: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Sain</a:t>
                      </a: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Penelitian</a:t>
                      </a:r>
                      <a:endParaRPr kumimoji="0" lang="en-US" sz="2800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-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Lembaga</a:t>
                      </a: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Militer</a:t>
                      </a:r>
                      <a:endParaRPr kumimoji="0" lang="en-US" sz="2800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-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Lembaga</a:t>
                      </a: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bisnis</a:t>
                      </a: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besar</a:t>
                      </a:r>
                      <a:endParaRPr kumimoji="0" lang="en-US" sz="2800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-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Sama</a:t>
                      </a: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 </a:t>
                      </a:r>
                      <a:r>
                        <a:rPr kumimoji="0" lang="en-GB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dengan</a:t>
                      </a: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itchFamily="18" charset="0"/>
                          <a:ea typeface="Cambria" pitchFamily="18" charset="0"/>
                        </a:rPr>
                        <a:t> mainframe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4" name="Rectangle 48"/>
          <p:cNvSpPr>
            <a:spLocks noChangeArrowheads="1"/>
          </p:cNvSpPr>
          <p:nvPr/>
        </p:nvSpPr>
        <p:spPr bwMode="auto">
          <a:xfrm>
            <a:off x="2255152" y="1308172"/>
            <a:ext cx="9761494" cy="7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b="1" dirty="0" err="1">
                <a:latin typeface="Cambria" pitchFamily="18" charset="0"/>
                <a:ea typeface="Cambria" pitchFamily="18" charset="0"/>
              </a:rPr>
              <a:t>Kategori</a:t>
            </a:r>
            <a:r>
              <a:rPr lang="en-GB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b="1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GB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b="1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GB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b="1" dirty="0" err="1">
                <a:latin typeface="Cambria" pitchFamily="18" charset="0"/>
                <a:ea typeface="Cambria" pitchFamily="18" charset="0"/>
              </a:rPr>
              <a:t>kecepatannya</a:t>
            </a:r>
            <a:r>
              <a:rPr lang="en-US" b="1" dirty="0">
                <a:latin typeface="Cambria" pitchFamily="18" charset="0"/>
                <a:ea typeface="Cambr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25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Central Processing Unit </a:t>
            </a:r>
            <a:r>
              <a:rPr lang="en-GB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(CPU)</a:t>
            </a:r>
            <a:endParaRPr lang="id-ID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>
          <a:xfrm rot="21288877">
            <a:off x="880850" y="7053853"/>
            <a:ext cx="4354395" cy="607972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8"/>
          </p:nvPr>
        </p:nvSpPr>
        <p:spPr>
          <a:xfrm rot="21288877">
            <a:off x="6553445" y="2530716"/>
            <a:ext cx="4354395" cy="607972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0"/>
          </p:nvPr>
        </p:nvSpPr>
        <p:spPr>
          <a:xfrm rot="21288877">
            <a:off x="13194218" y="6203125"/>
            <a:ext cx="4354395" cy="607972"/>
          </a:xfrm>
        </p:spPr>
        <p:txBody>
          <a:bodyPr/>
          <a:lstStyle/>
          <a:p>
            <a:endParaRPr lang="id-ID"/>
          </a:p>
        </p:txBody>
      </p:sp>
      <p:sp>
        <p:nvSpPr>
          <p:cNvPr id="28" name="Rectangle 27"/>
          <p:cNvSpPr/>
          <p:nvPr/>
        </p:nvSpPr>
        <p:spPr>
          <a:xfrm>
            <a:off x="358230" y="3584677"/>
            <a:ext cx="532859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105000"/>
              </a:lnSpc>
              <a:buClr>
                <a:schemeClr val="tx1"/>
              </a:buClr>
              <a:buFont typeface="Courier New" pitchFamily="49" charset="0"/>
              <a:buChar char="o"/>
            </a:pPr>
            <a:r>
              <a:rPr lang="en-GB" dirty="0" err="1">
                <a:latin typeface="Cambria" pitchFamily="18" charset="0"/>
                <a:ea typeface="Cambria" pitchFamily="18" charset="0"/>
              </a:rPr>
              <a:t>Tempat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pemrosesan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instruksi-instruksi</a:t>
            </a:r>
            <a:r>
              <a:rPr lang="en-GB" dirty="0">
                <a:latin typeface="Cambria" pitchFamily="18" charset="0"/>
                <a:ea typeface="Cambria" pitchFamily="18" charset="0"/>
              </a:rPr>
              <a:t> program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</a:p>
          <a:p>
            <a:pPr marL="609600" indent="-609600">
              <a:lnSpc>
                <a:spcPct val="105000"/>
              </a:lnSpc>
              <a:buClr>
                <a:schemeClr val="tx1"/>
              </a:buClr>
              <a:buFont typeface="Courier New" pitchFamily="49" charset="0"/>
              <a:buChar char="o"/>
            </a:pPr>
            <a:r>
              <a:rPr lang="en-GB" dirty="0" err="1">
                <a:latin typeface="Cambria" pitchFamily="18" charset="0"/>
                <a:ea typeface="Cambria" pitchFamily="18" charset="0"/>
              </a:rPr>
              <a:t>Pada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komputer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mikro</a:t>
            </a:r>
            <a:r>
              <a:rPr lang="en-GB" dirty="0">
                <a:latin typeface="Cambria" pitchFamily="18" charset="0"/>
                <a:ea typeface="Cambria" pitchFamily="18" charset="0"/>
              </a:rPr>
              <a:t>, 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processor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ini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disebut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b="1" i="1" dirty="0">
                <a:latin typeface="Cambria" pitchFamily="18" charset="0"/>
                <a:ea typeface="Cambria" pitchFamily="18" charset="0"/>
              </a:rPr>
              <a:t>microprocessor</a:t>
            </a:r>
            <a:r>
              <a:rPr lang="en-GB" dirty="0">
                <a:latin typeface="Cambria" pitchFamily="18" charset="0"/>
                <a:ea typeface="Cambria" pitchFamily="18" charset="0"/>
              </a:rPr>
              <a:t>. </a:t>
            </a:r>
            <a:endParaRPr lang="en-GB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63007" y="3703340"/>
            <a:ext cx="5472608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buClr>
                <a:schemeClr val="tx1"/>
              </a:buClr>
            </a:pPr>
            <a:r>
              <a:rPr lang="en-GB" dirty="0">
                <a:latin typeface="Cambria" pitchFamily="18" charset="0"/>
                <a:ea typeface="Cambria" pitchFamily="18" charset="0"/>
              </a:rPr>
              <a:t>CPU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terdiri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GB" dirty="0">
                <a:latin typeface="Cambria" pitchFamily="18" charset="0"/>
                <a:ea typeface="Cambria" pitchFamily="18" charset="0"/>
              </a:rPr>
              <a:t>:</a:t>
            </a:r>
          </a:p>
          <a:p>
            <a:pPr marL="990600" lvl="1" indent="-533400">
              <a:lnSpc>
                <a:spcPct val="105000"/>
              </a:lnSpc>
              <a:buClr>
                <a:schemeClr val="accent1"/>
              </a:buClr>
              <a:buFontTx/>
              <a:buChar char="•"/>
            </a:pPr>
            <a:r>
              <a:rPr lang="en-GB" dirty="0">
                <a:latin typeface="Cambria" pitchFamily="18" charset="0"/>
                <a:ea typeface="Cambria" pitchFamily="18" charset="0"/>
              </a:rPr>
              <a:t>Unit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kendali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  <a:ea typeface="Cambria" pitchFamily="18" charset="0"/>
              </a:rPr>
              <a:t>(control unit)</a:t>
            </a:r>
            <a:endParaRPr lang="en-GB" dirty="0">
              <a:latin typeface="Cambria" pitchFamily="18" charset="0"/>
              <a:ea typeface="Cambria" pitchFamily="18" charset="0"/>
            </a:endParaRPr>
          </a:p>
          <a:p>
            <a:pPr marL="990600" lvl="1" indent="-533400">
              <a:lnSpc>
                <a:spcPct val="105000"/>
              </a:lnSpc>
              <a:buClr>
                <a:schemeClr val="accent1"/>
              </a:buClr>
              <a:buFontTx/>
              <a:buChar char="•"/>
            </a:pPr>
            <a:r>
              <a:rPr lang="en-GB" dirty="0">
                <a:latin typeface="Cambria" pitchFamily="18" charset="0"/>
                <a:ea typeface="Cambria" pitchFamily="18" charset="0"/>
              </a:rPr>
              <a:t>Unit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arithmatika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logika</a:t>
            </a:r>
            <a:r>
              <a:rPr lang="en-GB" dirty="0">
                <a:latin typeface="Cambria" pitchFamily="18" charset="0"/>
                <a:ea typeface="Cambria" pitchFamily="18" charset="0"/>
              </a:rPr>
              <a:t> (</a:t>
            </a:r>
            <a:r>
              <a:rPr lang="en-GB" i="1" dirty="0">
                <a:latin typeface="Cambria" pitchFamily="18" charset="0"/>
                <a:ea typeface="Cambria" pitchFamily="18" charset="0"/>
              </a:rPr>
              <a:t>arithmetic and logic unit</a:t>
            </a:r>
            <a:r>
              <a:rPr lang="en-GB" dirty="0">
                <a:latin typeface="Cambria" pitchFamily="18" charset="0"/>
                <a:ea typeface="Cambria" pitchFamily="18" charset="0"/>
              </a:rPr>
              <a:t>)</a:t>
            </a:r>
          </a:p>
          <a:p>
            <a:pPr marL="990600" lvl="1" indent="-533400">
              <a:lnSpc>
                <a:spcPct val="105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dirty="0">
                <a:latin typeface="Cambria" pitchFamily="18" charset="0"/>
                <a:ea typeface="Cambria" pitchFamily="18" charset="0"/>
              </a:rPr>
              <a:t>	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tugas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utama</a:t>
            </a:r>
            <a:r>
              <a:rPr lang="en-US" dirty="0">
                <a:latin typeface="Cambria" pitchFamily="18" charset="0"/>
                <a:ea typeface="Cambria" pitchFamily="18" charset="0"/>
              </a:rPr>
              <a:t>: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melakukan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semua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perhitungan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arithmatika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matematika</a:t>
            </a:r>
            <a:r>
              <a:rPr lang="en-GB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terjadi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sesuai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instruksi</a:t>
            </a:r>
            <a:r>
              <a:rPr lang="en-GB" dirty="0">
                <a:latin typeface="Cambria" pitchFamily="18" charset="0"/>
                <a:ea typeface="Cambria" pitchFamily="18" charset="0"/>
              </a:rPr>
              <a:t> program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endParaRPr lang="en-US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745345" y="2623219"/>
            <a:ext cx="3563094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buClr>
                <a:schemeClr val="tx1"/>
              </a:buClr>
            </a:pPr>
            <a:r>
              <a:rPr lang="en-GB" dirty="0" smtClean="0">
                <a:latin typeface="Cambria" pitchFamily="18" charset="0"/>
                <a:ea typeface="Cambria" pitchFamily="18" charset="0"/>
              </a:rPr>
              <a:t>CPU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mempunyai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beberapa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simpanan</a:t>
            </a:r>
            <a:r>
              <a:rPr lang="en-GB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berukuran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kecil</a:t>
            </a:r>
            <a:r>
              <a:rPr lang="en-GB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disebut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GB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b="1" i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register</a:t>
            </a:r>
            <a:endParaRPr lang="en-GB" b="1" i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40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6203">
        <p14:warp dir="in"/>
      </p:transition>
    </mc:Choice>
    <mc:Fallback xmlns="">
      <p:transition spd="slow" advTm="620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neb Title">
  <a:themeElements>
    <a:clrScheme name="Blue">
      <a:dk1>
        <a:srgbClr val="3F3F3F"/>
      </a:dk1>
      <a:lt1>
        <a:sysClr val="window" lastClr="FFFFFF"/>
      </a:lt1>
      <a:dk2>
        <a:srgbClr val="1F497D"/>
      </a:dk2>
      <a:lt2>
        <a:srgbClr val="EEECE1"/>
      </a:lt2>
      <a:accent1>
        <a:srgbClr val="0066CC"/>
      </a:accent1>
      <a:accent2>
        <a:srgbClr val="0099CC"/>
      </a:accent2>
      <a:accent3>
        <a:srgbClr val="009999"/>
      </a:accent3>
      <a:accent4>
        <a:srgbClr val="00CC99"/>
      </a:accent4>
      <a:accent5>
        <a:srgbClr val="4BACC6"/>
      </a:accent5>
      <a:accent6>
        <a:srgbClr val="F79646"/>
      </a:accent6>
      <a:hlink>
        <a:srgbClr val="0099FF"/>
      </a:hlink>
      <a:folHlink>
        <a:srgbClr val="0066CC"/>
      </a:folHlink>
    </a:clrScheme>
    <a:fontScheme name="Capella">
      <a:majorFont>
        <a:latin typeface="Montserrat-Bold"/>
        <a:ea typeface="Capella Bold"/>
        <a:cs typeface=""/>
      </a:majorFont>
      <a:minorFont>
        <a:latin typeface="Aleo-Light"/>
        <a:ea typeface="Capella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neb Contents">
  <a:themeElements>
    <a:clrScheme name="Blue">
      <a:dk1>
        <a:srgbClr val="3F3F3F"/>
      </a:dk1>
      <a:lt1>
        <a:sysClr val="window" lastClr="FFFFFF"/>
      </a:lt1>
      <a:dk2>
        <a:srgbClr val="1F497D"/>
      </a:dk2>
      <a:lt2>
        <a:srgbClr val="EEECE1"/>
      </a:lt2>
      <a:accent1>
        <a:srgbClr val="0066CC"/>
      </a:accent1>
      <a:accent2>
        <a:srgbClr val="0099CC"/>
      </a:accent2>
      <a:accent3>
        <a:srgbClr val="009999"/>
      </a:accent3>
      <a:accent4>
        <a:srgbClr val="00CC99"/>
      </a:accent4>
      <a:accent5>
        <a:srgbClr val="4BACC6"/>
      </a:accent5>
      <a:accent6>
        <a:srgbClr val="F79646"/>
      </a:accent6>
      <a:hlink>
        <a:srgbClr val="0099FF"/>
      </a:hlink>
      <a:folHlink>
        <a:srgbClr val="0066CC"/>
      </a:folHlink>
    </a:clrScheme>
    <a:fontScheme name="Capella">
      <a:majorFont>
        <a:latin typeface="Montserrat-Bold"/>
        <a:ea typeface="Capella Bold"/>
        <a:cs typeface=""/>
      </a:majorFont>
      <a:minorFont>
        <a:latin typeface="Aleo-Light"/>
        <a:ea typeface="Capella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12856</TotalTime>
  <Words>1776</Words>
  <Application>Microsoft Office PowerPoint</Application>
  <PresentationFormat>Custom</PresentationFormat>
  <Paragraphs>311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Deneb Title</vt:lpstr>
      <vt:lpstr>Deneb Contents</vt:lpstr>
      <vt:lpstr>Teknologi  Sistem Komputer</vt:lpstr>
      <vt:lpstr>TODAY’S TOPICS</vt:lpstr>
      <vt:lpstr>Perangkat Keras</vt:lpstr>
      <vt:lpstr>Perangkat Keras</vt:lpstr>
      <vt:lpstr>Perangkat Keras</vt:lpstr>
      <vt:lpstr>PowerPoint Presentation</vt:lpstr>
      <vt:lpstr>PowerPoint Presentation</vt:lpstr>
      <vt:lpstr>PowerPoint Presentation</vt:lpstr>
      <vt:lpstr>Central Processing Unit (CPU)</vt:lpstr>
      <vt:lpstr>Control Unit</vt:lpstr>
      <vt:lpstr>Register</vt:lpstr>
      <vt:lpstr>Main Memory (Memori Utama)</vt:lpstr>
      <vt:lpstr>Read Only Memory (ROM)</vt:lpstr>
      <vt:lpstr>Copy Device</vt:lpstr>
      <vt:lpstr>Simpanan Luar (Storage)</vt:lpstr>
      <vt:lpstr>Perangkat Lunak (Software)</vt:lpstr>
      <vt:lpstr>PowerPoint Presentation</vt:lpstr>
      <vt:lpstr>Operating System (OS)</vt:lpstr>
      <vt:lpstr>Operating System (OS)</vt:lpstr>
      <vt:lpstr>Operating System (OS)</vt:lpstr>
      <vt:lpstr>Operating System (OS)</vt:lpstr>
      <vt:lpstr>Sistem Bantuan (utility)</vt:lpstr>
      <vt:lpstr>Bahasa (Language Software)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Deneb</dc:title>
  <dc:creator>Jun</dc:creator>
  <cp:lastModifiedBy>Volker</cp:lastModifiedBy>
  <cp:revision>135</cp:revision>
  <dcterms:created xsi:type="dcterms:W3CDTF">2014-05-31T17:00:12Z</dcterms:created>
  <dcterms:modified xsi:type="dcterms:W3CDTF">2018-09-01T02:17:44Z</dcterms:modified>
</cp:coreProperties>
</file>