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0479AAD-9131-4D4A-85D2-F84ADE27C267}" type="datetimeFigureOut">
              <a:rPr lang="id-ID" smtClean="0"/>
              <a:t>08/02/2017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FDD4DC4-6B24-402A-96B7-E8AC754610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60648"/>
            <a:ext cx="3313355" cy="1702160"/>
          </a:xfrm>
        </p:spPr>
        <p:txBody>
          <a:bodyPr/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KIMIA ORGANIK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5454" y="4797152"/>
            <a:ext cx="3309803" cy="448080"/>
          </a:xfrm>
        </p:spPr>
        <p:txBody>
          <a:bodyPr>
            <a:normAutofit/>
          </a:bodyPr>
          <a:lstStyle/>
          <a:p>
            <a:r>
              <a:rPr lang="id-ID" sz="1600" b="1" dirty="0" smtClean="0"/>
              <a:t>By Retno Ringgani, S.T., M.Eng</a:t>
            </a:r>
            <a:endParaRPr lang="id-ID" sz="1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4008" y="2492896"/>
            <a:ext cx="3572697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 Perkuliahan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0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980728"/>
            <a:ext cx="6777317" cy="5472608"/>
          </a:xfrm>
        </p:spPr>
        <p:txBody>
          <a:bodyPr/>
          <a:lstStyle/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minyak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bumi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bensin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kerosin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LPG,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aspal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Bahan-bahan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polimer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tambang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Fe, Cu,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Bahan-bahan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keramik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warna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>
              <a:buClr>
                <a:schemeClr val="tx2"/>
              </a:buClr>
              <a:buFontTx/>
              <a:buAutoNum type="arabicPeriod" startAt="5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13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25750" y="-154548"/>
            <a:ext cx="4032448" cy="71095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Siklus</a:t>
            </a:r>
            <a:r>
              <a:rPr lang="en-US" sz="2800" b="1" dirty="0" smtClean="0"/>
              <a:t> </a:t>
            </a:r>
            <a:r>
              <a:rPr lang="id-ID" sz="2800" b="1" dirty="0" err="1"/>
              <a:t>B</a:t>
            </a:r>
            <a:r>
              <a:rPr lang="en-US" sz="2800" b="1" dirty="0" err="1" smtClean="0"/>
              <a:t>ahan</a:t>
            </a:r>
            <a:r>
              <a:rPr lang="en-US" sz="2800" b="1" dirty="0" smtClean="0"/>
              <a:t> </a:t>
            </a:r>
            <a:r>
              <a:rPr lang="id-ID" sz="2800" b="1" dirty="0" smtClean="0"/>
              <a:t>Or</a:t>
            </a:r>
            <a:r>
              <a:rPr lang="en-US" sz="2800" b="1" dirty="0" err="1" smtClean="0"/>
              <a:t>ganik</a:t>
            </a:r>
            <a:endParaRPr lang="en-US" sz="2800" b="1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416824" cy="5761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735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-99392"/>
            <a:ext cx="2880320" cy="745152"/>
          </a:xfrm>
        </p:spPr>
        <p:txBody>
          <a:bodyPr>
            <a:norm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Deskripsi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704856" cy="6408712"/>
          </a:xfrm>
        </p:spPr>
        <p:txBody>
          <a:bodyPr>
            <a:normAutofit/>
          </a:bodyPr>
          <a:lstStyle/>
          <a:p>
            <a:pPr marL="400050" indent="-400050" algn="just">
              <a:buNone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Mata kuliah Kimia Organik merupakan </a:t>
            </a:r>
            <a:r>
              <a:rPr lang="id-ID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mata kuliah wajib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di Prodi  D3 Teknik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Kimia yang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mempelajari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buNone/>
              <a:tabLst>
                <a:tab pos="971550" algn="l"/>
              </a:tabLst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Ikatan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Kimia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Struktur Molekul,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Tata Nama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71550" lvl="1" indent="-457200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Sifat Fisik dan Kimia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senyawa organik: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alkana, alken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id-ID" dirty="0">
                <a:latin typeface="Arial" pitchFamily="34" charset="0"/>
                <a:cs typeface="Arial" pitchFamily="34" charset="0"/>
              </a:rPr>
              <a:t>,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en-US" dirty="0" err="1">
                <a:latin typeface="Arial" pitchFamily="34" charset="0"/>
                <a:cs typeface="Arial" pitchFamily="34" charset="0"/>
              </a:rPr>
              <a:t>halida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Alkohol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</a:rPr>
              <a:t> eter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aldehid, keton, asam karboksilat, ester, amina,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aromatik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polimer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1657350" lvl="2" algn="just">
              <a:buFont typeface="Wingdings" pitchFamily="2" charset="2"/>
              <a:buChar char="q"/>
              <a:tabLst>
                <a:tab pos="971550" algn="l"/>
              </a:tabLst>
            </a:pPr>
            <a:r>
              <a:rPr lang="id-ID" dirty="0">
                <a:latin typeface="Arial" pitchFamily="34" charset="0"/>
                <a:cs typeface="Arial" pitchFamily="34" charset="0"/>
              </a:rPr>
              <a:t>karbohidrat, lemak, dan protein</a:t>
            </a:r>
          </a:p>
          <a:p>
            <a:pPr marL="68580" indent="0" algn="just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133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24744" cy="1143000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Tujuan</a:t>
            </a:r>
            <a:r>
              <a:rPr lang="en-US" sz="3200" b="1" dirty="0"/>
              <a:t> </a:t>
            </a:r>
            <a:r>
              <a:rPr lang="en-US" sz="3200" b="1" dirty="0" err="1"/>
              <a:t>Instruksional</a:t>
            </a:r>
            <a:r>
              <a:rPr lang="en-US" sz="3200" b="1" dirty="0"/>
              <a:t> </a:t>
            </a:r>
            <a:r>
              <a:rPr lang="en-US" sz="3200" b="1" dirty="0" err="1"/>
              <a:t>Umum</a:t>
            </a:r>
            <a:r>
              <a:rPr lang="en-US" sz="3200" b="1" dirty="0"/>
              <a:t> (TIU)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2008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id-ID" dirty="0">
                <a:latin typeface="Arial" pitchFamily="34" charset="0"/>
                <a:cs typeface="Arial" pitchFamily="34" charset="0"/>
              </a:rPr>
              <a:t>Setelah mengikuti mata kuliah ini mahasiswa mampu me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njelaskan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id-ID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 molekul senyawa-senyawa organik</a:t>
            </a:r>
            <a:r>
              <a:rPr lang="id-ID" dirty="0"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alkana</a:t>
            </a:r>
            <a:r>
              <a:rPr lang="id-ID" dirty="0">
                <a:latin typeface="Arial" pitchFamily="34" charset="0"/>
                <a:cs typeface="Arial" pitchFamily="34" charset="0"/>
              </a:rPr>
              <a:t>, alkena,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alkohol</a:t>
            </a:r>
            <a:r>
              <a:rPr lang="id-ID" dirty="0">
                <a:latin typeface="Arial" pitchFamily="34" charset="0"/>
                <a:cs typeface="Arial" pitchFamily="34" charset="0"/>
              </a:rPr>
              <a:t>, eter, aldehid, keton,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asam karboksilat</a:t>
            </a:r>
            <a:r>
              <a:rPr lang="id-ID" dirty="0">
                <a:latin typeface="Arial" pitchFamily="34" charset="0"/>
                <a:cs typeface="Arial" pitchFamily="34" charset="0"/>
              </a:rPr>
              <a:t>, ester,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amina</a:t>
            </a:r>
            <a:r>
              <a:rPr lang="id-ID" dirty="0">
                <a:latin typeface="Arial" pitchFamily="34" charset="0"/>
                <a:cs typeface="Arial" pitchFamily="34" charset="0"/>
              </a:rPr>
              <a:t>, halida, aromatik,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polimer</a:t>
            </a:r>
            <a:r>
              <a:rPr lang="id-ID" dirty="0">
                <a:latin typeface="Arial" pitchFamily="34" charset="0"/>
                <a:cs typeface="Arial" pitchFamily="34" charset="0"/>
              </a:rPr>
              <a:t>, karbohidrat,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lemak, protein dan </a:t>
            </a:r>
            <a:r>
              <a:rPr lang="id-ID" dirty="0">
                <a:latin typeface="Arial" pitchFamily="34" charset="0"/>
                <a:cs typeface="Arial" pitchFamily="34" charset="0"/>
              </a:rPr>
              <a:t>hubungannya dengan </a:t>
            </a:r>
            <a:r>
              <a:rPr lang="id-ID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sifat-sifat bahannya</a:t>
            </a:r>
            <a:r>
              <a:rPr lang="id-ID" dirty="0">
                <a:latin typeface="Arial" pitchFamily="34" charset="0"/>
                <a:cs typeface="Arial" pitchFamily="34" charset="0"/>
              </a:rPr>
              <a:t>, serta </a:t>
            </a:r>
            <a:r>
              <a:rPr lang="id-ID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peranan</a:t>
            </a:r>
            <a:r>
              <a:rPr lang="id-ID" b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dirty="0">
                <a:latin typeface="Arial" pitchFamily="34" charset="0"/>
                <a:cs typeface="Arial" pitchFamily="34" charset="0"/>
              </a:rPr>
              <a:t>senyawa-senyawa organik </a:t>
            </a:r>
            <a:r>
              <a:rPr lang="id-ID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dalam industri kimia.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190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Manfaat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Mata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Kuliah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128792" cy="4176464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Mata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dirty="0">
                <a:latin typeface="Arial" pitchFamily="34" charset="0"/>
                <a:cs typeface="Arial" pitchFamily="34" charset="0"/>
              </a:rPr>
              <a:t> Kimia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Organik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bermanfaat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lulusan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memahami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sifat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bahan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kegunaannya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industri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kimia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mikro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pengetahuan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bermanfaat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proses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kimia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bekal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melaksanakan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tugas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076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/>
          <a:lstStyle/>
          <a:p>
            <a:r>
              <a:rPr lang="id-ID" dirty="0"/>
              <a:t>Penilaian dilakukan dengan menggunakan kriteria sebagai berikut </a:t>
            </a:r>
            <a:r>
              <a:rPr lang="id-ID" dirty="0" smtClean="0"/>
              <a:t>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3736975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4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US" b="1" dirty="0" err="1"/>
              <a:t>Penilaian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96758"/>
            <a:ext cx="6777317" cy="3508977"/>
          </a:xfrm>
        </p:spPr>
        <p:txBody>
          <a:bodyPr/>
          <a:lstStyle/>
          <a:p>
            <a:r>
              <a:rPr lang="id-ID" dirty="0"/>
              <a:t>Bobot untuk komponen-komponen penilaian:</a:t>
            </a:r>
            <a:endParaRPr lang="en-US" dirty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4316413" cy="209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97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071"/>
            <a:ext cx="2952328" cy="1143000"/>
          </a:xfrm>
        </p:spPr>
        <p:txBody>
          <a:bodyPr/>
          <a:lstStyle/>
          <a:p>
            <a:r>
              <a:rPr lang="en-US" b="1" dirty="0" err="1"/>
              <a:t>Referensi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896544"/>
          </a:xfrm>
        </p:spPr>
        <p:txBody>
          <a:bodyPr>
            <a:normAutofit lnSpcReduction="10000"/>
          </a:bodyPr>
          <a:lstStyle/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Fessenden, R.J. dan J. S. Fessenden, 1986, </a:t>
            </a:r>
            <a:r>
              <a:rPr lang="id-ID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Organic Chemistry 3rd edition</a:t>
            </a: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Wadsworth, Inc., Belmont, California.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Alih bahasa : Pudjatmaka, A.H. 1999, </a:t>
            </a:r>
            <a:r>
              <a:rPr lang="sv-SE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Kimia Organik.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Penerbit Erlangga, Jakarta,  Jilid </a:t>
            </a:r>
            <a:r>
              <a:rPr lang="sv-SE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id-ID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endParaRPr lang="sv-SE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Fessenden, R.J. dan J. S. Fessenden, 1986, </a:t>
            </a:r>
            <a:r>
              <a:rPr lang="id-ID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Organic Chemistry 3rd edition</a:t>
            </a: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Wadsworth, Inc., Belmont, California.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Alih bahasa : Pudjatmaka, A.H. 1999, </a:t>
            </a:r>
            <a:r>
              <a:rPr lang="sv-SE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Kimia Organik.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Penerbit Erlangga, Jakarta,  Jilid </a:t>
            </a:r>
            <a:r>
              <a:rPr lang="sv-SE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id-ID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endParaRPr lang="sv-SE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Solomons, T.W.G., 1988, </a:t>
            </a:r>
            <a:r>
              <a:rPr lang="id-ID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Organic Chemistry 3 rd edition</a:t>
            </a: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John Wiley &amp; Sons, Inc., New </a:t>
            </a:r>
            <a:r>
              <a:rPr lang="id-ID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York</a:t>
            </a: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Hart, H., L.E. Craine dan D.J. Hart, 2003, </a:t>
            </a:r>
            <a:r>
              <a:rPr lang="id-ID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Organic Chemistry 11th edition</a:t>
            </a: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Wadsworth, Inc., Belmont, California.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Alih bahasa : Suminar S.A., 2003, </a:t>
            </a:r>
            <a:r>
              <a:rPr lang="sv-SE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Kimia Organik, edisi 11, </a:t>
            </a:r>
            <a:r>
              <a:rPr lang="sv-SE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Penerbit Erlangga, </a:t>
            </a:r>
            <a:r>
              <a:rPr lang="sv-SE" sz="20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Jakarta</a:t>
            </a:r>
            <a:endParaRPr lang="id-ID" sz="2000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endParaRPr lang="sv-SE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11200" lvl="0" indent="-71120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666600"/>
              </a:buClr>
              <a:buSzPct val="75000"/>
              <a:buFont typeface="Wingdings" pitchFamily="2" charset="2"/>
              <a:buAutoNum type="arabicPeriod"/>
            </a:pP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Beyer, H. and Walter, W., 1996, “</a:t>
            </a:r>
            <a:r>
              <a:rPr lang="id-ID" sz="2000" i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Handbook of Organic Chemistry</a:t>
            </a:r>
            <a:r>
              <a:rPr lang="id-ID" sz="20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”, Prentice Hall, London.</a:t>
            </a:r>
            <a:endParaRPr lang="en-US" sz="20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26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420888"/>
            <a:ext cx="3672526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PENGANTAR</a:t>
            </a:r>
            <a:endParaRPr lang="id-ID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6864" cy="1143000"/>
          </a:xfrm>
        </p:spPr>
        <p:txBody>
          <a:bodyPr/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Komoditi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teknik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kimia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sangat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banyak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jenisnya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700808"/>
            <a:ext cx="7344816" cy="4176464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karbohidrat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glukosa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sukrosa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pentosa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aseton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butanol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etanol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sorbitol,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laktat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oksalat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furfural,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endParaRPr lang="en-US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selulosa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kertas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rayon,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selulosa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nitrat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selulosa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asetat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CMC,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metil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selulosa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Berbasis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minyak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nabati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sabun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margarin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gliserin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palmitat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stearat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oleat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laurat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asam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linoleat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r>
              <a:rPr lang="id-ID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endParaRPr lang="id-ID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Minyak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atsiri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farmasi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kosmetika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essence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dll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200</TotalTime>
  <Words>460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KIMIA ORGANIK</vt:lpstr>
      <vt:lpstr>Deskripsi</vt:lpstr>
      <vt:lpstr>Tujuan Instruksional Umum (TIU)</vt:lpstr>
      <vt:lpstr>Manfaat Mata Kuliah</vt:lpstr>
      <vt:lpstr>Penilaian</vt:lpstr>
      <vt:lpstr>Penilaian</vt:lpstr>
      <vt:lpstr>Referensi</vt:lpstr>
      <vt:lpstr>PENGANTAR</vt:lpstr>
      <vt:lpstr>Komoditi teknik kimia sangat banyak jenisnya.</vt:lpstr>
      <vt:lpstr>PowerPoint Presentation</vt:lpstr>
      <vt:lpstr>Siklus Bahan Organik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KIMIA ORGANIK</dc:title>
  <dc:creator>Dell</dc:creator>
  <cp:lastModifiedBy>Dell</cp:lastModifiedBy>
  <cp:revision>22</cp:revision>
  <dcterms:created xsi:type="dcterms:W3CDTF">2017-02-04T08:37:32Z</dcterms:created>
  <dcterms:modified xsi:type="dcterms:W3CDTF">2017-02-08T05:11:20Z</dcterms:modified>
</cp:coreProperties>
</file>