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1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90479AAD-9131-4D4A-85D2-F84ADE27C267}" type="datetimeFigureOut">
              <a:rPr lang="id-ID" smtClean="0"/>
              <a:t>08/02/2017</a:t>
            </a:fld>
            <a:endParaRPr lang="id-ID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FDD4DC4-6B24-402A-96B7-E8AC7546102C}" type="slidenum">
              <a:rPr lang="id-ID" smtClean="0"/>
              <a:t>‹#›</a:t>
            </a:fld>
            <a:endParaRPr lang="id-ID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79AAD-9131-4D4A-85D2-F84ADE27C267}" type="datetimeFigureOut">
              <a:rPr lang="id-ID" smtClean="0"/>
              <a:t>08/02/2017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4DC4-6B24-402A-96B7-E8AC7546102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79AAD-9131-4D4A-85D2-F84ADE27C267}" type="datetimeFigureOut">
              <a:rPr lang="id-ID" smtClean="0"/>
              <a:t>08/02/2017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4DC4-6B24-402A-96B7-E8AC7546102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79AAD-9131-4D4A-85D2-F84ADE27C267}" type="datetimeFigureOut">
              <a:rPr lang="id-ID" smtClean="0"/>
              <a:t>08/02/2017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4DC4-6B24-402A-96B7-E8AC7546102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79AAD-9131-4D4A-85D2-F84ADE27C267}" type="datetimeFigureOut">
              <a:rPr lang="id-ID" smtClean="0"/>
              <a:t>08/02/2017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4DC4-6B24-402A-96B7-E8AC7546102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79AAD-9131-4D4A-85D2-F84ADE27C267}" type="datetimeFigureOut">
              <a:rPr lang="id-ID" smtClean="0"/>
              <a:t>08/02/2017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4DC4-6B24-402A-96B7-E8AC7546102C}" type="slidenum">
              <a:rPr lang="id-ID" smtClean="0"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79AAD-9131-4D4A-85D2-F84ADE27C267}" type="datetimeFigureOut">
              <a:rPr lang="id-ID" smtClean="0"/>
              <a:t>08/02/2017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4DC4-6B24-402A-96B7-E8AC7546102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79AAD-9131-4D4A-85D2-F84ADE27C267}" type="datetimeFigureOut">
              <a:rPr lang="id-ID" smtClean="0"/>
              <a:t>08/02/2017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4DC4-6B24-402A-96B7-E8AC7546102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79AAD-9131-4D4A-85D2-F84ADE27C267}" type="datetimeFigureOut">
              <a:rPr lang="id-ID" smtClean="0"/>
              <a:t>08/02/2017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4DC4-6B24-402A-96B7-E8AC7546102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79AAD-9131-4D4A-85D2-F84ADE27C267}" type="datetimeFigureOut">
              <a:rPr lang="id-ID" smtClean="0"/>
              <a:t>08/02/2017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4DC4-6B24-402A-96B7-E8AC7546102C}" type="slidenum">
              <a:rPr lang="id-ID" smtClean="0"/>
              <a:t>‹#›</a:t>
            </a:fld>
            <a:endParaRPr lang="id-ID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79AAD-9131-4D4A-85D2-F84ADE27C267}" type="datetimeFigureOut">
              <a:rPr lang="id-ID" smtClean="0"/>
              <a:t>08/02/2017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4DC4-6B24-402A-96B7-E8AC7546102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90479AAD-9131-4D4A-85D2-F84ADE27C267}" type="datetimeFigureOut">
              <a:rPr lang="id-ID" smtClean="0"/>
              <a:t>08/02/2017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FDD4DC4-6B24-402A-96B7-E8AC7546102C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16016" y="260648"/>
            <a:ext cx="3313355" cy="1702160"/>
          </a:xfrm>
        </p:spPr>
        <p:txBody>
          <a:bodyPr/>
          <a:lstStyle/>
          <a:p>
            <a:r>
              <a:rPr lang="id-ID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KIMIA ORGANIK</a:t>
            </a:r>
            <a:endParaRPr lang="id-ID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75454" y="4797152"/>
            <a:ext cx="3309803" cy="448080"/>
          </a:xfrm>
        </p:spPr>
        <p:txBody>
          <a:bodyPr>
            <a:normAutofit/>
          </a:bodyPr>
          <a:lstStyle/>
          <a:p>
            <a:r>
              <a:rPr lang="id-ID" sz="1600" b="1" dirty="0" smtClean="0"/>
              <a:t>By Retno Ringgani, S.T., M.Eng</a:t>
            </a:r>
            <a:endParaRPr lang="id-ID" sz="1600" b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44008" y="2492896"/>
            <a:ext cx="3572697" cy="170216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d-ID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Kontrak Perkuliahan</a:t>
            </a:r>
            <a:endParaRPr lang="id-ID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76049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980728"/>
            <a:ext cx="6777317" cy="5472608"/>
          </a:xfrm>
        </p:spPr>
        <p:txBody>
          <a:bodyPr/>
          <a:lstStyle/>
          <a:p>
            <a:pPr marL="533400" indent="-533400">
              <a:buClr>
                <a:schemeClr val="tx2"/>
              </a:buClr>
              <a:buFontTx/>
              <a:buAutoNum type="arabicPeriod" startAt="5"/>
            </a:pP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Berbasis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minyak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bumi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: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bensin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kerosin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LPG,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aspal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dll</a:t>
            </a:r>
            <a:endParaRPr lang="id-ID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33400" indent="-533400">
              <a:buClr>
                <a:schemeClr val="tx2"/>
              </a:buClr>
              <a:buFontTx/>
              <a:buAutoNum type="arabicPeriod" startAt="5"/>
            </a:pPr>
            <a:endParaRPr lang="en-US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33400" indent="-533400">
              <a:buClr>
                <a:schemeClr val="tx2"/>
              </a:buClr>
              <a:buFontTx/>
              <a:buAutoNum type="arabicPeriod" startAt="5"/>
            </a:pP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Bahan-bahan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polimer</a:t>
            </a:r>
            <a:endParaRPr lang="id-ID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33400" indent="-533400">
              <a:buClr>
                <a:schemeClr val="tx2"/>
              </a:buClr>
              <a:buFontTx/>
              <a:buAutoNum type="arabicPeriod" startAt="5"/>
            </a:pPr>
            <a:endParaRPr lang="en-US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33400" indent="-533400">
              <a:buClr>
                <a:schemeClr val="tx2"/>
              </a:buClr>
              <a:buFontTx/>
              <a:buAutoNum type="arabicPeriod" startAt="5"/>
            </a:pP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Bahan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tambang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: Fe, Cu,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dll</a:t>
            </a:r>
            <a:endParaRPr lang="id-ID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33400" indent="-533400">
              <a:buClr>
                <a:schemeClr val="tx2"/>
              </a:buClr>
              <a:buFontTx/>
              <a:buAutoNum type="arabicPeriod" startAt="5"/>
            </a:pPr>
            <a:endParaRPr lang="en-US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33400" indent="-533400">
              <a:buClr>
                <a:schemeClr val="tx2"/>
              </a:buClr>
              <a:buFontTx/>
              <a:buAutoNum type="arabicPeriod" startAt="5"/>
            </a:pP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Bahan-bahan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keramik</a:t>
            </a:r>
            <a:endParaRPr lang="id-ID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33400" indent="-533400">
              <a:buClr>
                <a:schemeClr val="tx2"/>
              </a:buClr>
              <a:buFontTx/>
              <a:buAutoNum type="arabicPeriod" startAt="5"/>
            </a:pPr>
            <a:endParaRPr lang="en-US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33400" indent="-533400">
              <a:buClr>
                <a:schemeClr val="tx2"/>
              </a:buClr>
              <a:buFontTx/>
              <a:buAutoNum type="arabicPeriod" startAt="5"/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Cat,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zat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warna</a:t>
            </a:r>
            <a:endParaRPr lang="id-ID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33400" indent="-533400">
              <a:buClr>
                <a:schemeClr val="tx2"/>
              </a:buClr>
              <a:buFontTx/>
              <a:buAutoNum type="arabicPeriod" startAt="5"/>
            </a:pPr>
            <a:endParaRPr lang="en-US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33400" indent="-533400">
              <a:buClr>
                <a:schemeClr val="tx2"/>
              </a:buClr>
              <a:buFontTx/>
              <a:buAutoNum type="arabicPeriod" startAt="5"/>
            </a:pP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dll</a:t>
            </a:r>
            <a:endParaRPr lang="en-US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33400" indent="-533400"/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771379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25750" y="-154548"/>
            <a:ext cx="4032448" cy="710952"/>
          </a:xfrm>
        </p:spPr>
        <p:txBody>
          <a:bodyPr>
            <a:normAutofit/>
          </a:bodyPr>
          <a:lstStyle/>
          <a:p>
            <a:r>
              <a:rPr lang="en-US" sz="2800" b="1" dirty="0" err="1" smtClean="0"/>
              <a:t>Siklus</a:t>
            </a:r>
            <a:r>
              <a:rPr lang="en-US" sz="2800" b="1" dirty="0" smtClean="0"/>
              <a:t> </a:t>
            </a:r>
            <a:r>
              <a:rPr lang="id-ID" sz="2800" b="1" dirty="0" err="1"/>
              <a:t>B</a:t>
            </a:r>
            <a:r>
              <a:rPr lang="en-US" sz="2800" b="1" dirty="0" err="1" smtClean="0"/>
              <a:t>ahan</a:t>
            </a:r>
            <a:r>
              <a:rPr lang="en-US" sz="2800" b="1" dirty="0" smtClean="0"/>
              <a:t> </a:t>
            </a:r>
            <a:r>
              <a:rPr lang="id-ID" sz="2800" b="1" dirty="0" smtClean="0"/>
              <a:t>Or</a:t>
            </a:r>
            <a:r>
              <a:rPr lang="en-US" sz="2800" b="1" dirty="0" err="1" smtClean="0"/>
              <a:t>ganik</a:t>
            </a:r>
            <a:endParaRPr lang="en-US" sz="2800" b="1" dirty="0" smtClean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764704"/>
            <a:ext cx="7416824" cy="57615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7357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76056" y="-99392"/>
            <a:ext cx="2880320" cy="745152"/>
          </a:xfrm>
        </p:spPr>
        <p:txBody>
          <a:bodyPr>
            <a:normAutofit/>
          </a:bodyPr>
          <a:lstStyle/>
          <a:p>
            <a:r>
              <a:rPr lang="id-ID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Deskripsi</a:t>
            </a:r>
            <a:endParaRPr lang="id-ID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268760"/>
            <a:ext cx="7704856" cy="6408712"/>
          </a:xfrm>
        </p:spPr>
        <p:txBody>
          <a:bodyPr>
            <a:normAutofit/>
          </a:bodyPr>
          <a:lstStyle/>
          <a:p>
            <a:pPr marL="400050" indent="-400050" algn="just">
              <a:buNone/>
              <a:tabLst>
                <a:tab pos="971550" algn="l"/>
              </a:tabLst>
            </a:pPr>
            <a:r>
              <a:rPr lang="id-ID" sz="2000" dirty="0">
                <a:latin typeface="Arial" pitchFamily="34" charset="0"/>
                <a:cs typeface="Arial" pitchFamily="34" charset="0"/>
              </a:rPr>
              <a:t>Mata kuliah Kimia Organik merupakan </a:t>
            </a:r>
            <a:r>
              <a:rPr lang="id-ID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mata kuliah wajib</a:t>
            </a:r>
            <a:r>
              <a:rPr lang="id-ID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2000" dirty="0" smtClean="0">
                <a:latin typeface="Arial" pitchFamily="34" charset="0"/>
                <a:cs typeface="Arial" pitchFamily="34" charset="0"/>
              </a:rPr>
              <a:t>di Prodi  D3 Teknik </a:t>
            </a:r>
            <a:r>
              <a:rPr lang="id-ID" sz="2000" dirty="0">
                <a:latin typeface="Arial" pitchFamily="34" charset="0"/>
                <a:cs typeface="Arial" pitchFamily="34" charset="0"/>
              </a:rPr>
              <a:t>Kimia yang </a:t>
            </a:r>
            <a:r>
              <a:rPr lang="id-ID" sz="2000" dirty="0" smtClean="0">
                <a:latin typeface="Arial" pitchFamily="34" charset="0"/>
                <a:cs typeface="Arial" pitchFamily="34" charset="0"/>
              </a:rPr>
              <a:t>mempelajari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:</a:t>
            </a:r>
            <a:endParaRPr lang="id-ID" sz="2000" dirty="0" smtClean="0">
              <a:latin typeface="Arial" pitchFamily="34" charset="0"/>
              <a:cs typeface="Arial" pitchFamily="34" charset="0"/>
            </a:endParaRPr>
          </a:p>
          <a:p>
            <a:pPr marL="400050" indent="-400050" algn="just">
              <a:buNone/>
              <a:tabLst>
                <a:tab pos="971550" algn="l"/>
              </a:tabLst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971550" lvl="1" indent="-457200" algn="just">
              <a:buFont typeface="Wingdings" pitchFamily="2" charset="2"/>
              <a:buChar char="q"/>
              <a:tabLst>
                <a:tab pos="971550" algn="l"/>
              </a:tabLst>
            </a:pPr>
            <a:r>
              <a:rPr lang="en-US" sz="2000" dirty="0" err="1">
                <a:latin typeface="Arial" pitchFamily="34" charset="0"/>
                <a:cs typeface="Arial" pitchFamily="34" charset="0"/>
              </a:rPr>
              <a:t>Ikatan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Kimia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2000" dirty="0">
                <a:latin typeface="Arial" pitchFamily="34" charset="0"/>
                <a:cs typeface="Arial" pitchFamily="34" charset="0"/>
              </a:rPr>
              <a:t> Struktur Molekul, 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971550" lvl="1" indent="-457200" algn="just">
              <a:buFont typeface="Wingdings" pitchFamily="2" charset="2"/>
              <a:buChar char="q"/>
              <a:tabLst>
                <a:tab pos="971550" algn="l"/>
              </a:tabLst>
            </a:pPr>
            <a:r>
              <a:rPr lang="id-ID" sz="2000" dirty="0">
                <a:latin typeface="Arial" pitchFamily="34" charset="0"/>
                <a:cs typeface="Arial" pitchFamily="34" charset="0"/>
              </a:rPr>
              <a:t>Tata Nama 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971550" lvl="1" indent="-457200" algn="just">
              <a:buFont typeface="Wingdings" pitchFamily="2" charset="2"/>
              <a:buChar char="q"/>
              <a:tabLst>
                <a:tab pos="971550" algn="l"/>
              </a:tabLst>
            </a:pPr>
            <a:r>
              <a:rPr lang="id-ID" sz="2000" dirty="0">
                <a:latin typeface="Arial" pitchFamily="34" charset="0"/>
                <a:cs typeface="Arial" pitchFamily="34" charset="0"/>
              </a:rPr>
              <a:t>Sifat Fisik dan Kimia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2000" dirty="0">
                <a:latin typeface="Arial" pitchFamily="34" charset="0"/>
                <a:cs typeface="Arial" pitchFamily="34" charset="0"/>
              </a:rPr>
              <a:t>senyawa organik: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1657350" lvl="2" algn="just">
              <a:buFont typeface="Wingdings" pitchFamily="2" charset="2"/>
              <a:buChar char="q"/>
              <a:tabLst>
                <a:tab pos="971550" algn="l"/>
              </a:tabLst>
            </a:pPr>
            <a:r>
              <a:rPr lang="id-ID" dirty="0">
                <a:latin typeface="Arial" pitchFamily="34" charset="0"/>
                <a:cs typeface="Arial" pitchFamily="34" charset="0"/>
              </a:rPr>
              <a:t>alkana, alken</a:t>
            </a:r>
            <a:r>
              <a:rPr lang="en-US" dirty="0">
                <a:latin typeface="Arial" pitchFamily="34" charset="0"/>
                <a:cs typeface="Arial" pitchFamily="34" charset="0"/>
              </a:rPr>
              <a:t>a</a:t>
            </a:r>
            <a:r>
              <a:rPr lang="id-ID" dirty="0">
                <a:latin typeface="Arial" pitchFamily="34" charset="0"/>
                <a:cs typeface="Arial" pitchFamily="34" charset="0"/>
              </a:rPr>
              <a:t>, 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1657350" lvl="2" algn="just">
              <a:buFont typeface="Wingdings" pitchFamily="2" charset="2"/>
              <a:buChar char="q"/>
              <a:tabLst>
                <a:tab pos="971550" algn="l"/>
              </a:tabLst>
            </a:pPr>
            <a:r>
              <a:rPr lang="en-US" dirty="0" err="1">
                <a:latin typeface="Arial" pitchFamily="34" charset="0"/>
                <a:cs typeface="Arial" pitchFamily="34" charset="0"/>
              </a:rPr>
              <a:t>halida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1657350" lvl="2" algn="just">
              <a:buFont typeface="Wingdings" pitchFamily="2" charset="2"/>
              <a:buChar char="q"/>
              <a:tabLst>
                <a:tab pos="971550" algn="l"/>
              </a:tabLst>
            </a:pPr>
            <a:r>
              <a:rPr lang="id-ID" dirty="0">
                <a:latin typeface="Arial" pitchFamily="34" charset="0"/>
                <a:cs typeface="Arial" pitchFamily="34" charset="0"/>
              </a:rPr>
              <a:t>Alkohol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id-ID" dirty="0">
                <a:latin typeface="Arial" pitchFamily="34" charset="0"/>
                <a:cs typeface="Arial" pitchFamily="34" charset="0"/>
              </a:rPr>
              <a:t> eter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1657350" lvl="2" algn="just">
              <a:buFont typeface="Wingdings" pitchFamily="2" charset="2"/>
              <a:buChar char="q"/>
              <a:tabLst>
                <a:tab pos="971550" algn="l"/>
              </a:tabLst>
            </a:pPr>
            <a:r>
              <a:rPr lang="id-ID" dirty="0">
                <a:latin typeface="Arial" pitchFamily="34" charset="0"/>
                <a:cs typeface="Arial" pitchFamily="34" charset="0"/>
              </a:rPr>
              <a:t>aldehid, keton, asam karboksilat, ester, amina, 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1657350" lvl="2" algn="just">
              <a:buFont typeface="Wingdings" pitchFamily="2" charset="2"/>
              <a:buChar char="q"/>
              <a:tabLst>
                <a:tab pos="971550" algn="l"/>
              </a:tabLst>
            </a:pPr>
            <a:r>
              <a:rPr lang="id-ID" dirty="0">
                <a:latin typeface="Arial" pitchFamily="34" charset="0"/>
                <a:cs typeface="Arial" pitchFamily="34" charset="0"/>
              </a:rPr>
              <a:t>aromatik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1657350" lvl="2" algn="just">
              <a:buFont typeface="Wingdings" pitchFamily="2" charset="2"/>
              <a:buChar char="q"/>
              <a:tabLst>
                <a:tab pos="971550" algn="l"/>
              </a:tabLst>
            </a:pPr>
            <a:r>
              <a:rPr lang="id-ID" dirty="0">
                <a:latin typeface="Arial" pitchFamily="34" charset="0"/>
                <a:cs typeface="Arial" pitchFamily="34" charset="0"/>
              </a:rPr>
              <a:t>polimer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1657350" lvl="2" algn="just">
              <a:buFont typeface="Wingdings" pitchFamily="2" charset="2"/>
              <a:buChar char="q"/>
              <a:tabLst>
                <a:tab pos="971550" algn="l"/>
              </a:tabLst>
            </a:pPr>
            <a:r>
              <a:rPr lang="id-ID" dirty="0">
                <a:latin typeface="Arial" pitchFamily="34" charset="0"/>
                <a:cs typeface="Arial" pitchFamily="34" charset="0"/>
              </a:rPr>
              <a:t>karbohidrat, lemak, dan protein</a:t>
            </a:r>
          </a:p>
          <a:p>
            <a:pPr marL="68580" indent="0" algn="just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711336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404664"/>
            <a:ext cx="7024744" cy="1143000"/>
          </a:xfrm>
        </p:spPr>
        <p:txBody>
          <a:bodyPr>
            <a:normAutofit/>
          </a:bodyPr>
          <a:lstStyle/>
          <a:p>
            <a:r>
              <a:rPr lang="en-US" sz="3200" b="1" dirty="0" err="1"/>
              <a:t>Tujuan</a:t>
            </a:r>
            <a:r>
              <a:rPr lang="en-US" sz="3200" b="1" dirty="0"/>
              <a:t> </a:t>
            </a:r>
            <a:r>
              <a:rPr lang="en-US" sz="3200" b="1" dirty="0" err="1"/>
              <a:t>Instruksional</a:t>
            </a:r>
            <a:r>
              <a:rPr lang="en-US" sz="3200" b="1" dirty="0"/>
              <a:t> </a:t>
            </a:r>
            <a:r>
              <a:rPr lang="en-US" sz="3200" b="1" dirty="0" err="1"/>
              <a:t>Umum</a:t>
            </a:r>
            <a:r>
              <a:rPr lang="en-US" sz="3200" b="1" dirty="0"/>
              <a:t> (TIU)</a:t>
            </a:r>
            <a:endParaRPr lang="id-ID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628800"/>
            <a:ext cx="7200800" cy="43924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	</a:t>
            </a:r>
            <a:r>
              <a:rPr lang="id-ID" dirty="0">
                <a:latin typeface="Arial" pitchFamily="34" charset="0"/>
                <a:cs typeface="Arial" pitchFamily="34" charset="0"/>
              </a:rPr>
              <a:t>Setelah mengikuti mata kuliah ini mahasiswa mampu me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njelaskan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  <a:endParaRPr lang="id-ID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id-ID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	</a:t>
            </a:r>
            <a:r>
              <a:rPr lang="id-ID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struktur molekul senyawa-senyawa organik</a:t>
            </a:r>
            <a:r>
              <a:rPr lang="id-ID" dirty="0">
                <a:latin typeface="Arial" pitchFamily="34" charset="0"/>
                <a:cs typeface="Arial" pitchFamily="34" charset="0"/>
              </a:rPr>
              <a:t>: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alkana</a:t>
            </a:r>
            <a:r>
              <a:rPr lang="id-ID" dirty="0">
                <a:latin typeface="Arial" pitchFamily="34" charset="0"/>
                <a:cs typeface="Arial" pitchFamily="34" charset="0"/>
              </a:rPr>
              <a:t>, alkena,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alkohol</a:t>
            </a:r>
            <a:r>
              <a:rPr lang="id-ID" dirty="0">
                <a:latin typeface="Arial" pitchFamily="34" charset="0"/>
                <a:cs typeface="Arial" pitchFamily="34" charset="0"/>
              </a:rPr>
              <a:t>, eter, aldehid, keton,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asam karboksilat</a:t>
            </a:r>
            <a:r>
              <a:rPr lang="id-ID" dirty="0">
                <a:latin typeface="Arial" pitchFamily="34" charset="0"/>
                <a:cs typeface="Arial" pitchFamily="34" charset="0"/>
              </a:rPr>
              <a:t>, ester,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amina</a:t>
            </a:r>
            <a:r>
              <a:rPr lang="id-ID" dirty="0">
                <a:latin typeface="Arial" pitchFamily="34" charset="0"/>
                <a:cs typeface="Arial" pitchFamily="34" charset="0"/>
              </a:rPr>
              <a:t>, halida, aromatik,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polimer</a:t>
            </a:r>
            <a:r>
              <a:rPr lang="id-ID" dirty="0">
                <a:latin typeface="Arial" pitchFamily="34" charset="0"/>
                <a:cs typeface="Arial" pitchFamily="34" charset="0"/>
              </a:rPr>
              <a:t>, karbohidrat,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lemak, protein dan </a:t>
            </a:r>
            <a:r>
              <a:rPr lang="id-ID" dirty="0">
                <a:latin typeface="Arial" pitchFamily="34" charset="0"/>
                <a:cs typeface="Arial" pitchFamily="34" charset="0"/>
              </a:rPr>
              <a:t>hubungannya dengan </a:t>
            </a:r>
            <a:r>
              <a:rPr lang="id-ID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sifat-sifat bahannya</a:t>
            </a:r>
            <a:r>
              <a:rPr lang="id-ID" dirty="0">
                <a:latin typeface="Arial" pitchFamily="34" charset="0"/>
                <a:cs typeface="Arial" pitchFamily="34" charset="0"/>
              </a:rPr>
              <a:t>, serta </a:t>
            </a:r>
            <a:r>
              <a:rPr lang="id-ID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peranan</a:t>
            </a:r>
            <a:r>
              <a:rPr lang="id-ID" b="1" dirty="0">
                <a:latin typeface="Arial" pitchFamily="34" charset="0"/>
                <a:cs typeface="Arial" pitchFamily="34" charset="0"/>
              </a:rPr>
              <a:t> </a:t>
            </a:r>
            <a:r>
              <a:rPr lang="id-ID" dirty="0">
                <a:latin typeface="Arial" pitchFamily="34" charset="0"/>
                <a:cs typeface="Arial" pitchFamily="34" charset="0"/>
              </a:rPr>
              <a:t>senyawa-senyawa organik </a:t>
            </a:r>
            <a:r>
              <a:rPr lang="id-ID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dalam industri kimia.</a:t>
            </a:r>
            <a:endParaRPr lang="en-US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81905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548680"/>
            <a:ext cx="7024744" cy="1143000"/>
          </a:xfrm>
        </p:spPr>
        <p:txBody>
          <a:bodyPr/>
          <a:lstStyle/>
          <a:p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Manfaat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Mata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Kuliah</a:t>
            </a:r>
            <a:endParaRPr lang="id-ID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772816"/>
            <a:ext cx="7128792" cy="4176464"/>
          </a:xfrm>
        </p:spPr>
        <p:txBody>
          <a:bodyPr>
            <a:normAutofit/>
          </a:bodyPr>
          <a:lstStyle/>
          <a:p>
            <a:pPr algn="just"/>
            <a:r>
              <a:rPr lang="en-US" dirty="0">
                <a:latin typeface="Arial" pitchFamily="34" charset="0"/>
                <a:cs typeface="Arial" pitchFamily="34" charset="0"/>
              </a:rPr>
              <a:t>Mata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kuliah</a:t>
            </a:r>
            <a:r>
              <a:rPr lang="en-US" dirty="0">
                <a:latin typeface="Arial" pitchFamily="34" charset="0"/>
                <a:cs typeface="Arial" pitchFamily="34" charset="0"/>
              </a:rPr>
              <a:t> Kimia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Organik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merupakan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salah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satu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mata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kuliah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bermanfaat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pengetahuan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dasar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bagi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lulusan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memahami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sifat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bahan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kegunaannya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industri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kimia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.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endParaRPr lang="id-ID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id-ID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id-ID" dirty="0">
                <a:latin typeface="Arial" pitchFamily="34" charset="0"/>
                <a:cs typeface="Arial" pitchFamily="34" charset="0"/>
              </a:rPr>
              <a:t>S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ecara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mikro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pengetahuan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diperoleh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mata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kuliah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ini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bermanfaat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bagi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mata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kuliah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proses </a:t>
            </a:r>
            <a:r>
              <a:rPr lang="en-US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industri</a:t>
            </a: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kimia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serta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bekal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melaksanakan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tugas</a:t>
            </a:r>
            <a:r>
              <a:rPr lang="en-US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akhir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  <a:endParaRPr lang="en-US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120765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548680"/>
            <a:ext cx="7024744" cy="1143000"/>
          </a:xfrm>
        </p:spPr>
        <p:txBody>
          <a:bodyPr/>
          <a:lstStyle/>
          <a:p>
            <a:r>
              <a:rPr lang="en-US" b="1" dirty="0" err="1"/>
              <a:t>Penilaian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844824"/>
            <a:ext cx="6777317" cy="3508977"/>
          </a:xfrm>
        </p:spPr>
        <p:txBody>
          <a:bodyPr/>
          <a:lstStyle/>
          <a:p>
            <a:r>
              <a:rPr lang="id-ID" dirty="0"/>
              <a:t>Penilaian dilakukan dengan menggunakan kriteria sebagai berikut </a:t>
            </a:r>
            <a:r>
              <a:rPr lang="id-ID" dirty="0" smtClean="0"/>
              <a:t>: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852936"/>
            <a:ext cx="3736975" cy="2328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6429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548680"/>
            <a:ext cx="7024744" cy="1143000"/>
          </a:xfrm>
        </p:spPr>
        <p:txBody>
          <a:bodyPr/>
          <a:lstStyle/>
          <a:p>
            <a:r>
              <a:rPr lang="en-US" b="1" dirty="0" err="1"/>
              <a:t>Penilaian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1696758"/>
            <a:ext cx="6777317" cy="3508977"/>
          </a:xfrm>
        </p:spPr>
        <p:txBody>
          <a:bodyPr/>
          <a:lstStyle/>
          <a:p>
            <a:r>
              <a:rPr lang="id-ID" dirty="0"/>
              <a:t>Bobot untuk komponen-komponen penilaian:</a:t>
            </a:r>
            <a:endParaRPr lang="en-US" dirty="0"/>
          </a:p>
          <a:p>
            <a:endParaRPr lang="id-ID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780928"/>
            <a:ext cx="4316413" cy="2090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99773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3071"/>
            <a:ext cx="2952328" cy="1143000"/>
          </a:xfrm>
        </p:spPr>
        <p:txBody>
          <a:bodyPr/>
          <a:lstStyle/>
          <a:p>
            <a:r>
              <a:rPr lang="en-US" b="1" dirty="0" err="1"/>
              <a:t>Referensi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208912" cy="4896544"/>
          </a:xfrm>
        </p:spPr>
        <p:txBody>
          <a:bodyPr>
            <a:normAutofit lnSpcReduction="10000"/>
          </a:bodyPr>
          <a:lstStyle/>
          <a:p>
            <a:pPr marL="711200" lvl="0" indent="-711200" eaLnBrk="0" fontAlgn="base" hangingPunct="0">
              <a:lnSpc>
                <a:spcPct val="80000"/>
              </a:lnSpc>
              <a:spcAft>
                <a:spcPct val="0"/>
              </a:spcAft>
              <a:buClr>
                <a:srgbClr val="666600"/>
              </a:buClr>
              <a:buSzPct val="75000"/>
              <a:buFont typeface="Wingdings" pitchFamily="2" charset="2"/>
              <a:buAutoNum type="arabicPeriod"/>
            </a:pPr>
            <a:r>
              <a:rPr lang="id-ID" sz="2000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Fessenden, R.J. dan J. S. Fessenden, 1986, </a:t>
            </a:r>
            <a:r>
              <a:rPr lang="id-ID" sz="2000" i="1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Organic Chemistry 3rd edition</a:t>
            </a:r>
            <a:r>
              <a:rPr lang="id-ID" sz="2000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Wadsworth, Inc., Belmont, California. </a:t>
            </a:r>
            <a:r>
              <a:rPr lang="sv-SE" sz="2000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Alih bahasa : Pudjatmaka, A.H. 1999, </a:t>
            </a:r>
            <a:r>
              <a:rPr lang="sv-SE" sz="2000" i="1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Kimia Organik. </a:t>
            </a:r>
            <a:r>
              <a:rPr lang="sv-SE" sz="2000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Penerbit Erlangga, Jakarta,  Jilid </a:t>
            </a:r>
            <a:r>
              <a:rPr lang="sv-SE" sz="2000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id-ID" sz="2000" kern="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711200" lvl="0" indent="-711200" eaLnBrk="0" fontAlgn="base" hangingPunct="0">
              <a:lnSpc>
                <a:spcPct val="80000"/>
              </a:lnSpc>
              <a:spcAft>
                <a:spcPct val="0"/>
              </a:spcAft>
              <a:buClr>
                <a:srgbClr val="666600"/>
              </a:buClr>
              <a:buSzPct val="75000"/>
              <a:buFont typeface="Wingdings" pitchFamily="2" charset="2"/>
              <a:buAutoNum type="arabicPeriod"/>
            </a:pPr>
            <a:endParaRPr lang="sv-SE" sz="2000" kern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711200" lvl="0" indent="-711200" eaLnBrk="0" fontAlgn="base" hangingPunct="0">
              <a:lnSpc>
                <a:spcPct val="80000"/>
              </a:lnSpc>
              <a:spcAft>
                <a:spcPct val="0"/>
              </a:spcAft>
              <a:buClr>
                <a:srgbClr val="666600"/>
              </a:buClr>
              <a:buSzPct val="75000"/>
              <a:buFont typeface="Wingdings" pitchFamily="2" charset="2"/>
              <a:buAutoNum type="arabicPeriod"/>
            </a:pPr>
            <a:r>
              <a:rPr lang="id-ID" sz="2000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Fessenden, R.J. dan J. S. Fessenden, 1986, </a:t>
            </a:r>
            <a:r>
              <a:rPr lang="id-ID" sz="2000" i="1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Organic Chemistry 3rd edition</a:t>
            </a:r>
            <a:r>
              <a:rPr lang="id-ID" sz="2000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Wadsworth, Inc., Belmont, California. </a:t>
            </a:r>
            <a:r>
              <a:rPr lang="sv-SE" sz="2000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Alih bahasa : Pudjatmaka, A.H. 1999, </a:t>
            </a:r>
            <a:r>
              <a:rPr lang="sv-SE" sz="2000" i="1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Kimia Organik. </a:t>
            </a:r>
            <a:r>
              <a:rPr lang="sv-SE" sz="2000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Penerbit Erlangga, Jakarta,  Jilid </a:t>
            </a:r>
            <a:r>
              <a:rPr lang="sv-SE" sz="2000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id-ID" sz="2000" kern="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711200" lvl="0" indent="-711200" eaLnBrk="0" fontAlgn="base" hangingPunct="0">
              <a:lnSpc>
                <a:spcPct val="80000"/>
              </a:lnSpc>
              <a:spcAft>
                <a:spcPct val="0"/>
              </a:spcAft>
              <a:buClr>
                <a:srgbClr val="666600"/>
              </a:buClr>
              <a:buSzPct val="75000"/>
              <a:buFont typeface="Wingdings" pitchFamily="2" charset="2"/>
              <a:buAutoNum type="arabicPeriod"/>
            </a:pPr>
            <a:endParaRPr lang="sv-SE" sz="2000" kern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711200" lvl="0" indent="-711200" eaLnBrk="0" fontAlgn="base" hangingPunct="0">
              <a:lnSpc>
                <a:spcPct val="80000"/>
              </a:lnSpc>
              <a:spcAft>
                <a:spcPct val="0"/>
              </a:spcAft>
              <a:buClr>
                <a:srgbClr val="666600"/>
              </a:buClr>
              <a:buSzPct val="75000"/>
              <a:buFont typeface="Wingdings" pitchFamily="2" charset="2"/>
              <a:buAutoNum type="arabicPeriod"/>
            </a:pPr>
            <a:r>
              <a:rPr lang="id-ID" sz="2000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Solomons, T.W.G., 1988, </a:t>
            </a:r>
            <a:r>
              <a:rPr lang="id-ID" sz="2000" i="1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Organic Chemistry 3 rd edition</a:t>
            </a:r>
            <a:r>
              <a:rPr lang="id-ID" sz="2000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John Wiley &amp; Sons, Inc., New </a:t>
            </a:r>
            <a:r>
              <a:rPr lang="id-ID" sz="2000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York</a:t>
            </a:r>
          </a:p>
          <a:p>
            <a:pPr marL="711200" lvl="0" indent="-711200" eaLnBrk="0" fontAlgn="base" hangingPunct="0">
              <a:lnSpc>
                <a:spcPct val="80000"/>
              </a:lnSpc>
              <a:spcAft>
                <a:spcPct val="0"/>
              </a:spcAft>
              <a:buClr>
                <a:srgbClr val="666600"/>
              </a:buClr>
              <a:buSzPct val="75000"/>
              <a:buFont typeface="Wingdings" pitchFamily="2" charset="2"/>
              <a:buAutoNum type="arabicPeriod"/>
            </a:pPr>
            <a:endParaRPr lang="en-US" sz="2000" kern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711200" lvl="0" indent="-711200" eaLnBrk="0" fontAlgn="base" hangingPunct="0">
              <a:lnSpc>
                <a:spcPct val="80000"/>
              </a:lnSpc>
              <a:spcAft>
                <a:spcPct val="0"/>
              </a:spcAft>
              <a:buClr>
                <a:srgbClr val="666600"/>
              </a:buClr>
              <a:buSzPct val="75000"/>
              <a:buFont typeface="Wingdings" pitchFamily="2" charset="2"/>
              <a:buAutoNum type="arabicPeriod"/>
            </a:pPr>
            <a:r>
              <a:rPr lang="id-ID" sz="2000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Hart, H., L.E. Craine dan D.J. Hart, 2003, </a:t>
            </a:r>
            <a:r>
              <a:rPr lang="id-ID" sz="2000" i="1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Organic Chemistry 11th edition</a:t>
            </a:r>
            <a:r>
              <a:rPr lang="id-ID" sz="2000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Wadsworth, Inc., Belmont, California. </a:t>
            </a:r>
            <a:r>
              <a:rPr lang="sv-SE" sz="2000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Alih bahasa : Suminar S.A., 2003, </a:t>
            </a:r>
            <a:r>
              <a:rPr lang="sv-SE" sz="2000" i="1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Kimia Organik, edisi 11, </a:t>
            </a:r>
            <a:r>
              <a:rPr lang="sv-SE" sz="2000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Penerbit Erlangga, </a:t>
            </a:r>
            <a:r>
              <a:rPr lang="sv-SE" sz="2000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Jakarta</a:t>
            </a:r>
            <a:endParaRPr lang="id-ID" sz="2000" kern="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711200" lvl="0" indent="-711200" eaLnBrk="0" fontAlgn="base" hangingPunct="0">
              <a:lnSpc>
                <a:spcPct val="80000"/>
              </a:lnSpc>
              <a:spcAft>
                <a:spcPct val="0"/>
              </a:spcAft>
              <a:buClr>
                <a:srgbClr val="666600"/>
              </a:buClr>
              <a:buSzPct val="75000"/>
              <a:buFont typeface="Wingdings" pitchFamily="2" charset="2"/>
              <a:buAutoNum type="arabicPeriod"/>
            </a:pPr>
            <a:endParaRPr lang="sv-SE" sz="2000" kern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711200" lvl="0" indent="-711200" eaLnBrk="0" fontAlgn="base" hangingPunct="0">
              <a:lnSpc>
                <a:spcPct val="80000"/>
              </a:lnSpc>
              <a:spcAft>
                <a:spcPct val="0"/>
              </a:spcAft>
              <a:buClr>
                <a:srgbClr val="666600"/>
              </a:buClr>
              <a:buSzPct val="75000"/>
              <a:buFont typeface="Wingdings" pitchFamily="2" charset="2"/>
              <a:buAutoNum type="arabicPeriod"/>
            </a:pPr>
            <a:r>
              <a:rPr lang="id-ID" sz="2000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Beyer, H. and Walter, W., 1996, “</a:t>
            </a:r>
            <a:r>
              <a:rPr lang="id-ID" sz="2000" i="1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Handbook of Organic Chemistry</a:t>
            </a:r>
            <a:r>
              <a:rPr lang="id-ID" sz="2000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”, Prentice Hall, London.</a:t>
            </a:r>
            <a:endParaRPr lang="en-US" sz="2000" kern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22691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3808" y="2420888"/>
            <a:ext cx="3672526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PENGANTAR</a:t>
            </a:r>
            <a:endParaRPr lang="id-ID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1089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404664"/>
            <a:ext cx="7776864" cy="1143000"/>
          </a:xfrm>
        </p:spPr>
        <p:txBody>
          <a:bodyPr/>
          <a:lstStyle/>
          <a:p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Komoditi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teknik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kimia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sangat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banyak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jenisnya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827584" y="1700808"/>
            <a:ext cx="7344816" cy="4176464"/>
          </a:xfrm>
        </p:spPr>
        <p:txBody>
          <a:bodyPr>
            <a:normAutofit lnSpcReduction="10000"/>
          </a:bodyPr>
          <a:lstStyle/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Berbasis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karbohidrat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: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glukosa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sukrosa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pentosa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aseton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butanol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etanol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sorbitol,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asam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sitrat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asam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laktat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asam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oksalat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furfural,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dll</a:t>
            </a:r>
            <a:endParaRPr lang="en-US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609600" indent="-609600">
              <a:lnSpc>
                <a:spcPct val="90000"/>
              </a:lnSpc>
              <a:buFont typeface="+mj-lt"/>
              <a:buAutoNum type="arabicPeriod"/>
            </a:pPr>
            <a:endParaRPr lang="en-US" sz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lnSpc>
                <a:spcPct val="90000"/>
              </a:lnSpc>
              <a:buClr>
                <a:schemeClr val="tx2"/>
              </a:buClr>
              <a:buFont typeface="+mj-lt"/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Berbasis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selulosa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serat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: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kertas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rayon,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selulosa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nitrat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selulosa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asetat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CMC,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metil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selulosa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dll</a:t>
            </a:r>
            <a:r>
              <a:rPr lang="id-ID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>
              <a:lnSpc>
                <a:spcPct val="90000"/>
              </a:lnSpc>
              <a:buClr>
                <a:schemeClr val="tx2"/>
              </a:buClr>
              <a:buFont typeface="+mj-lt"/>
              <a:buAutoNum type="arabicPeriod"/>
            </a:pPr>
            <a:endParaRPr lang="id-ID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lnSpc>
                <a:spcPct val="90000"/>
              </a:lnSpc>
              <a:buClr>
                <a:schemeClr val="tx2"/>
              </a:buClr>
              <a:buFont typeface="+mj-lt"/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Berbasis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minyak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nabati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: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sabun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margarin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gliserin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asam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palmitat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asam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stearat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asam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oleat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asam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laurat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asam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linoleat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dll</a:t>
            </a:r>
            <a:r>
              <a:rPr lang="id-ID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>
              <a:lnSpc>
                <a:spcPct val="90000"/>
              </a:lnSpc>
              <a:buClr>
                <a:schemeClr val="tx2"/>
              </a:buClr>
              <a:buFont typeface="+mj-lt"/>
              <a:buAutoNum type="arabicPeriod"/>
            </a:pPr>
            <a:endParaRPr lang="id-ID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lnSpc>
                <a:spcPct val="90000"/>
              </a:lnSpc>
              <a:buClr>
                <a:schemeClr val="tx2"/>
              </a:buClr>
              <a:buFont typeface="+mj-lt"/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Minyak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atsiri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: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farmasi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kosmetika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essence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dll</a:t>
            </a:r>
            <a:endParaRPr lang="en-US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609600" indent="-609600">
              <a:lnSpc>
                <a:spcPct val="90000"/>
              </a:lnSpc>
            </a:pPr>
            <a:endParaRPr lang="en-US" sz="2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4825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200</TotalTime>
  <Words>460</Words>
  <Application>Microsoft Office PowerPoint</Application>
  <PresentationFormat>On-screen Show (4:3)</PresentationFormat>
  <Paragraphs>59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Austin</vt:lpstr>
      <vt:lpstr>KIMIA ORGANIK</vt:lpstr>
      <vt:lpstr>Deskripsi</vt:lpstr>
      <vt:lpstr>Tujuan Instruksional Umum (TIU)</vt:lpstr>
      <vt:lpstr>Manfaat Mata Kuliah</vt:lpstr>
      <vt:lpstr>Penilaian</vt:lpstr>
      <vt:lpstr>Penilaian</vt:lpstr>
      <vt:lpstr>Referensi</vt:lpstr>
      <vt:lpstr>PENGANTAR</vt:lpstr>
      <vt:lpstr>Komoditi teknik kimia sangat banyak jenisnya.</vt:lpstr>
      <vt:lpstr>PowerPoint Presentation</vt:lpstr>
      <vt:lpstr>Siklus Bahan Organik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KIMIA ORGANIK</dc:title>
  <dc:creator>Dell</dc:creator>
  <cp:lastModifiedBy>Dell</cp:lastModifiedBy>
  <cp:revision>22</cp:revision>
  <dcterms:created xsi:type="dcterms:W3CDTF">2017-02-04T08:37:32Z</dcterms:created>
  <dcterms:modified xsi:type="dcterms:W3CDTF">2017-02-08T05:11:20Z</dcterms:modified>
</cp:coreProperties>
</file>