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66" r:id="rId5"/>
    <p:sldId id="271" r:id="rId6"/>
    <p:sldId id="273" r:id="rId7"/>
    <p:sldId id="272" r:id="rId8"/>
    <p:sldId id="267" r:id="rId9"/>
    <p:sldId id="268" r:id="rId10"/>
    <p:sldId id="269" r:id="rId11"/>
    <p:sldId id="257" r:id="rId12"/>
    <p:sldId id="258" r:id="rId13"/>
    <p:sldId id="259" r:id="rId14"/>
    <p:sldId id="260" r:id="rId15"/>
    <p:sldId id="261" r:id="rId16"/>
    <p:sldId id="262" r:id="rId17"/>
    <p:sldId id="263"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1B3FF-B946-4407-8708-28AC6EBEF8D7}" type="datetimeFigureOut">
              <a:rPr lang="id-ID" smtClean="0"/>
              <a:pPr/>
              <a:t>18/05/2018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99E1B-E93E-4120-9F25-6A57734BF73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8</a:t>
            </a:fld>
            <a:endParaRPr lang="en-US" altLang="ja-JP"/>
          </a:p>
        </p:txBody>
      </p:sp>
    </p:spTree>
    <p:extLst>
      <p:ext uri="{BB962C8B-B14F-4D97-AF65-F5344CB8AC3E}">
        <p14:creationId xmlns="" xmlns:p14="http://schemas.microsoft.com/office/powerpoint/2010/main" val="149573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8B6D0-99E7-4944-8314-49085C2D645E}" type="datetimeFigureOut">
              <a:rPr lang="id-ID" smtClean="0"/>
              <a:pPr/>
              <a:t>18/05/2018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76F175-0EB8-4B87-A5FC-2B1AD46B856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8B6D0-99E7-4944-8314-49085C2D645E}" type="datetimeFigureOut">
              <a:rPr lang="id-ID" smtClean="0"/>
              <a:pPr/>
              <a:t>18/05/2018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6F175-0EB8-4B87-A5FC-2B1AD46B856D}"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omsguide.com/us/facebook-cambridge-data-trump,news-2680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lgroup.cc/home" TargetMode="External"/><Relationship Id="rId2" Type="http://schemas.openxmlformats.org/officeDocument/2006/relationships/hyperlink" Target="https://cambridgeanalytica.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FXdYSQ6nu-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ytimes.com/aponline/2018/03/25/technology/ap-us-tec-facebook-data-collection-ad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nopes.com/ap/2018/03/25/facebook-ads-apologize-cambridge-analytica-scand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duction-to-machine-learning_social.png"/>
          <p:cNvPicPr>
            <a:picLocks noChangeAspect="1"/>
          </p:cNvPicPr>
          <p:nvPr/>
        </p:nvPicPr>
        <p:blipFill>
          <a:blip r:embed="rId2" cstate="print"/>
          <a:stretch>
            <a:fillRect/>
          </a:stretch>
        </p:blipFill>
        <p:spPr>
          <a:xfrm>
            <a:off x="0" y="0"/>
            <a:ext cx="9162256" cy="6858000"/>
          </a:xfrm>
          <a:prstGeom prst="rect">
            <a:avLst/>
          </a:prstGeom>
        </p:spPr>
      </p:pic>
      <p:sp>
        <p:nvSpPr>
          <p:cNvPr id="3" name="Subtitle 2"/>
          <p:cNvSpPr>
            <a:spLocks noGrp="1"/>
          </p:cNvSpPr>
          <p:nvPr>
            <p:ph type="subTitle" idx="1"/>
          </p:nvPr>
        </p:nvSpPr>
        <p:spPr>
          <a:xfrm>
            <a:off x="467544" y="4725144"/>
            <a:ext cx="3600400" cy="1152128"/>
          </a:xfrm>
        </p:spPr>
        <p:txBody>
          <a:bodyPr>
            <a:normAutofit/>
          </a:bodyPr>
          <a:lstStyle/>
          <a:p>
            <a:r>
              <a:rPr lang="id-ID" sz="2800" dirty="0" smtClean="0"/>
              <a:t>Prahariezka Arfienda: </a:t>
            </a:r>
            <a:r>
              <a:rPr lang="id-ID" sz="2800" i="1" dirty="0" smtClean="0"/>
              <a:t>March 28, 2018</a:t>
            </a:r>
            <a:endParaRPr lang="id-ID"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152401"/>
            <a:ext cx="8515350" cy="671512"/>
          </a:xfrm>
        </p:spPr>
        <p:txBody>
          <a:bodyPr>
            <a:normAutofit fontScale="90000"/>
          </a:bodyPr>
          <a:lstStyle/>
          <a:p>
            <a:pPr eaLnBrk="1" hangingPunct="1"/>
            <a:r>
              <a:rPr lang="id-ID" dirty="0" smtClean="0"/>
              <a:t>Data - Informasi – </a:t>
            </a:r>
            <a:r>
              <a:rPr lang="id-ID" dirty="0" smtClean="0">
                <a:solidFill>
                  <a:srgbClr val="C00000"/>
                </a:solidFill>
              </a:rPr>
              <a:t>Pengetahuan</a:t>
            </a:r>
          </a:p>
        </p:txBody>
      </p:sp>
      <p:sp>
        <p:nvSpPr>
          <p:cNvPr id="29699" name="Content Placeholder 2"/>
          <p:cNvSpPr>
            <a:spLocks noGrp="1"/>
          </p:cNvSpPr>
          <p:nvPr>
            <p:ph idx="1"/>
          </p:nvPr>
        </p:nvSpPr>
        <p:spPr>
          <a:xfrm>
            <a:off x="628650" y="5943600"/>
            <a:ext cx="7886700" cy="563563"/>
          </a:xfrm>
        </p:spPr>
        <p:txBody>
          <a:bodyPr>
            <a:normAutofit lnSpcReduction="10000"/>
          </a:bodyPr>
          <a:lstStyle/>
          <a:p>
            <a:pPr marL="0" indent="0" algn="ctr" eaLnBrk="1" hangingPunct="1">
              <a:buFont typeface="Arial" panose="020B0604020202020204" pitchFamily="34" charset="0"/>
              <a:buNone/>
            </a:pPr>
            <a:r>
              <a:rPr lang="fi-FI" dirty="0" smtClean="0"/>
              <a:t>Pola Kebiasaan Kehadiran Mingguan Pegawai</a:t>
            </a:r>
          </a:p>
        </p:txBody>
      </p:sp>
      <p:sp>
        <p:nvSpPr>
          <p:cNvPr id="2" name="Slide Number Placeholder 1"/>
          <p:cNvSpPr>
            <a:spLocks noGrp="1"/>
          </p:cNvSpPr>
          <p:nvPr>
            <p:ph type="sldNum" sz="quarter" idx="4294967295"/>
          </p:nvPr>
        </p:nvSpPr>
        <p:spPr>
          <a:xfrm>
            <a:off x="3543300" y="6553200"/>
            <a:ext cx="2057400" cy="304800"/>
          </a:xfrm>
          <a:prstGeom prst="rect">
            <a:avLst/>
          </a:prstGeom>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7" name="Group 4"/>
          <p:cNvGraphicFramePr>
            <a:graphicFrameLocks noGrp="1"/>
          </p:cNvGraphicFramePr>
          <p:nvPr>
            <p:extLst>
              <p:ext uri="{D42A27DB-BD31-4B8C-83A1-F6EECF244321}">
                <p14:modId xmlns="" xmlns:p14="http://schemas.microsoft.com/office/powerpoint/2010/main" val="1093809671"/>
              </p:ext>
            </p:extLst>
          </p:nvPr>
        </p:nvGraphicFramePr>
        <p:xfrm>
          <a:off x="457200" y="1570038"/>
          <a:ext cx="8305800" cy="3627437"/>
        </p:xfrm>
        <a:graphic>
          <a:graphicData uri="http://schemas.openxmlformats.org/drawingml/2006/table">
            <a:tbl>
              <a:tblPr/>
              <a:tblGrid>
                <a:gridCol w="1905000"/>
                <a:gridCol w="1219200"/>
                <a:gridCol w="1295400"/>
                <a:gridCol w="1219200"/>
                <a:gridCol w="1282700"/>
                <a:gridCol w="1384300"/>
              </a:tblGrid>
              <a:tr h="68586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dirty="0" smtClean="0">
                        <a:ln>
                          <a:noFill/>
                        </a:ln>
                        <a:solidFill>
                          <a:schemeClr val="bg1"/>
                        </a:solidFill>
                        <a:effectLst>
                          <a:outerShdw blurRad="38100" dist="38100" dir="2700000" algn="tl">
                            <a:srgbClr val="808080"/>
                          </a:outerShdw>
                        </a:effectLst>
                        <a:latin typeface="+mn-lt"/>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Senin</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Selasa</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Rabu</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Kamis</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Jumat</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r>
              <a:tr h="68586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err="1" smtClean="0">
                          <a:ln>
                            <a:noFill/>
                          </a:ln>
                          <a:solidFill>
                            <a:schemeClr val="tx1"/>
                          </a:solidFill>
                          <a:effectLst>
                            <a:outerShdw blurRad="38100" dist="38100" dir="2700000" algn="tl">
                              <a:srgbClr val="C0C0C0"/>
                            </a:outerShdw>
                          </a:effectLst>
                          <a:latin typeface="+mn-lt"/>
                          <a:ea typeface="ＭＳ Ｐゴシック" pitchFamily="34" charset="-128"/>
                        </a:rPr>
                        <a:t>Terlambat</a:t>
                      </a:r>
                      <a:endPar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5</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399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Pulang Cepat</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8</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6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Izin</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4</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6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Alpa</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2</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2</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 name="Rectangle 48"/>
          <p:cNvSpPr>
            <a:spLocks noChangeArrowheads="1"/>
          </p:cNvSpPr>
          <p:nvPr/>
        </p:nvSpPr>
        <p:spPr bwMode="auto">
          <a:xfrm>
            <a:off x="2209800" y="1371600"/>
            <a:ext cx="1447800" cy="4343400"/>
          </a:xfrm>
          <a:prstGeom prst="rect">
            <a:avLst/>
          </a:prstGeom>
          <a:solidFill>
            <a:schemeClr val="accent1">
              <a:alpha val="43921"/>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d-ID" sz="1800">
              <a:latin typeface="Arial" panose="020B0604020202020204" pitchFamily="34" charset="0"/>
            </a:endParaRPr>
          </a:p>
        </p:txBody>
      </p:sp>
      <p:sp>
        <p:nvSpPr>
          <p:cNvPr id="9" name="Rectangle 49"/>
          <p:cNvSpPr>
            <a:spLocks noChangeArrowheads="1"/>
          </p:cNvSpPr>
          <p:nvPr/>
        </p:nvSpPr>
        <p:spPr bwMode="auto">
          <a:xfrm>
            <a:off x="7239000" y="1371600"/>
            <a:ext cx="1600200" cy="4343400"/>
          </a:xfrm>
          <a:prstGeom prst="rect">
            <a:avLst/>
          </a:prstGeom>
          <a:solidFill>
            <a:schemeClr val="accent1">
              <a:alpha val="43921"/>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d-ID" sz="1800">
              <a:latin typeface="Arial" panose="020B0604020202020204" pitchFamily="34" charset="0"/>
            </a:endParaRPr>
          </a:p>
        </p:txBody>
      </p:sp>
    </p:spTree>
    <p:extLst>
      <p:ext uri="{BB962C8B-B14F-4D97-AF65-F5344CB8AC3E}">
        <p14:creationId xmlns="" xmlns:p14="http://schemas.microsoft.com/office/powerpoint/2010/main" val="359206327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70" decel="100000"/>
                                        <p:tgtEl>
                                          <p:spTgt spid="9"/>
                                        </p:tgtEl>
                                      </p:cBhvr>
                                    </p:animEffect>
                                    <p:animScale>
                                      <p:cBhvr>
                                        <p:cTn id="17" dur="770" decel="100000"/>
                                        <p:tgtEl>
                                          <p:spTgt spid="9"/>
                                        </p:tgtEl>
                                      </p:cBhvr>
                                      <p:from x="10000" y="10000"/>
                                      <p:to x="200000" y="450000"/>
                                    </p:animScale>
                                    <p:animScale>
                                      <p:cBhvr>
                                        <p:cTn id="18" dur="1230" accel="100000" fill="hold">
                                          <p:stCondLst>
                                            <p:cond delay="770"/>
                                          </p:stCondLst>
                                        </p:cTn>
                                        <p:tgtEl>
                                          <p:spTgt spid="9"/>
                                        </p:tgtEl>
                                      </p:cBhvr>
                                      <p:from x="200000" y="450000"/>
                                      <p:to x="100000" y="100000"/>
                                    </p:animScale>
                                    <p:set>
                                      <p:cBhvr>
                                        <p:cTn id="19" dur="770" fill="hold"/>
                                        <p:tgtEl>
                                          <p:spTgt spid="9"/>
                                        </p:tgtEl>
                                        <p:attrNameLst>
                                          <p:attrName>ppt_x</p:attrName>
                                        </p:attrNameLst>
                                      </p:cBhvr>
                                      <p:to>
                                        <p:strVal val="(0.5)"/>
                                      </p:to>
                                    </p:set>
                                    <p:anim from="(0.5)" to="(#ppt_x)" calcmode="lin" valueType="num">
                                      <p:cBhvr>
                                        <p:cTn id="20" dur="1230" accel="100000" fill="hold">
                                          <p:stCondLst>
                                            <p:cond delay="770"/>
                                          </p:stCondLst>
                                        </p:cTn>
                                        <p:tgtEl>
                                          <p:spTgt spid="9"/>
                                        </p:tgtEl>
                                        <p:attrNameLst>
                                          <p:attrName>ppt_x</p:attrName>
                                        </p:attrNameLst>
                                      </p:cBhvr>
                                    </p:anim>
                                    <p:set>
                                      <p:cBhvr>
                                        <p:cTn id="21" dur="770" fill="hold"/>
                                        <p:tgtEl>
                                          <p:spTgt spid="9"/>
                                        </p:tgtEl>
                                        <p:attrNameLst>
                                          <p:attrName>ppt_y</p:attrName>
                                        </p:attrNameLst>
                                      </p:cBhvr>
                                      <p:to>
                                        <p:strVal val="(#ppt_y+0.4)"/>
                                      </p:to>
                                    </p:set>
                                    <p:anim from="(#ppt_y+0.4)" to="(#ppt_y)" calcmode="lin" valueType="num">
                                      <p:cBhvr>
                                        <p:cTn id="22"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id-ID" dirty="0" smtClean="0"/>
              <a:t>Kasus </a:t>
            </a:r>
            <a:r>
              <a:rPr lang="id-ID" b="1" dirty="0" smtClean="0"/>
              <a:t>Cambridge Analytica</a:t>
            </a:r>
            <a:endParaRPr lang="id-ID" dirty="0"/>
          </a:p>
        </p:txBody>
      </p:sp>
      <p:sp>
        <p:nvSpPr>
          <p:cNvPr id="3" name="Content Placeholder 2"/>
          <p:cNvSpPr>
            <a:spLocks noGrp="1"/>
          </p:cNvSpPr>
          <p:nvPr>
            <p:ph idx="1"/>
          </p:nvPr>
        </p:nvSpPr>
        <p:spPr/>
        <p:txBody>
          <a:bodyPr/>
          <a:lstStyle/>
          <a:p>
            <a:r>
              <a:rPr lang="id-ID" dirty="0" smtClean="0"/>
              <a:t>kasus Cambridge Analytica yang melibatkan Facebook dan juga menyeret nama Donald Trump. Akibat skandal tersebut, nilai saham Facebook sempat mengalami penurunan sebesar </a:t>
            </a:r>
            <a:r>
              <a:rPr lang="id-ID" dirty="0" smtClean="0">
                <a:hlinkClick r:id="rId2"/>
              </a:rPr>
              <a:t>6,8 persen</a:t>
            </a:r>
            <a:r>
              <a:rPr lang="id-ID" dirty="0" smtClean="0"/>
              <a:t>. </a:t>
            </a:r>
          </a:p>
          <a:p>
            <a:r>
              <a:rPr lang="id-ID" i="1" dirty="0" smtClean="0"/>
              <a:t>Hashtag</a:t>
            </a:r>
            <a:r>
              <a:rPr lang="id-ID" dirty="0" smtClean="0"/>
              <a:t> #DeleteFacebook juga sempat ramai di media sosial.</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Apa itu Cambridge Analytica?</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hlinkClick r:id="rId2"/>
              </a:rPr>
              <a:t>Cambridge Analytica</a:t>
            </a:r>
            <a:r>
              <a:rPr lang="id-ID" dirty="0" smtClean="0"/>
              <a:t> adalah perusahaan konsultan politik asal Inggris yang mengkombinasikan </a:t>
            </a:r>
            <a:r>
              <a:rPr lang="id-ID" i="1" dirty="0" smtClean="0"/>
              <a:t>data mining</a:t>
            </a:r>
            <a:r>
              <a:rPr lang="id-ID" dirty="0" smtClean="0"/>
              <a:t>, </a:t>
            </a:r>
            <a:r>
              <a:rPr lang="id-ID" i="1" dirty="0" smtClean="0"/>
              <a:t>data brokerage</a:t>
            </a:r>
            <a:r>
              <a:rPr lang="id-ID" dirty="0" smtClean="0"/>
              <a:t>, dan </a:t>
            </a:r>
            <a:r>
              <a:rPr lang="id-ID" i="1" dirty="0" smtClean="0"/>
              <a:t>data analysis</a:t>
            </a:r>
            <a:r>
              <a:rPr lang="id-ID" dirty="0" smtClean="0"/>
              <a:t> dengan </a:t>
            </a:r>
            <a:r>
              <a:rPr lang="id-ID" i="1" dirty="0" smtClean="0"/>
              <a:t>strategic communication</a:t>
            </a:r>
            <a:r>
              <a:rPr lang="id-ID" dirty="0" smtClean="0"/>
              <a:t> untuk proses pemilihan umum. Perusahaan ini didirikan pada tahun 2013 sebagai anak perusahaan dari SCL Group.</a:t>
            </a:r>
          </a:p>
          <a:p>
            <a:r>
              <a:rPr lang="id-ID" dirty="0" smtClean="0">
                <a:hlinkClick r:id="rId3"/>
              </a:rPr>
              <a:t>SCL Group</a:t>
            </a:r>
            <a:r>
              <a:rPr lang="id-ID" dirty="0" smtClean="0"/>
              <a:t> adalah perusahaan yang berbasis di Inggris dan menyediakan riset perilaku serta </a:t>
            </a:r>
            <a:r>
              <a:rPr lang="id-ID" i="1" dirty="0" smtClean="0"/>
              <a:t>strategic communication</a:t>
            </a:r>
            <a:r>
              <a:rPr lang="id-ID" dirty="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Apa yang salah dari Cambridge Analytica?</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Perusahaan ini mengumpulkan data dari puluhan ribu pengguna Facebook. Dalam sebuah </a:t>
            </a:r>
            <a:r>
              <a:rPr lang="id-ID" dirty="0" smtClean="0">
                <a:hlinkClick r:id="rId2"/>
              </a:rPr>
              <a:t>wawancara dengan The Guardian</a:t>
            </a:r>
            <a:r>
              <a:rPr lang="id-ID" dirty="0" smtClean="0"/>
              <a:t>, Christoper Wylie, seorang mantan </a:t>
            </a:r>
            <a:r>
              <a:rPr lang="id-ID" i="1" dirty="0" smtClean="0"/>
              <a:t>data scientist</a:t>
            </a:r>
            <a:r>
              <a:rPr lang="id-ID" dirty="0" smtClean="0"/>
              <a:t> yang pernah ikut membantu Cambridge Analytica di masa awal berdirinya, membongkar sejumlah rahasia tentang perusahaan tersebut.</a:t>
            </a:r>
          </a:p>
          <a:p>
            <a:r>
              <a:rPr lang="id-ID" dirty="0" smtClean="0"/>
              <a:t>Wylie menyebutkan, data-data yang mereka kumpulkan kemudian mereka olah sedemikian rupa untuk membentuk opini publik. Proses ini dilakukan tanpa seizin pemiliki data, yakni para pemiliki akun Facebook yang menjadi korban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Bagaimana Cambridge Analytica mengumpulkan data?</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Pada tahun 2014, seorang profesor dari Universitas Cambridge yang bernama Aleksandr Kogan membuat sebuah aplikasi kuis psikologi yang terintegrasi dengan Facebook. Cambridge Analytica melihat kuis ini sebagai salah satu metode yang murah, mudah, dan cepat untuk mengumpulkan data pengguna Facebook.</a:t>
            </a:r>
          </a:p>
          <a:p>
            <a:r>
              <a:rPr lang="id-ID" dirty="0" smtClean="0"/>
              <a:t>Sebanyak </a:t>
            </a:r>
            <a:r>
              <a:rPr lang="id-ID" dirty="0" smtClean="0">
                <a:hlinkClick r:id="rId2"/>
              </a:rPr>
              <a:t>270 ribu</a:t>
            </a:r>
            <a:r>
              <a:rPr lang="id-ID" dirty="0" smtClean="0"/>
              <a:t> orang mengikuti kuis tersebut. Tanpa sepengetahuan mereka, kuis yang bernama “thisisyourdigitallife” tersebut ternyata dapat mengakses data-data dalam profil Facebook, bahkan data orang-orang di dalam daftar pertemanan pengguna itu.</a:t>
            </a:r>
          </a:p>
          <a:p>
            <a:r>
              <a:rPr lang="id-ID" dirty="0" smtClean="0"/>
              <a:t>Aplikasi tersebut menarik data berupa status, </a:t>
            </a:r>
            <a:r>
              <a:rPr lang="id-ID" i="1" dirty="0" smtClean="0"/>
              <a:t>like</a:t>
            </a:r>
            <a:r>
              <a:rPr lang="id-ID" dirty="0" smtClean="0"/>
              <a:t>, </a:t>
            </a:r>
            <a:r>
              <a:rPr lang="id-ID" i="1" dirty="0" smtClean="0"/>
              <a:t>post</a:t>
            </a:r>
            <a:r>
              <a:rPr lang="id-ID" dirty="0" smtClean="0"/>
              <a:t>, daftar teman, bahkan dalam beberapa kasus, </a:t>
            </a:r>
            <a:r>
              <a:rPr lang="id-ID" i="1" dirty="0" smtClean="0"/>
              <a:t>private message</a:t>
            </a:r>
            <a:r>
              <a:rPr lang="id-ID" dirty="0" smtClean="0"/>
              <a:t> antar pengguna.</a:t>
            </a:r>
          </a:p>
          <a:p>
            <a:r>
              <a:rPr lang="id-ID" dirty="0" smtClean="0"/>
              <a:t>Dari sana, Cambridge Analytica berhasil mengumpulkan data sekitar lima puluh juta pengguna Facebook dari berbagai penjuru Amerika Serikat. Dalam sebuah wawancara dengan The Guardian, Wylie menyebutkan bahwa mereka mendapatkan data sebanyak itu dalam waktu 2 hingga tiga bulan. Mereka menghabiskan biaya sebesar USD1 juta untuk “panen” jutaan profll Facebook.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cambridgeanalyticaimage-e1522209811561.png"/>
          <p:cNvPicPr>
            <a:picLocks noGrp="1" noChangeAspect="1"/>
          </p:cNvPicPr>
          <p:nvPr>
            <p:ph idx="1"/>
          </p:nvPr>
        </p:nvPicPr>
        <p:blipFill>
          <a:blip r:embed="rId2" cstate="print"/>
          <a:srcRect b="46673"/>
          <a:stretch>
            <a:fillRect/>
          </a:stretch>
        </p:blipFill>
        <p:spPr>
          <a:xfrm>
            <a:off x="-108520" y="0"/>
            <a:ext cx="5077941" cy="6858000"/>
          </a:xfrm>
        </p:spPr>
      </p:pic>
      <p:pic>
        <p:nvPicPr>
          <p:cNvPr id="5" name="Content Placeholder 3" descr="cambridgeanalyticaimage-e1522209811561.png"/>
          <p:cNvPicPr>
            <a:picLocks noChangeAspect="1"/>
          </p:cNvPicPr>
          <p:nvPr/>
        </p:nvPicPr>
        <p:blipFill>
          <a:blip r:embed="rId2" cstate="print"/>
          <a:srcRect t="45649"/>
          <a:stretch>
            <a:fillRect/>
          </a:stretch>
        </p:blipFill>
        <p:spPr>
          <a:xfrm>
            <a:off x="4680520" y="0"/>
            <a:ext cx="446348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smtClean="0"/>
              <a:t>Apa hubungannya dengan Donald Trump?</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Seperti yang tadi kita bahas di awal artikel ini, Cambridge Analytica adalah anak perusahaan SCL Group. SCL Group menyediakan layanan analisis perilaku dan strategi komunikasi, khususnya untuk politik.</a:t>
            </a:r>
          </a:p>
          <a:p>
            <a:r>
              <a:rPr lang="id-ID" dirty="0" smtClean="0"/>
              <a:t>Saat itu, SCL Group adalah salah satu perusahaan yang </a:t>
            </a:r>
            <a:r>
              <a:rPr lang="id-ID" dirty="0" smtClean="0">
                <a:hlinkClick r:id="rId2"/>
              </a:rPr>
              <a:t>menangani kampanye Donald Trump</a:t>
            </a:r>
            <a:r>
              <a:rPr lang="id-ID" dirty="0" smtClean="0"/>
              <a:t> sebagai Presiden Amerika Serikat. Menurut Wylie, data-data yang didapat Cambridge Analytica djadikan sebuah alat untuk memainkan psikologi warga Amerika Serikat dan menjadi salah satu cara untuk mendoktrin mereka dalam mengambil keputusan politik.</a:t>
            </a:r>
          </a:p>
          <a:p>
            <a:r>
              <a:rPr lang="id-ID" dirty="0" smtClean="0"/>
              <a:t>“Pada saat itu, Cambridge Analytica tidak hanya memiliki </a:t>
            </a:r>
            <a:r>
              <a:rPr lang="id-ID" i="1" dirty="0" smtClean="0"/>
              <a:t>data scientist</a:t>
            </a:r>
            <a:r>
              <a:rPr lang="id-ID" dirty="0" smtClean="0"/>
              <a:t> saja, tapi juga tim kreatif. Desainer grafis, fotografer, videografer, blogger, dan lain sebagainya. Mereka menciptakan konten di internet untuk mengubah opini publik dan lain sebagainya,” ujar Wylie.</a:t>
            </a:r>
          </a:p>
          <a:p>
            <a:r>
              <a:rPr lang="id-ID" dirty="0" smtClean="0"/>
              <a:t>Dari situlah, para pemilih Donald Trump dan target calon pemilihnya dipengaruhi dengan serangkaian taktik psikologi untuk “mengarahkan” pilihan politis mereka.</a:t>
            </a:r>
          </a:p>
          <a:p>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Apakah Cambridge Analytica melakukan </a:t>
            </a:r>
            <a:r>
              <a:rPr lang="id-ID" b="1" i="1" dirty="0" smtClean="0"/>
              <a:t>data breaching</a:t>
            </a:r>
            <a:r>
              <a:rPr lang="id-ID" b="1" dirty="0" smtClean="0"/>
              <a:t>?</a:t>
            </a:r>
            <a:endParaRPr lang="id-ID" dirty="0"/>
          </a:p>
        </p:txBody>
      </p:sp>
      <p:sp>
        <p:nvSpPr>
          <p:cNvPr id="3" name="Content Placeholder 2"/>
          <p:cNvSpPr>
            <a:spLocks noGrp="1"/>
          </p:cNvSpPr>
          <p:nvPr>
            <p:ph idx="1"/>
          </p:nvPr>
        </p:nvSpPr>
        <p:spPr/>
        <p:txBody>
          <a:bodyPr>
            <a:normAutofit fontScale="92500" lnSpcReduction="20000"/>
          </a:bodyPr>
          <a:lstStyle/>
          <a:p>
            <a:r>
              <a:rPr lang="id-ID" i="1" dirty="0" smtClean="0"/>
              <a:t>Data breaching</a:t>
            </a:r>
            <a:r>
              <a:rPr lang="id-ID" dirty="0" smtClean="0"/>
              <a:t> atau pencurian akses data terjadi jika data diambil tanpa seizin pengguna. Masalahnya dalam kasus Cambridge Analytica, pengguna aplikasi memberikan profil mereka dengan sukarela (</a:t>
            </a:r>
            <a:r>
              <a:rPr lang="id-ID" i="1" dirty="0" smtClean="0"/>
              <a:t>consent</a:t>
            </a:r>
            <a:r>
              <a:rPr lang="id-ID" dirty="0" smtClean="0"/>
              <a:t>). Sehingga, tidak dapat dibilang pencurian juga.</a:t>
            </a:r>
          </a:p>
          <a:p>
            <a:r>
              <a:rPr lang="id-ID" dirty="0" smtClean="0"/>
              <a:t>Hanya saja, data tersebut disalahgunakan tanpa seizin para pengguna tersebut untuk “memanipulasi” opini mereka dan mempengaruhi kondisi psikologi mereka dalam mengambil keputusan.</a:t>
            </a:r>
            <a:endParaRPr lang="id-ID" smtClean="0"/>
          </a:p>
          <a:p>
            <a:pPr>
              <a:buNone/>
            </a:pP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57be26f5c6b47f0b1a156da7349419c_b9c889e7e2cb416b90483b445b143efa_header.jpe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548680"/>
            <a:ext cx="3250704" cy="6048672"/>
          </a:xfrm>
          <a:solidFill>
            <a:schemeClr val="bg1">
              <a:alpha val="90000"/>
            </a:schemeClr>
          </a:solidFill>
        </p:spPr>
        <p:txBody>
          <a:bodyPr>
            <a:normAutofit fontScale="92500" lnSpcReduction="20000"/>
          </a:bodyPr>
          <a:lstStyle/>
          <a:p>
            <a:pPr marL="0" indent="0" algn="ctr">
              <a:buNone/>
            </a:pPr>
            <a:r>
              <a:rPr lang="en-US" b="1" dirty="0" smtClean="0"/>
              <a:t>Machine learning</a:t>
            </a:r>
            <a:r>
              <a:rPr lang="en-US" dirty="0" smtClean="0"/>
              <a:t> is a field of computer science that often uses statistical techniques to give computer systems the ability to "learn" (e.g., progressively improve performance on a specific task) with data, without being explicitly programmed</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utterstock_116697148.0.jpg"/>
          <p:cNvPicPr>
            <a:picLocks noGrp="1" noChangeAspect="1"/>
          </p:cNvPicPr>
          <p:nvPr>
            <p:ph idx="1"/>
          </p:nvPr>
        </p:nvPicPr>
        <p:blipFill>
          <a:blip r:embed="rId2" cstate="print"/>
          <a:stretch>
            <a:fillRect/>
          </a:stretch>
        </p:blipFill>
        <p:spPr>
          <a:xfrm>
            <a:off x="0" y="0"/>
            <a:ext cx="9139945" cy="6858000"/>
          </a:xfrm>
        </p:spPr>
      </p:pic>
      <p:sp>
        <p:nvSpPr>
          <p:cNvPr id="2" name="Title 1"/>
          <p:cNvSpPr>
            <a:spLocks noGrp="1"/>
          </p:cNvSpPr>
          <p:nvPr>
            <p:ph type="title"/>
          </p:nvPr>
        </p:nvSpPr>
        <p:spPr>
          <a:xfrm>
            <a:off x="467544" y="4653136"/>
            <a:ext cx="8229600" cy="2016224"/>
          </a:xfrm>
          <a:solidFill>
            <a:schemeClr val="bg1">
              <a:lumMod val="95000"/>
              <a:alpha val="81000"/>
            </a:schemeClr>
          </a:solidFill>
        </p:spPr>
        <p:txBody>
          <a:bodyPr>
            <a:normAutofit/>
          </a:bodyPr>
          <a:lstStyle/>
          <a:p>
            <a:r>
              <a:rPr lang="id-ID" b="1" dirty="0" smtClean="0"/>
              <a:t> </a:t>
            </a:r>
            <a:r>
              <a:rPr lang="id-ID" sz="3200" b="1" dirty="0" smtClean="0"/>
              <a:t>Data</a:t>
            </a:r>
            <a:r>
              <a:rPr lang="id-ID" sz="3200" dirty="0" smtClean="0"/>
              <a:t> adalah sesuatu yang belum mempunyai arti bagi penerimanya dan masih memerlukan adanya suatu pengolahan.</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0968"/>
            <a:ext cx="8229600" cy="3600400"/>
          </a:xfrm>
          <a:solidFill>
            <a:schemeClr val="bg1">
              <a:lumMod val="95000"/>
              <a:alpha val="81000"/>
            </a:schemeClr>
          </a:solidFill>
        </p:spPr>
        <p:txBody>
          <a:bodyPr>
            <a:normAutofit fontScale="90000"/>
          </a:bodyPr>
          <a:lstStyle/>
          <a:p>
            <a:r>
              <a:rPr lang="id-ID" b="1" dirty="0" smtClean="0"/>
              <a:t> </a:t>
            </a:r>
            <a:r>
              <a:rPr lang="id-ID" sz="3200" b="1" i="1" dirty="0" smtClean="0"/>
              <a:t>Data</a:t>
            </a:r>
            <a:r>
              <a:rPr lang="id-ID" sz="3200" dirty="0" smtClean="0"/>
              <a:t> adalah fakta mentah atau rincian peristiwa yang belum diolah, yang terkadang tidak dapat diterima oleh akal pikiran dari penerima data tersebut, maka dari itu data harus diolah terlebih dahulu menjadi informasi untuk dapat di terima oleh penerima. </a:t>
            </a:r>
            <a:r>
              <a:rPr lang="id-ID" sz="3200" b="1" i="1" dirty="0" smtClean="0"/>
              <a:t>Data dapat berupa angka, karakter, simbol, gambar, suara, atau tanda-tanda yang dapat digunakan untuk dijadikan informasi</a:t>
            </a:r>
            <a:endParaRPr lang="id-ID" dirty="0"/>
          </a:p>
        </p:txBody>
      </p:sp>
      <p:pic>
        <p:nvPicPr>
          <p:cNvPr id="6" name="Content Placeholder 5" descr="Nicholas-Blechman-data_01.jpg"/>
          <p:cNvPicPr>
            <a:picLocks noGrp="1" noChangeAspect="1"/>
          </p:cNvPicPr>
          <p:nvPr>
            <p:ph idx="1"/>
          </p:nvPr>
        </p:nvPicPr>
        <p:blipFill>
          <a:blip r:embed="rId2" cstate="print"/>
          <a:stretch>
            <a:fillRect/>
          </a:stretch>
        </p:blipFill>
        <p:spPr>
          <a:xfrm>
            <a:off x="0" y="0"/>
            <a:ext cx="9144000" cy="314096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81128"/>
            <a:ext cx="8229600" cy="2160240"/>
          </a:xfrm>
          <a:solidFill>
            <a:schemeClr val="bg1">
              <a:lumMod val="95000"/>
              <a:alpha val="81000"/>
            </a:schemeClr>
          </a:solidFill>
        </p:spPr>
        <p:txBody>
          <a:bodyPr>
            <a:noAutofit/>
          </a:bodyPr>
          <a:lstStyle/>
          <a:p>
            <a:pPr lvl="1"/>
            <a:r>
              <a:rPr lang="en-US" sz="2800" dirty="0" smtClean="0">
                <a:solidFill>
                  <a:srgbClr val="C00000"/>
                </a:solidFill>
              </a:rPr>
              <a:t>Data</a:t>
            </a:r>
            <a:r>
              <a:rPr lang="en-US" sz="2800" dirty="0" smtClean="0"/>
              <a:t>: </a:t>
            </a:r>
            <a:r>
              <a:rPr lang="id-ID" sz="2800" dirty="0" smtClean="0">
                <a:solidFill>
                  <a:srgbClr val="0070C0"/>
                </a:solidFill>
              </a:rPr>
              <a:t>fakta yang terekam </a:t>
            </a:r>
            <a:r>
              <a:rPr lang="id-ID" sz="2800" dirty="0" smtClean="0"/>
              <a:t>dan tidak membawa arti</a:t>
            </a:r>
            <a:br>
              <a:rPr lang="id-ID" sz="2800" dirty="0" smtClean="0"/>
            </a:br>
            <a:r>
              <a:rPr lang="id-ID" sz="2800" dirty="0" smtClean="0">
                <a:solidFill>
                  <a:srgbClr val="C00000"/>
                </a:solidFill>
              </a:rPr>
              <a:t>Pengetahuan</a:t>
            </a:r>
            <a:r>
              <a:rPr lang="en-US" sz="2800" dirty="0" smtClean="0"/>
              <a:t>: </a:t>
            </a:r>
            <a:r>
              <a:rPr lang="id-ID" sz="2800" b="1" dirty="0" smtClean="0">
                <a:solidFill>
                  <a:srgbClr val="0070C0"/>
                </a:solidFill>
              </a:rPr>
              <a:t>pola</a:t>
            </a:r>
            <a:r>
              <a:rPr lang="id-ID" sz="2800" b="1" dirty="0" smtClean="0"/>
              <a:t>, </a:t>
            </a:r>
            <a:r>
              <a:rPr lang="en-US" sz="2800" b="1" dirty="0" err="1" smtClean="0">
                <a:solidFill>
                  <a:srgbClr val="0070C0"/>
                </a:solidFill>
              </a:rPr>
              <a:t>rumus</a:t>
            </a:r>
            <a:r>
              <a:rPr lang="en-US" sz="2800" b="1" dirty="0" smtClean="0"/>
              <a:t>, </a:t>
            </a:r>
            <a:r>
              <a:rPr lang="id-ID" sz="2800" b="1" dirty="0" smtClean="0"/>
              <a:t>aturan atau model yang muncul dari data</a:t>
            </a:r>
            <a:endParaRPr lang="id-ID" sz="2800" b="1" dirty="0"/>
          </a:p>
        </p:txBody>
      </p:sp>
      <p:pic>
        <p:nvPicPr>
          <p:cNvPr id="5" name="Content Placeholder 4" descr="Big-Data-Analytics-Startups.jpg"/>
          <p:cNvPicPr>
            <a:picLocks noGrp="1" noChangeAspect="1"/>
          </p:cNvPicPr>
          <p:nvPr>
            <p:ph idx="1"/>
          </p:nvPr>
        </p:nvPicPr>
        <p:blipFill>
          <a:blip r:embed="rId2" cstate="print"/>
          <a:stretch>
            <a:fillRect/>
          </a:stretch>
        </p:blipFill>
        <p:spPr>
          <a:xfrm>
            <a:off x="0" y="-1"/>
            <a:ext cx="9144000" cy="479715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nowledge_info_data_chart.png"/>
          <p:cNvPicPr>
            <a:picLocks noChangeAspect="1"/>
          </p:cNvPicPr>
          <p:nvPr/>
        </p:nvPicPr>
        <p:blipFill>
          <a:blip r:embed="rId2" cstate="print"/>
          <a:stretch>
            <a:fillRect/>
          </a:stretch>
        </p:blipFill>
        <p:spPr>
          <a:xfrm>
            <a:off x="971600" y="0"/>
            <a:ext cx="7128792" cy="6555738"/>
          </a:xfrm>
          <a:prstGeom prst="rect">
            <a:avLst/>
          </a:prstGeom>
        </p:spPr>
      </p:pic>
      <p:sp>
        <p:nvSpPr>
          <p:cNvPr id="5" name="Content Placeholder 4"/>
          <p:cNvSpPr>
            <a:spLocks noGrp="1"/>
          </p:cNvSpPr>
          <p:nvPr>
            <p:ph idx="1"/>
          </p:nvPr>
        </p:nvSpPr>
        <p:spPr/>
        <p:txBody>
          <a:bodyPr/>
          <a:lstStyle/>
          <a:p>
            <a:endParaRPr lang="id-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id-ID" sz="2400" dirty="0" smtClean="0"/>
              <a:t>Data adalah fakta-fakta mentah dari hal, event, aktivitas, dan traksaksi yang ditangkap, direkam, disimpan, diklasifikasikan, tetapi tidak diorganisasikan untuk tujuan spesifik tertentu. Contoh data antara lain terdiri dari saldo bank, atau jumlah jam pekerja yang bekerja dalam periode pembayaran.</a:t>
            </a:r>
          </a:p>
          <a:p>
            <a:pPr marL="0" indent="0">
              <a:buNone/>
            </a:pPr>
            <a:endParaRPr lang="id-ID" sz="2400" dirty="0" smtClean="0"/>
          </a:p>
          <a:p>
            <a:pPr marL="0" indent="0">
              <a:buNone/>
            </a:pPr>
            <a:r>
              <a:rPr lang="id-ID" sz="2400" dirty="0" smtClean="0"/>
              <a:t>Informasi adalah sekumpulan fakta (data) yang diorganisir dengan cara tertentu sehingga mereka mempunyai arti bagi si penerima. Sebagai contoh, bila kita memasukkan nama-nama murid dengan nilai rata-rata, nama-nama konsumen dengan saldo bank, jumlah gaji dengan jumlah jam bekerja, kita akan mendapatkan informasi yang berguna. Informasi datang dari data yang akan diproses.</a:t>
            </a:r>
          </a:p>
          <a:p>
            <a:pPr marL="0" indent="0">
              <a:buNone/>
            </a:pPr>
            <a:endParaRPr lang="id-ID" sz="2400" dirty="0" smtClean="0"/>
          </a:p>
          <a:p>
            <a:pPr marL="0" indent="0">
              <a:buNone/>
            </a:pPr>
            <a:r>
              <a:rPr lang="id-ID" sz="2400" dirty="0" smtClean="0"/>
              <a:t>Pengetahuan terdiri dari informasi yang sudah diproses untuk memperoleh pemahaman, pengalaman, pembelajaran yang terakumulasi, sehingga dapat diaplikasikan dalam masalah atau proses bisnis tertentu.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152401"/>
            <a:ext cx="8515350" cy="685799"/>
          </a:xfrm>
        </p:spPr>
        <p:txBody>
          <a:bodyPr>
            <a:normAutofit fontScale="90000"/>
          </a:bodyPr>
          <a:lstStyle/>
          <a:p>
            <a:pPr eaLnBrk="1" hangingPunct="1"/>
            <a:r>
              <a:rPr lang="id-ID" dirty="0" smtClean="0">
                <a:solidFill>
                  <a:srgbClr val="C00000"/>
                </a:solidFill>
              </a:rPr>
              <a:t>Data</a:t>
            </a:r>
            <a:r>
              <a:rPr lang="id-ID" dirty="0" smtClean="0"/>
              <a:t> - Informasi – Pengetahuan</a:t>
            </a:r>
          </a:p>
        </p:txBody>
      </p:sp>
      <p:sp>
        <p:nvSpPr>
          <p:cNvPr id="3" name="Content Placeholder 2"/>
          <p:cNvSpPr>
            <a:spLocks noGrp="1"/>
          </p:cNvSpPr>
          <p:nvPr>
            <p:ph idx="1"/>
          </p:nvPr>
        </p:nvSpPr>
        <p:spPr>
          <a:xfrm>
            <a:off x="628650" y="5943600"/>
            <a:ext cx="7886700" cy="563563"/>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id-ID" dirty="0" smtClean="0"/>
              <a:t>Data </a:t>
            </a:r>
            <a:r>
              <a:rPr lang="id-ID" dirty="0"/>
              <a:t>Kehadiran Pegawai</a:t>
            </a:r>
          </a:p>
          <a:p>
            <a:pPr eaLnBrk="1" fontAlgn="auto" hangingPunct="1">
              <a:spcAft>
                <a:spcPts val="0"/>
              </a:spcAft>
              <a:defRPr/>
            </a:pPr>
            <a:endParaRPr lang="id-ID" dirty="0"/>
          </a:p>
        </p:txBody>
      </p:sp>
      <p:sp>
        <p:nvSpPr>
          <p:cNvPr id="2" name="Slide Number Placeholder 1"/>
          <p:cNvSpPr>
            <a:spLocks noGrp="1"/>
          </p:cNvSpPr>
          <p:nvPr>
            <p:ph type="sldNum" sz="quarter" idx="4294967295"/>
          </p:nvPr>
        </p:nvSpPr>
        <p:spPr>
          <a:xfrm>
            <a:off x="3543300" y="6553200"/>
            <a:ext cx="2057400" cy="304800"/>
          </a:xfrm>
          <a:prstGeom prst="rect">
            <a:avLst/>
          </a:prstGeom>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5" name="Group 4"/>
          <p:cNvGraphicFramePr>
            <a:graphicFrameLocks noGrp="1"/>
          </p:cNvGraphicFramePr>
          <p:nvPr/>
        </p:nvGraphicFramePr>
        <p:xfrm>
          <a:off x="838200" y="1600200"/>
          <a:ext cx="7391400" cy="4114803"/>
        </p:xfrm>
        <a:graphic>
          <a:graphicData uri="http://schemas.openxmlformats.org/drawingml/2006/table">
            <a:tbl>
              <a:tblPr/>
              <a:tblGrid>
                <a:gridCol w="1079500"/>
                <a:gridCol w="2349500"/>
                <a:gridCol w="2052638"/>
                <a:gridCol w="1909762"/>
              </a:tblGrid>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bg1"/>
                          </a:solidFill>
                          <a:effectLst>
                            <a:outerShdw blurRad="38100" dist="38100" dir="2700000" algn="tl">
                              <a:srgbClr val="808080"/>
                            </a:outerShdw>
                          </a:effectLst>
                          <a:latin typeface="+mn-lt"/>
                          <a:ea typeface="ＭＳ Ｐゴシック" pitchFamily="34" charset="-128"/>
                        </a:rPr>
                        <a:t>NIP</a:t>
                      </a:r>
                    </a:p>
                  </a:txBody>
                  <a:tcPr marL="90000" marR="90000" marT="46800" marB="468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bg1"/>
                          </a:solidFill>
                          <a:effectLst>
                            <a:outerShdw blurRad="38100" dist="38100" dir="2700000" algn="tl">
                              <a:srgbClr val="808080"/>
                            </a:outerShdw>
                          </a:effectLst>
                          <a:latin typeface="+mn-lt"/>
                          <a:ea typeface="ＭＳ Ｐゴシック" pitchFamily="34" charset="-128"/>
                        </a:rPr>
                        <a:t>TGL</a:t>
                      </a: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DATANG</a:t>
                      </a: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PULANG</a:t>
                      </a: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1103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07:20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15:40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1142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07:45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15:33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1156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07:51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16:00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1173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08:00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15:15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1180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07:01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16:31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1183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02/12/2004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07:49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tx1"/>
                          </a:solidFill>
                          <a:effectLst>
                            <a:outerShdw blurRad="38100" dist="38100" dir="2700000" algn="tl">
                              <a:srgbClr val="C0C0C0"/>
                            </a:outerShdw>
                          </a:effectLst>
                          <a:latin typeface="+mn-lt"/>
                          <a:ea typeface="ＭＳ Ｐゴシック" pitchFamily="34" charset="-128"/>
                        </a:rPr>
                        <a:t>17:00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62388847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650" y="152401"/>
            <a:ext cx="8515350" cy="685799"/>
          </a:xfrm>
        </p:spPr>
        <p:txBody>
          <a:bodyPr>
            <a:normAutofit fontScale="90000"/>
          </a:bodyPr>
          <a:lstStyle/>
          <a:p>
            <a:pPr eaLnBrk="1" hangingPunct="1"/>
            <a:r>
              <a:rPr lang="id-ID" dirty="0" smtClean="0"/>
              <a:t>Data - </a:t>
            </a:r>
            <a:r>
              <a:rPr lang="id-ID" dirty="0" smtClean="0">
                <a:solidFill>
                  <a:srgbClr val="C00000"/>
                </a:solidFill>
              </a:rPr>
              <a:t>Informasi</a:t>
            </a:r>
            <a:r>
              <a:rPr lang="id-ID" dirty="0" smtClean="0"/>
              <a:t> – Pengetahuan</a:t>
            </a:r>
          </a:p>
        </p:txBody>
      </p:sp>
      <p:sp>
        <p:nvSpPr>
          <p:cNvPr id="28675" name="Content Placeholder 2"/>
          <p:cNvSpPr>
            <a:spLocks noGrp="1"/>
          </p:cNvSpPr>
          <p:nvPr>
            <p:ph idx="1"/>
          </p:nvPr>
        </p:nvSpPr>
        <p:spPr>
          <a:xfrm>
            <a:off x="628650" y="5943600"/>
            <a:ext cx="7886700" cy="563563"/>
          </a:xfrm>
        </p:spPr>
        <p:txBody>
          <a:bodyPr>
            <a:normAutofit fontScale="92500"/>
          </a:bodyPr>
          <a:lstStyle/>
          <a:p>
            <a:pPr marL="0" indent="0" algn="ctr" eaLnBrk="1" hangingPunct="1">
              <a:buFont typeface="Arial" panose="020B0604020202020204" pitchFamily="34" charset="0"/>
              <a:buNone/>
            </a:pPr>
            <a:r>
              <a:rPr lang="id-ID" smtClean="0"/>
              <a:t>Informasi Akumulasi Bulanan Kehadiran Pegawai</a:t>
            </a:r>
          </a:p>
        </p:txBody>
      </p:sp>
      <p:sp>
        <p:nvSpPr>
          <p:cNvPr id="2" name="Slide Number Placeholder 1"/>
          <p:cNvSpPr>
            <a:spLocks noGrp="1"/>
          </p:cNvSpPr>
          <p:nvPr>
            <p:ph type="sldNum" sz="quarter" idx="4294967295"/>
          </p:nvPr>
        </p:nvSpPr>
        <p:spPr>
          <a:xfrm>
            <a:off x="3543300" y="6553200"/>
            <a:ext cx="2057400" cy="304800"/>
          </a:xfrm>
          <a:prstGeom prst="rect">
            <a:avLst/>
          </a:prstGeom>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6" name="Group 4"/>
          <p:cNvGraphicFramePr>
            <a:graphicFrameLocks noGrp="1"/>
          </p:cNvGraphicFramePr>
          <p:nvPr/>
        </p:nvGraphicFramePr>
        <p:xfrm>
          <a:off x="620713" y="1524000"/>
          <a:ext cx="7848600" cy="4114800"/>
        </p:xfrm>
        <a:graphic>
          <a:graphicData uri="http://schemas.openxmlformats.org/drawingml/2006/table">
            <a:tbl>
              <a:tblPr/>
              <a:tblGrid>
                <a:gridCol w="1308100"/>
                <a:gridCol w="1308100"/>
                <a:gridCol w="1308100"/>
                <a:gridCol w="1308100"/>
                <a:gridCol w="1308100"/>
                <a:gridCol w="1308100"/>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smtClean="0">
                          <a:ln>
                            <a:noFill/>
                          </a:ln>
                          <a:solidFill>
                            <a:schemeClr val="bg1"/>
                          </a:solidFill>
                          <a:effectLst>
                            <a:outerShdw blurRad="38100" dist="38100" dir="2700000" algn="tl">
                              <a:srgbClr val="808080"/>
                            </a:outerShdw>
                          </a:effectLst>
                          <a:latin typeface="+mn-lt"/>
                          <a:ea typeface="ＭＳ Ｐゴシック" pitchFamily="34" charset="-128"/>
                        </a:rPr>
                        <a:t>NIP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err="1" smtClean="0">
                          <a:ln>
                            <a:noFill/>
                          </a:ln>
                          <a:solidFill>
                            <a:schemeClr val="bg1"/>
                          </a:solidFill>
                          <a:effectLst>
                            <a:outerShdw blurRad="38100" dist="38100" dir="2700000" algn="tl">
                              <a:srgbClr val="808080"/>
                            </a:outerShdw>
                          </a:effectLst>
                          <a:latin typeface="+mn-lt"/>
                          <a:ea typeface="ＭＳ Ｐゴシック" pitchFamily="34" charset="-128"/>
                        </a:rPr>
                        <a:t>Masuk</a:t>
                      </a:r>
                      <a:endParaRPr kumimoji="0" lang="en-US" altLang="ja-JP" sz="2600" b="0" i="0" u="none" strike="noStrike" cap="none" normalizeH="0" baseline="0" dirty="0" smtClean="0">
                        <a:ln>
                          <a:noFill/>
                        </a:ln>
                        <a:solidFill>
                          <a:schemeClr val="bg1"/>
                        </a:solidFill>
                        <a:effectLst>
                          <a:outerShdw blurRad="38100" dist="38100" dir="2700000" algn="tl">
                            <a:srgbClr val="808080"/>
                          </a:outerShdw>
                        </a:effectLst>
                        <a:latin typeface="+mn-lt"/>
                        <a:ea typeface="ＭＳ Ｐゴシック" pitchFamily="34"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dirty="0" err="1" smtClean="0">
                          <a:ln>
                            <a:noFill/>
                          </a:ln>
                          <a:solidFill>
                            <a:schemeClr val="bg1"/>
                          </a:solidFill>
                          <a:effectLst>
                            <a:outerShdw blurRad="38100" dist="38100" dir="2700000" algn="tl">
                              <a:srgbClr val="808080"/>
                            </a:outerShdw>
                          </a:effectLst>
                          <a:latin typeface="+mn-lt"/>
                          <a:ea typeface="ＭＳ Ｐゴシック" pitchFamily="34" charset="-128"/>
                        </a:rPr>
                        <a:t>Alpa</a:t>
                      </a:r>
                      <a:endParaRPr kumimoji="0" lang="en-US" altLang="ja-JP" sz="2600" b="0" i="0" u="none" strike="noStrike" cap="none" normalizeH="0" baseline="0" dirty="0" smtClean="0">
                        <a:ln>
                          <a:noFill/>
                        </a:ln>
                        <a:solidFill>
                          <a:schemeClr val="bg1"/>
                        </a:solidFill>
                        <a:effectLst>
                          <a:outerShdw blurRad="38100" dist="38100" dir="2700000" algn="tl">
                            <a:srgbClr val="808080"/>
                          </a:outerShdw>
                        </a:effectLst>
                        <a:latin typeface="+mn-lt"/>
                        <a:ea typeface="ＭＳ Ｐゴシック" pitchFamily="34"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Cuti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Sakit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bg1"/>
                          </a:solidFill>
                          <a:effectLst>
                            <a:outerShdw blurRad="38100" dist="38100" dir="2700000" algn="tl">
                              <a:srgbClr val="808080"/>
                            </a:outerShdw>
                          </a:effectLst>
                          <a:latin typeface="+mn-lt"/>
                          <a:ea typeface="ＭＳ Ｐゴシック" pitchFamily="34" charset="-128"/>
                        </a:rPr>
                        <a:t>Telat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00"/>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1142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1156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1173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1180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ja-JP" sz="2600" b="0" i="0" u="none" strike="noStrike" cap="none" normalizeH="0" baseline="0" smtClean="0">
                          <a:ln>
                            <a:noFill/>
                          </a:ln>
                          <a:solidFill>
                            <a:schemeClr val="tx1"/>
                          </a:solidFill>
                          <a:effectLst>
                            <a:outerShdw blurRad="38100" dist="38100" dir="2700000" algn="tl">
                              <a:srgbClr val="C0C0C0"/>
                            </a:outerShdw>
                          </a:effectLst>
                          <a:latin typeface="+mn-lt"/>
                          <a:ea typeface="ＭＳ Ｐゴシック" pitchFamily="34" charset="-128"/>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26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34080392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967</Words>
  <Application>Microsoft Office PowerPoint</Application>
  <PresentationFormat>On-screen Show (4:3)</PresentationFormat>
  <Paragraphs>125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 Data adalah sesuatu yang belum mempunyai arti bagi penerimanya dan masih memerlukan adanya suatu pengolahan.</vt:lpstr>
      <vt:lpstr> Data adalah fakta mentah atau rincian peristiwa yang belum diolah, yang terkadang tidak dapat diterima oleh akal pikiran dari penerima data tersebut, maka dari itu data harus diolah terlebih dahulu menjadi informasi untuk dapat di terima oleh penerima. Data dapat berupa angka, karakter, simbol, gambar, suara, atau tanda-tanda yang dapat digunakan untuk dijadikan informasi</vt:lpstr>
      <vt:lpstr>Data: fakta yang terekam dan tidak membawa arti Pengetahuan: pola, rumus, aturan atau model yang muncul dari data</vt:lpstr>
      <vt:lpstr>Slide 6</vt:lpstr>
      <vt:lpstr>Slide 7</vt:lpstr>
      <vt:lpstr>Data - Informasi – Pengetahuan</vt:lpstr>
      <vt:lpstr>Data - Informasi – Pengetahuan</vt:lpstr>
      <vt:lpstr>Data - Informasi – Pengetahuan</vt:lpstr>
      <vt:lpstr>Kasus Cambridge Analytica</vt:lpstr>
      <vt:lpstr>Apa itu Cambridge Analytica?</vt:lpstr>
      <vt:lpstr>Apa yang salah dari Cambridge Analytica?</vt:lpstr>
      <vt:lpstr>Bagaimana Cambridge Analytica mengumpulkan data?</vt:lpstr>
      <vt:lpstr>Slide 15</vt:lpstr>
      <vt:lpstr>Apa hubungannya dengan Donald Trump?</vt:lpstr>
      <vt:lpstr>Apakah Cambridge Analytica melakukan data breaching?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SONY</dc:creator>
  <cp:lastModifiedBy>SONY</cp:lastModifiedBy>
  <cp:revision>4</cp:revision>
  <dcterms:created xsi:type="dcterms:W3CDTF">2018-05-17T22:08:21Z</dcterms:created>
  <dcterms:modified xsi:type="dcterms:W3CDTF">2018-05-18T06:14:34Z</dcterms:modified>
</cp:coreProperties>
</file>