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46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13" autoAdjust="0"/>
    <p:restoredTop sz="94737" autoAdjust="0"/>
  </p:normalViewPr>
  <p:slideViewPr>
    <p:cSldViewPr snapToGrid="0">
      <p:cViewPr varScale="1">
        <p:scale>
          <a:sx n="48" d="100"/>
          <a:sy n="48" d="100"/>
        </p:scale>
        <p:origin x="48" y="4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67AE43-C481-4924-A6E4-C1C2808A7FCE}" type="datetimeFigureOut">
              <a:rPr lang="id-ID" smtClean="0"/>
              <a:t>21/09/2016</a:t>
            </a:fld>
            <a:endParaRPr lang="id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d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5E9AE4-88AD-4F5C-90C2-BECA41A60214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6410552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5E9AE4-88AD-4F5C-90C2-BECA41A60214}" type="slidenum">
              <a:rPr lang="id-ID" smtClean="0"/>
              <a:t>1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7610291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dirty="0" smtClean="0">
                <a:latin typeface="Tahoma" panose="020B0604030504040204" pitchFamily="34" charset="0"/>
              </a:rPr>
              <a:t>Source:</a:t>
            </a:r>
            <a:r>
              <a:rPr lang="en-US" sz="1200" dirty="0" smtClean="0">
                <a:latin typeface="Tahoma" panose="020B0604030504040204" pitchFamily="34" charset="0"/>
              </a:rPr>
              <a:t> Davenport, Thomas, “Putting the Enterprise into the Enterprise System”, Harvard Business Review, July-Aug. 1998.</a:t>
            </a:r>
          </a:p>
          <a:p>
            <a:endParaRPr lang="id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5E9AE4-88AD-4F5C-90C2-BECA41A60214}" type="slidenum">
              <a:rPr lang="id-ID" smtClean="0"/>
              <a:t>2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7967195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  <a:prstGeom prst="rect">
            <a:avLst/>
          </a:prstGeom>
        </p:spPr>
        <p:txBody>
          <a:bodyPr anchor="b"/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5400000">
            <a:off x="10158984" y="1792224"/>
            <a:ext cx="990599" cy="304799"/>
          </a:xfrm>
        </p:spPr>
        <p:txBody>
          <a:bodyPr/>
          <a:lstStyle>
            <a:lvl1pPr algn="l">
              <a:defRPr b="0">
                <a:solidFill>
                  <a:schemeClr val="bg1"/>
                </a:solidFill>
              </a:defRPr>
            </a:lvl1pPr>
          </a:lstStyle>
          <a:p>
            <a:fld id="{5923F103-BC34-4FE4-A40E-EDDEECFDA5D0}" type="datetimeFigureOut">
              <a:rPr lang="en-US" smtClean="0"/>
              <a:pPr/>
              <a:t>9/21/2016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5400000">
            <a:off x="8951976" y="3227832"/>
            <a:ext cx="3867912" cy="310896"/>
          </a:xfrm>
        </p:spPr>
        <p:txBody>
          <a:bodyPr/>
          <a:lstStyle>
            <a:lvl1pPr>
              <a:defRPr sz="1000" b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1008" y="292608"/>
            <a:ext cx="838199" cy="767687"/>
          </a:xfrm>
        </p:spPr>
        <p:txBody>
          <a:bodyPr/>
          <a:lstStyle>
            <a:lvl1pPr>
              <a:defRPr sz="2800" b="0" i="0">
                <a:latin typeface="+mj-lt"/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3334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7" y="4969927"/>
            <a:ext cx="8825657" cy="566738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7" y="553666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A1CC3-2375-41D4-9E03-427CAF2A4C1A}" type="datetimeFigureOut">
              <a:rPr lang="en-US" smtClean="0"/>
              <a:t>9/21/2016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10174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060704"/>
            <a:ext cx="8833104" cy="1371600"/>
          </a:xfrm>
          <a:prstGeom prst="rect">
            <a:avLst/>
          </a:prstGeom>
        </p:spPr>
        <p:txBody>
          <a:bodyPr anchor="ctr" anchorCtr="0"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2144" y="3547872"/>
            <a:ext cx="8825659" cy="2478024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16868-8199-4C2C-A5B1-63AEE139F88E}" type="datetimeFigureOut">
              <a:rPr lang="en-US" smtClean="0"/>
              <a:t>9/21/2016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82318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6" name="Rectangle 15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4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7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2" name="TextBox 11"/>
          <p:cNvSpPr txBox="1"/>
          <p:nvPr/>
        </p:nvSpPr>
        <p:spPr bwMode="gray">
          <a:xfrm>
            <a:off x="898295" y="596767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96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 bwMode="gray">
          <a:xfrm>
            <a:off x="9715063" y="2629300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96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980517"/>
            <a:ext cx="8460983" cy="2698249"/>
          </a:xfrm>
          <a:prstGeom prst="rect">
            <a:avLst/>
          </a:prstGeom>
        </p:spPr>
        <p:txBody>
          <a:bodyPr anchor="ctr" anchorCtr="0"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 bwMode="gray">
          <a:xfrm>
            <a:off x="1945945" y="3679987"/>
            <a:ext cx="7725772" cy="342174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1400" cap="small" dirty="0">
                <a:solidFill>
                  <a:schemeClr val="tx2">
                    <a:lumMod val="40000"/>
                    <a:lumOff val="60000"/>
                  </a:schemeClr>
                </a:solidFill>
                <a:latin typeface="+mn-lt"/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8"/>
            <a:ext cx="8825659" cy="997858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9FF7F-6988-44CC-821B-644E70CD2F73}" type="datetimeFigureOut">
              <a:rPr lang="en-US" smtClean="0"/>
              <a:t>9/21/2016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23" name="Rectangle 2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57392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3525"/>
            <a:ext cx="8865623" cy="1819656"/>
          </a:xfrm>
          <a:prstGeom prst="rect">
            <a:avLst/>
          </a:prstGeo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9200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2C299-16B2-4475-990D-751901EACC14}" type="datetimeFigureOut">
              <a:rPr lang="en-US" smtClean="0"/>
              <a:t>9/21/2016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01410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  <a:prstGeom prst="rect">
            <a:avLst/>
          </a:prstGeom>
        </p:spPr>
        <p:txBody>
          <a:bodyPr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3129168" cy="576261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4" y="3179764"/>
            <a:ext cx="3129168" cy="2847290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5380" cy="576261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4"/>
            <a:ext cx="3145380" cy="2847290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6700" y="2595032"/>
            <a:ext cx="3161029" cy="58473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6700" y="3179764"/>
            <a:ext cx="3161029" cy="2847290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384991" y="2603500"/>
            <a:ext cx="32564" cy="3423554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5824" y="2603500"/>
            <a:ext cx="0" cy="3423554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86839-B9D8-4651-8783-F325ECE74E65}" type="datetimeFigureOut">
              <a:rPr lang="en-US" smtClean="0"/>
              <a:t>9/21/2016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755605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  <a:prstGeom prst="rect">
            <a:avLst/>
          </a:prstGeom>
        </p:spPr>
        <p:txBody>
          <a:bodyPr anchor="ctr" anchorCtr="0"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5"/>
            <a:ext cx="3050438" cy="57626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2" y="2610916"/>
            <a:ext cx="2691242" cy="1584094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7"/>
            <a:ext cx="3050438" cy="91794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2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8865" y="5109108"/>
            <a:ext cx="3050438" cy="91257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3433" y="4532842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3433" y="5109107"/>
            <a:ext cx="3050438" cy="91794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384245" y="2603500"/>
            <a:ext cx="1" cy="3461811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807352" y="2603500"/>
            <a:ext cx="0" cy="3461811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84F64-32F6-45C5-931F-ADC1662401D0}" type="datetimeFigureOut">
              <a:rPr lang="en-US" smtClean="0"/>
              <a:t>9/21/2016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01247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595033"/>
            <a:ext cx="8825659" cy="3424768"/>
          </a:xfrm>
        </p:spPr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6D93-FCAC-47E0-A2EE-787E62CA814C}" type="datetimeFigureOut">
              <a:rPr lang="en-US" smtClean="0"/>
              <a:t>9/21/2016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970425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5" name="Rectangle 14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3" name="Rectangle 12"/>
            <p:cNvSpPr/>
            <p:nvPr/>
          </p:nvSpPr>
          <p:spPr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6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76756" y="1278466"/>
            <a:ext cx="1441567" cy="4748591"/>
          </a:xfrm>
          <a:prstGeom prst="rect">
            <a:avLst/>
          </a:prstGeo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5"/>
            <a:ext cx="6256025" cy="474859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879A6-0FD0-4734-A311-86BFCA472E6E}" type="datetimeFigureOut">
              <a:rPr lang="en-US" smtClean="0"/>
              <a:t>9/21/2016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20" name="Rectangle 19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54338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9"/>
            <a:ext cx="8825659" cy="706964"/>
          </a:xfrm>
          <a:prstGeom prst="rect">
            <a:avLst/>
          </a:prstGeom>
        </p:spPr>
        <p:txBody>
          <a:bodyPr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9CA7B-DFD4-44B5-8C60-D14B8CD1FB59}" type="datetimeFigureOut">
              <a:rPr lang="en-US" smtClean="0"/>
              <a:t>9/21/2016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b="1"/>
            </a:lvl1pPr>
          </a:lstStyle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20135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Rectangle 8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7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679192"/>
            <a:ext cx="4343400" cy="2286000"/>
          </a:xfrm>
          <a:prstGeom prst="rect">
            <a:avLst/>
          </a:prstGeom>
        </p:spPr>
        <p:txBody>
          <a:bodyPr anchor="ctr" anchorCtr="0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4576" y="2679192"/>
            <a:ext cx="3758184" cy="2286000"/>
          </a:xfrm>
        </p:spPr>
        <p:txBody>
          <a:bodyPr anchor="ctr" anchorCtr="0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E6425-0181-43F2-84FC-787E803FD2F8}" type="datetimeFigureOut">
              <a:rPr lang="en-US" smtClean="0"/>
              <a:t>9/21/2016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b="1"/>
            </a:lvl1pPr>
          </a:lstStyle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06507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969264"/>
            <a:ext cx="8825659" cy="704088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8032" cy="3416301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76" y="2603500"/>
            <a:ext cx="4828032" cy="341630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B8791-F1B0-41E7-B7FD-A781E65C4266}" type="datetimeFigureOut">
              <a:rPr lang="en-US" smtClean="0"/>
              <a:t>9/21/2016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94142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69264"/>
            <a:ext cx="8825659" cy="704088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6040"/>
            <a:ext cx="48280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98448"/>
            <a:ext cx="4828032" cy="2843784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76" y="2606040"/>
            <a:ext cx="48280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1" y="3187921"/>
            <a:ext cx="4825160" cy="2854311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D63B2-E120-4ED8-B27B-C685F510A5FE}" type="datetimeFigureOut">
              <a:rPr lang="en-US" smtClean="0"/>
              <a:t>9/21/2016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27287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2144" y="969264"/>
            <a:ext cx="8825659" cy="704088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18ACC-A947-437B-A130-35BD54FDF1E9}" type="datetimeFigureOut">
              <a:rPr lang="en-US" smtClean="0"/>
              <a:t>9/21/2016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94903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D7E02-BCB8-4D50-A234-369438C08659}" type="datetimeFigureOut">
              <a:rPr lang="en-US" smtClean="0"/>
              <a:t>9/21/2016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71718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298448"/>
            <a:ext cx="2793159" cy="1597152"/>
          </a:xfrm>
          <a:prstGeom prst="rect">
            <a:avLst/>
          </a:prstGeo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79008" y="1447800"/>
            <a:ext cx="5195997" cy="45720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3" y="3129280"/>
            <a:ext cx="2793159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86A4C-8E40-4F87-A4F0-01A0687C5742}" type="datetimeFigureOut">
              <a:rPr lang="en-US" smtClean="0"/>
              <a:t>9/21/2016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78859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693332"/>
            <a:ext cx="3860259" cy="1735668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5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72C73-2D91-4E12-BA25-F0AA0C03599B}" type="datetimeFigureOut">
              <a:rPr lang="en-US" smtClean="0"/>
              <a:t>9/21/2016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47934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7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30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2760" y="6391656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 anchorCtr="0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2BE451C3-0FF4-47C4-B829-773ADF60F88C}" type="datetimeFigureOut">
              <a:rPr lang="en-US" smtClean="0"/>
              <a:t>9/21/2016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7784" y="6391656"/>
            <a:ext cx="3867912" cy="310896"/>
          </a:xfrm>
          <a:prstGeom prst="rect">
            <a:avLst/>
          </a:prstGeom>
        </p:spPr>
        <p:txBody>
          <a:bodyPr vert="horz" lIns="91440" tIns="45720" rIns="91440" bIns="45720" rtlCol="0" anchor="ctr" anchorCtr="0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29" name="Rectangle 2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82855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  <p:sldLayoutId id="2147483751" r:id="rId5"/>
    <p:sldLayoutId id="2147483752" r:id="rId6"/>
    <p:sldLayoutId id="2147483753" r:id="rId7"/>
    <p:sldLayoutId id="2147483754" r:id="rId8"/>
    <p:sldLayoutId id="2147483755" r:id="rId9"/>
    <p:sldLayoutId id="2147483756" r:id="rId10"/>
    <p:sldLayoutId id="2147483757" r:id="rId11"/>
    <p:sldLayoutId id="2147483758" r:id="rId12"/>
    <p:sldLayoutId id="2147483759" r:id="rId13"/>
    <p:sldLayoutId id="2147483760" r:id="rId14"/>
    <p:sldLayoutId id="2147483761" r:id="rId15"/>
    <p:sldLayoutId id="2147483762" r:id="rId16"/>
    <p:sldLayoutId id="2147483763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0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0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0124" y="1762849"/>
            <a:ext cx="8825658" cy="2677648"/>
          </a:xfrm>
        </p:spPr>
        <p:txBody>
          <a:bodyPr/>
          <a:lstStyle/>
          <a:p>
            <a:r>
              <a:rPr lang="en-US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Enterprise Resource Planning </a:t>
            </a:r>
            <a:r>
              <a:rPr lang="en-US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-ERP</a:t>
            </a:r>
            <a:endParaRPr lang="id-ID" b="1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299399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8345" y="998681"/>
            <a:ext cx="8825659" cy="706964"/>
          </a:xfrm>
        </p:spPr>
        <p:txBody>
          <a:bodyPr/>
          <a:lstStyle/>
          <a:p>
            <a:r>
              <a:rPr lang="en-US" dirty="0">
                <a:solidFill>
                  <a:srgbClr val="FFFF00"/>
                </a:solidFill>
              </a:rPr>
              <a:t>Enterprise Resource Planning (ERP) 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4619" y="2278647"/>
            <a:ext cx="3164381" cy="3416300"/>
          </a:xfrm>
        </p:spPr>
        <p:txBody>
          <a:bodyPr>
            <a:noAutofit/>
          </a:bodyPr>
          <a:lstStyle/>
          <a:p>
            <a:pPr>
              <a:spcBef>
                <a:spcPct val="20000"/>
              </a:spcBef>
            </a:pPr>
            <a:r>
              <a:rPr lang="en-US" sz="2000" dirty="0" err="1" smtClean="0">
                <a:solidFill>
                  <a:schemeClr val="tx1"/>
                </a:solidFill>
                <a:latin typeface="Cambria" panose="02040503050406030204" pitchFamily="18" charset="0"/>
              </a:rPr>
              <a:t>adalah</a:t>
            </a:r>
            <a:r>
              <a:rPr lang="en-US" sz="2000" dirty="0" smtClean="0">
                <a:solidFill>
                  <a:schemeClr val="tx1"/>
                </a:solidFill>
                <a:latin typeface="Cambria" panose="020405030504060302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</a:rPr>
              <a:t>suatu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</a:rPr>
              <a:t>sistem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</a:rPr>
              <a:t>perencanaan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</a:rPr>
              <a:t>dan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</a:rPr>
              <a:t>penjadwalan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</a:rPr>
              <a:t>dengan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</a:rPr>
              <a:t>alat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</a:rPr>
              <a:t> bantu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</a:rPr>
              <a:t>komputer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</a:rPr>
              <a:t>mengintegrasikan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</a:rPr>
              <a:t>seluruh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</a:rPr>
              <a:t>fungsi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</a:rPr>
              <a:t>penjualan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</a:rPr>
              <a:t>produksi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</a:rPr>
              <a:t>akunting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</a:rPr>
              <a:t>dan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</a:rPr>
              <a:t>distribusi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</a:rPr>
              <a:t>dengan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</a:rPr>
              <a:t>sasaran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</a:rPr>
              <a:t>untuk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</a:rPr>
              <a:t>mengoptimalkan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</a:rPr>
              <a:t>semua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</a:rPr>
              <a:t>sumber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</a:rPr>
              <a:t>daya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</a:rPr>
              <a:t>: material,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</a:rPr>
              <a:t>sumber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</a:rPr>
              <a:t>daya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</a:rPr>
              <a:t>manusia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</a:rPr>
              <a:t>dan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</a:rPr>
              <a:t>kapasitas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</a:rPr>
              <a:t>mesin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</a:rPr>
              <a:t>.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3609975" y="2352672"/>
            <a:ext cx="8001000" cy="4419600"/>
            <a:chOff x="914400" y="1828800"/>
            <a:chExt cx="8001000" cy="4419600"/>
          </a:xfrm>
        </p:grpSpPr>
        <p:sp>
          <p:nvSpPr>
            <p:cNvPr id="5" name="Rectangle 4"/>
            <p:cNvSpPr>
              <a:spLocks noChangeArrowheads="1"/>
            </p:cNvSpPr>
            <p:nvPr/>
          </p:nvSpPr>
          <p:spPr bwMode="auto">
            <a:xfrm>
              <a:off x="5791200" y="2057400"/>
              <a:ext cx="3124200" cy="396240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 Narrow" panose="020B0606020202030204" pitchFamily="34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 Narrow" panose="020B0606020202030204" pitchFamily="34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 Narrow" panose="020B0606020202030204" pitchFamily="34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 Narrow" panose="020B0606020202030204" pitchFamily="34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 Narrow" panose="020B0606020202030204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Arial Narrow" panose="020B0606020202030204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Arial Narrow" panose="020B0606020202030204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Arial Narrow" panose="020B0606020202030204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Arial Narrow" panose="020B0606020202030204" pitchFamily="34" charset="0"/>
                  <a:ea typeface="+mn-ea"/>
                  <a:cs typeface="+mn-cs"/>
                </a:defRPr>
              </a:lvl9pPr>
            </a:lstStyle>
            <a:p>
              <a:pPr eaLnBrk="1" hangingPunct="1"/>
              <a:endParaRPr lang="id-ID">
                <a:solidFill>
                  <a:schemeClr val="bg1"/>
                </a:solidFill>
              </a:endParaRPr>
            </a:p>
          </p:txBody>
        </p:sp>
        <p:sp>
          <p:nvSpPr>
            <p:cNvPr id="6" name="Rectangle 5"/>
            <p:cNvSpPr>
              <a:spLocks noChangeArrowheads="1"/>
            </p:cNvSpPr>
            <p:nvPr/>
          </p:nvSpPr>
          <p:spPr bwMode="auto">
            <a:xfrm>
              <a:off x="5638800" y="2286000"/>
              <a:ext cx="2286000" cy="335280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 Narrow" panose="020B0606020202030204" pitchFamily="34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 Narrow" panose="020B0606020202030204" pitchFamily="34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 Narrow" panose="020B0606020202030204" pitchFamily="34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 Narrow" panose="020B0606020202030204" pitchFamily="34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 Narrow" panose="020B0606020202030204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Arial Narrow" panose="020B0606020202030204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Arial Narrow" panose="020B0606020202030204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Arial Narrow" panose="020B0606020202030204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Arial Narrow" panose="020B0606020202030204" pitchFamily="34" charset="0"/>
                  <a:ea typeface="+mn-ea"/>
                  <a:cs typeface="+mn-cs"/>
                </a:defRPr>
              </a:lvl9pPr>
            </a:lstStyle>
            <a:p>
              <a:pPr eaLnBrk="1" hangingPunct="1"/>
              <a:endParaRPr lang="id-ID">
                <a:solidFill>
                  <a:schemeClr val="bg1"/>
                </a:solidFill>
              </a:endParaRPr>
            </a:p>
          </p:txBody>
        </p:sp>
        <p:sp>
          <p:nvSpPr>
            <p:cNvPr id="7" name="Rectangle 6"/>
            <p:cNvSpPr>
              <a:spLocks noChangeArrowheads="1"/>
            </p:cNvSpPr>
            <p:nvPr/>
          </p:nvSpPr>
          <p:spPr bwMode="auto">
            <a:xfrm>
              <a:off x="914400" y="1981200"/>
              <a:ext cx="3048000" cy="396240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 Narrow" panose="020B0606020202030204" pitchFamily="34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 Narrow" panose="020B0606020202030204" pitchFamily="34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 Narrow" panose="020B0606020202030204" pitchFamily="34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 Narrow" panose="020B0606020202030204" pitchFamily="34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 Narrow" panose="020B0606020202030204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Arial Narrow" panose="020B0606020202030204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Arial Narrow" panose="020B0606020202030204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Arial Narrow" panose="020B0606020202030204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Arial Narrow" panose="020B0606020202030204" pitchFamily="34" charset="0"/>
                  <a:ea typeface="+mn-ea"/>
                  <a:cs typeface="+mn-cs"/>
                </a:defRPr>
              </a:lvl9pPr>
            </a:lstStyle>
            <a:p>
              <a:pPr algn="ctr" eaLnBrk="1" hangingPunct="1"/>
              <a:endParaRPr lang="id-ID">
                <a:solidFill>
                  <a:schemeClr val="bg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8" name="Rectangle 7"/>
            <p:cNvSpPr>
              <a:spLocks noChangeArrowheads="1"/>
            </p:cNvSpPr>
            <p:nvPr/>
          </p:nvSpPr>
          <p:spPr bwMode="auto">
            <a:xfrm>
              <a:off x="4114800" y="4267200"/>
              <a:ext cx="1524000" cy="198120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 Narrow" panose="020B0606020202030204" pitchFamily="34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 Narrow" panose="020B0606020202030204" pitchFamily="34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 Narrow" panose="020B0606020202030204" pitchFamily="34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 Narrow" panose="020B0606020202030204" pitchFamily="34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 Narrow" panose="020B0606020202030204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Arial Narrow" panose="020B0606020202030204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Arial Narrow" panose="020B0606020202030204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Arial Narrow" panose="020B0606020202030204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Arial Narrow" panose="020B0606020202030204" pitchFamily="34" charset="0"/>
                  <a:ea typeface="+mn-ea"/>
                  <a:cs typeface="+mn-cs"/>
                </a:defRPr>
              </a:lvl9pPr>
            </a:lstStyle>
            <a:p>
              <a:pPr algn="ctr" eaLnBrk="1" hangingPunct="1"/>
              <a:endParaRPr lang="en-US" sz="1400" b="1">
                <a:solidFill>
                  <a:schemeClr val="bg1"/>
                </a:solidFill>
                <a:latin typeface="Tahoma" panose="020B0604030504040204" pitchFamily="34" charset="0"/>
              </a:endParaRPr>
            </a:p>
            <a:p>
              <a:pPr algn="ctr" eaLnBrk="1" hangingPunct="1"/>
              <a:endParaRPr lang="en-US" sz="1400" b="1">
                <a:solidFill>
                  <a:schemeClr val="bg1"/>
                </a:solidFill>
                <a:latin typeface="Tahoma" panose="020B0604030504040204" pitchFamily="34" charset="0"/>
              </a:endParaRPr>
            </a:p>
            <a:p>
              <a:pPr algn="ctr" eaLnBrk="1" hangingPunct="1"/>
              <a:endParaRPr lang="en-US" sz="1400" b="1">
                <a:solidFill>
                  <a:schemeClr val="bg1"/>
                </a:solidFill>
                <a:latin typeface="Tahoma" panose="020B0604030504040204" pitchFamily="34" charset="0"/>
              </a:endParaRPr>
            </a:p>
            <a:p>
              <a:pPr algn="ctr" eaLnBrk="1" hangingPunct="1"/>
              <a:endParaRPr lang="en-US" sz="1400" b="1">
                <a:solidFill>
                  <a:schemeClr val="bg1"/>
                </a:solidFill>
                <a:latin typeface="Tahoma" panose="020B0604030504040204" pitchFamily="34" charset="0"/>
              </a:endParaRPr>
            </a:p>
            <a:p>
              <a:pPr algn="ctr" eaLnBrk="1" hangingPunct="1"/>
              <a:endParaRPr lang="en-US" sz="1400" b="1">
                <a:solidFill>
                  <a:schemeClr val="bg1"/>
                </a:solidFill>
                <a:latin typeface="Tahoma" panose="020B0604030504040204" pitchFamily="34" charset="0"/>
              </a:endParaRPr>
            </a:p>
            <a:p>
              <a:pPr algn="ctr" eaLnBrk="1" hangingPunct="1"/>
              <a:r>
                <a:rPr lang="en-US" sz="1400" b="1">
                  <a:solidFill>
                    <a:schemeClr val="bg1"/>
                  </a:solidFill>
                  <a:latin typeface="Tahoma" panose="020B0604030504040204" pitchFamily="34" charset="0"/>
                </a:rPr>
                <a:t>Employees</a:t>
              </a:r>
            </a:p>
          </p:txBody>
        </p:sp>
        <p:sp>
          <p:nvSpPr>
            <p:cNvPr id="9" name="Rectangle 8"/>
            <p:cNvSpPr>
              <a:spLocks noChangeArrowheads="1"/>
            </p:cNvSpPr>
            <p:nvPr/>
          </p:nvSpPr>
          <p:spPr bwMode="auto">
            <a:xfrm>
              <a:off x="4114800" y="1828800"/>
              <a:ext cx="1524000" cy="160020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 Narrow" panose="020B0606020202030204" pitchFamily="34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 Narrow" panose="020B0606020202030204" pitchFamily="34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 Narrow" panose="020B0606020202030204" pitchFamily="34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 Narrow" panose="020B0606020202030204" pitchFamily="34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 Narrow" panose="020B0606020202030204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Arial Narrow" panose="020B0606020202030204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Arial Narrow" panose="020B0606020202030204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Arial Narrow" panose="020B0606020202030204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Arial Narrow" panose="020B0606020202030204" pitchFamily="34" charset="0"/>
                  <a:ea typeface="+mn-ea"/>
                  <a:cs typeface="+mn-cs"/>
                </a:defRPr>
              </a:lvl9pPr>
            </a:lstStyle>
            <a:p>
              <a:pPr algn="ctr" eaLnBrk="1" hangingPunct="1"/>
              <a:r>
                <a:rPr lang="en-US" sz="1400" b="1" dirty="0">
                  <a:solidFill>
                    <a:schemeClr val="bg1"/>
                  </a:solidFill>
                  <a:latin typeface="Tahoma" panose="020B0604030504040204" pitchFamily="34" charset="0"/>
                </a:rPr>
                <a:t>Managers and</a:t>
              </a:r>
            </a:p>
            <a:p>
              <a:pPr algn="ctr" eaLnBrk="1" hangingPunct="1"/>
              <a:r>
                <a:rPr lang="en-US" sz="1400" b="1" dirty="0">
                  <a:solidFill>
                    <a:schemeClr val="bg1"/>
                  </a:solidFill>
                  <a:latin typeface="Tahoma" panose="020B0604030504040204" pitchFamily="34" charset="0"/>
                </a:rPr>
                <a:t>Stakeholders</a:t>
              </a:r>
            </a:p>
            <a:p>
              <a:pPr algn="ctr" eaLnBrk="1" hangingPunct="1"/>
              <a:endParaRPr lang="en-US" sz="1400" b="1" dirty="0">
                <a:solidFill>
                  <a:schemeClr val="bg1"/>
                </a:solidFill>
                <a:latin typeface="Tahoma" panose="020B0604030504040204" pitchFamily="34" charset="0"/>
              </a:endParaRPr>
            </a:p>
            <a:p>
              <a:pPr algn="ctr" eaLnBrk="1" hangingPunct="1"/>
              <a:endParaRPr lang="en-US" sz="1400" b="1" dirty="0">
                <a:solidFill>
                  <a:schemeClr val="bg1"/>
                </a:solidFill>
                <a:latin typeface="Tahoma" panose="020B0604030504040204" pitchFamily="34" charset="0"/>
              </a:endParaRPr>
            </a:p>
            <a:p>
              <a:pPr algn="ctr" eaLnBrk="1" hangingPunct="1"/>
              <a:endParaRPr lang="en-US" sz="1400" b="1" dirty="0">
                <a:solidFill>
                  <a:schemeClr val="bg1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10" name="Rectangle 9"/>
            <p:cNvSpPr>
              <a:spLocks noChangeArrowheads="1"/>
            </p:cNvSpPr>
            <p:nvPr/>
          </p:nvSpPr>
          <p:spPr bwMode="auto">
            <a:xfrm>
              <a:off x="4267200" y="3505200"/>
              <a:ext cx="1219200" cy="68580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 Narrow" panose="020B0606020202030204" pitchFamily="34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 Narrow" panose="020B0606020202030204" pitchFamily="34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 Narrow" panose="020B0606020202030204" pitchFamily="34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 Narrow" panose="020B0606020202030204" pitchFamily="34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 Narrow" panose="020B0606020202030204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Arial Narrow" panose="020B0606020202030204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Arial Narrow" panose="020B0606020202030204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Arial Narrow" panose="020B0606020202030204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Arial Narrow" panose="020B0606020202030204" pitchFamily="34" charset="0"/>
                  <a:ea typeface="+mn-ea"/>
                  <a:cs typeface="+mn-cs"/>
                </a:defRPr>
              </a:lvl9pPr>
            </a:lstStyle>
            <a:p>
              <a:pPr algn="ctr" eaLnBrk="1" hangingPunct="1"/>
              <a:r>
                <a:rPr lang="en-US" sz="1400" b="1">
                  <a:solidFill>
                    <a:schemeClr val="bg1"/>
                  </a:solidFill>
                  <a:latin typeface="Tahoma" panose="020B0604030504040204" pitchFamily="34" charset="0"/>
                </a:rPr>
                <a:t>Central</a:t>
              </a:r>
            </a:p>
            <a:p>
              <a:pPr algn="ctr" eaLnBrk="1" hangingPunct="1"/>
              <a:r>
                <a:rPr lang="en-US" sz="1400" b="1">
                  <a:solidFill>
                    <a:schemeClr val="bg1"/>
                  </a:solidFill>
                  <a:latin typeface="Tahoma" panose="020B0604030504040204" pitchFamily="34" charset="0"/>
                </a:rPr>
                <a:t>Database</a:t>
              </a:r>
            </a:p>
          </p:txBody>
        </p:sp>
        <p:sp>
          <p:nvSpPr>
            <p:cNvPr id="11" name="Rectangle 10"/>
            <p:cNvSpPr>
              <a:spLocks noChangeArrowheads="1"/>
            </p:cNvSpPr>
            <p:nvPr/>
          </p:nvSpPr>
          <p:spPr bwMode="auto">
            <a:xfrm>
              <a:off x="4267200" y="2743200"/>
              <a:ext cx="1219200" cy="609600"/>
            </a:xfrm>
            <a:prstGeom prst="rect">
              <a:avLst/>
            </a:prstGeom>
            <a:solidFill>
              <a:srgbClr val="008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 Narrow" panose="020B0606020202030204" pitchFamily="34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 Narrow" panose="020B0606020202030204" pitchFamily="34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 Narrow" panose="020B0606020202030204" pitchFamily="34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 Narrow" panose="020B0606020202030204" pitchFamily="34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 Narrow" panose="020B0606020202030204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Arial Narrow" panose="020B0606020202030204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Arial Narrow" panose="020B0606020202030204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Arial Narrow" panose="020B0606020202030204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Arial Narrow" panose="020B0606020202030204" pitchFamily="34" charset="0"/>
                  <a:ea typeface="+mn-ea"/>
                  <a:cs typeface="+mn-cs"/>
                </a:defRPr>
              </a:lvl9pPr>
            </a:lstStyle>
            <a:p>
              <a:pPr algn="ctr" eaLnBrk="1" hangingPunct="1"/>
              <a:r>
                <a:rPr lang="en-US" sz="1400" b="1">
                  <a:solidFill>
                    <a:schemeClr val="bg1"/>
                  </a:solidFill>
                  <a:latin typeface="Tahoma" panose="020B0604030504040204" pitchFamily="34" charset="0"/>
                </a:rPr>
                <a:t>Reporting</a:t>
              </a:r>
            </a:p>
            <a:p>
              <a:pPr algn="ctr" eaLnBrk="1" hangingPunct="1"/>
              <a:r>
                <a:rPr lang="en-US" sz="1400" b="1">
                  <a:solidFill>
                    <a:schemeClr val="bg1"/>
                  </a:solidFill>
                  <a:latin typeface="Tahoma" panose="020B0604030504040204" pitchFamily="34" charset="0"/>
                </a:rPr>
                <a:t>Applications</a:t>
              </a:r>
            </a:p>
          </p:txBody>
        </p:sp>
        <p:sp>
          <p:nvSpPr>
            <p:cNvPr id="12" name="Rectangle 11"/>
            <p:cNvSpPr>
              <a:spLocks noChangeArrowheads="1"/>
            </p:cNvSpPr>
            <p:nvPr/>
          </p:nvSpPr>
          <p:spPr bwMode="auto">
            <a:xfrm>
              <a:off x="4267200" y="4419600"/>
              <a:ext cx="1219200" cy="914400"/>
            </a:xfrm>
            <a:prstGeom prst="rect">
              <a:avLst/>
            </a:prstGeom>
            <a:solidFill>
              <a:srgbClr val="008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 Narrow" panose="020B0606020202030204" pitchFamily="34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 Narrow" panose="020B0606020202030204" pitchFamily="34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 Narrow" panose="020B0606020202030204" pitchFamily="34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 Narrow" panose="020B0606020202030204" pitchFamily="34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 Narrow" panose="020B0606020202030204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Arial Narrow" panose="020B0606020202030204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Arial Narrow" panose="020B0606020202030204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Arial Narrow" panose="020B0606020202030204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Arial Narrow" panose="020B0606020202030204" pitchFamily="34" charset="0"/>
                  <a:ea typeface="+mn-ea"/>
                  <a:cs typeface="+mn-cs"/>
                </a:defRPr>
              </a:lvl9pPr>
            </a:lstStyle>
            <a:p>
              <a:pPr algn="ctr" eaLnBrk="1" hangingPunct="1"/>
              <a:r>
                <a:rPr lang="en-US" sz="1200" b="1">
                  <a:solidFill>
                    <a:schemeClr val="bg1"/>
                  </a:solidFill>
                  <a:latin typeface="Tahoma" panose="020B0604030504040204" pitchFamily="34" charset="0"/>
                </a:rPr>
                <a:t>Human</a:t>
              </a:r>
            </a:p>
            <a:p>
              <a:pPr algn="ctr" eaLnBrk="1" hangingPunct="1"/>
              <a:r>
                <a:rPr lang="en-US" sz="1200" b="1">
                  <a:solidFill>
                    <a:schemeClr val="bg1"/>
                  </a:solidFill>
                  <a:latin typeface="Tahoma" panose="020B0604030504040204" pitchFamily="34" charset="0"/>
                </a:rPr>
                <a:t>Resource</a:t>
              </a:r>
            </a:p>
            <a:p>
              <a:pPr algn="ctr" eaLnBrk="1" hangingPunct="1"/>
              <a:r>
                <a:rPr lang="en-US" sz="1200" b="1">
                  <a:solidFill>
                    <a:schemeClr val="bg1"/>
                  </a:solidFill>
                  <a:latin typeface="Tahoma" panose="020B0604030504040204" pitchFamily="34" charset="0"/>
                </a:rPr>
                <a:t>Management</a:t>
              </a:r>
            </a:p>
            <a:p>
              <a:pPr algn="ctr" eaLnBrk="1" hangingPunct="1"/>
              <a:r>
                <a:rPr lang="en-US" sz="1200" b="1">
                  <a:solidFill>
                    <a:schemeClr val="bg1"/>
                  </a:solidFill>
                  <a:latin typeface="Tahoma" panose="020B0604030504040204" pitchFamily="34" charset="0"/>
                </a:rPr>
                <a:t>Applications</a:t>
              </a:r>
            </a:p>
          </p:txBody>
        </p:sp>
        <p:sp>
          <p:nvSpPr>
            <p:cNvPr id="13" name="Rectangle 12"/>
            <p:cNvSpPr>
              <a:spLocks noChangeArrowheads="1"/>
            </p:cNvSpPr>
            <p:nvPr/>
          </p:nvSpPr>
          <p:spPr bwMode="auto">
            <a:xfrm>
              <a:off x="5791200" y="2362200"/>
              <a:ext cx="1219200" cy="914400"/>
            </a:xfrm>
            <a:prstGeom prst="rect">
              <a:avLst/>
            </a:prstGeom>
            <a:solidFill>
              <a:srgbClr val="008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 Narrow" panose="020B0606020202030204" pitchFamily="34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 Narrow" panose="020B0606020202030204" pitchFamily="34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 Narrow" panose="020B0606020202030204" pitchFamily="34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 Narrow" panose="020B0606020202030204" pitchFamily="34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 Narrow" panose="020B0606020202030204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Arial Narrow" panose="020B0606020202030204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Arial Narrow" panose="020B0606020202030204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Arial Narrow" panose="020B0606020202030204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Arial Narrow" panose="020B0606020202030204" pitchFamily="34" charset="0"/>
                  <a:ea typeface="+mn-ea"/>
                  <a:cs typeface="+mn-cs"/>
                </a:defRPr>
              </a:lvl9pPr>
            </a:lstStyle>
            <a:p>
              <a:pPr algn="ctr" eaLnBrk="1" hangingPunct="1"/>
              <a:r>
                <a:rPr lang="en-US" sz="1200" b="1">
                  <a:solidFill>
                    <a:schemeClr val="bg1"/>
                  </a:solidFill>
                  <a:latin typeface="Tahoma" panose="020B0604030504040204" pitchFamily="34" charset="0"/>
                </a:rPr>
                <a:t>Financial</a:t>
              </a:r>
            </a:p>
            <a:p>
              <a:pPr algn="ctr" eaLnBrk="1" hangingPunct="1"/>
              <a:r>
                <a:rPr lang="en-US" sz="1200" b="1">
                  <a:solidFill>
                    <a:schemeClr val="bg1"/>
                  </a:solidFill>
                  <a:latin typeface="Tahoma" panose="020B0604030504040204" pitchFamily="34" charset="0"/>
                </a:rPr>
                <a:t>Applications</a:t>
              </a:r>
            </a:p>
          </p:txBody>
        </p:sp>
        <p:sp>
          <p:nvSpPr>
            <p:cNvPr id="14" name="Rectangle 13"/>
            <p:cNvSpPr>
              <a:spLocks noChangeArrowheads="1"/>
            </p:cNvSpPr>
            <p:nvPr/>
          </p:nvSpPr>
          <p:spPr bwMode="auto">
            <a:xfrm>
              <a:off x="5791200" y="3505200"/>
              <a:ext cx="1219200" cy="914400"/>
            </a:xfrm>
            <a:prstGeom prst="rect">
              <a:avLst/>
            </a:prstGeom>
            <a:solidFill>
              <a:srgbClr val="008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 Narrow" panose="020B0606020202030204" pitchFamily="34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 Narrow" panose="020B0606020202030204" pitchFamily="34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 Narrow" panose="020B0606020202030204" pitchFamily="34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 Narrow" panose="020B0606020202030204" pitchFamily="34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 Narrow" panose="020B0606020202030204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Arial Narrow" panose="020B0606020202030204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Arial Narrow" panose="020B0606020202030204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Arial Narrow" panose="020B0606020202030204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Arial Narrow" panose="020B0606020202030204" pitchFamily="34" charset="0"/>
                  <a:ea typeface="+mn-ea"/>
                  <a:cs typeface="+mn-cs"/>
                </a:defRPr>
              </a:lvl9pPr>
            </a:lstStyle>
            <a:p>
              <a:pPr algn="ctr" eaLnBrk="1" hangingPunct="1"/>
              <a:r>
                <a:rPr lang="en-US" sz="1200" b="1">
                  <a:solidFill>
                    <a:schemeClr val="bg1"/>
                  </a:solidFill>
                  <a:latin typeface="Tahoma" panose="020B0604030504040204" pitchFamily="34" charset="0"/>
                </a:rPr>
                <a:t>Manufacturing</a:t>
              </a:r>
            </a:p>
            <a:p>
              <a:pPr algn="ctr" eaLnBrk="1" hangingPunct="1"/>
              <a:r>
                <a:rPr lang="en-US" sz="1200" b="1">
                  <a:solidFill>
                    <a:schemeClr val="bg1"/>
                  </a:solidFill>
                  <a:latin typeface="Tahoma" panose="020B0604030504040204" pitchFamily="34" charset="0"/>
                </a:rPr>
                <a:t>Applications</a:t>
              </a:r>
            </a:p>
          </p:txBody>
        </p:sp>
        <p:sp>
          <p:nvSpPr>
            <p:cNvPr id="15" name="Rectangle 14"/>
            <p:cNvSpPr>
              <a:spLocks noChangeArrowheads="1"/>
            </p:cNvSpPr>
            <p:nvPr/>
          </p:nvSpPr>
          <p:spPr bwMode="auto">
            <a:xfrm>
              <a:off x="5791200" y="4572000"/>
              <a:ext cx="1219200" cy="914400"/>
            </a:xfrm>
            <a:prstGeom prst="rect">
              <a:avLst/>
            </a:prstGeom>
            <a:solidFill>
              <a:srgbClr val="008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 Narrow" panose="020B0606020202030204" pitchFamily="34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 Narrow" panose="020B0606020202030204" pitchFamily="34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 Narrow" panose="020B0606020202030204" pitchFamily="34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 Narrow" panose="020B0606020202030204" pitchFamily="34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 Narrow" panose="020B0606020202030204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Arial Narrow" panose="020B0606020202030204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Arial Narrow" panose="020B0606020202030204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Arial Narrow" panose="020B0606020202030204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Arial Narrow" panose="020B0606020202030204" pitchFamily="34" charset="0"/>
                  <a:ea typeface="+mn-ea"/>
                  <a:cs typeface="+mn-cs"/>
                </a:defRPr>
              </a:lvl9pPr>
            </a:lstStyle>
            <a:p>
              <a:pPr algn="ctr" eaLnBrk="1" hangingPunct="1"/>
              <a:r>
                <a:rPr lang="en-US" sz="1200" b="1">
                  <a:solidFill>
                    <a:schemeClr val="bg1"/>
                  </a:solidFill>
                  <a:latin typeface="Tahoma" panose="020B0604030504040204" pitchFamily="34" charset="0"/>
                </a:rPr>
                <a:t>Inventory</a:t>
              </a:r>
            </a:p>
            <a:p>
              <a:pPr algn="ctr" eaLnBrk="1" hangingPunct="1"/>
              <a:r>
                <a:rPr lang="en-US" sz="1200" b="1">
                  <a:solidFill>
                    <a:schemeClr val="bg1"/>
                  </a:solidFill>
                  <a:latin typeface="Tahoma" panose="020B0604030504040204" pitchFamily="34" charset="0"/>
                </a:rPr>
                <a:t>And Supply</a:t>
              </a:r>
            </a:p>
            <a:p>
              <a:pPr algn="ctr" eaLnBrk="1" hangingPunct="1"/>
              <a:r>
                <a:rPr lang="en-US" sz="1200" b="1">
                  <a:solidFill>
                    <a:schemeClr val="bg1"/>
                  </a:solidFill>
                  <a:latin typeface="Tahoma" panose="020B0604030504040204" pitchFamily="34" charset="0"/>
                </a:rPr>
                <a:t>Applications</a:t>
              </a:r>
            </a:p>
          </p:txBody>
        </p:sp>
        <p:sp>
          <p:nvSpPr>
            <p:cNvPr id="16" name="Rectangle 15"/>
            <p:cNvSpPr>
              <a:spLocks noChangeArrowheads="1"/>
            </p:cNvSpPr>
            <p:nvPr/>
          </p:nvSpPr>
          <p:spPr bwMode="auto">
            <a:xfrm>
              <a:off x="2514600" y="2819400"/>
              <a:ext cx="1219200" cy="91440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 Narrow" panose="020B0606020202030204" pitchFamily="34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 Narrow" panose="020B0606020202030204" pitchFamily="34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 Narrow" panose="020B0606020202030204" pitchFamily="34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 Narrow" panose="020B0606020202030204" pitchFamily="34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 Narrow" panose="020B0606020202030204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Arial Narrow" panose="020B0606020202030204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Arial Narrow" panose="020B0606020202030204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Arial Narrow" panose="020B0606020202030204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Arial Narrow" panose="020B0606020202030204" pitchFamily="34" charset="0"/>
                  <a:ea typeface="+mn-ea"/>
                  <a:cs typeface="+mn-cs"/>
                </a:defRPr>
              </a:lvl9pPr>
            </a:lstStyle>
            <a:p>
              <a:pPr algn="ctr" eaLnBrk="1" hangingPunct="1"/>
              <a:r>
                <a:rPr lang="en-US" sz="1200" b="1">
                  <a:solidFill>
                    <a:schemeClr val="bg1"/>
                  </a:solidFill>
                  <a:latin typeface="Tahoma" panose="020B0604030504040204" pitchFamily="34" charset="0"/>
                </a:rPr>
                <a:t>Human</a:t>
              </a:r>
            </a:p>
            <a:p>
              <a:pPr algn="ctr" eaLnBrk="1" hangingPunct="1"/>
              <a:r>
                <a:rPr lang="en-US" sz="1200" b="1">
                  <a:solidFill>
                    <a:schemeClr val="bg1"/>
                  </a:solidFill>
                  <a:latin typeface="Tahoma" panose="020B0604030504040204" pitchFamily="34" charset="0"/>
                </a:rPr>
                <a:t>Resource</a:t>
              </a:r>
            </a:p>
            <a:p>
              <a:pPr algn="ctr" eaLnBrk="1" hangingPunct="1"/>
              <a:r>
                <a:rPr lang="en-US" sz="1200" b="1">
                  <a:solidFill>
                    <a:schemeClr val="bg1"/>
                  </a:solidFill>
                  <a:latin typeface="Tahoma" panose="020B0604030504040204" pitchFamily="34" charset="0"/>
                </a:rPr>
                <a:t>Management</a:t>
              </a:r>
            </a:p>
            <a:p>
              <a:pPr algn="ctr" eaLnBrk="1" hangingPunct="1"/>
              <a:r>
                <a:rPr lang="en-US" sz="1200" b="1">
                  <a:solidFill>
                    <a:schemeClr val="bg1"/>
                  </a:solidFill>
                  <a:latin typeface="Tahoma" panose="020B0604030504040204" pitchFamily="34" charset="0"/>
                </a:rPr>
                <a:t>Applications</a:t>
              </a:r>
            </a:p>
          </p:txBody>
        </p:sp>
        <p:sp>
          <p:nvSpPr>
            <p:cNvPr id="17" name="Rectangle 16"/>
            <p:cNvSpPr>
              <a:spLocks noChangeArrowheads="1"/>
            </p:cNvSpPr>
            <p:nvPr/>
          </p:nvSpPr>
          <p:spPr bwMode="auto">
            <a:xfrm>
              <a:off x="1828800" y="2286000"/>
              <a:ext cx="2286000" cy="335280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 Narrow" panose="020B0606020202030204" pitchFamily="34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 Narrow" panose="020B0606020202030204" pitchFamily="34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 Narrow" panose="020B0606020202030204" pitchFamily="34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 Narrow" panose="020B0606020202030204" pitchFamily="34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 Narrow" panose="020B0606020202030204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Arial Narrow" panose="020B0606020202030204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Arial Narrow" panose="020B0606020202030204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Arial Narrow" panose="020B0606020202030204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Arial Narrow" panose="020B0606020202030204" pitchFamily="34" charset="0"/>
                  <a:ea typeface="+mn-ea"/>
                  <a:cs typeface="+mn-cs"/>
                </a:defRPr>
              </a:lvl9pPr>
            </a:lstStyle>
            <a:p>
              <a:pPr eaLnBrk="1" hangingPunct="1"/>
              <a:endParaRPr lang="id-ID">
                <a:solidFill>
                  <a:schemeClr val="bg1"/>
                </a:solidFill>
              </a:endParaRPr>
            </a:p>
          </p:txBody>
        </p:sp>
        <p:sp>
          <p:nvSpPr>
            <p:cNvPr id="18" name="Rectangle 17"/>
            <p:cNvSpPr>
              <a:spLocks noChangeArrowheads="1"/>
            </p:cNvSpPr>
            <p:nvPr/>
          </p:nvSpPr>
          <p:spPr bwMode="auto">
            <a:xfrm>
              <a:off x="2743200" y="4191000"/>
              <a:ext cx="1219200" cy="914400"/>
            </a:xfrm>
            <a:prstGeom prst="rect">
              <a:avLst/>
            </a:prstGeom>
            <a:solidFill>
              <a:srgbClr val="008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 Narrow" panose="020B0606020202030204" pitchFamily="34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 Narrow" panose="020B0606020202030204" pitchFamily="34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 Narrow" panose="020B0606020202030204" pitchFamily="34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 Narrow" panose="020B0606020202030204" pitchFamily="34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 Narrow" panose="020B0606020202030204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Arial Narrow" panose="020B0606020202030204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Arial Narrow" panose="020B0606020202030204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Arial Narrow" panose="020B0606020202030204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Arial Narrow" panose="020B0606020202030204" pitchFamily="34" charset="0"/>
                  <a:ea typeface="+mn-ea"/>
                  <a:cs typeface="+mn-cs"/>
                </a:defRPr>
              </a:lvl9pPr>
            </a:lstStyle>
            <a:p>
              <a:pPr algn="ctr" eaLnBrk="1" hangingPunct="1"/>
              <a:r>
                <a:rPr lang="en-US" sz="1400" b="1">
                  <a:solidFill>
                    <a:schemeClr val="bg1"/>
                  </a:solidFill>
                  <a:latin typeface="Tahoma" panose="020B0604030504040204" pitchFamily="34" charset="0"/>
                </a:rPr>
                <a:t>Service</a:t>
              </a:r>
            </a:p>
            <a:p>
              <a:pPr algn="ctr" eaLnBrk="1" hangingPunct="1"/>
              <a:r>
                <a:rPr lang="en-US" sz="1400" b="1">
                  <a:solidFill>
                    <a:schemeClr val="bg1"/>
                  </a:solidFill>
                  <a:latin typeface="Tahoma" panose="020B0604030504040204" pitchFamily="34" charset="0"/>
                </a:rPr>
                <a:t>Applications</a:t>
              </a:r>
            </a:p>
          </p:txBody>
        </p:sp>
        <p:sp>
          <p:nvSpPr>
            <p:cNvPr id="19" name="Rectangle 18"/>
            <p:cNvSpPr>
              <a:spLocks noChangeArrowheads="1"/>
            </p:cNvSpPr>
            <p:nvPr/>
          </p:nvSpPr>
          <p:spPr bwMode="auto">
            <a:xfrm>
              <a:off x="2743200" y="2819400"/>
              <a:ext cx="1219200" cy="914400"/>
            </a:xfrm>
            <a:prstGeom prst="rect">
              <a:avLst/>
            </a:prstGeom>
            <a:solidFill>
              <a:srgbClr val="008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 Narrow" panose="020B0606020202030204" pitchFamily="34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 Narrow" panose="020B0606020202030204" pitchFamily="34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 Narrow" panose="020B0606020202030204" pitchFamily="34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 Narrow" panose="020B0606020202030204" pitchFamily="34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 Narrow" panose="020B0606020202030204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Arial Narrow" panose="020B0606020202030204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Arial Narrow" panose="020B0606020202030204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Arial Narrow" panose="020B0606020202030204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Arial Narrow" panose="020B0606020202030204" pitchFamily="34" charset="0"/>
                  <a:ea typeface="+mn-ea"/>
                  <a:cs typeface="+mn-cs"/>
                </a:defRPr>
              </a:lvl9pPr>
            </a:lstStyle>
            <a:p>
              <a:pPr algn="ctr" eaLnBrk="1" hangingPunct="1"/>
              <a:r>
                <a:rPr lang="en-US" sz="1400" b="1" dirty="0">
                  <a:solidFill>
                    <a:schemeClr val="bg1"/>
                  </a:solidFill>
                  <a:latin typeface="Tahoma" panose="020B0604030504040204" pitchFamily="34" charset="0"/>
                </a:rPr>
                <a:t>Sales and</a:t>
              </a:r>
            </a:p>
            <a:p>
              <a:pPr algn="ctr" eaLnBrk="1" hangingPunct="1"/>
              <a:r>
                <a:rPr lang="en-US" sz="1400" b="1" dirty="0">
                  <a:solidFill>
                    <a:schemeClr val="bg1"/>
                  </a:solidFill>
                  <a:latin typeface="Tahoma" panose="020B0604030504040204" pitchFamily="34" charset="0"/>
                </a:rPr>
                <a:t>Delivery</a:t>
              </a:r>
            </a:p>
            <a:p>
              <a:pPr algn="ctr" eaLnBrk="1" hangingPunct="1"/>
              <a:r>
                <a:rPr lang="en-US" sz="1400" b="1" dirty="0">
                  <a:solidFill>
                    <a:schemeClr val="bg1"/>
                  </a:solidFill>
                  <a:latin typeface="Tahoma" panose="020B0604030504040204" pitchFamily="34" charset="0"/>
                </a:rPr>
                <a:t>Applications</a:t>
              </a:r>
            </a:p>
          </p:txBody>
        </p:sp>
        <p:sp>
          <p:nvSpPr>
            <p:cNvPr id="20" name="Text Box 23"/>
            <p:cNvSpPr txBox="1">
              <a:spLocks noChangeArrowheads="1"/>
            </p:cNvSpPr>
            <p:nvPr/>
          </p:nvSpPr>
          <p:spPr bwMode="auto">
            <a:xfrm>
              <a:off x="1814513" y="3683000"/>
              <a:ext cx="1081087" cy="5492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 Narrow" panose="020B0606020202030204" pitchFamily="34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 Narrow" panose="020B0606020202030204" pitchFamily="34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 Narrow" panose="020B0606020202030204" pitchFamily="34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 Narrow" panose="020B0606020202030204" pitchFamily="34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 Narrow" panose="020B0606020202030204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Arial Narrow" panose="020B0606020202030204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Arial Narrow" panose="020B0606020202030204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Arial Narrow" panose="020B0606020202030204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Arial Narrow" panose="020B0606020202030204" pitchFamily="34" charset="0"/>
                  <a:ea typeface="+mn-ea"/>
                  <a:cs typeface="+mn-cs"/>
                </a:defRPr>
              </a:lvl9pPr>
            </a:lstStyle>
            <a:p>
              <a:pPr eaLnBrk="1" hangingPunct="1"/>
              <a:r>
                <a:rPr lang="en-US" sz="1000" b="1">
                  <a:solidFill>
                    <a:schemeClr val="bg1"/>
                  </a:solidFill>
                  <a:latin typeface="Tahoma" panose="020B0604030504040204" pitchFamily="34" charset="0"/>
                </a:rPr>
                <a:t>Sales Force</a:t>
              </a:r>
            </a:p>
            <a:p>
              <a:pPr eaLnBrk="1" hangingPunct="1"/>
              <a:r>
                <a:rPr lang="en-US" sz="1000" b="1">
                  <a:solidFill>
                    <a:schemeClr val="bg1"/>
                  </a:solidFill>
                  <a:latin typeface="Tahoma" panose="020B0604030504040204" pitchFamily="34" charset="0"/>
                </a:rPr>
                <a:t>And Customer</a:t>
              </a:r>
            </a:p>
            <a:p>
              <a:pPr eaLnBrk="1" hangingPunct="1"/>
              <a:r>
                <a:rPr lang="en-US" sz="1000" b="1">
                  <a:solidFill>
                    <a:schemeClr val="bg1"/>
                  </a:solidFill>
                  <a:latin typeface="Tahoma" panose="020B0604030504040204" pitchFamily="34" charset="0"/>
                </a:rPr>
                <a:t>Service Reps</a:t>
              </a:r>
            </a:p>
          </p:txBody>
        </p:sp>
        <p:sp>
          <p:nvSpPr>
            <p:cNvPr id="21" name="Text Box 24"/>
            <p:cNvSpPr txBox="1">
              <a:spLocks noChangeArrowheads="1"/>
            </p:cNvSpPr>
            <p:nvPr/>
          </p:nvSpPr>
          <p:spPr bwMode="auto">
            <a:xfrm>
              <a:off x="914400" y="3870325"/>
              <a:ext cx="862013" cy="2444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 Narrow" panose="020B0606020202030204" pitchFamily="34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 Narrow" panose="020B0606020202030204" pitchFamily="34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 Narrow" panose="020B0606020202030204" pitchFamily="34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 Narrow" panose="020B0606020202030204" pitchFamily="34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 Narrow" panose="020B0606020202030204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Arial Narrow" panose="020B0606020202030204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Arial Narrow" panose="020B0606020202030204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Arial Narrow" panose="020B0606020202030204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Arial Narrow" panose="020B0606020202030204" pitchFamily="34" charset="0"/>
                  <a:ea typeface="+mn-ea"/>
                  <a:cs typeface="+mn-cs"/>
                </a:defRPr>
              </a:lvl9pPr>
            </a:lstStyle>
            <a:p>
              <a:pPr eaLnBrk="1" hangingPunct="1"/>
              <a:r>
                <a:rPr lang="en-US" sz="1000" b="1" dirty="0">
                  <a:latin typeface="Tahoma" panose="020B0604030504040204" pitchFamily="34" charset="0"/>
                </a:rPr>
                <a:t>Customers</a:t>
              </a:r>
            </a:p>
          </p:txBody>
        </p:sp>
        <p:sp>
          <p:nvSpPr>
            <p:cNvPr id="22" name="Text Box 25"/>
            <p:cNvSpPr txBox="1">
              <a:spLocks noChangeArrowheads="1"/>
            </p:cNvSpPr>
            <p:nvPr/>
          </p:nvSpPr>
          <p:spPr bwMode="auto">
            <a:xfrm>
              <a:off x="6948488" y="3810000"/>
              <a:ext cx="1128712" cy="5492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 Narrow" panose="020B0606020202030204" pitchFamily="34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 Narrow" panose="020B0606020202030204" pitchFamily="34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 Narrow" panose="020B0606020202030204" pitchFamily="34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 Narrow" panose="020B0606020202030204" pitchFamily="34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 Narrow" panose="020B0606020202030204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Arial Narrow" panose="020B0606020202030204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Arial Narrow" panose="020B0606020202030204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Arial Narrow" panose="020B0606020202030204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Arial Narrow" panose="020B0606020202030204" pitchFamily="34" charset="0"/>
                  <a:ea typeface="+mn-ea"/>
                  <a:cs typeface="+mn-cs"/>
                </a:defRPr>
              </a:lvl9pPr>
            </a:lstStyle>
            <a:p>
              <a:pPr eaLnBrk="1" hangingPunct="1"/>
              <a:r>
                <a:rPr lang="en-US" sz="1000" b="1">
                  <a:solidFill>
                    <a:schemeClr val="bg1"/>
                  </a:solidFill>
                  <a:latin typeface="Tahoma" panose="020B0604030504040204" pitchFamily="34" charset="0"/>
                </a:rPr>
                <a:t>Back-office</a:t>
              </a:r>
            </a:p>
            <a:p>
              <a:pPr eaLnBrk="1" hangingPunct="1"/>
              <a:r>
                <a:rPr lang="en-US" sz="1000" b="1">
                  <a:solidFill>
                    <a:schemeClr val="bg1"/>
                  </a:solidFill>
                  <a:latin typeface="Tahoma" panose="020B0604030504040204" pitchFamily="34" charset="0"/>
                </a:rPr>
                <a:t>Administrators</a:t>
              </a:r>
            </a:p>
            <a:p>
              <a:pPr eaLnBrk="1" hangingPunct="1"/>
              <a:r>
                <a:rPr lang="en-US" sz="1000" b="1">
                  <a:solidFill>
                    <a:schemeClr val="bg1"/>
                  </a:solidFill>
                  <a:latin typeface="Tahoma" panose="020B0604030504040204" pitchFamily="34" charset="0"/>
                </a:rPr>
                <a:t>And Workers</a:t>
              </a:r>
            </a:p>
          </p:txBody>
        </p:sp>
        <p:sp>
          <p:nvSpPr>
            <p:cNvPr id="23" name="Text Box 26"/>
            <p:cNvSpPr txBox="1">
              <a:spLocks noChangeArrowheads="1"/>
            </p:cNvSpPr>
            <p:nvPr/>
          </p:nvSpPr>
          <p:spPr bwMode="auto">
            <a:xfrm>
              <a:off x="8077200" y="3962400"/>
              <a:ext cx="777875" cy="2444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 Narrow" panose="020B0606020202030204" pitchFamily="34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 Narrow" panose="020B0606020202030204" pitchFamily="34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 Narrow" panose="020B0606020202030204" pitchFamily="34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 Narrow" panose="020B0606020202030204" pitchFamily="34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 Narrow" panose="020B0606020202030204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Arial Narrow" panose="020B0606020202030204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Arial Narrow" panose="020B0606020202030204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Arial Narrow" panose="020B0606020202030204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Arial Narrow" panose="020B0606020202030204" pitchFamily="34" charset="0"/>
                  <a:ea typeface="+mn-ea"/>
                  <a:cs typeface="+mn-cs"/>
                </a:defRPr>
              </a:lvl9pPr>
            </a:lstStyle>
            <a:p>
              <a:pPr eaLnBrk="1" hangingPunct="1"/>
              <a:r>
                <a:rPr lang="en-US" sz="1000" b="1" dirty="0">
                  <a:latin typeface="Tahoma" panose="020B0604030504040204" pitchFamily="34" charset="0"/>
                </a:rPr>
                <a:t>Suppliers</a:t>
              </a:r>
            </a:p>
          </p:txBody>
        </p:sp>
        <p:sp>
          <p:nvSpPr>
            <p:cNvPr id="24" name="AutoShape 29"/>
            <p:cNvSpPr>
              <a:spLocks noChangeArrowheads="1"/>
            </p:cNvSpPr>
            <p:nvPr/>
          </p:nvSpPr>
          <p:spPr bwMode="auto">
            <a:xfrm rot="5400000">
              <a:off x="4686300" y="3390900"/>
              <a:ext cx="381000" cy="152400"/>
            </a:xfrm>
            <a:prstGeom prst="leftRightArrow">
              <a:avLst>
                <a:gd name="adj1" fmla="val 27083"/>
                <a:gd name="adj2" fmla="val 40613"/>
              </a:avLst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vert="eaVert"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 Narrow" panose="020B0606020202030204" pitchFamily="34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 Narrow" panose="020B0606020202030204" pitchFamily="34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 Narrow" panose="020B0606020202030204" pitchFamily="34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 Narrow" panose="020B0606020202030204" pitchFamily="34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 Narrow" panose="020B0606020202030204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Arial Narrow" panose="020B0606020202030204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Arial Narrow" panose="020B0606020202030204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Arial Narrow" panose="020B0606020202030204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Arial Narrow" panose="020B0606020202030204" pitchFamily="34" charset="0"/>
                  <a:ea typeface="+mn-ea"/>
                  <a:cs typeface="+mn-cs"/>
                </a:defRPr>
              </a:lvl9pPr>
            </a:lstStyle>
            <a:p>
              <a:pPr algn="ctr" eaLnBrk="1" hangingPunct="1"/>
              <a:endParaRPr lang="id-ID">
                <a:solidFill>
                  <a:schemeClr val="bg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5" name="AutoShape 30"/>
            <p:cNvSpPr>
              <a:spLocks noChangeArrowheads="1"/>
            </p:cNvSpPr>
            <p:nvPr/>
          </p:nvSpPr>
          <p:spPr bwMode="auto">
            <a:xfrm rot="5400000">
              <a:off x="4686300" y="4229100"/>
              <a:ext cx="381000" cy="152400"/>
            </a:xfrm>
            <a:prstGeom prst="leftRightArrow">
              <a:avLst>
                <a:gd name="adj1" fmla="val 27083"/>
                <a:gd name="adj2" fmla="val 40613"/>
              </a:avLst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vert="eaVert"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 Narrow" panose="020B0606020202030204" pitchFamily="34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 Narrow" panose="020B0606020202030204" pitchFamily="34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 Narrow" panose="020B0606020202030204" pitchFamily="34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 Narrow" panose="020B0606020202030204" pitchFamily="34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 Narrow" panose="020B0606020202030204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Arial Narrow" panose="020B0606020202030204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Arial Narrow" panose="020B0606020202030204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Arial Narrow" panose="020B0606020202030204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Arial Narrow" panose="020B0606020202030204" pitchFamily="34" charset="0"/>
                  <a:ea typeface="+mn-ea"/>
                  <a:cs typeface="+mn-cs"/>
                </a:defRPr>
              </a:lvl9pPr>
            </a:lstStyle>
            <a:p>
              <a:pPr algn="ctr" eaLnBrk="1" hangingPunct="1"/>
              <a:endParaRPr lang="id-ID">
                <a:solidFill>
                  <a:schemeClr val="bg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6" name="AutoShape 32"/>
            <p:cNvSpPr>
              <a:spLocks noChangeArrowheads="1"/>
            </p:cNvSpPr>
            <p:nvPr/>
          </p:nvSpPr>
          <p:spPr bwMode="auto">
            <a:xfrm rot="9041475">
              <a:off x="3810000" y="4119563"/>
              <a:ext cx="571500" cy="190500"/>
            </a:xfrm>
            <a:prstGeom prst="leftRightArrow">
              <a:avLst>
                <a:gd name="adj1" fmla="val 27083"/>
                <a:gd name="adj2" fmla="val 48736"/>
              </a:avLst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 Narrow" panose="020B0606020202030204" pitchFamily="34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 Narrow" panose="020B0606020202030204" pitchFamily="34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 Narrow" panose="020B0606020202030204" pitchFamily="34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 Narrow" panose="020B0606020202030204" pitchFamily="34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 Narrow" panose="020B0606020202030204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Arial Narrow" panose="020B0606020202030204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Arial Narrow" panose="020B0606020202030204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Arial Narrow" panose="020B0606020202030204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Arial Narrow" panose="020B0606020202030204" pitchFamily="34" charset="0"/>
                  <a:ea typeface="+mn-ea"/>
                  <a:cs typeface="+mn-cs"/>
                </a:defRPr>
              </a:lvl9pPr>
            </a:lstStyle>
            <a:p>
              <a:pPr algn="ctr" eaLnBrk="1" hangingPunct="1"/>
              <a:endParaRPr lang="id-ID">
                <a:solidFill>
                  <a:schemeClr val="bg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7" name="AutoShape 33"/>
            <p:cNvSpPr>
              <a:spLocks noChangeArrowheads="1"/>
            </p:cNvSpPr>
            <p:nvPr/>
          </p:nvSpPr>
          <p:spPr bwMode="auto">
            <a:xfrm>
              <a:off x="5334000" y="3771900"/>
              <a:ext cx="533400" cy="190500"/>
            </a:xfrm>
            <a:prstGeom prst="leftRightArrow">
              <a:avLst>
                <a:gd name="adj1" fmla="val 27083"/>
                <a:gd name="adj2" fmla="val 45487"/>
              </a:avLst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 Narrow" panose="020B0606020202030204" pitchFamily="34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 Narrow" panose="020B0606020202030204" pitchFamily="34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 Narrow" panose="020B0606020202030204" pitchFamily="34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 Narrow" panose="020B0606020202030204" pitchFamily="34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 Narrow" panose="020B0606020202030204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Arial Narrow" panose="020B0606020202030204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Arial Narrow" panose="020B0606020202030204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Arial Narrow" panose="020B0606020202030204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Arial Narrow" panose="020B0606020202030204" pitchFamily="34" charset="0"/>
                  <a:ea typeface="+mn-ea"/>
                  <a:cs typeface="+mn-cs"/>
                </a:defRPr>
              </a:lvl9pPr>
            </a:lstStyle>
            <a:p>
              <a:pPr algn="ctr" eaLnBrk="1" hangingPunct="1"/>
              <a:endParaRPr lang="id-ID">
                <a:solidFill>
                  <a:schemeClr val="bg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8" name="AutoShape 34"/>
            <p:cNvSpPr>
              <a:spLocks noChangeArrowheads="1"/>
            </p:cNvSpPr>
            <p:nvPr/>
          </p:nvSpPr>
          <p:spPr bwMode="auto">
            <a:xfrm rot="2974549">
              <a:off x="5259388" y="4318000"/>
              <a:ext cx="766762" cy="160338"/>
            </a:xfrm>
            <a:prstGeom prst="leftRightArrow">
              <a:avLst>
                <a:gd name="adj1" fmla="val 27083"/>
                <a:gd name="adj2" fmla="val 77688"/>
              </a:avLst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vert="eaVert"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 Narrow" panose="020B0606020202030204" pitchFamily="34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 Narrow" panose="020B0606020202030204" pitchFamily="34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 Narrow" panose="020B0606020202030204" pitchFamily="34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 Narrow" panose="020B0606020202030204" pitchFamily="34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 Narrow" panose="020B0606020202030204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Arial Narrow" panose="020B0606020202030204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Arial Narrow" panose="020B0606020202030204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Arial Narrow" panose="020B0606020202030204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Arial Narrow" panose="020B0606020202030204" pitchFamily="34" charset="0"/>
                  <a:ea typeface="+mn-ea"/>
                  <a:cs typeface="+mn-cs"/>
                </a:defRPr>
              </a:lvl9pPr>
            </a:lstStyle>
            <a:p>
              <a:pPr algn="ctr" eaLnBrk="1" hangingPunct="1"/>
              <a:endParaRPr lang="id-ID">
                <a:solidFill>
                  <a:schemeClr val="bg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9" name="AutoShape 35"/>
            <p:cNvSpPr>
              <a:spLocks noChangeArrowheads="1"/>
            </p:cNvSpPr>
            <p:nvPr/>
          </p:nvSpPr>
          <p:spPr bwMode="auto">
            <a:xfrm rot="8569885">
              <a:off x="5356225" y="3344863"/>
              <a:ext cx="647700" cy="152400"/>
            </a:xfrm>
            <a:prstGeom prst="leftRightArrow">
              <a:avLst>
                <a:gd name="adj1" fmla="val 27083"/>
                <a:gd name="adj2" fmla="val 69043"/>
              </a:avLst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 Narrow" panose="020B0606020202030204" pitchFamily="34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 Narrow" panose="020B0606020202030204" pitchFamily="34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 Narrow" panose="020B0606020202030204" pitchFamily="34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 Narrow" panose="020B0606020202030204" pitchFamily="34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 Narrow" panose="020B0606020202030204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Arial Narrow" panose="020B0606020202030204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Arial Narrow" panose="020B0606020202030204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Arial Narrow" panose="020B0606020202030204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Arial Narrow" panose="020B0606020202030204" pitchFamily="34" charset="0"/>
                  <a:ea typeface="+mn-ea"/>
                  <a:cs typeface="+mn-cs"/>
                </a:defRPr>
              </a:lvl9pPr>
            </a:lstStyle>
            <a:p>
              <a:pPr algn="ctr" eaLnBrk="1" hangingPunct="1"/>
              <a:endParaRPr lang="id-ID">
                <a:solidFill>
                  <a:schemeClr val="bg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30" name="AutoShape 36"/>
            <p:cNvSpPr>
              <a:spLocks noChangeArrowheads="1"/>
            </p:cNvSpPr>
            <p:nvPr/>
          </p:nvSpPr>
          <p:spPr bwMode="auto">
            <a:xfrm>
              <a:off x="1524000" y="3505200"/>
              <a:ext cx="533400" cy="190500"/>
            </a:xfrm>
            <a:prstGeom prst="leftRightArrow">
              <a:avLst>
                <a:gd name="adj1" fmla="val 27083"/>
                <a:gd name="adj2" fmla="val 45487"/>
              </a:avLst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 Narrow" panose="020B0606020202030204" pitchFamily="34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 Narrow" panose="020B0606020202030204" pitchFamily="34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 Narrow" panose="020B0606020202030204" pitchFamily="34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 Narrow" panose="020B0606020202030204" pitchFamily="34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 Narrow" panose="020B0606020202030204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Arial Narrow" panose="020B0606020202030204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Arial Narrow" panose="020B0606020202030204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Arial Narrow" panose="020B0606020202030204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Arial Narrow" panose="020B0606020202030204" pitchFamily="34" charset="0"/>
                  <a:ea typeface="+mn-ea"/>
                  <a:cs typeface="+mn-cs"/>
                </a:defRPr>
              </a:lvl9pPr>
            </a:lstStyle>
            <a:p>
              <a:pPr algn="ctr" eaLnBrk="1" hangingPunct="1"/>
              <a:endParaRPr lang="id-ID">
                <a:solidFill>
                  <a:schemeClr val="bg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31" name="AutoShape 37"/>
            <p:cNvSpPr>
              <a:spLocks noChangeArrowheads="1"/>
            </p:cNvSpPr>
            <p:nvPr/>
          </p:nvSpPr>
          <p:spPr bwMode="auto">
            <a:xfrm>
              <a:off x="7696200" y="3581400"/>
              <a:ext cx="533400" cy="190500"/>
            </a:xfrm>
            <a:prstGeom prst="leftRightArrow">
              <a:avLst>
                <a:gd name="adj1" fmla="val 27083"/>
                <a:gd name="adj2" fmla="val 45487"/>
              </a:avLst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 Narrow" panose="020B0606020202030204" pitchFamily="34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 Narrow" panose="020B0606020202030204" pitchFamily="34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 Narrow" panose="020B0606020202030204" pitchFamily="34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 Narrow" panose="020B0606020202030204" pitchFamily="34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 Narrow" panose="020B0606020202030204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Arial Narrow" panose="020B0606020202030204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Arial Narrow" panose="020B0606020202030204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Arial Narrow" panose="020B0606020202030204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Arial Narrow" panose="020B0606020202030204" pitchFamily="34" charset="0"/>
                  <a:ea typeface="+mn-ea"/>
                  <a:cs typeface="+mn-cs"/>
                </a:defRPr>
              </a:lvl9pPr>
            </a:lstStyle>
            <a:p>
              <a:pPr algn="ctr" eaLnBrk="1" hangingPunct="1"/>
              <a:endParaRPr lang="id-ID">
                <a:solidFill>
                  <a:schemeClr val="bg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32" name="AutoShape 39"/>
            <p:cNvSpPr>
              <a:spLocks noChangeArrowheads="1"/>
            </p:cNvSpPr>
            <p:nvPr/>
          </p:nvSpPr>
          <p:spPr bwMode="auto">
            <a:xfrm rot="2974549">
              <a:off x="3735387" y="3503613"/>
              <a:ext cx="766763" cy="160338"/>
            </a:xfrm>
            <a:prstGeom prst="leftRightArrow">
              <a:avLst>
                <a:gd name="adj1" fmla="val 27083"/>
                <a:gd name="adj2" fmla="val 77688"/>
              </a:avLst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vert="eaVert"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 Narrow" panose="020B0606020202030204" pitchFamily="34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 Narrow" panose="020B0606020202030204" pitchFamily="34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 Narrow" panose="020B0606020202030204" pitchFamily="34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 Narrow" panose="020B0606020202030204" pitchFamily="34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 Narrow" panose="020B0606020202030204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Arial Narrow" panose="020B0606020202030204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Arial Narrow" panose="020B0606020202030204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Arial Narrow" panose="020B0606020202030204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Arial Narrow" panose="020B0606020202030204" pitchFamily="34" charset="0"/>
                  <a:ea typeface="+mn-ea"/>
                  <a:cs typeface="+mn-cs"/>
                </a:defRPr>
              </a:lvl9pPr>
            </a:lstStyle>
            <a:p>
              <a:pPr algn="ctr" eaLnBrk="1" hangingPunct="1"/>
              <a:endParaRPr lang="id-ID">
                <a:solidFill>
                  <a:schemeClr val="bg1"/>
                </a:solidFill>
                <a:latin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03651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sz="4000" b="1" dirty="0" err="1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  <a:latin typeface="Times New Roman" panose="02020603050405020304" pitchFamily="18" charset="0"/>
                <a:cs typeface="Times New Roman" panose="02020603050405020304" pitchFamily="18" charset="0"/>
              </a:rPr>
              <a:t>Aplikasi</a:t>
            </a:r>
            <a:r>
              <a:rPr lang="en-GB" sz="4000" b="1" dirty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  <a:latin typeface="Times New Roman" panose="02020603050405020304" pitchFamily="18" charset="0"/>
                <a:cs typeface="Times New Roman" panose="02020603050405020304" pitchFamily="18" charset="0"/>
              </a:rPr>
              <a:t> ERP </a:t>
            </a:r>
            <a:endParaRPr lang="id-ID" sz="4000" b="1" dirty="0">
              <a:ln w="12700">
                <a:solidFill>
                  <a:schemeClr val="accent5"/>
                </a:solidFill>
                <a:prstDash val="solid"/>
              </a:ln>
              <a:pattFill prst="ltDnDiag">
                <a:fgClr>
                  <a:schemeClr val="accent5">
                    <a:lumMod val="60000"/>
                    <a:lumOff val="40000"/>
                  </a:schemeClr>
                </a:fgClr>
                <a:bgClr>
                  <a:schemeClr val="bg1"/>
                </a:bgClr>
              </a:patt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6268" y="2732058"/>
            <a:ext cx="5674470" cy="3416300"/>
          </a:xfrm>
        </p:spPr>
        <p:txBody>
          <a:bodyPr>
            <a:normAutofit lnSpcReduction="10000"/>
          </a:bodyPr>
          <a:lstStyle/>
          <a:p>
            <a:pPr marL="990600" lvl="1" indent="-533400">
              <a:lnSpc>
                <a:spcPct val="115000"/>
              </a:lnSpc>
              <a:spcBef>
                <a:spcPct val="0"/>
              </a:spcBef>
              <a:buClr>
                <a:schemeClr val="accent1"/>
              </a:buClr>
              <a:buFontTx/>
              <a:buChar char="•"/>
            </a:pPr>
            <a:r>
              <a:rPr lang="id-ID" sz="2200" b="1" dirty="0" smtClean="0">
                <a:solidFill>
                  <a:srgbClr val="00B05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Fungsi </a:t>
            </a:r>
            <a:r>
              <a:rPr lang="en-GB" sz="2200" b="1" dirty="0" err="1" smtClean="0">
                <a:solidFill>
                  <a:srgbClr val="00B05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Akuntansi</a:t>
            </a:r>
            <a:r>
              <a:rPr lang="en-GB" sz="2200" b="1" dirty="0" smtClean="0">
                <a:solidFill>
                  <a:srgbClr val="00B05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solidFill>
                  <a:srgbClr val="00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meliputi</a:t>
            </a:r>
            <a:r>
              <a:rPr lang="en-GB" sz="2200" dirty="0">
                <a:solidFill>
                  <a:srgbClr val="00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solidFill>
                  <a:srgbClr val="00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modul-modul</a:t>
            </a:r>
            <a:r>
              <a:rPr lang="en-GB" sz="2200" dirty="0">
                <a:solidFill>
                  <a:srgbClr val="00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solidFill>
                  <a:srgbClr val="00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seperti</a:t>
            </a:r>
            <a:r>
              <a:rPr lang="en-GB" sz="2200" dirty="0">
                <a:solidFill>
                  <a:srgbClr val="00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solidFill>
                  <a:srgbClr val="00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buku</a:t>
            </a:r>
            <a:r>
              <a:rPr lang="en-GB" sz="2200" dirty="0">
                <a:solidFill>
                  <a:srgbClr val="00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solidFill>
                  <a:srgbClr val="00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besar</a:t>
            </a:r>
            <a:r>
              <a:rPr lang="en-GB" sz="2200" dirty="0">
                <a:solidFill>
                  <a:srgbClr val="00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, </a:t>
            </a:r>
            <a:r>
              <a:rPr lang="en-GB" sz="2200" dirty="0" err="1">
                <a:solidFill>
                  <a:srgbClr val="00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piutang</a:t>
            </a:r>
            <a:r>
              <a:rPr lang="en-GB" sz="2200" dirty="0">
                <a:solidFill>
                  <a:srgbClr val="00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solidFill>
                  <a:srgbClr val="00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dagang</a:t>
            </a:r>
            <a:r>
              <a:rPr lang="en-GB" sz="2200" dirty="0">
                <a:solidFill>
                  <a:srgbClr val="00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, </a:t>
            </a:r>
            <a:r>
              <a:rPr lang="en-GB" sz="2200" dirty="0" err="1">
                <a:solidFill>
                  <a:srgbClr val="00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hutang</a:t>
            </a:r>
            <a:r>
              <a:rPr lang="en-GB" sz="2200" dirty="0">
                <a:solidFill>
                  <a:srgbClr val="00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solidFill>
                  <a:srgbClr val="00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dagang</a:t>
            </a:r>
            <a:r>
              <a:rPr lang="en-GB" sz="2200" dirty="0">
                <a:solidFill>
                  <a:srgbClr val="00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, </a:t>
            </a:r>
            <a:r>
              <a:rPr lang="en-GB" sz="2200" dirty="0" err="1">
                <a:solidFill>
                  <a:srgbClr val="00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aktiva</a:t>
            </a:r>
            <a:r>
              <a:rPr lang="en-GB" sz="2200" dirty="0">
                <a:solidFill>
                  <a:srgbClr val="00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solidFill>
                  <a:srgbClr val="00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tetap</a:t>
            </a:r>
            <a:r>
              <a:rPr lang="en-GB" sz="2200" dirty="0">
                <a:solidFill>
                  <a:srgbClr val="00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, </a:t>
            </a:r>
            <a:r>
              <a:rPr lang="en-GB" sz="2200" dirty="0" err="1">
                <a:solidFill>
                  <a:srgbClr val="00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manajemen</a:t>
            </a:r>
            <a:r>
              <a:rPr lang="en-GB" sz="2200" dirty="0">
                <a:solidFill>
                  <a:srgbClr val="00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solidFill>
                  <a:srgbClr val="00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kas</a:t>
            </a:r>
            <a:r>
              <a:rPr lang="en-GB" sz="2200" dirty="0">
                <a:solidFill>
                  <a:srgbClr val="00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solidFill>
                  <a:srgbClr val="00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dan</a:t>
            </a:r>
            <a:r>
              <a:rPr lang="en-GB" sz="2200" dirty="0">
                <a:solidFill>
                  <a:srgbClr val="00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solidFill>
                  <a:srgbClr val="00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akuntansi</a:t>
            </a:r>
            <a:r>
              <a:rPr lang="en-GB" sz="2200" dirty="0">
                <a:solidFill>
                  <a:srgbClr val="00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solidFill>
                  <a:srgbClr val="00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biaya</a:t>
            </a:r>
            <a:r>
              <a:rPr lang="en-GB" sz="2200" dirty="0">
                <a:solidFill>
                  <a:srgbClr val="00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.</a:t>
            </a:r>
            <a:r>
              <a:rPr lang="en-US" sz="2200" dirty="0">
                <a:solidFill>
                  <a:srgbClr val="00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endParaRPr lang="en-GB" sz="2200" dirty="0">
              <a:solidFill>
                <a:srgbClr val="000000"/>
              </a:solidFill>
              <a:latin typeface="Cambria" panose="02040503050406030204" pitchFamily="18" charset="0"/>
              <a:cs typeface="Times New Roman" panose="02020603050405020304" pitchFamily="18" charset="0"/>
            </a:endParaRPr>
          </a:p>
          <a:p>
            <a:pPr marL="990600" lvl="1" indent="-533400">
              <a:lnSpc>
                <a:spcPct val="115000"/>
              </a:lnSpc>
              <a:spcBef>
                <a:spcPct val="0"/>
              </a:spcBef>
              <a:buClr>
                <a:schemeClr val="accent1"/>
              </a:buClr>
              <a:buFontTx/>
              <a:buChar char="•"/>
            </a:pPr>
            <a:r>
              <a:rPr lang="id-ID" sz="2200" b="1" dirty="0" smtClean="0">
                <a:solidFill>
                  <a:srgbClr val="00B05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Fungsi </a:t>
            </a:r>
            <a:r>
              <a:rPr lang="en-GB" sz="2200" b="1" dirty="0" err="1" smtClean="0">
                <a:solidFill>
                  <a:srgbClr val="00B05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Keuangan</a:t>
            </a:r>
            <a:r>
              <a:rPr lang="en-GB" sz="2200" b="1" dirty="0" smtClean="0">
                <a:solidFill>
                  <a:srgbClr val="00B05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solidFill>
                  <a:srgbClr val="00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meliputi</a:t>
            </a:r>
            <a:r>
              <a:rPr lang="en-GB" sz="2200" dirty="0">
                <a:solidFill>
                  <a:srgbClr val="00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solidFill>
                  <a:srgbClr val="00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modul-modul</a:t>
            </a:r>
            <a:r>
              <a:rPr lang="en-GB" sz="2200" dirty="0">
                <a:solidFill>
                  <a:srgbClr val="00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solidFill>
                  <a:srgbClr val="00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analisis</a:t>
            </a:r>
            <a:r>
              <a:rPr lang="en-GB" sz="2200" dirty="0">
                <a:solidFill>
                  <a:srgbClr val="00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solidFill>
                  <a:srgbClr val="00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portofolio</a:t>
            </a:r>
            <a:r>
              <a:rPr lang="en-GB" sz="2200" dirty="0">
                <a:solidFill>
                  <a:srgbClr val="00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, </a:t>
            </a:r>
            <a:r>
              <a:rPr lang="en-GB" sz="2200" dirty="0" err="1">
                <a:solidFill>
                  <a:srgbClr val="00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analisis</a:t>
            </a:r>
            <a:r>
              <a:rPr lang="en-GB" sz="2200" dirty="0">
                <a:solidFill>
                  <a:srgbClr val="00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solidFill>
                  <a:srgbClr val="00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risiko</a:t>
            </a:r>
            <a:r>
              <a:rPr lang="en-GB" sz="2200" dirty="0">
                <a:solidFill>
                  <a:srgbClr val="00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, </a:t>
            </a:r>
            <a:r>
              <a:rPr lang="en-GB" sz="2200" dirty="0" err="1">
                <a:solidFill>
                  <a:srgbClr val="00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analisis</a:t>
            </a:r>
            <a:r>
              <a:rPr lang="en-GB" sz="2200" dirty="0">
                <a:solidFill>
                  <a:srgbClr val="00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solidFill>
                  <a:srgbClr val="00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kredit</a:t>
            </a:r>
            <a:r>
              <a:rPr lang="en-GB" sz="2200" dirty="0">
                <a:solidFill>
                  <a:srgbClr val="00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, </a:t>
            </a:r>
            <a:r>
              <a:rPr lang="en-GB" sz="2200" dirty="0" err="1">
                <a:solidFill>
                  <a:srgbClr val="00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manajemen</a:t>
            </a:r>
            <a:r>
              <a:rPr lang="en-GB" sz="2200" dirty="0">
                <a:solidFill>
                  <a:srgbClr val="00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solidFill>
                  <a:srgbClr val="00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aktiva</a:t>
            </a:r>
            <a:r>
              <a:rPr lang="en-GB" sz="2200" dirty="0">
                <a:solidFill>
                  <a:srgbClr val="00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, </a:t>
            </a:r>
            <a:r>
              <a:rPr lang="en-GB" sz="2200" dirty="0" err="1">
                <a:solidFill>
                  <a:srgbClr val="00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sewa</a:t>
            </a:r>
            <a:r>
              <a:rPr lang="en-GB" sz="2200" dirty="0">
                <a:solidFill>
                  <a:srgbClr val="00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solidFill>
                  <a:srgbClr val="00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guna</a:t>
            </a:r>
            <a:r>
              <a:rPr lang="en-GB" sz="2200" dirty="0">
                <a:solidFill>
                  <a:srgbClr val="00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solidFill>
                  <a:srgbClr val="00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dan</a:t>
            </a:r>
            <a:r>
              <a:rPr lang="en-GB" sz="2200" dirty="0">
                <a:solidFill>
                  <a:srgbClr val="00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solidFill>
                  <a:srgbClr val="00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manajemen</a:t>
            </a:r>
            <a:r>
              <a:rPr lang="en-GB" sz="2200" dirty="0">
                <a:solidFill>
                  <a:srgbClr val="00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real </a:t>
            </a:r>
            <a:r>
              <a:rPr lang="en-GB" sz="2200" dirty="0" err="1">
                <a:solidFill>
                  <a:srgbClr val="00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estat</a:t>
            </a:r>
            <a:r>
              <a:rPr lang="en-GB" sz="2200" dirty="0">
                <a:solidFill>
                  <a:srgbClr val="00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.</a:t>
            </a:r>
            <a:r>
              <a:rPr lang="en-US" sz="2200" dirty="0">
                <a:solidFill>
                  <a:srgbClr val="00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endParaRPr lang="en-GB" sz="2200" dirty="0">
              <a:solidFill>
                <a:srgbClr val="000000"/>
              </a:solidFill>
              <a:latin typeface="Cambria" panose="02040503050406030204" pitchFamily="18" charset="0"/>
              <a:cs typeface="Times New Roman" panose="02020603050405020304" pitchFamily="18" charset="0"/>
            </a:endParaRPr>
          </a:p>
          <a:p>
            <a:endParaRPr lang="id-ID" dirty="0">
              <a:latin typeface="Cambria" panose="020405030504060302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762624" y="2693928"/>
            <a:ext cx="5795963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14400" lvl="1" indent="-457200">
              <a:lnSpc>
                <a:spcPct val="120000"/>
              </a:lnSpc>
              <a:spcBef>
                <a:spcPct val="0"/>
              </a:spcBef>
              <a:buClr>
                <a:schemeClr val="accent1"/>
              </a:buClr>
              <a:buFontTx/>
              <a:buChar char="•"/>
            </a:pPr>
            <a:r>
              <a:rPr lang="id-ID" sz="2000" b="1" dirty="0" smtClean="0">
                <a:solidFill>
                  <a:srgbClr val="00B05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Fungsi </a:t>
            </a:r>
            <a:r>
              <a:rPr lang="en-GB" sz="2000" b="1" dirty="0" err="1" smtClean="0">
                <a:solidFill>
                  <a:srgbClr val="00B05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Sumber</a:t>
            </a:r>
            <a:r>
              <a:rPr lang="en-GB" sz="2000" b="1" dirty="0" smtClean="0">
                <a:solidFill>
                  <a:srgbClr val="00B05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GB" sz="2000" b="1" dirty="0" err="1" smtClean="0">
                <a:solidFill>
                  <a:srgbClr val="00B05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Daya</a:t>
            </a:r>
            <a:r>
              <a:rPr lang="en-GB" sz="2000" b="1" dirty="0" smtClean="0">
                <a:solidFill>
                  <a:srgbClr val="00B05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GB" sz="2000" b="1" dirty="0" err="1" smtClean="0">
                <a:solidFill>
                  <a:srgbClr val="00B05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Manusia</a:t>
            </a:r>
            <a:r>
              <a:rPr lang="en-GB" sz="2000" b="1" dirty="0" smtClean="0">
                <a:solidFill>
                  <a:srgbClr val="00B05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rgbClr val="00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meliputi</a:t>
            </a:r>
            <a:r>
              <a:rPr lang="en-GB" sz="2000" dirty="0">
                <a:solidFill>
                  <a:srgbClr val="00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rgbClr val="00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modul-modul</a:t>
            </a:r>
            <a:r>
              <a:rPr lang="en-GB" sz="2000" dirty="0">
                <a:solidFill>
                  <a:srgbClr val="00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rgbClr val="00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rekruitmen</a:t>
            </a:r>
            <a:r>
              <a:rPr lang="en-GB" sz="2000" dirty="0">
                <a:solidFill>
                  <a:srgbClr val="00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, </a:t>
            </a:r>
            <a:r>
              <a:rPr lang="en-GB" sz="2000" dirty="0" err="1">
                <a:solidFill>
                  <a:srgbClr val="00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penggajian</a:t>
            </a:r>
            <a:r>
              <a:rPr lang="en-GB" sz="2000" dirty="0">
                <a:solidFill>
                  <a:srgbClr val="00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, </a:t>
            </a:r>
            <a:r>
              <a:rPr lang="en-GB" sz="2000" dirty="0" err="1">
                <a:solidFill>
                  <a:srgbClr val="00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manajemen</a:t>
            </a:r>
            <a:r>
              <a:rPr lang="en-GB" sz="2000" dirty="0">
                <a:solidFill>
                  <a:srgbClr val="00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rgbClr val="00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personil</a:t>
            </a:r>
            <a:r>
              <a:rPr lang="en-GB" sz="2000" dirty="0">
                <a:solidFill>
                  <a:srgbClr val="00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, </a:t>
            </a:r>
            <a:r>
              <a:rPr lang="en-GB" sz="2000" dirty="0" err="1">
                <a:solidFill>
                  <a:srgbClr val="00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pengembangan</a:t>
            </a:r>
            <a:r>
              <a:rPr lang="en-GB" sz="2000" dirty="0">
                <a:solidFill>
                  <a:srgbClr val="00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rgbClr val="00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karyawan</a:t>
            </a:r>
            <a:r>
              <a:rPr lang="en-GB" sz="2000" dirty="0">
                <a:solidFill>
                  <a:srgbClr val="00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rgbClr val="00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dan</a:t>
            </a:r>
            <a:r>
              <a:rPr lang="en-GB" sz="2000" dirty="0">
                <a:solidFill>
                  <a:srgbClr val="00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rgbClr val="00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manajemen</a:t>
            </a:r>
            <a:r>
              <a:rPr lang="en-GB" sz="2000" dirty="0">
                <a:solidFill>
                  <a:srgbClr val="00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rgbClr val="00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kompensasi</a:t>
            </a:r>
            <a:r>
              <a:rPr lang="en-GB" sz="2000" dirty="0">
                <a:solidFill>
                  <a:srgbClr val="00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.</a:t>
            </a:r>
            <a:r>
              <a:rPr lang="en-US" sz="2000" dirty="0">
                <a:solidFill>
                  <a:srgbClr val="00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endParaRPr lang="en-GB" sz="2000" dirty="0">
              <a:solidFill>
                <a:srgbClr val="000000"/>
              </a:solidFill>
              <a:latin typeface="Cambria" panose="02040503050406030204" pitchFamily="18" charset="0"/>
              <a:cs typeface="Times New Roman" panose="02020603050405020304" pitchFamily="18" charset="0"/>
            </a:endParaRPr>
          </a:p>
          <a:p>
            <a:pPr marL="914400" lvl="1" indent="-457200">
              <a:lnSpc>
                <a:spcPct val="120000"/>
              </a:lnSpc>
              <a:spcBef>
                <a:spcPct val="0"/>
              </a:spcBef>
              <a:buClr>
                <a:schemeClr val="accent1"/>
              </a:buClr>
              <a:buFontTx/>
              <a:buChar char="•"/>
            </a:pPr>
            <a:r>
              <a:rPr lang="id-ID" sz="2000" b="1" dirty="0" smtClean="0">
                <a:solidFill>
                  <a:srgbClr val="00B05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Fungsi </a:t>
            </a:r>
            <a:r>
              <a:rPr lang="en-GB" sz="2000" b="1" dirty="0" err="1" smtClean="0">
                <a:solidFill>
                  <a:srgbClr val="00B05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Pemasaran</a:t>
            </a:r>
            <a:r>
              <a:rPr lang="en-GB" sz="2000" b="1" dirty="0" smtClean="0">
                <a:solidFill>
                  <a:srgbClr val="00B05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rgbClr val="00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meliputi</a:t>
            </a:r>
            <a:r>
              <a:rPr lang="en-GB" sz="2000" dirty="0">
                <a:solidFill>
                  <a:srgbClr val="00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rgbClr val="00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manajemen</a:t>
            </a:r>
            <a:r>
              <a:rPr lang="en-GB" sz="2000" dirty="0">
                <a:solidFill>
                  <a:srgbClr val="00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rgbClr val="00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relasi</a:t>
            </a:r>
            <a:r>
              <a:rPr lang="en-GB" sz="2000" dirty="0">
                <a:solidFill>
                  <a:srgbClr val="00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rgbClr val="00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pelanggan</a:t>
            </a:r>
            <a:r>
              <a:rPr lang="en-GB" sz="2000" dirty="0">
                <a:solidFill>
                  <a:srgbClr val="00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, </a:t>
            </a:r>
            <a:r>
              <a:rPr lang="en-GB" sz="2000" dirty="0" err="1">
                <a:solidFill>
                  <a:srgbClr val="00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pemasukan</a:t>
            </a:r>
            <a:r>
              <a:rPr lang="en-GB" sz="2000" dirty="0">
                <a:solidFill>
                  <a:srgbClr val="00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order, </a:t>
            </a:r>
            <a:r>
              <a:rPr lang="en-GB" sz="2000" dirty="0" err="1">
                <a:solidFill>
                  <a:srgbClr val="00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pemrosesan</a:t>
            </a:r>
            <a:r>
              <a:rPr lang="en-GB" sz="2000" dirty="0">
                <a:solidFill>
                  <a:srgbClr val="00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order.</a:t>
            </a:r>
            <a:r>
              <a:rPr lang="en-US" sz="2000" dirty="0">
                <a:solidFill>
                  <a:srgbClr val="00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endParaRPr lang="en-GB" sz="2000" dirty="0">
              <a:solidFill>
                <a:srgbClr val="000000"/>
              </a:solidFill>
              <a:latin typeface="Cambria" panose="02040503050406030204" pitchFamily="18" charset="0"/>
              <a:cs typeface="Times New Roman" panose="02020603050405020304" pitchFamily="18" charset="0"/>
            </a:endParaRPr>
          </a:p>
          <a:p>
            <a:pPr marL="914400" lvl="1" indent="-457200">
              <a:lnSpc>
                <a:spcPct val="120000"/>
              </a:lnSpc>
              <a:spcBef>
                <a:spcPct val="0"/>
              </a:spcBef>
              <a:buClr>
                <a:schemeClr val="accent1"/>
              </a:buClr>
              <a:buFontTx/>
              <a:buChar char="•"/>
            </a:pPr>
            <a:r>
              <a:rPr lang="id-ID" sz="2000" b="1" dirty="0" smtClean="0">
                <a:solidFill>
                  <a:srgbClr val="00B05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Fungsi </a:t>
            </a:r>
            <a:r>
              <a:rPr lang="en-GB" sz="2000" b="1" dirty="0" err="1" smtClean="0">
                <a:solidFill>
                  <a:srgbClr val="00B05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Logistik</a:t>
            </a:r>
            <a:r>
              <a:rPr lang="en-GB" sz="2000" b="1" dirty="0" smtClean="0">
                <a:solidFill>
                  <a:srgbClr val="00B05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rgbClr val="00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meliputi</a:t>
            </a:r>
            <a:r>
              <a:rPr lang="en-GB" sz="2000" dirty="0">
                <a:solidFill>
                  <a:srgbClr val="00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rgbClr val="00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perencanaan</a:t>
            </a:r>
            <a:r>
              <a:rPr lang="en-GB" sz="2000" dirty="0">
                <a:solidFill>
                  <a:srgbClr val="00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rgbClr val="00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produksi</a:t>
            </a:r>
            <a:r>
              <a:rPr lang="en-GB" sz="2000" dirty="0">
                <a:solidFill>
                  <a:srgbClr val="00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, </a:t>
            </a:r>
            <a:r>
              <a:rPr lang="en-GB" sz="2000" dirty="0" err="1">
                <a:solidFill>
                  <a:srgbClr val="00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manajemen</a:t>
            </a:r>
            <a:r>
              <a:rPr lang="en-GB" sz="2000" dirty="0">
                <a:solidFill>
                  <a:srgbClr val="00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material, </a:t>
            </a:r>
            <a:r>
              <a:rPr lang="en-GB" sz="2000" dirty="0" err="1">
                <a:solidFill>
                  <a:srgbClr val="00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manajemen</a:t>
            </a:r>
            <a:r>
              <a:rPr lang="en-GB" sz="2000" dirty="0">
                <a:solidFill>
                  <a:srgbClr val="00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rgbClr val="00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pabrik</a:t>
            </a:r>
            <a:r>
              <a:rPr lang="en-GB" sz="2000" dirty="0">
                <a:solidFill>
                  <a:srgbClr val="00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.</a:t>
            </a:r>
            <a:r>
              <a:rPr lang="en-US" sz="2000" dirty="0">
                <a:solidFill>
                  <a:srgbClr val="00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endParaRPr lang="en-GB" sz="2000" dirty="0">
              <a:solidFill>
                <a:srgbClr val="000000"/>
              </a:solidFill>
              <a:latin typeface="Cambria" panose="020405030504060302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735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154957" y="5514974"/>
            <a:ext cx="8825657" cy="566738"/>
          </a:xfrm>
        </p:spPr>
        <p:txBody>
          <a:bodyPr>
            <a:noAutofit/>
          </a:bodyPr>
          <a:lstStyle/>
          <a:p>
            <a:pPr algn="ctr"/>
            <a:r>
              <a:rPr lang="id-ID" sz="3600" b="1" dirty="0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Sebelum menggunakan ERP</a:t>
            </a:r>
            <a:endParaRPr lang="id-ID" sz="3600" b="1" dirty="0">
              <a:ln w="12700">
                <a:solidFill>
                  <a:schemeClr val="accent3">
                    <a:lumMod val="50000"/>
                  </a:schemeClr>
                </a:solidFill>
                <a:prstDash val="solid"/>
              </a:ln>
              <a:pattFill prst="narHorz">
                <a:fgClr>
                  <a:schemeClr val="accent3"/>
                </a:fgClr>
                <a:bgClr>
                  <a:schemeClr val="accent3">
                    <a:lumMod val="40000"/>
                    <a:lumOff val="60000"/>
                  </a:schemeClr>
                </a:bgClr>
              </a:pattFill>
              <a:effectLst>
                <a:innerShdw blurRad="177800">
                  <a:schemeClr val="accent3">
                    <a:lumMod val="50000"/>
                  </a:schemeClr>
                </a:innerShdw>
              </a:effectLst>
            </a:endParaRPr>
          </a:p>
        </p:txBody>
      </p:sp>
      <p:grpSp>
        <p:nvGrpSpPr>
          <p:cNvPr id="77" name="Group 76"/>
          <p:cNvGrpSpPr/>
          <p:nvPr/>
        </p:nvGrpSpPr>
        <p:grpSpPr>
          <a:xfrm>
            <a:off x="661987" y="261939"/>
            <a:ext cx="10868026" cy="4803774"/>
            <a:chOff x="304800" y="1676401"/>
            <a:chExt cx="8610600" cy="4803774"/>
          </a:xfrm>
        </p:grpSpPr>
        <p:grpSp>
          <p:nvGrpSpPr>
            <p:cNvPr id="78" name="Group 89"/>
            <p:cNvGrpSpPr>
              <a:grpSpLocks/>
            </p:cNvGrpSpPr>
            <p:nvPr/>
          </p:nvGrpSpPr>
          <p:grpSpPr bwMode="auto">
            <a:xfrm>
              <a:off x="6781797" y="1905000"/>
              <a:ext cx="990600" cy="1222375"/>
              <a:chOff x="4272" y="1200"/>
              <a:chExt cx="624" cy="770"/>
            </a:xfrm>
          </p:grpSpPr>
          <p:pic>
            <p:nvPicPr>
              <p:cNvPr id="145" name="Picture 6" descr="customers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272" y="1200"/>
                <a:ext cx="624" cy="62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46" name="Rectangle 7"/>
              <p:cNvSpPr>
                <a:spLocks noChangeArrowheads="1"/>
              </p:cNvSpPr>
              <p:nvPr/>
            </p:nvSpPr>
            <p:spPr bwMode="auto">
              <a:xfrm>
                <a:off x="4272" y="1776"/>
                <a:ext cx="506" cy="19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9pPr>
              </a:lstStyle>
              <a:p>
                <a:pPr eaLnBrk="1" hangingPunct="1"/>
                <a:r>
                  <a:rPr lang="en-US" sz="1400" b="1">
                    <a:latin typeface="Times New Roman" panose="02020603050405020304" pitchFamily="18" charset="0"/>
                  </a:rPr>
                  <a:t>Customers</a:t>
                </a:r>
              </a:p>
            </p:txBody>
          </p:sp>
        </p:grpSp>
        <p:grpSp>
          <p:nvGrpSpPr>
            <p:cNvPr id="79" name="Group 88"/>
            <p:cNvGrpSpPr>
              <a:grpSpLocks/>
            </p:cNvGrpSpPr>
            <p:nvPr/>
          </p:nvGrpSpPr>
          <p:grpSpPr bwMode="auto">
            <a:xfrm>
              <a:off x="3276601" y="1676401"/>
              <a:ext cx="2128838" cy="1441451"/>
              <a:chOff x="2064" y="1056"/>
              <a:chExt cx="1341" cy="908"/>
            </a:xfrm>
          </p:grpSpPr>
          <p:pic>
            <p:nvPicPr>
              <p:cNvPr id="141" name="Picture 3" descr="database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829" y="1056"/>
                <a:ext cx="576" cy="57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42" name="Rectangle 4"/>
              <p:cNvSpPr>
                <a:spLocks noChangeArrowheads="1"/>
              </p:cNvSpPr>
              <p:nvPr/>
            </p:nvSpPr>
            <p:spPr bwMode="auto">
              <a:xfrm>
                <a:off x="2935" y="1615"/>
                <a:ext cx="463" cy="34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9pPr>
              </a:lstStyle>
              <a:p>
                <a:pPr algn="ctr" eaLnBrk="1" hangingPunct="1"/>
                <a:r>
                  <a:rPr lang="en-US" sz="1000" b="1">
                    <a:latin typeface="Times New Roman" panose="02020603050405020304" pitchFamily="18" charset="0"/>
                  </a:rPr>
                  <a:t>Customer</a:t>
                </a:r>
              </a:p>
              <a:p>
                <a:pPr algn="ctr" eaLnBrk="1" hangingPunct="1"/>
                <a:r>
                  <a:rPr lang="en-US" sz="1000" b="1">
                    <a:latin typeface="Times New Roman" panose="02020603050405020304" pitchFamily="18" charset="0"/>
                  </a:rPr>
                  <a:t>Demographic</a:t>
                </a:r>
              </a:p>
              <a:p>
                <a:pPr algn="ctr" eaLnBrk="1" hangingPunct="1"/>
                <a:r>
                  <a:rPr lang="en-US" sz="1000" b="1">
                    <a:latin typeface="Times New Roman" panose="02020603050405020304" pitchFamily="18" charset="0"/>
                  </a:rPr>
                  <a:t>Files</a:t>
                </a:r>
              </a:p>
            </p:txBody>
          </p:sp>
          <p:pic>
            <p:nvPicPr>
              <p:cNvPr id="143" name="Picture 5" descr="sales1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064" y="1248"/>
                <a:ext cx="624" cy="62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44" name="Rectangle 8"/>
              <p:cNvSpPr>
                <a:spLocks noChangeArrowheads="1"/>
              </p:cNvSpPr>
              <p:nvPr/>
            </p:nvSpPr>
            <p:spPr bwMode="auto">
              <a:xfrm>
                <a:off x="2064" y="1728"/>
                <a:ext cx="515" cy="19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9pPr>
              </a:lstStyle>
              <a:p>
                <a:pPr eaLnBrk="1" hangingPunct="1"/>
                <a:r>
                  <a:rPr lang="en-US" sz="1400" b="1">
                    <a:latin typeface="Times New Roman" panose="02020603050405020304" pitchFamily="18" charset="0"/>
                  </a:rPr>
                  <a:t>Sales Dept.</a:t>
                </a:r>
              </a:p>
            </p:txBody>
          </p:sp>
        </p:grpSp>
        <p:grpSp>
          <p:nvGrpSpPr>
            <p:cNvPr id="80" name="Group 93"/>
            <p:cNvGrpSpPr>
              <a:grpSpLocks/>
            </p:cNvGrpSpPr>
            <p:nvPr/>
          </p:nvGrpSpPr>
          <p:grpSpPr bwMode="auto">
            <a:xfrm>
              <a:off x="4572000" y="4419600"/>
              <a:ext cx="838200" cy="917575"/>
              <a:chOff x="2880" y="2784"/>
              <a:chExt cx="528" cy="578"/>
            </a:xfrm>
          </p:grpSpPr>
          <p:pic>
            <p:nvPicPr>
              <p:cNvPr id="139" name="Picture 11" descr="vendor"/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880" y="2784"/>
                <a:ext cx="528" cy="52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40" name="Rectangle 16"/>
              <p:cNvSpPr>
                <a:spLocks noChangeArrowheads="1"/>
              </p:cNvSpPr>
              <p:nvPr/>
            </p:nvSpPr>
            <p:spPr bwMode="auto">
              <a:xfrm>
                <a:off x="2883" y="3168"/>
                <a:ext cx="373" cy="19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9pPr>
              </a:lstStyle>
              <a:p>
                <a:pPr eaLnBrk="1" hangingPunct="1"/>
                <a:r>
                  <a:rPr lang="en-US" sz="1400" b="1">
                    <a:latin typeface="Times New Roman" panose="02020603050405020304" pitchFamily="18" charset="0"/>
                  </a:rPr>
                  <a:t>Vendor</a:t>
                </a:r>
              </a:p>
            </p:txBody>
          </p:sp>
        </p:grpSp>
        <p:grpSp>
          <p:nvGrpSpPr>
            <p:cNvPr id="81" name="Group 90"/>
            <p:cNvGrpSpPr>
              <a:grpSpLocks/>
            </p:cNvGrpSpPr>
            <p:nvPr/>
          </p:nvGrpSpPr>
          <p:grpSpPr bwMode="auto">
            <a:xfrm>
              <a:off x="5791200" y="2209802"/>
              <a:ext cx="838200" cy="461963"/>
              <a:chOff x="3648" y="1392"/>
              <a:chExt cx="528" cy="291"/>
            </a:xfrm>
          </p:grpSpPr>
          <p:sp>
            <p:nvSpPr>
              <p:cNvPr id="137" name="Line 19"/>
              <p:cNvSpPr>
                <a:spLocks noChangeShapeType="1"/>
              </p:cNvSpPr>
              <p:nvPr/>
            </p:nvSpPr>
            <p:spPr bwMode="auto">
              <a:xfrm>
                <a:off x="3648" y="1680"/>
                <a:ext cx="528" cy="0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 type="triangle" w="med" len="med"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d-ID"/>
              </a:p>
            </p:txBody>
          </p:sp>
          <p:sp>
            <p:nvSpPr>
              <p:cNvPr id="138" name="Text Box 20"/>
              <p:cNvSpPr txBox="1">
                <a:spLocks noChangeArrowheads="1"/>
              </p:cNvSpPr>
              <p:nvPr/>
            </p:nvSpPr>
            <p:spPr bwMode="auto">
              <a:xfrm>
                <a:off x="3711" y="1392"/>
                <a:ext cx="327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9pPr>
              </a:lstStyle>
              <a:p>
                <a:pPr algn="ctr" eaLnBrk="1" hangingPunct="1"/>
                <a:r>
                  <a:rPr lang="en-US" sz="1200" b="1">
                    <a:latin typeface="Times New Roman" panose="02020603050405020304" pitchFamily="18" charset="0"/>
                  </a:rPr>
                  <a:t>Orders</a:t>
                </a:r>
              </a:p>
              <a:p>
                <a:pPr algn="ctr" eaLnBrk="1" hangingPunct="1"/>
                <a:r>
                  <a:rPr lang="en-US" sz="1200" b="1">
                    <a:latin typeface="Times New Roman" panose="02020603050405020304" pitchFamily="18" charset="0"/>
                  </a:rPr>
                  <a:t>Parts</a:t>
                </a:r>
                <a:endParaRPr lang="en-US" b="1">
                  <a:latin typeface="Times New Roman" panose="02020603050405020304" pitchFamily="18" charset="0"/>
                </a:endParaRPr>
              </a:p>
            </p:txBody>
          </p:sp>
        </p:grpSp>
        <p:grpSp>
          <p:nvGrpSpPr>
            <p:cNvPr id="82" name="Group 91"/>
            <p:cNvGrpSpPr>
              <a:grpSpLocks/>
            </p:cNvGrpSpPr>
            <p:nvPr/>
          </p:nvGrpSpPr>
          <p:grpSpPr bwMode="auto">
            <a:xfrm>
              <a:off x="914400" y="2819400"/>
              <a:ext cx="1905000" cy="1603375"/>
              <a:chOff x="576" y="1776"/>
              <a:chExt cx="1200" cy="1010"/>
            </a:xfrm>
          </p:grpSpPr>
          <p:pic>
            <p:nvPicPr>
              <p:cNvPr id="133" name="Picture 14" descr="accounting2"/>
              <p:cNvPicPr>
                <a:picLocks noChangeAspect="1" noChangeArrowheads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200" y="2112"/>
                <a:ext cx="576" cy="57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34" name="Rectangle 15"/>
              <p:cNvSpPr>
                <a:spLocks noChangeArrowheads="1"/>
              </p:cNvSpPr>
              <p:nvPr/>
            </p:nvSpPr>
            <p:spPr bwMode="auto">
              <a:xfrm>
                <a:off x="1152" y="2592"/>
                <a:ext cx="530" cy="19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9pPr>
              </a:lstStyle>
              <a:p>
                <a:pPr eaLnBrk="1" hangingPunct="1"/>
                <a:r>
                  <a:rPr lang="en-US" sz="1400" b="1">
                    <a:latin typeface="Times New Roman" panose="02020603050405020304" pitchFamily="18" charset="0"/>
                  </a:rPr>
                  <a:t>Accounting</a:t>
                </a:r>
              </a:p>
            </p:txBody>
          </p:sp>
          <p:pic>
            <p:nvPicPr>
              <p:cNvPr id="135" name="Picture 37" descr="database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76" y="1776"/>
                <a:ext cx="576" cy="57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36" name="Rectangle 38"/>
              <p:cNvSpPr>
                <a:spLocks noChangeArrowheads="1"/>
              </p:cNvSpPr>
              <p:nvPr/>
            </p:nvSpPr>
            <p:spPr bwMode="auto">
              <a:xfrm>
                <a:off x="696" y="2304"/>
                <a:ext cx="405" cy="25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9pPr>
              </a:lstStyle>
              <a:p>
                <a:pPr algn="ctr" eaLnBrk="1" hangingPunct="1"/>
                <a:r>
                  <a:rPr lang="en-US" sz="1000" b="1">
                    <a:latin typeface="Times New Roman" panose="02020603050405020304" pitchFamily="18" charset="0"/>
                  </a:rPr>
                  <a:t>Accounting</a:t>
                </a:r>
              </a:p>
              <a:p>
                <a:pPr algn="ctr" eaLnBrk="1" hangingPunct="1"/>
                <a:r>
                  <a:rPr lang="en-US" sz="1000" b="1">
                    <a:latin typeface="Times New Roman" panose="02020603050405020304" pitchFamily="18" charset="0"/>
                  </a:rPr>
                  <a:t>Files</a:t>
                </a:r>
              </a:p>
            </p:txBody>
          </p:sp>
        </p:grpSp>
        <p:grpSp>
          <p:nvGrpSpPr>
            <p:cNvPr id="83" name="Group 92"/>
            <p:cNvGrpSpPr>
              <a:grpSpLocks/>
            </p:cNvGrpSpPr>
            <p:nvPr/>
          </p:nvGrpSpPr>
          <p:grpSpPr bwMode="auto">
            <a:xfrm>
              <a:off x="304800" y="5105400"/>
              <a:ext cx="1905000" cy="1374775"/>
              <a:chOff x="192" y="3216"/>
              <a:chExt cx="1200" cy="866"/>
            </a:xfrm>
          </p:grpSpPr>
          <p:pic>
            <p:nvPicPr>
              <p:cNvPr id="129" name="Picture 9" descr="purchasing"/>
              <p:cNvPicPr>
                <a:picLocks noChangeAspect="1" noChangeArrowheads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864" y="3408"/>
                <a:ext cx="528" cy="52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30" name="Rectangle 10"/>
              <p:cNvSpPr>
                <a:spLocks noChangeArrowheads="1"/>
              </p:cNvSpPr>
              <p:nvPr/>
            </p:nvSpPr>
            <p:spPr bwMode="auto">
              <a:xfrm>
                <a:off x="768" y="3888"/>
                <a:ext cx="523" cy="19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9pPr>
              </a:lstStyle>
              <a:p>
                <a:pPr eaLnBrk="1" hangingPunct="1"/>
                <a:r>
                  <a:rPr lang="en-US" sz="1400" b="1">
                    <a:latin typeface="Times New Roman" panose="02020603050405020304" pitchFamily="18" charset="0"/>
                  </a:rPr>
                  <a:t>Purchasing</a:t>
                </a:r>
              </a:p>
            </p:txBody>
          </p:sp>
          <p:pic>
            <p:nvPicPr>
              <p:cNvPr id="131" name="Picture 41" descr="database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92" y="3216"/>
                <a:ext cx="576" cy="57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32" name="Rectangle 42"/>
              <p:cNvSpPr>
                <a:spLocks noChangeArrowheads="1"/>
              </p:cNvSpPr>
              <p:nvPr/>
            </p:nvSpPr>
            <p:spPr bwMode="auto">
              <a:xfrm>
                <a:off x="330" y="3792"/>
                <a:ext cx="401" cy="25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9pPr>
              </a:lstStyle>
              <a:p>
                <a:pPr algn="ctr" eaLnBrk="1" hangingPunct="1"/>
                <a:r>
                  <a:rPr lang="en-US" sz="1000" b="1">
                    <a:latin typeface="Times New Roman" panose="02020603050405020304" pitchFamily="18" charset="0"/>
                  </a:rPr>
                  <a:t>Purchasing</a:t>
                </a:r>
              </a:p>
              <a:p>
                <a:pPr algn="ctr" eaLnBrk="1" hangingPunct="1"/>
                <a:r>
                  <a:rPr lang="en-US" sz="1000" b="1">
                    <a:latin typeface="Times New Roman" panose="02020603050405020304" pitchFamily="18" charset="0"/>
                  </a:rPr>
                  <a:t>Files</a:t>
                </a:r>
              </a:p>
            </p:txBody>
          </p:sp>
        </p:grpSp>
        <p:grpSp>
          <p:nvGrpSpPr>
            <p:cNvPr id="84" name="Group 97"/>
            <p:cNvGrpSpPr>
              <a:grpSpLocks/>
            </p:cNvGrpSpPr>
            <p:nvPr/>
          </p:nvGrpSpPr>
          <p:grpSpPr bwMode="auto">
            <a:xfrm>
              <a:off x="2209800" y="4953003"/>
              <a:ext cx="2057400" cy="919163"/>
              <a:chOff x="1392" y="3120"/>
              <a:chExt cx="1296" cy="579"/>
            </a:xfrm>
          </p:grpSpPr>
          <p:sp>
            <p:nvSpPr>
              <p:cNvPr id="127" name="Text Box 24"/>
              <p:cNvSpPr txBox="1">
                <a:spLocks noChangeArrowheads="1"/>
              </p:cNvSpPr>
              <p:nvPr/>
            </p:nvSpPr>
            <p:spPr bwMode="auto">
              <a:xfrm>
                <a:off x="1820" y="3408"/>
                <a:ext cx="600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9pPr>
              </a:lstStyle>
              <a:p>
                <a:pPr algn="ctr" eaLnBrk="1" hangingPunct="1"/>
                <a:r>
                  <a:rPr lang="en-US" sz="1200" b="1">
                    <a:latin typeface="Times New Roman" panose="02020603050405020304" pitchFamily="18" charset="0"/>
                  </a:rPr>
                  <a:t>Order is placed</a:t>
                </a:r>
              </a:p>
              <a:p>
                <a:pPr algn="ctr" eaLnBrk="1" hangingPunct="1"/>
                <a:r>
                  <a:rPr lang="en-US" sz="1200" b="1">
                    <a:latin typeface="Times New Roman" panose="02020603050405020304" pitchFamily="18" charset="0"/>
                  </a:rPr>
                  <a:t>with Vendor</a:t>
                </a:r>
                <a:endParaRPr lang="en-US" b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28" name="Line 46"/>
              <p:cNvSpPr>
                <a:spLocks noChangeShapeType="1"/>
              </p:cNvSpPr>
              <p:nvPr/>
            </p:nvSpPr>
            <p:spPr bwMode="auto">
              <a:xfrm flipV="1">
                <a:off x="1392" y="3120"/>
                <a:ext cx="1296" cy="432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id-ID"/>
              </a:p>
            </p:txBody>
          </p:sp>
        </p:grpSp>
        <p:grpSp>
          <p:nvGrpSpPr>
            <p:cNvPr id="85" name="Group 103"/>
            <p:cNvGrpSpPr>
              <a:grpSpLocks/>
            </p:cNvGrpSpPr>
            <p:nvPr/>
          </p:nvGrpSpPr>
          <p:grpSpPr bwMode="auto">
            <a:xfrm>
              <a:off x="2895600" y="4191003"/>
              <a:ext cx="1600200" cy="690563"/>
              <a:chOff x="1824" y="2640"/>
              <a:chExt cx="1008" cy="435"/>
            </a:xfrm>
          </p:grpSpPr>
          <p:sp>
            <p:nvSpPr>
              <p:cNvPr id="125" name="Text Box 32"/>
              <p:cNvSpPr txBox="1">
                <a:spLocks noChangeArrowheads="1"/>
              </p:cNvSpPr>
              <p:nvPr/>
            </p:nvSpPr>
            <p:spPr bwMode="auto">
              <a:xfrm>
                <a:off x="1881" y="2784"/>
                <a:ext cx="451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9pPr>
              </a:lstStyle>
              <a:p>
                <a:pPr algn="ctr" eaLnBrk="1" hangingPunct="1"/>
                <a:r>
                  <a:rPr lang="en-US" sz="1200" b="1">
                    <a:latin typeface="Times New Roman" panose="02020603050405020304" pitchFamily="18" charset="0"/>
                  </a:rPr>
                  <a:t>Invoices</a:t>
                </a:r>
              </a:p>
              <a:p>
                <a:pPr algn="ctr" eaLnBrk="1" hangingPunct="1"/>
                <a:r>
                  <a:rPr lang="en-US" sz="1200" b="1">
                    <a:latin typeface="Times New Roman" panose="02020603050405020304" pitchFamily="18" charset="0"/>
                  </a:rPr>
                  <a:t>accounting</a:t>
                </a:r>
                <a:endParaRPr lang="en-US" b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26" name="Line 65"/>
              <p:cNvSpPr>
                <a:spLocks noChangeShapeType="1"/>
              </p:cNvSpPr>
              <p:nvPr/>
            </p:nvSpPr>
            <p:spPr bwMode="auto">
              <a:xfrm flipH="1" flipV="1">
                <a:off x="1824" y="2640"/>
                <a:ext cx="1008" cy="288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id-ID"/>
              </a:p>
            </p:txBody>
          </p:sp>
        </p:grpSp>
        <p:grpSp>
          <p:nvGrpSpPr>
            <p:cNvPr id="86" name="Group 94"/>
            <p:cNvGrpSpPr>
              <a:grpSpLocks/>
            </p:cNvGrpSpPr>
            <p:nvPr/>
          </p:nvGrpSpPr>
          <p:grpSpPr bwMode="auto">
            <a:xfrm>
              <a:off x="7086600" y="4572000"/>
              <a:ext cx="1828800" cy="1695450"/>
              <a:chOff x="4464" y="2880"/>
              <a:chExt cx="1152" cy="1068"/>
            </a:xfrm>
          </p:grpSpPr>
          <p:pic>
            <p:nvPicPr>
              <p:cNvPr id="121" name="Picture 12" descr="waarehouse"/>
              <p:cNvPicPr>
                <a:picLocks noChangeAspect="1" noChangeArrowheads="1"/>
              </p:cNvPicPr>
              <p:nvPr/>
            </p:nvPicPr>
            <p:blipFill>
              <a:blip r:embed="rId8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464" y="2880"/>
                <a:ext cx="816" cy="59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22" name="Picture 40" descr="database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040" y="3360"/>
                <a:ext cx="576" cy="57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23" name="Rectangle 43"/>
              <p:cNvSpPr>
                <a:spLocks noChangeArrowheads="1"/>
              </p:cNvSpPr>
              <p:nvPr/>
            </p:nvSpPr>
            <p:spPr bwMode="auto">
              <a:xfrm>
                <a:off x="4680" y="3696"/>
                <a:ext cx="363" cy="25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9pPr>
              </a:lstStyle>
              <a:p>
                <a:pPr algn="ctr" eaLnBrk="1" hangingPunct="1"/>
                <a:r>
                  <a:rPr lang="en-US" sz="1000" b="1">
                    <a:latin typeface="Times New Roman" panose="02020603050405020304" pitchFamily="18" charset="0"/>
                  </a:rPr>
                  <a:t>Inventory</a:t>
                </a:r>
              </a:p>
              <a:p>
                <a:pPr algn="ctr" eaLnBrk="1" hangingPunct="1"/>
                <a:r>
                  <a:rPr lang="en-US" sz="1000" b="1">
                    <a:latin typeface="Times New Roman" panose="02020603050405020304" pitchFamily="18" charset="0"/>
                  </a:rPr>
                  <a:t>Files</a:t>
                </a:r>
              </a:p>
            </p:txBody>
          </p:sp>
          <p:sp>
            <p:nvSpPr>
              <p:cNvPr id="124" name="Rectangle 13"/>
              <p:cNvSpPr>
                <a:spLocks noChangeArrowheads="1"/>
              </p:cNvSpPr>
              <p:nvPr/>
            </p:nvSpPr>
            <p:spPr bwMode="auto">
              <a:xfrm>
                <a:off x="4526" y="3264"/>
                <a:ext cx="519" cy="19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9pPr>
              </a:lstStyle>
              <a:p>
                <a:pPr eaLnBrk="1" hangingPunct="1"/>
                <a:r>
                  <a:rPr lang="en-US" sz="1400" b="1">
                    <a:latin typeface="Times New Roman" panose="02020603050405020304" pitchFamily="18" charset="0"/>
                  </a:rPr>
                  <a:t>Warehouse</a:t>
                </a:r>
              </a:p>
            </p:txBody>
          </p:sp>
        </p:grpSp>
        <p:grpSp>
          <p:nvGrpSpPr>
            <p:cNvPr id="87" name="Group 107"/>
            <p:cNvGrpSpPr>
              <a:grpSpLocks/>
            </p:cNvGrpSpPr>
            <p:nvPr/>
          </p:nvGrpSpPr>
          <p:grpSpPr bwMode="auto">
            <a:xfrm>
              <a:off x="4038600" y="3048000"/>
              <a:ext cx="4038600" cy="1752600"/>
              <a:chOff x="2544" y="1920"/>
              <a:chExt cx="2544" cy="1104"/>
            </a:xfrm>
          </p:grpSpPr>
          <p:sp>
            <p:nvSpPr>
              <p:cNvPr id="117" name="Line 68"/>
              <p:cNvSpPr>
                <a:spLocks noChangeShapeType="1"/>
              </p:cNvSpPr>
              <p:nvPr/>
            </p:nvSpPr>
            <p:spPr bwMode="auto">
              <a:xfrm flipH="1">
                <a:off x="2544" y="2160"/>
                <a:ext cx="2544" cy="0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id-ID"/>
              </a:p>
            </p:txBody>
          </p:sp>
          <p:sp>
            <p:nvSpPr>
              <p:cNvPr id="118" name="Line 71"/>
              <p:cNvSpPr>
                <a:spLocks noChangeShapeType="1"/>
              </p:cNvSpPr>
              <p:nvPr/>
            </p:nvSpPr>
            <p:spPr bwMode="auto">
              <a:xfrm flipV="1">
                <a:off x="2544" y="1920"/>
                <a:ext cx="0" cy="240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id-ID"/>
              </a:p>
            </p:txBody>
          </p:sp>
          <p:sp>
            <p:nvSpPr>
              <p:cNvPr id="119" name="Line 72"/>
              <p:cNvSpPr>
                <a:spLocks noChangeShapeType="1"/>
              </p:cNvSpPr>
              <p:nvPr/>
            </p:nvSpPr>
            <p:spPr bwMode="auto">
              <a:xfrm>
                <a:off x="5088" y="2160"/>
                <a:ext cx="0" cy="864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id-ID"/>
              </a:p>
            </p:txBody>
          </p:sp>
          <p:sp>
            <p:nvSpPr>
              <p:cNvPr id="120" name="Text Box 78"/>
              <p:cNvSpPr txBox="1">
                <a:spLocks noChangeArrowheads="1"/>
              </p:cNvSpPr>
              <p:nvPr/>
            </p:nvSpPr>
            <p:spPr bwMode="auto">
              <a:xfrm>
                <a:off x="3397" y="2016"/>
                <a:ext cx="641" cy="17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9pPr>
              </a:lstStyle>
              <a:p>
                <a:pPr algn="ctr" eaLnBrk="1" hangingPunct="1"/>
                <a:r>
                  <a:rPr lang="en-US" sz="1200" b="1">
                    <a:latin typeface="Times New Roman" panose="02020603050405020304" pitchFamily="18" charset="0"/>
                  </a:rPr>
                  <a:t>Checks for Parts</a:t>
                </a:r>
              </a:p>
            </p:txBody>
          </p:sp>
        </p:grpSp>
        <p:grpSp>
          <p:nvGrpSpPr>
            <p:cNvPr id="88" name="Group 105"/>
            <p:cNvGrpSpPr>
              <a:grpSpLocks/>
            </p:cNvGrpSpPr>
            <p:nvPr/>
          </p:nvGrpSpPr>
          <p:grpSpPr bwMode="auto">
            <a:xfrm>
              <a:off x="3810000" y="3048000"/>
              <a:ext cx="3962400" cy="1752600"/>
              <a:chOff x="2400" y="1920"/>
              <a:chExt cx="2496" cy="1104"/>
            </a:xfrm>
          </p:grpSpPr>
          <p:sp>
            <p:nvSpPr>
              <p:cNvPr id="113" name="Line 69"/>
              <p:cNvSpPr>
                <a:spLocks noChangeShapeType="1"/>
              </p:cNvSpPr>
              <p:nvPr/>
            </p:nvSpPr>
            <p:spPr bwMode="auto">
              <a:xfrm flipH="1">
                <a:off x="2400" y="2304"/>
                <a:ext cx="2496" cy="0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id-ID"/>
              </a:p>
            </p:txBody>
          </p:sp>
          <p:sp>
            <p:nvSpPr>
              <p:cNvPr id="114" name="Line 73"/>
              <p:cNvSpPr>
                <a:spLocks noChangeShapeType="1"/>
              </p:cNvSpPr>
              <p:nvPr/>
            </p:nvSpPr>
            <p:spPr bwMode="auto">
              <a:xfrm>
                <a:off x="4896" y="2304"/>
                <a:ext cx="0" cy="720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id-ID"/>
              </a:p>
            </p:txBody>
          </p:sp>
          <p:sp>
            <p:nvSpPr>
              <p:cNvPr id="115" name="Line 75"/>
              <p:cNvSpPr>
                <a:spLocks noChangeShapeType="1"/>
              </p:cNvSpPr>
              <p:nvPr/>
            </p:nvSpPr>
            <p:spPr bwMode="auto">
              <a:xfrm flipV="1">
                <a:off x="2400" y="1920"/>
                <a:ext cx="0" cy="384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id-ID"/>
              </a:p>
            </p:txBody>
          </p:sp>
          <p:sp>
            <p:nvSpPr>
              <p:cNvPr id="116" name="Text Box 79"/>
              <p:cNvSpPr txBox="1">
                <a:spLocks noChangeArrowheads="1"/>
              </p:cNvSpPr>
              <p:nvPr/>
            </p:nvSpPr>
            <p:spPr bwMode="auto">
              <a:xfrm>
                <a:off x="2846" y="2160"/>
                <a:ext cx="943" cy="17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9pPr>
              </a:lstStyle>
              <a:p>
                <a:pPr algn="ctr" eaLnBrk="1" hangingPunct="1"/>
                <a:r>
                  <a:rPr lang="en-US" sz="1200" b="1">
                    <a:latin typeface="Times New Roman" panose="02020603050405020304" pitchFamily="18" charset="0"/>
                  </a:rPr>
                  <a:t>Calls back  “Not in stock”</a:t>
                </a:r>
              </a:p>
            </p:txBody>
          </p:sp>
        </p:grpSp>
        <p:grpSp>
          <p:nvGrpSpPr>
            <p:cNvPr id="89" name="Group 106"/>
            <p:cNvGrpSpPr>
              <a:grpSpLocks/>
            </p:cNvGrpSpPr>
            <p:nvPr/>
          </p:nvGrpSpPr>
          <p:grpSpPr bwMode="auto">
            <a:xfrm>
              <a:off x="3581400" y="3048000"/>
              <a:ext cx="3886200" cy="1752600"/>
              <a:chOff x="2256" y="1920"/>
              <a:chExt cx="2448" cy="1104"/>
            </a:xfrm>
          </p:grpSpPr>
          <p:sp>
            <p:nvSpPr>
              <p:cNvPr id="109" name="Line 70"/>
              <p:cNvSpPr>
                <a:spLocks noChangeShapeType="1"/>
              </p:cNvSpPr>
              <p:nvPr/>
            </p:nvSpPr>
            <p:spPr bwMode="auto">
              <a:xfrm flipH="1">
                <a:off x="2256" y="2448"/>
                <a:ext cx="2448" cy="0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id-ID"/>
              </a:p>
            </p:txBody>
          </p:sp>
          <p:sp>
            <p:nvSpPr>
              <p:cNvPr id="110" name="Line 74"/>
              <p:cNvSpPr>
                <a:spLocks noChangeShapeType="1"/>
              </p:cNvSpPr>
              <p:nvPr/>
            </p:nvSpPr>
            <p:spPr bwMode="auto">
              <a:xfrm>
                <a:off x="4704" y="2448"/>
                <a:ext cx="0" cy="576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id-ID"/>
              </a:p>
            </p:txBody>
          </p:sp>
          <p:sp>
            <p:nvSpPr>
              <p:cNvPr id="111" name="Line 76"/>
              <p:cNvSpPr>
                <a:spLocks noChangeShapeType="1"/>
              </p:cNvSpPr>
              <p:nvPr/>
            </p:nvSpPr>
            <p:spPr bwMode="auto">
              <a:xfrm flipV="1">
                <a:off x="2256" y="1920"/>
                <a:ext cx="0" cy="528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id-ID"/>
              </a:p>
            </p:txBody>
          </p:sp>
          <p:sp>
            <p:nvSpPr>
              <p:cNvPr id="112" name="Text Box 80"/>
              <p:cNvSpPr txBox="1">
                <a:spLocks noChangeArrowheads="1"/>
              </p:cNvSpPr>
              <p:nvPr/>
            </p:nvSpPr>
            <p:spPr bwMode="auto">
              <a:xfrm>
                <a:off x="2836" y="2304"/>
                <a:ext cx="866" cy="17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9pPr>
              </a:lstStyle>
              <a:p>
                <a:pPr algn="ctr" eaLnBrk="1" hangingPunct="1"/>
                <a:r>
                  <a:rPr lang="en-US" sz="1200" b="1">
                    <a:latin typeface="Times New Roman" panose="02020603050405020304" pitchFamily="18" charset="0"/>
                  </a:rPr>
                  <a:t>“We ordered the parts”</a:t>
                </a:r>
              </a:p>
            </p:txBody>
          </p:sp>
        </p:grpSp>
        <p:grpSp>
          <p:nvGrpSpPr>
            <p:cNvPr id="90" name="Group 99"/>
            <p:cNvGrpSpPr>
              <a:grpSpLocks/>
            </p:cNvGrpSpPr>
            <p:nvPr/>
          </p:nvGrpSpPr>
          <p:grpSpPr bwMode="auto">
            <a:xfrm>
              <a:off x="2362200" y="5257800"/>
              <a:ext cx="4495800" cy="914400"/>
              <a:chOff x="1488" y="3312"/>
              <a:chExt cx="2832" cy="576"/>
            </a:xfrm>
          </p:grpSpPr>
          <p:sp>
            <p:nvSpPr>
              <p:cNvPr id="107" name="Line 51"/>
              <p:cNvSpPr>
                <a:spLocks noChangeShapeType="1"/>
              </p:cNvSpPr>
              <p:nvPr/>
            </p:nvSpPr>
            <p:spPr bwMode="auto">
              <a:xfrm flipV="1">
                <a:off x="1488" y="3312"/>
                <a:ext cx="2832" cy="576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 type="triangle" w="med" len="med"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id-ID"/>
              </a:p>
            </p:txBody>
          </p:sp>
          <p:sp>
            <p:nvSpPr>
              <p:cNvPr id="108" name="Text Box 81"/>
              <p:cNvSpPr txBox="1">
                <a:spLocks noChangeArrowheads="1"/>
              </p:cNvSpPr>
              <p:nvPr/>
            </p:nvSpPr>
            <p:spPr bwMode="auto">
              <a:xfrm>
                <a:off x="3002" y="3456"/>
                <a:ext cx="819" cy="17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9pPr>
              </a:lstStyle>
              <a:p>
                <a:pPr algn="ctr" eaLnBrk="1" hangingPunct="1"/>
                <a:r>
                  <a:rPr lang="en-US" sz="1200" b="1">
                    <a:latin typeface="Times New Roman" panose="02020603050405020304" pitchFamily="18" charset="0"/>
                  </a:rPr>
                  <a:t>“We Need parts #XX”</a:t>
                </a:r>
              </a:p>
            </p:txBody>
          </p:sp>
        </p:grpSp>
        <p:grpSp>
          <p:nvGrpSpPr>
            <p:cNvPr id="91" name="Group 98"/>
            <p:cNvGrpSpPr>
              <a:grpSpLocks/>
            </p:cNvGrpSpPr>
            <p:nvPr/>
          </p:nvGrpSpPr>
          <p:grpSpPr bwMode="auto">
            <a:xfrm>
              <a:off x="2362200" y="5562600"/>
              <a:ext cx="5257800" cy="838200"/>
              <a:chOff x="1488" y="3504"/>
              <a:chExt cx="3312" cy="528"/>
            </a:xfrm>
          </p:grpSpPr>
          <p:sp>
            <p:nvSpPr>
              <p:cNvPr id="105" name="Line 50"/>
              <p:cNvSpPr>
                <a:spLocks noChangeShapeType="1"/>
              </p:cNvSpPr>
              <p:nvPr/>
            </p:nvSpPr>
            <p:spPr bwMode="auto">
              <a:xfrm flipV="1">
                <a:off x="1488" y="3504"/>
                <a:ext cx="3312" cy="528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id-ID"/>
              </a:p>
            </p:txBody>
          </p:sp>
          <p:sp>
            <p:nvSpPr>
              <p:cNvPr id="106" name="Text Box 82"/>
              <p:cNvSpPr txBox="1">
                <a:spLocks noChangeArrowheads="1"/>
              </p:cNvSpPr>
              <p:nvPr/>
            </p:nvSpPr>
            <p:spPr bwMode="auto">
              <a:xfrm>
                <a:off x="2260" y="3840"/>
                <a:ext cx="866" cy="17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9pPr>
              </a:lstStyle>
              <a:p>
                <a:pPr algn="ctr" eaLnBrk="1" hangingPunct="1"/>
                <a:r>
                  <a:rPr lang="en-US" sz="1200" b="1">
                    <a:latin typeface="Times New Roman" panose="02020603050405020304" pitchFamily="18" charset="0"/>
                  </a:rPr>
                  <a:t>“We ordered the parts”</a:t>
                </a:r>
              </a:p>
            </p:txBody>
          </p:sp>
        </p:grpSp>
        <p:grpSp>
          <p:nvGrpSpPr>
            <p:cNvPr id="92" name="Group 108"/>
            <p:cNvGrpSpPr>
              <a:grpSpLocks/>
            </p:cNvGrpSpPr>
            <p:nvPr/>
          </p:nvGrpSpPr>
          <p:grpSpPr bwMode="auto">
            <a:xfrm>
              <a:off x="685801" y="2544763"/>
              <a:ext cx="6477000" cy="2636837"/>
              <a:chOff x="432" y="1603"/>
              <a:chExt cx="4080" cy="1661"/>
            </a:xfrm>
          </p:grpSpPr>
          <p:grpSp>
            <p:nvGrpSpPr>
              <p:cNvPr id="96" name="Group 96"/>
              <p:cNvGrpSpPr>
                <a:grpSpLocks/>
              </p:cNvGrpSpPr>
              <p:nvPr/>
            </p:nvGrpSpPr>
            <p:grpSpPr bwMode="auto">
              <a:xfrm>
                <a:off x="432" y="2640"/>
                <a:ext cx="528" cy="624"/>
                <a:chOff x="432" y="2640"/>
                <a:chExt cx="528" cy="624"/>
              </a:xfrm>
            </p:grpSpPr>
            <p:sp>
              <p:nvSpPr>
                <p:cNvPr id="103" name="Line 67"/>
                <p:cNvSpPr>
                  <a:spLocks noChangeShapeType="1"/>
                </p:cNvSpPr>
                <p:nvPr/>
              </p:nvSpPr>
              <p:spPr bwMode="auto">
                <a:xfrm flipV="1">
                  <a:off x="960" y="2640"/>
                  <a:ext cx="0" cy="624"/>
                </a:xfrm>
                <a:prstGeom prst="line">
                  <a:avLst/>
                </a:prstGeom>
                <a:noFill/>
                <a:ln w="28575">
                  <a:solidFill>
                    <a:srgbClr val="FF0000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id-ID"/>
                </a:p>
              </p:txBody>
            </p:sp>
            <p:sp>
              <p:nvSpPr>
                <p:cNvPr id="104" name="Text Box 83"/>
                <p:cNvSpPr txBox="1">
                  <a:spLocks noChangeArrowheads="1"/>
                </p:cNvSpPr>
                <p:nvPr/>
              </p:nvSpPr>
              <p:spPr bwMode="auto">
                <a:xfrm>
                  <a:off x="432" y="2851"/>
                  <a:ext cx="511" cy="17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Arial Narrow" panose="020B0606020202030204" pitchFamily="34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Arial Narrow" panose="020B0606020202030204" pitchFamily="34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Arial Narrow" panose="020B0606020202030204" pitchFamily="34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Arial Narrow" panose="020B0606020202030204" pitchFamily="34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Arial Narrow" panose="020B060602020203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 Narrow" panose="020B060602020203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 Narrow" panose="020B060602020203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 Narrow" panose="020B060602020203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 Narrow" panose="020B0606020202030204" pitchFamily="34" charset="0"/>
                    </a:defRPr>
                  </a:lvl9pPr>
                </a:lstStyle>
                <a:p>
                  <a:pPr algn="ctr" eaLnBrk="1" hangingPunct="1"/>
                  <a:r>
                    <a:rPr lang="en-US" sz="1200" b="1">
                      <a:latin typeface="Times New Roman" panose="02020603050405020304" pitchFamily="18" charset="0"/>
                    </a:rPr>
                    <a:t>Sends report</a:t>
                  </a:r>
                </a:p>
              </p:txBody>
            </p:sp>
          </p:grpSp>
          <p:grpSp>
            <p:nvGrpSpPr>
              <p:cNvPr id="97" name="Group 95"/>
              <p:cNvGrpSpPr>
                <a:grpSpLocks/>
              </p:cNvGrpSpPr>
              <p:nvPr/>
            </p:nvGrpSpPr>
            <p:grpSpPr bwMode="auto">
              <a:xfrm>
                <a:off x="1152" y="1603"/>
                <a:ext cx="768" cy="269"/>
                <a:chOff x="1152" y="1603"/>
                <a:chExt cx="768" cy="269"/>
              </a:xfrm>
            </p:grpSpPr>
            <p:sp>
              <p:nvSpPr>
                <p:cNvPr id="101" name="Text Box 84"/>
                <p:cNvSpPr txBox="1">
                  <a:spLocks noChangeArrowheads="1"/>
                </p:cNvSpPr>
                <p:nvPr/>
              </p:nvSpPr>
              <p:spPr bwMode="auto">
                <a:xfrm>
                  <a:off x="1152" y="1603"/>
                  <a:ext cx="511" cy="17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Arial Narrow" panose="020B0606020202030204" pitchFamily="34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Arial Narrow" panose="020B0606020202030204" pitchFamily="34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Arial Narrow" panose="020B0606020202030204" pitchFamily="34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Arial Narrow" panose="020B0606020202030204" pitchFamily="34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Arial Narrow" panose="020B060602020203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 Narrow" panose="020B060602020203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 Narrow" panose="020B060602020203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 Narrow" panose="020B060602020203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 Narrow" panose="020B0606020202030204" pitchFamily="34" charset="0"/>
                    </a:defRPr>
                  </a:lvl9pPr>
                </a:lstStyle>
                <a:p>
                  <a:pPr algn="ctr" eaLnBrk="1" hangingPunct="1"/>
                  <a:r>
                    <a:rPr lang="en-US" sz="1200" b="1">
                      <a:latin typeface="Times New Roman" panose="02020603050405020304" pitchFamily="18" charset="0"/>
                    </a:rPr>
                    <a:t>Sends report</a:t>
                  </a:r>
                </a:p>
              </p:txBody>
            </p:sp>
            <p:sp>
              <p:nvSpPr>
                <p:cNvPr id="102" name="Line 85"/>
                <p:cNvSpPr>
                  <a:spLocks noChangeShapeType="1"/>
                </p:cNvSpPr>
                <p:nvPr/>
              </p:nvSpPr>
              <p:spPr bwMode="auto">
                <a:xfrm flipH="1">
                  <a:off x="1392" y="1680"/>
                  <a:ext cx="528" cy="192"/>
                </a:xfrm>
                <a:prstGeom prst="line">
                  <a:avLst/>
                </a:prstGeom>
                <a:noFill/>
                <a:ln w="28575">
                  <a:solidFill>
                    <a:srgbClr val="FF0000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id-ID"/>
                </a:p>
              </p:txBody>
            </p:sp>
          </p:grpSp>
          <p:grpSp>
            <p:nvGrpSpPr>
              <p:cNvPr id="98" name="Group 102"/>
              <p:cNvGrpSpPr>
                <a:grpSpLocks/>
              </p:cNvGrpSpPr>
              <p:nvPr/>
            </p:nvGrpSpPr>
            <p:grpSpPr bwMode="auto">
              <a:xfrm>
                <a:off x="1920" y="2544"/>
                <a:ext cx="2592" cy="480"/>
                <a:chOff x="1920" y="2544"/>
                <a:chExt cx="2592" cy="480"/>
              </a:xfrm>
            </p:grpSpPr>
            <p:sp>
              <p:nvSpPr>
                <p:cNvPr id="99" name="Line 86"/>
                <p:cNvSpPr>
                  <a:spLocks noChangeShapeType="1"/>
                </p:cNvSpPr>
                <p:nvPr/>
              </p:nvSpPr>
              <p:spPr bwMode="auto">
                <a:xfrm flipH="1" flipV="1">
                  <a:off x="1920" y="2544"/>
                  <a:ext cx="2592" cy="480"/>
                </a:xfrm>
                <a:prstGeom prst="line">
                  <a:avLst/>
                </a:prstGeom>
                <a:noFill/>
                <a:ln w="28575">
                  <a:solidFill>
                    <a:srgbClr val="FF0000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id-ID"/>
                </a:p>
              </p:txBody>
            </p:sp>
            <p:sp>
              <p:nvSpPr>
                <p:cNvPr id="100" name="Text Box 87"/>
                <p:cNvSpPr txBox="1">
                  <a:spLocks noChangeArrowheads="1"/>
                </p:cNvSpPr>
                <p:nvPr/>
              </p:nvSpPr>
              <p:spPr bwMode="auto">
                <a:xfrm>
                  <a:off x="3665" y="2736"/>
                  <a:ext cx="511" cy="17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Arial Narrow" panose="020B0606020202030204" pitchFamily="34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Arial Narrow" panose="020B0606020202030204" pitchFamily="34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Arial Narrow" panose="020B0606020202030204" pitchFamily="34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Arial Narrow" panose="020B0606020202030204" pitchFamily="34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Arial Narrow" panose="020B060602020203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 Narrow" panose="020B060602020203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 Narrow" panose="020B060602020203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 Narrow" panose="020B060602020203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 Narrow" panose="020B0606020202030204" pitchFamily="34" charset="0"/>
                    </a:defRPr>
                  </a:lvl9pPr>
                </a:lstStyle>
                <a:p>
                  <a:pPr algn="ctr" eaLnBrk="1" hangingPunct="1"/>
                  <a:r>
                    <a:rPr lang="en-US" sz="1200" b="1">
                      <a:latin typeface="Times New Roman" panose="02020603050405020304" pitchFamily="18" charset="0"/>
                    </a:rPr>
                    <a:t>Sends report</a:t>
                  </a:r>
                </a:p>
              </p:txBody>
            </p:sp>
          </p:grpSp>
        </p:grpSp>
        <p:grpSp>
          <p:nvGrpSpPr>
            <p:cNvPr id="93" name="Group 101"/>
            <p:cNvGrpSpPr>
              <a:grpSpLocks/>
            </p:cNvGrpSpPr>
            <p:nvPr/>
          </p:nvGrpSpPr>
          <p:grpSpPr bwMode="auto">
            <a:xfrm>
              <a:off x="5638800" y="4876809"/>
              <a:ext cx="1295400" cy="276226"/>
              <a:chOff x="3552" y="3072"/>
              <a:chExt cx="816" cy="174"/>
            </a:xfrm>
          </p:grpSpPr>
          <p:sp>
            <p:nvSpPr>
              <p:cNvPr id="94" name="Text Box 28"/>
              <p:cNvSpPr txBox="1">
                <a:spLocks noChangeArrowheads="1"/>
              </p:cNvSpPr>
              <p:nvPr/>
            </p:nvSpPr>
            <p:spPr bwMode="auto">
              <a:xfrm>
                <a:off x="3610" y="3072"/>
                <a:ext cx="460" cy="17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9pPr>
              </a:lstStyle>
              <a:p>
                <a:pPr algn="ctr" eaLnBrk="1" hangingPunct="1"/>
                <a:r>
                  <a:rPr lang="en-US" sz="1200" b="1">
                    <a:latin typeface="Times New Roman" panose="02020603050405020304" pitchFamily="18" charset="0"/>
                  </a:rPr>
                  <a:t>Ships parts</a:t>
                </a:r>
                <a:endParaRPr lang="en-US" b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95" name="Line 100"/>
              <p:cNvSpPr>
                <a:spLocks noChangeShapeType="1"/>
              </p:cNvSpPr>
              <p:nvPr/>
            </p:nvSpPr>
            <p:spPr bwMode="auto">
              <a:xfrm>
                <a:off x="3552" y="3072"/>
                <a:ext cx="816" cy="96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id-ID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0308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4570" y="5396723"/>
            <a:ext cx="8825657" cy="566738"/>
          </a:xfrm>
        </p:spPr>
        <p:txBody>
          <a:bodyPr>
            <a:noAutofit/>
          </a:bodyPr>
          <a:lstStyle/>
          <a:p>
            <a:pPr algn="ctr"/>
            <a:r>
              <a:rPr lang="id-ID" sz="3600" b="1" dirty="0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Setelah menggunakan ERP</a:t>
            </a:r>
            <a:endParaRPr lang="id-ID" sz="3600" b="1" dirty="0">
              <a:ln w="12700">
                <a:solidFill>
                  <a:schemeClr val="accent3">
                    <a:lumMod val="50000"/>
                  </a:schemeClr>
                </a:solidFill>
                <a:prstDash val="solid"/>
              </a:ln>
              <a:pattFill prst="narHorz">
                <a:fgClr>
                  <a:schemeClr val="accent3"/>
                </a:fgClr>
                <a:bgClr>
                  <a:schemeClr val="accent3">
                    <a:lumMod val="40000"/>
                    <a:lumOff val="60000"/>
                  </a:schemeClr>
                </a:bgClr>
              </a:pattFill>
              <a:effectLst>
                <a:innerShdw blurRad="177800">
                  <a:schemeClr val="accent3">
                    <a:lumMod val="50000"/>
                  </a:schemeClr>
                </a:innerShdw>
              </a:effectLst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817123" y="275689"/>
            <a:ext cx="10136222" cy="4200526"/>
            <a:chOff x="1219200" y="1981200"/>
            <a:chExt cx="7467600" cy="4694238"/>
          </a:xfrm>
        </p:grpSpPr>
        <p:grpSp>
          <p:nvGrpSpPr>
            <p:cNvPr id="6" name="Group 55"/>
            <p:cNvGrpSpPr>
              <a:grpSpLocks/>
            </p:cNvGrpSpPr>
            <p:nvPr/>
          </p:nvGrpSpPr>
          <p:grpSpPr bwMode="auto">
            <a:xfrm>
              <a:off x="5410200" y="3429000"/>
              <a:ext cx="990600" cy="1066800"/>
              <a:chOff x="3408" y="2160"/>
              <a:chExt cx="624" cy="672"/>
            </a:xfrm>
          </p:grpSpPr>
          <p:pic>
            <p:nvPicPr>
              <p:cNvPr id="54" name="Picture 12" descr="database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408" y="2160"/>
                <a:ext cx="576" cy="57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55" name="Rectangle 13"/>
              <p:cNvSpPr>
                <a:spLocks noChangeArrowheads="1"/>
              </p:cNvSpPr>
              <p:nvPr/>
            </p:nvSpPr>
            <p:spPr bwMode="auto">
              <a:xfrm>
                <a:off x="3474" y="2640"/>
                <a:ext cx="558" cy="1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9pPr>
              </a:lstStyle>
              <a:p>
                <a:pPr eaLnBrk="1" hangingPunct="1"/>
                <a:r>
                  <a:rPr lang="en-US" sz="1400" b="1">
                    <a:latin typeface="Times New Roman" panose="02020603050405020304" pitchFamily="18" charset="0"/>
                  </a:rPr>
                  <a:t>Database</a:t>
                </a:r>
              </a:p>
            </p:txBody>
          </p:sp>
        </p:grpSp>
        <p:grpSp>
          <p:nvGrpSpPr>
            <p:cNvPr id="7" name="Group 51"/>
            <p:cNvGrpSpPr>
              <a:grpSpLocks/>
            </p:cNvGrpSpPr>
            <p:nvPr/>
          </p:nvGrpSpPr>
          <p:grpSpPr bwMode="auto">
            <a:xfrm>
              <a:off x="1219200" y="1981200"/>
              <a:ext cx="1004888" cy="1219200"/>
              <a:chOff x="768" y="1248"/>
              <a:chExt cx="633" cy="768"/>
            </a:xfrm>
          </p:grpSpPr>
          <p:pic>
            <p:nvPicPr>
              <p:cNvPr id="52" name="Picture 15" descr="customers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768" y="1248"/>
                <a:ext cx="624" cy="62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53" name="Rectangle 16"/>
              <p:cNvSpPr>
                <a:spLocks noChangeArrowheads="1"/>
              </p:cNvSpPr>
              <p:nvPr/>
            </p:nvSpPr>
            <p:spPr bwMode="auto">
              <a:xfrm>
                <a:off x="768" y="1824"/>
                <a:ext cx="633" cy="1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9pPr>
              </a:lstStyle>
              <a:p>
                <a:pPr eaLnBrk="1" hangingPunct="1"/>
                <a:r>
                  <a:rPr lang="en-US" sz="1400" b="1">
                    <a:latin typeface="Times New Roman" panose="02020603050405020304" pitchFamily="18" charset="0"/>
                  </a:rPr>
                  <a:t>Customers</a:t>
                </a:r>
              </a:p>
            </p:txBody>
          </p:sp>
        </p:grpSp>
        <p:grpSp>
          <p:nvGrpSpPr>
            <p:cNvPr id="8" name="Group 53"/>
            <p:cNvGrpSpPr>
              <a:grpSpLocks/>
            </p:cNvGrpSpPr>
            <p:nvPr/>
          </p:nvGrpSpPr>
          <p:grpSpPr bwMode="auto">
            <a:xfrm>
              <a:off x="3581400" y="2057400"/>
              <a:ext cx="1023938" cy="1066800"/>
              <a:chOff x="2256" y="1296"/>
              <a:chExt cx="645" cy="672"/>
            </a:xfrm>
          </p:grpSpPr>
          <p:pic>
            <p:nvPicPr>
              <p:cNvPr id="50" name="Picture 14" descr="sales1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256" y="1296"/>
                <a:ext cx="624" cy="62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51" name="Rectangle 17"/>
              <p:cNvSpPr>
                <a:spLocks noChangeArrowheads="1"/>
              </p:cNvSpPr>
              <p:nvPr/>
            </p:nvSpPr>
            <p:spPr bwMode="auto">
              <a:xfrm>
                <a:off x="2256" y="1776"/>
                <a:ext cx="645" cy="1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9pPr>
              </a:lstStyle>
              <a:p>
                <a:pPr eaLnBrk="1" hangingPunct="1"/>
                <a:r>
                  <a:rPr lang="en-US" sz="1400" b="1">
                    <a:latin typeface="Times New Roman" panose="02020603050405020304" pitchFamily="18" charset="0"/>
                  </a:rPr>
                  <a:t>Sales Dept.</a:t>
                </a:r>
              </a:p>
            </p:txBody>
          </p:sp>
        </p:grpSp>
        <p:grpSp>
          <p:nvGrpSpPr>
            <p:cNvPr id="9" name="Group 57"/>
            <p:cNvGrpSpPr>
              <a:grpSpLocks/>
            </p:cNvGrpSpPr>
            <p:nvPr/>
          </p:nvGrpSpPr>
          <p:grpSpPr bwMode="auto">
            <a:xfrm>
              <a:off x="3581400" y="4953000"/>
              <a:ext cx="1042988" cy="1066800"/>
              <a:chOff x="2256" y="3120"/>
              <a:chExt cx="657" cy="672"/>
            </a:xfrm>
          </p:grpSpPr>
          <p:pic>
            <p:nvPicPr>
              <p:cNvPr id="48" name="Picture 18" descr="purchasing"/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352" y="3120"/>
                <a:ext cx="528" cy="52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49" name="Rectangle 19"/>
              <p:cNvSpPr>
                <a:spLocks noChangeArrowheads="1"/>
              </p:cNvSpPr>
              <p:nvPr/>
            </p:nvSpPr>
            <p:spPr bwMode="auto">
              <a:xfrm>
                <a:off x="2256" y="3600"/>
                <a:ext cx="657" cy="1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9pPr>
              </a:lstStyle>
              <a:p>
                <a:pPr eaLnBrk="1" hangingPunct="1"/>
                <a:r>
                  <a:rPr lang="en-US" sz="1400" b="1">
                    <a:latin typeface="Times New Roman" panose="02020603050405020304" pitchFamily="18" charset="0"/>
                  </a:rPr>
                  <a:t>Purchasing</a:t>
                </a:r>
              </a:p>
            </p:txBody>
          </p:sp>
        </p:grpSp>
        <p:grpSp>
          <p:nvGrpSpPr>
            <p:cNvPr id="10" name="Group 62"/>
            <p:cNvGrpSpPr>
              <a:grpSpLocks/>
            </p:cNvGrpSpPr>
            <p:nvPr/>
          </p:nvGrpSpPr>
          <p:grpSpPr bwMode="auto">
            <a:xfrm>
              <a:off x="7010400" y="4953000"/>
              <a:ext cx="1295400" cy="938213"/>
              <a:chOff x="4416" y="3120"/>
              <a:chExt cx="816" cy="591"/>
            </a:xfrm>
          </p:grpSpPr>
          <p:pic>
            <p:nvPicPr>
              <p:cNvPr id="46" name="Picture 21" descr="waarehouse"/>
              <p:cNvPicPr>
                <a:picLocks noChangeAspect="1" noChangeArrowheads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416" y="3120"/>
                <a:ext cx="816" cy="59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47" name="Rectangle 22"/>
              <p:cNvSpPr>
                <a:spLocks noChangeArrowheads="1"/>
              </p:cNvSpPr>
              <p:nvPr/>
            </p:nvSpPr>
            <p:spPr bwMode="auto">
              <a:xfrm>
                <a:off x="4526" y="3471"/>
                <a:ext cx="658" cy="1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9pPr>
              </a:lstStyle>
              <a:p>
                <a:pPr eaLnBrk="1" hangingPunct="1"/>
                <a:r>
                  <a:rPr lang="en-US" sz="1400" b="1">
                    <a:latin typeface="Times New Roman" panose="02020603050405020304" pitchFamily="18" charset="0"/>
                  </a:rPr>
                  <a:t>Warehouse</a:t>
                </a:r>
              </a:p>
            </p:txBody>
          </p:sp>
        </p:grpSp>
        <p:grpSp>
          <p:nvGrpSpPr>
            <p:cNvPr id="11" name="Group 64"/>
            <p:cNvGrpSpPr>
              <a:grpSpLocks/>
            </p:cNvGrpSpPr>
            <p:nvPr/>
          </p:nvGrpSpPr>
          <p:grpSpPr bwMode="auto">
            <a:xfrm>
              <a:off x="7010400" y="2057400"/>
              <a:ext cx="1052513" cy="1066800"/>
              <a:chOff x="4416" y="1296"/>
              <a:chExt cx="663" cy="672"/>
            </a:xfrm>
          </p:grpSpPr>
          <p:pic>
            <p:nvPicPr>
              <p:cNvPr id="44" name="Picture 23" descr="accounting2"/>
              <p:cNvPicPr>
                <a:picLocks noChangeAspect="1" noChangeArrowheads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464" y="1296"/>
                <a:ext cx="576" cy="57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45" name="Rectangle 24"/>
              <p:cNvSpPr>
                <a:spLocks noChangeArrowheads="1"/>
              </p:cNvSpPr>
              <p:nvPr/>
            </p:nvSpPr>
            <p:spPr bwMode="auto">
              <a:xfrm>
                <a:off x="4416" y="1776"/>
                <a:ext cx="663" cy="1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9pPr>
              </a:lstStyle>
              <a:p>
                <a:pPr eaLnBrk="1" hangingPunct="1"/>
                <a:r>
                  <a:rPr lang="en-US" sz="1400" b="1">
                    <a:latin typeface="Times New Roman" panose="02020603050405020304" pitchFamily="18" charset="0"/>
                  </a:rPr>
                  <a:t>Accounting</a:t>
                </a:r>
              </a:p>
            </p:txBody>
          </p:sp>
        </p:grpSp>
        <p:grpSp>
          <p:nvGrpSpPr>
            <p:cNvPr id="12" name="Group 59"/>
            <p:cNvGrpSpPr>
              <a:grpSpLocks/>
            </p:cNvGrpSpPr>
            <p:nvPr/>
          </p:nvGrpSpPr>
          <p:grpSpPr bwMode="auto">
            <a:xfrm>
              <a:off x="1295400" y="5029200"/>
              <a:ext cx="838200" cy="914400"/>
              <a:chOff x="816" y="3168"/>
              <a:chExt cx="528" cy="576"/>
            </a:xfrm>
          </p:grpSpPr>
          <p:pic>
            <p:nvPicPr>
              <p:cNvPr id="42" name="Picture 20" descr="vendor"/>
              <p:cNvPicPr>
                <a:picLocks noChangeAspect="1" noChangeArrowheads="1"/>
              </p:cNvPicPr>
              <p:nvPr/>
            </p:nvPicPr>
            <p:blipFill>
              <a:blip r:embed="rId8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816" y="3168"/>
                <a:ext cx="528" cy="52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43" name="Rectangle 25"/>
              <p:cNvSpPr>
                <a:spLocks noChangeArrowheads="1"/>
              </p:cNvSpPr>
              <p:nvPr/>
            </p:nvSpPr>
            <p:spPr bwMode="auto">
              <a:xfrm>
                <a:off x="819" y="3552"/>
                <a:ext cx="477" cy="1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9pPr>
              </a:lstStyle>
              <a:p>
                <a:pPr eaLnBrk="1" hangingPunct="1"/>
                <a:r>
                  <a:rPr lang="en-US" sz="1400" b="1">
                    <a:latin typeface="Times New Roman" panose="02020603050405020304" pitchFamily="18" charset="0"/>
                  </a:rPr>
                  <a:t>Vendor</a:t>
                </a:r>
              </a:p>
            </p:txBody>
          </p:sp>
        </p:grpSp>
        <p:grpSp>
          <p:nvGrpSpPr>
            <p:cNvPr id="13" name="Group 54"/>
            <p:cNvGrpSpPr>
              <a:grpSpLocks/>
            </p:cNvGrpSpPr>
            <p:nvPr/>
          </p:nvGrpSpPr>
          <p:grpSpPr bwMode="auto">
            <a:xfrm>
              <a:off x="4572000" y="2286000"/>
              <a:ext cx="1524000" cy="1219200"/>
              <a:chOff x="2880" y="1440"/>
              <a:chExt cx="960" cy="768"/>
            </a:xfrm>
          </p:grpSpPr>
          <p:sp>
            <p:nvSpPr>
              <p:cNvPr id="40" name="Line 26"/>
              <p:cNvSpPr>
                <a:spLocks noChangeShapeType="1"/>
              </p:cNvSpPr>
              <p:nvPr/>
            </p:nvSpPr>
            <p:spPr bwMode="auto">
              <a:xfrm flipH="1" flipV="1">
                <a:off x="2880" y="1632"/>
                <a:ext cx="576" cy="576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 type="triangle" w="med" len="med"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d-ID"/>
              </a:p>
            </p:txBody>
          </p:sp>
          <p:sp>
            <p:nvSpPr>
              <p:cNvPr id="41" name="Text Box 27"/>
              <p:cNvSpPr txBox="1">
                <a:spLocks noChangeArrowheads="1"/>
              </p:cNvSpPr>
              <p:nvPr/>
            </p:nvSpPr>
            <p:spPr bwMode="auto">
              <a:xfrm>
                <a:off x="3072" y="1440"/>
                <a:ext cx="768" cy="52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9pPr>
              </a:lstStyle>
              <a:p>
                <a:pPr algn="ctr" eaLnBrk="1" hangingPunct="1"/>
                <a:r>
                  <a:rPr lang="en-US" sz="1200" b="1">
                    <a:latin typeface="Times New Roman" panose="02020603050405020304" pitchFamily="18" charset="0"/>
                  </a:rPr>
                  <a:t>Inventory Data</a:t>
                </a:r>
              </a:p>
              <a:p>
                <a:pPr algn="ctr" eaLnBrk="1" hangingPunct="1"/>
                <a:r>
                  <a:rPr lang="en-US" sz="1200" b="1">
                    <a:latin typeface="Times New Roman" panose="02020603050405020304" pitchFamily="18" charset="0"/>
                  </a:rPr>
                  <a:t>If no parts,</a:t>
                </a:r>
              </a:p>
              <a:p>
                <a:pPr algn="ctr" eaLnBrk="1" hangingPunct="1"/>
                <a:r>
                  <a:rPr lang="en-US" sz="1200" b="1">
                    <a:latin typeface="Times New Roman" panose="02020603050405020304" pitchFamily="18" charset="0"/>
                  </a:rPr>
                  <a:t>order is placed</a:t>
                </a:r>
              </a:p>
              <a:p>
                <a:pPr algn="ctr" eaLnBrk="1" hangingPunct="1"/>
                <a:r>
                  <a:rPr lang="en-US" sz="1200" b="1">
                    <a:latin typeface="Times New Roman" panose="02020603050405020304" pitchFamily="18" charset="0"/>
                  </a:rPr>
                  <a:t>through DB</a:t>
                </a:r>
                <a:endParaRPr lang="en-US" b="1">
                  <a:latin typeface="Times New Roman" panose="02020603050405020304" pitchFamily="18" charset="0"/>
                </a:endParaRPr>
              </a:p>
            </p:txBody>
          </p:sp>
        </p:grpSp>
        <p:grpSp>
          <p:nvGrpSpPr>
            <p:cNvPr id="14" name="Group 52"/>
            <p:cNvGrpSpPr>
              <a:grpSpLocks/>
            </p:cNvGrpSpPr>
            <p:nvPr/>
          </p:nvGrpSpPr>
          <p:grpSpPr bwMode="auto">
            <a:xfrm>
              <a:off x="2209800" y="2057400"/>
              <a:ext cx="1295400" cy="457200"/>
              <a:chOff x="1392" y="1296"/>
              <a:chExt cx="816" cy="288"/>
            </a:xfrm>
          </p:grpSpPr>
          <p:sp>
            <p:nvSpPr>
              <p:cNvPr id="38" name="Line 28"/>
              <p:cNvSpPr>
                <a:spLocks noChangeShapeType="1"/>
              </p:cNvSpPr>
              <p:nvPr/>
            </p:nvSpPr>
            <p:spPr bwMode="auto">
              <a:xfrm>
                <a:off x="1392" y="1584"/>
                <a:ext cx="816" cy="0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d-ID"/>
              </a:p>
            </p:txBody>
          </p:sp>
          <p:sp>
            <p:nvSpPr>
              <p:cNvPr id="39" name="Text Box 29"/>
              <p:cNvSpPr txBox="1">
                <a:spLocks noChangeArrowheads="1"/>
              </p:cNvSpPr>
              <p:nvPr/>
            </p:nvSpPr>
            <p:spPr bwMode="auto">
              <a:xfrm>
                <a:off x="1546" y="1296"/>
                <a:ext cx="410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9pPr>
              </a:lstStyle>
              <a:p>
                <a:pPr algn="ctr" eaLnBrk="1" hangingPunct="1"/>
                <a:r>
                  <a:rPr lang="en-US" sz="1200" b="1">
                    <a:latin typeface="Times New Roman" panose="02020603050405020304" pitchFamily="18" charset="0"/>
                  </a:rPr>
                  <a:t>Orders</a:t>
                </a:r>
              </a:p>
              <a:p>
                <a:pPr algn="ctr" eaLnBrk="1" hangingPunct="1"/>
                <a:r>
                  <a:rPr lang="en-US" sz="1200" b="1">
                    <a:latin typeface="Times New Roman" panose="02020603050405020304" pitchFamily="18" charset="0"/>
                  </a:rPr>
                  <a:t>Parts</a:t>
                </a:r>
                <a:endParaRPr lang="en-US" b="1">
                  <a:latin typeface="Times New Roman" panose="02020603050405020304" pitchFamily="18" charset="0"/>
                </a:endParaRPr>
              </a:p>
            </p:txBody>
          </p:sp>
        </p:grpSp>
        <p:grpSp>
          <p:nvGrpSpPr>
            <p:cNvPr id="15" name="Group 56"/>
            <p:cNvGrpSpPr>
              <a:grpSpLocks/>
            </p:cNvGrpSpPr>
            <p:nvPr/>
          </p:nvGrpSpPr>
          <p:grpSpPr bwMode="auto">
            <a:xfrm>
              <a:off x="3652839" y="3978275"/>
              <a:ext cx="1757363" cy="1127125"/>
              <a:chOff x="2301" y="2506"/>
              <a:chExt cx="1107" cy="710"/>
            </a:xfrm>
          </p:grpSpPr>
          <p:sp>
            <p:nvSpPr>
              <p:cNvPr id="36" name="Line 30"/>
              <p:cNvSpPr>
                <a:spLocks noChangeShapeType="1"/>
              </p:cNvSpPr>
              <p:nvPr/>
            </p:nvSpPr>
            <p:spPr bwMode="auto">
              <a:xfrm flipH="1">
                <a:off x="2880" y="2640"/>
                <a:ext cx="528" cy="576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 type="triangle" w="med" len="med"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d-ID"/>
              </a:p>
            </p:txBody>
          </p:sp>
          <p:sp>
            <p:nvSpPr>
              <p:cNvPr id="37" name="Text Box 34"/>
              <p:cNvSpPr txBox="1">
                <a:spLocks noChangeArrowheads="1"/>
              </p:cNvSpPr>
              <p:nvPr/>
            </p:nvSpPr>
            <p:spPr bwMode="auto">
              <a:xfrm>
                <a:off x="2301" y="2506"/>
                <a:ext cx="901" cy="52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9pPr>
              </a:lstStyle>
              <a:p>
                <a:pPr algn="ctr" eaLnBrk="1" hangingPunct="1"/>
                <a:r>
                  <a:rPr lang="en-US" sz="1200" b="1">
                    <a:latin typeface="Times New Roman" panose="02020603050405020304" pitchFamily="18" charset="0"/>
                  </a:rPr>
                  <a:t>Order is submitted</a:t>
                </a:r>
              </a:p>
              <a:p>
                <a:pPr algn="ctr" eaLnBrk="1" hangingPunct="1"/>
                <a:r>
                  <a:rPr lang="en-US" sz="1200" b="1">
                    <a:latin typeface="Times New Roman" panose="02020603050405020304" pitchFamily="18" charset="0"/>
                  </a:rPr>
                  <a:t>to Purchasing.</a:t>
                </a:r>
              </a:p>
              <a:p>
                <a:pPr algn="ctr" eaLnBrk="1" hangingPunct="1"/>
                <a:r>
                  <a:rPr lang="en-US" sz="1200" b="1">
                    <a:latin typeface="Times New Roman" panose="02020603050405020304" pitchFamily="18" charset="0"/>
                  </a:rPr>
                  <a:t>Purchasing record</a:t>
                </a:r>
              </a:p>
              <a:p>
                <a:pPr algn="ctr" eaLnBrk="1" hangingPunct="1"/>
                <a:r>
                  <a:rPr lang="en-US" sz="1200" b="1">
                    <a:latin typeface="Times New Roman" panose="02020603050405020304" pitchFamily="18" charset="0"/>
                  </a:rPr>
                  <a:t>order in DB</a:t>
                </a:r>
                <a:endParaRPr lang="en-US" b="1">
                  <a:latin typeface="Times New Roman" panose="02020603050405020304" pitchFamily="18" charset="0"/>
                </a:endParaRPr>
              </a:p>
            </p:txBody>
          </p:sp>
        </p:grpSp>
        <p:grpSp>
          <p:nvGrpSpPr>
            <p:cNvPr id="16" name="Group 58"/>
            <p:cNvGrpSpPr>
              <a:grpSpLocks/>
            </p:cNvGrpSpPr>
            <p:nvPr/>
          </p:nvGrpSpPr>
          <p:grpSpPr bwMode="auto">
            <a:xfrm>
              <a:off x="2209800" y="4876800"/>
              <a:ext cx="1371600" cy="457200"/>
              <a:chOff x="1392" y="3072"/>
              <a:chExt cx="864" cy="288"/>
            </a:xfrm>
          </p:grpSpPr>
          <p:sp>
            <p:nvSpPr>
              <p:cNvPr id="34" name="Line 32"/>
              <p:cNvSpPr>
                <a:spLocks noChangeShapeType="1"/>
              </p:cNvSpPr>
              <p:nvPr/>
            </p:nvSpPr>
            <p:spPr bwMode="auto">
              <a:xfrm flipH="1">
                <a:off x="1392" y="3360"/>
                <a:ext cx="86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d-ID"/>
              </a:p>
            </p:txBody>
          </p:sp>
          <p:sp>
            <p:nvSpPr>
              <p:cNvPr id="35" name="Text Box 35"/>
              <p:cNvSpPr txBox="1">
                <a:spLocks noChangeArrowheads="1"/>
              </p:cNvSpPr>
              <p:nvPr/>
            </p:nvSpPr>
            <p:spPr bwMode="auto">
              <a:xfrm>
                <a:off x="1474" y="3072"/>
                <a:ext cx="752" cy="288"/>
              </a:xfrm>
              <a:prstGeom prst="rect">
                <a:avLst/>
              </a:prstGeom>
              <a:noFill/>
              <a:ln w="28575">
                <a:noFill/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9pPr>
              </a:lstStyle>
              <a:p>
                <a:pPr algn="ctr" eaLnBrk="1" hangingPunct="1"/>
                <a:r>
                  <a:rPr lang="en-US" sz="1200" b="1">
                    <a:latin typeface="Times New Roman" panose="02020603050405020304" pitchFamily="18" charset="0"/>
                  </a:rPr>
                  <a:t>Order is placed</a:t>
                </a:r>
              </a:p>
              <a:p>
                <a:pPr algn="ctr" eaLnBrk="1" hangingPunct="1"/>
                <a:r>
                  <a:rPr lang="en-US" sz="1200" b="1">
                    <a:latin typeface="Times New Roman" panose="02020603050405020304" pitchFamily="18" charset="0"/>
                  </a:rPr>
                  <a:t>with Vendor</a:t>
                </a:r>
                <a:endParaRPr lang="en-US" b="1">
                  <a:latin typeface="Times New Roman" panose="02020603050405020304" pitchFamily="18" charset="0"/>
                </a:endParaRPr>
              </a:p>
            </p:txBody>
          </p:sp>
        </p:grpSp>
        <p:grpSp>
          <p:nvGrpSpPr>
            <p:cNvPr id="17" name="Group 63"/>
            <p:cNvGrpSpPr>
              <a:grpSpLocks/>
            </p:cNvGrpSpPr>
            <p:nvPr/>
          </p:nvGrpSpPr>
          <p:grpSpPr bwMode="auto">
            <a:xfrm>
              <a:off x="1676400" y="2590800"/>
              <a:ext cx="7010400" cy="4084638"/>
              <a:chOff x="1056" y="1632"/>
              <a:chExt cx="4416" cy="2573"/>
            </a:xfrm>
          </p:grpSpPr>
          <p:sp>
            <p:nvSpPr>
              <p:cNvPr id="29" name="Line 36"/>
              <p:cNvSpPr>
                <a:spLocks noChangeShapeType="1"/>
              </p:cNvSpPr>
              <p:nvPr/>
            </p:nvSpPr>
            <p:spPr bwMode="auto">
              <a:xfrm>
                <a:off x="1056" y="3744"/>
                <a:ext cx="0" cy="432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d-ID"/>
              </a:p>
            </p:txBody>
          </p:sp>
          <p:sp>
            <p:nvSpPr>
              <p:cNvPr id="30" name="Line 40"/>
              <p:cNvSpPr>
                <a:spLocks noChangeShapeType="1"/>
              </p:cNvSpPr>
              <p:nvPr/>
            </p:nvSpPr>
            <p:spPr bwMode="auto">
              <a:xfrm>
                <a:off x="1056" y="4176"/>
                <a:ext cx="4416" cy="0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d-ID"/>
              </a:p>
            </p:txBody>
          </p:sp>
          <p:sp>
            <p:nvSpPr>
              <p:cNvPr id="31" name="Line 42"/>
              <p:cNvSpPr>
                <a:spLocks noChangeShapeType="1"/>
              </p:cNvSpPr>
              <p:nvPr/>
            </p:nvSpPr>
            <p:spPr bwMode="auto">
              <a:xfrm flipV="1">
                <a:off x="5472" y="1632"/>
                <a:ext cx="0" cy="2544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d-ID"/>
              </a:p>
            </p:txBody>
          </p:sp>
          <p:sp>
            <p:nvSpPr>
              <p:cNvPr id="32" name="Line 43"/>
              <p:cNvSpPr>
                <a:spLocks noChangeShapeType="1"/>
              </p:cNvSpPr>
              <p:nvPr/>
            </p:nvSpPr>
            <p:spPr bwMode="auto">
              <a:xfrm flipH="1">
                <a:off x="5040" y="1632"/>
                <a:ext cx="432" cy="0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d-ID"/>
              </a:p>
            </p:txBody>
          </p:sp>
          <p:sp>
            <p:nvSpPr>
              <p:cNvPr id="33" name="Text Box 44"/>
              <p:cNvSpPr txBox="1">
                <a:spLocks noChangeArrowheads="1"/>
              </p:cNvSpPr>
              <p:nvPr/>
            </p:nvSpPr>
            <p:spPr bwMode="auto">
              <a:xfrm>
                <a:off x="2496" y="4032"/>
                <a:ext cx="1113" cy="17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9pPr>
              </a:lstStyle>
              <a:p>
                <a:pPr algn="ctr" eaLnBrk="1" hangingPunct="1"/>
                <a:r>
                  <a:rPr lang="en-US" sz="1200" b="1">
                    <a:latin typeface="Times New Roman" panose="02020603050405020304" pitchFamily="18" charset="0"/>
                  </a:rPr>
                  <a:t>And invoices accounting</a:t>
                </a:r>
                <a:endParaRPr lang="en-US" b="1">
                  <a:latin typeface="Times New Roman" panose="02020603050405020304" pitchFamily="18" charset="0"/>
                </a:endParaRPr>
              </a:p>
            </p:txBody>
          </p:sp>
        </p:grpSp>
        <p:grpSp>
          <p:nvGrpSpPr>
            <p:cNvPr id="18" name="Group 66"/>
            <p:cNvGrpSpPr>
              <a:grpSpLocks/>
            </p:cNvGrpSpPr>
            <p:nvPr/>
          </p:nvGrpSpPr>
          <p:grpSpPr bwMode="auto">
            <a:xfrm>
              <a:off x="6248400" y="3048000"/>
              <a:ext cx="2362200" cy="685800"/>
              <a:chOff x="3936" y="1920"/>
              <a:chExt cx="1488" cy="432"/>
            </a:xfrm>
          </p:grpSpPr>
          <p:sp>
            <p:nvSpPr>
              <p:cNvPr id="27" name="Line 45"/>
              <p:cNvSpPr>
                <a:spLocks noChangeShapeType="1"/>
              </p:cNvSpPr>
              <p:nvPr/>
            </p:nvSpPr>
            <p:spPr bwMode="auto">
              <a:xfrm flipV="1">
                <a:off x="3936" y="1920"/>
                <a:ext cx="480" cy="432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 type="triangle" w="med" len="med"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d-ID"/>
              </a:p>
            </p:txBody>
          </p:sp>
          <p:sp>
            <p:nvSpPr>
              <p:cNvPr id="28" name="Text Box 46"/>
              <p:cNvSpPr txBox="1">
                <a:spLocks noChangeArrowheads="1"/>
              </p:cNvSpPr>
              <p:nvPr/>
            </p:nvSpPr>
            <p:spPr bwMode="auto">
              <a:xfrm>
                <a:off x="4114" y="2064"/>
                <a:ext cx="1310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9pPr>
              </a:lstStyle>
              <a:p>
                <a:pPr algn="ctr" eaLnBrk="1" hangingPunct="1"/>
                <a:r>
                  <a:rPr lang="en-US" sz="1200" b="1" dirty="0">
                    <a:latin typeface="Times New Roman" panose="02020603050405020304" pitchFamily="18" charset="0"/>
                  </a:rPr>
                  <a:t>Financial Data exchange;</a:t>
                </a:r>
              </a:p>
              <a:p>
                <a:pPr algn="ctr" eaLnBrk="1" hangingPunct="1"/>
                <a:r>
                  <a:rPr lang="en-US" sz="1200" b="1" dirty="0">
                    <a:latin typeface="Times New Roman" panose="02020603050405020304" pitchFamily="18" charset="0"/>
                  </a:rPr>
                  <a:t>Books invoice against PO</a:t>
                </a:r>
                <a:endParaRPr lang="en-US" b="1" dirty="0">
                  <a:latin typeface="Times New Roman" panose="02020603050405020304" pitchFamily="18" charset="0"/>
                </a:endParaRPr>
              </a:p>
            </p:txBody>
          </p:sp>
        </p:grpSp>
        <p:grpSp>
          <p:nvGrpSpPr>
            <p:cNvPr id="19" name="Group 65"/>
            <p:cNvGrpSpPr>
              <a:grpSpLocks/>
            </p:cNvGrpSpPr>
            <p:nvPr/>
          </p:nvGrpSpPr>
          <p:grpSpPr bwMode="auto">
            <a:xfrm>
              <a:off x="6248400" y="4114800"/>
              <a:ext cx="1958975" cy="1066800"/>
              <a:chOff x="3936" y="2592"/>
              <a:chExt cx="1234" cy="672"/>
            </a:xfrm>
          </p:grpSpPr>
          <p:sp>
            <p:nvSpPr>
              <p:cNvPr id="25" name="Line 47"/>
              <p:cNvSpPr>
                <a:spLocks noChangeShapeType="1"/>
              </p:cNvSpPr>
              <p:nvPr/>
            </p:nvSpPr>
            <p:spPr bwMode="auto">
              <a:xfrm flipH="1" flipV="1">
                <a:off x="3936" y="2592"/>
                <a:ext cx="864" cy="672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d-ID"/>
              </a:p>
            </p:txBody>
          </p:sp>
          <p:sp>
            <p:nvSpPr>
              <p:cNvPr id="26" name="Text Box 48"/>
              <p:cNvSpPr txBox="1">
                <a:spLocks noChangeArrowheads="1"/>
              </p:cNvSpPr>
              <p:nvPr/>
            </p:nvSpPr>
            <p:spPr bwMode="auto">
              <a:xfrm>
                <a:off x="4385" y="2736"/>
                <a:ext cx="785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9pPr>
              </a:lstStyle>
              <a:p>
                <a:pPr algn="ctr" eaLnBrk="1" hangingPunct="1"/>
                <a:r>
                  <a:rPr lang="en-US" sz="1200" b="1">
                    <a:latin typeface="Times New Roman" panose="02020603050405020304" pitchFamily="18" charset="0"/>
                  </a:rPr>
                  <a:t>Books inventory</a:t>
                </a:r>
              </a:p>
              <a:p>
                <a:pPr algn="ctr" eaLnBrk="1" hangingPunct="1"/>
                <a:r>
                  <a:rPr lang="en-US" sz="1200" b="1">
                    <a:latin typeface="Times New Roman" panose="02020603050405020304" pitchFamily="18" charset="0"/>
                  </a:rPr>
                  <a:t>against PO</a:t>
                </a:r>
                <a:endParaRPr lang="en-US" b="1">
                  <a:latin typeface="Times New Roman" panose="02020603050405020304" pitchFamily="18" charset="0"/>
                </a:endParaRPr>
              </a:p>
            </p:txBody>
          </p:sp>
        </p:grpSp>
        <p:grpSp>
          <p:nvGrpSpPr>
            <p:cNvPr id="20" name="Group 61"/>
            <p:cNvGrpSpPr>
              <a:grpSpLocks/>
            </p:cNvGrpSpPr>
            <p:nvPr/>
          </p:nvGrpSpPr>
          <p:grpSpPr bwMode="auto">
            <a:xfrm>
              <a:off x="1828800" y="5867400"/>
              <a:ext cx="5867400" cy="579438"/>
              <a:chOff x="1152" y="3696"/>
              <a:chExt cx="3696" cy="365"/>
            </a:xfrm>
          </p:grpSpPr>
          <p:sp>
            <p:nvSpPr>
              <p:cNvPr id="21" name="Line 37"/>
              <p:cNvSpPr>
                <a:spLocks noChangeShapeType="1"/>
              </p:cNvSpPr>
              <p:nvPr/>
            </p:nvSpPr>
            <p:spPr bwMode="auto">
              <a:xfrm>
                <a:off x="1152" y="4032"/>
                <a:ext cx="3696" cy="0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d-ID"/>
              </a:p>
            </p:txBody>
          </p:sp>
          <p:sp>
            <p:nvSpPr>
              <p:cNvPr id="22" name="Line 38"/>
              <p:cNvSpPr>
                <a:spLocks noChangeShapeType="1"/>
              </p:cNvSpPr>
              <p:nvPr/>
            </p:nvSpPr>
            <p:spPr bwMode="auto">
              <a:xfrm flipV="1">
                <a:off x="4848" y="3696"/>
                <a:ext cx="0" cy="336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d-ID"/>
              </a:p>
            </p:txBody>
          </p:sp>
          <p:sp>
            <p:nvSpPr>
              <p:cNvPr id="23" name="Text Box 39"/>
              <p:cNvSpPr txBox="1">
                <a:spLocks noChangeArrowheads="1"/>
              </p:cNvSpPr>
              <p:nvPr/>
            </p:nvSpPr>
            <p:spPr bwMode="auto">
              <a:xfrm>
                <a:off x="1776" y="3888"/>
                <a:ext cx="576" cy="17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9pPr>
              </a:lstStyle>
              <a:p>
                <a:pPr algn="ctr" eaLnBrk="1" hangingPunct="1"/>
                <a:r>
                  <a:rPr lang="en-US" sz="1200" b="1">
                    <a:latin typeface="Times New Roman" panose="02020603050405020304" pitchFamily="18" charset="0"/>
                  </a:rPr>
                  <a:t>Ships parts</a:t>
                </a:r>
                <a:endParaRPr lang="en-US" b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4" name="Line 60"/>
              <p:cNvSpPr>
                <a:spLocks noChangeShapeType="1"/>
              </p:cNvSpPr>
              <p:nvPr/>
            </p:nvSpPr>
            <p:spPr bwMode="auto">
              <a:xfrm>
                <a:off x="1152" y="3744"/>
                <a:ext cx="0" cy="288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d-ID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54541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"/>
          <p:cNvSpPr txBox="1">
            <a:spLocks noChangeArrowheads="1"/>
          </p:cNvSpPr>
          <p:nvPr/>
        </p:nvSpPr>
        <p:spPr>
          <a:xfrm>
            <a:off x="176213" y="785812"/>
            <a:ext cx="5424488" cy="5272087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vert="horz" lIns="91440" tIns="45720" rIns="91440" bIns="45720" rtlCol="0" anchor="t">
            <a:normAutofit lnSpcReduction="10000"/>
          </a:bodyPr>
          <a:lstStyle>
            <a:lvl1pPr marL="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990600" lvl="1" indent="-533400" algn="just">
              <a:lnSpc>
                <a:spcPct val="110000"/>
              </a:lnSpc>
              <a:spcBef>
                <a:spcPct val="0"/>
              </a:spcBef>
              <a:buFontTx/>
              <a:buChar char="•"/>
            </a:pPr>
            <a:r>
              <a:rPr lang="en-GB" sz="2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</a:t>
            </a:r>
            <a:r>
              <a:rPr lang="en-GB" sz="20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berhubungan</a:t>
            </a:r>
            <a:r>
              <a:rPr lang="en-GB" sz="2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GB" sz="2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masalah</a:t>
            </a:r>
            <a:r>
              <a:rPr lang="en-GB" sz="2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bisnis</a:t>
            </a:r>
            <a:r>
              <a:rPr lang="en-GB" sz="2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GB" sz="20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yaitu</a:t>
            </a:r>
            <a:endParaRPr lang="en-GB" sz="20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371600" lvl="2" indent="-457200" algn="just">
              <a:lnSpc>
                <a:spcPct val="110000"/>
              </a:lnSpc>
              <a:spcBef>
                <a:spcPct val="0"/>
              </a:spcBef>
              <a:buClr>
                <a:schemeClr val="tx1"/>
              </a:buClr>
              <a:buFont typeface="Wingdings" panose="05000000000000000000" pitchFamily="2" charset="2"/>
              <a:buAutoNum type="arabicParenR"/>
            </a:pPr>
            <a:r>
              <a:rPr lang="en-GB" sz="20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Integrasi</a:t>
            </a:r>
            <a:r>
              <a:rPr lang="en-GB" sz="2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data yang </a:t>
            </a:r>
            <a:r>
              <a:rPr lang="en-GB" sz="20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menyebabkan</a:t>
            </a:r>
            <a:r>
              <a:rPr lang="en-GB" sz="2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akses</a:t>
            </a:r>
            <a:r>
              <a:rPr lang="en-GB" sz="2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data </a:t>
            </a:r>
            <a:r>
              <a:rPr lang="en-GB" sz="20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</a:t>
            </a:r>
            <a:r>
              <a:rPr lang="en-GB" sz="2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unit </a:t>
            </a:r>
            <a:r>
              <a:rPr lang="en-GB" sz="20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bisnis</a:t>
            </a:r>
            <a:r>
              <a:rPr lang="en-GB" sz="2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lain, </a:t>
            </a:r>
            <a:r>
              <a:rPr lang="en-GB" sz="20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fungsi-fungsi</a:t>
            </a:r>
            <a:r>
              <a:rPr lang="en-GB" sz="2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lain, proses-proses </a:t>
            </a:r>
            <a:r>
              <a:rPr lang="en-GB" sz="20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GB" sz="2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organisasi</a:t>
            </a:r>
            <a:r>
              <a:rPr lang="en-GB" sz="2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meningkat</a:t>
            </a:r>
            <a:r>
              <a:rPr lang="en-US" sz="2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1371600" lvl="2" indent="-457200" algn="just">
              <a:lnSpc>
                <a:spcPct val="110000"/>
              </a:lnSpc>
              <a:spcBef>
                <a:spcPct val="0"/>
              </a:spcBef>
              <a:buClr>
                <a:schemeClr val="tx1"/>
              </a:buClr>
              <a:buFont typeface="Wingdings" panose="05000000000000000000" pitchFamily="2" charset="2"/>
              <a:buAutoNum type="arabicParenR"/>
            </a:pPr>
            <a:r>
              <a:rPr lang="en-GB" sz="20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Menyediakan</a:t>
            </a:r>
            <a:r>
              <a:rPr lang="en-GB" sz="2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cara</a:t>
            </a:r>
            <a:r>
              <a:rPr lang="en-GB" sz="2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lain </a:t>
            </a:r>
            <a:r>
              <a:rPr lang="en-GB" sz="20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GB" sz="2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melakukan</a:t>
            </a:r>
            <a:r>
              <a:rPr lang="en-GB" sz="2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bisnis</a:t>
            </a:r>
            <a:r>
              <a:rPr lang="en-GB" sz="2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yaitu</a:t>
            </a:r>
            <a:r>
              <a:rPr lang="en-GB" sz="2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lewat</a:t>
            </a:r>
            <a:r>
              <a:rPr lang="en-GB" sz="2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rekayasa</a:t>
            </a:r>
            <a:r>
              <a:rPr lang="en-GB" sz="2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proses </a:t>
            </a:r>
            <a:r>
              <a:rPr lang="en-GB" sz="20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bisnis</a:t>
            </a:r>
            <a:r>
              <a:rPr lang="en-GB" sz="2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GB" sz="2000" b="1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business process reengineering</a:t>
            </a:r>
            <a:r>
              <a:rPr lang="en-GB" sz="2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GB" sz="2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20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menuju</a:t>
            </a:r>
            <a:r>
              <a:rPr lang="en-GB" sz="2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</a:t>
            </a:r>
            <a:r>
              <a:rPr lang="en-GB" sz="2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orientasi</a:t>
            </a:r>
            <a:r>
              <a:rPr lang="en-GB" sz="2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proses </a:t>
            </a:r>
            <a:r>
              <a:rPr lang="en-GB" sz="20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GB" sz="2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pengurangan</a:t>
            </a:r>
            <a:r>
              <a:rPr lang="en-GB" sz="2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biaya</a:t>
            </a:r>
            <a:r>
              <a:rPr lang="en-GB" sz="2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proses </a:t>
            </a:r>
            <a:r>
              <a:rPr lang="en-GB" sz="20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bisnis</a:t>
            </a:r>
            <a:r>
              <a:rPr lang="en-GB" sz="2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2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1371600" lvl="2" indent="-457200" algn="just">
              <a:lnSpc>
                <a:spcPct val="110000"/>
              </a:lnSpc>
              <a:spcBef>
                <a:spcPct val="0"/>
              </a:spcBef>
              <a:buClr>
                <a:schemeClr val="tx1"/>
              </a:buClr>
              <a:buFont typeface="Wingdings" panose="05000000000000000000" pitchFamily="2" charset="2"/>
              <a:buAutoNum type="arabicParenR"/>
            </a:pPr>
            <a:r>
              <a:rPr lang="en-GB" sz="20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Menyediakan</a:t>
            </a:r>
            <a:r>
              <a:rPr lang="en-GB" sz="2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kemampuan</a:t>
            </a:r>
            <a:r>
              <a:rPr lang="en-GB" sz="2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global </a:t>
            </a:r>
            <a:r>
              <a:rPr lang="en-GB" sz="20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GB" sz="2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menyediakan</a:t>
            </a:r>
            <a:r>
              <a:rPr lang="en-GB" sz="2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globalisasi</a:t>
            </a:r>
            <a:r>
              <a:rPr lang="en-GB" sz="2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lewat</a:t>
            </a:r>
            <a:r>
              <a:rPr lang="en-GB" sz="2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proses </a:t>
            </a:r>
            <a:r>
              <a:rPr lang="en-GB" sz="20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bisnis</a:t>
            </a:r>
            <a:r>
              <a:rPr lang="en-GB" sz="2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yg</a:t>
            </a:r>
            <a:r>
              <a:rPr lang="en-GB" sz="2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umum</a:t>
            </a:r>
            <a:r>
              <a:rPr lang="en-GB" sz="2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&amp; </a:t>
            </a:r>
            <a:r>
              <a:rPr lang="en-GB" sz="20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kelas</a:t>
            </a:r>
            <a:r>
              <a:rPr lang="en-GB" sz="2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dunia</a:t>
            </a:r>
            <a:r>
              <a:rPr lang="en-GB" sz="2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2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GB" sz="20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76213" y="0"/>
            <a:ext cx="10234613" cy="4985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09600" indent="-609600" algn="just">
              <a:lnSpc>
                <a:spcPct val="110000"/>
              </a:lnSpc>
              <a:spcBef>
                <a:spcPct val="0"/>
              </a:spcBef>
            </a:pPr>
            <a:r>
              <a:rPr lang="en-GB" sz="24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(Martin et al., 2002) </a:t>
            </a:r>
            <a:r>
              <a:rPr lang="en-GB" sz="2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menunjukkan</a:t>
            </a:r>
            <a:r>
              <a:rPr lang="en-GB" sz="24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ada</a:t>
            </a:r>
            <a:r>
              <a:rPr lang="en-GB" sz="24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tujuh</a:t>
            </a:r>
            <a:r>
              <a:rPr lang="en-GB" sz="24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benefit </a:t>
            </a:r>
            <a:r>
              <a:rPr lang="en-GB" sz="2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GB" sz="24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membeli</a:t>
            </a:r>
            <a:r>
              <a:rPr lang="en-GB" sz="24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paket</a:t>
            </a:r>
            <a:r>
              <a:rPr lang="en-GB" sz="24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ERP :</a:t>
            </a:r>
          </a:p>
        </p:txBody>
      </p:sp>
      <p:sp>
        <p:nvSpPr>
          <p:cNvPr id="10" name="Rectangle 9"/>
          <p:cNvSpPr/>
          <p:nvPr/>
        </p:nvSpPr>
        <p:spPr>
          <a:xfrm>
            <a:off x="5715001" y="1987927"/>
            <a:ext cx="6096000" cy="3139321"/>
          </a:xfrm>
          <a:prstGeom prst="rect">
            <a:avLst/>
          </a:prstGeom>
        </p:spPr>
        <p:txBody>
          <a:bodyPr>
            <a:spAutoFit/>
          </a:bodyPr>
          <a:lstStyle/>
          <a:p>
            <a:pPr marL="990600" lvl="1" indent="-533400" algn="just">
              <a:lnSpc>
                <a:spcPct val="110000"/>
              </a:lnSpc>
              <a:spcBef>
                <a:spcPct val="0"/>
              </a:spcBef>
              <a:buFontTx/>
              <a:buChar char="•"/>
            </a:pPr>
            <a:r>
              <a:rPr lang="en-GB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en-GB" sz="2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berhubungan</a:t>
            </a:r>
            <a:r>
              <a:rPr lang="en-GB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GB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benefit </a:t>
            </a:r>
            <a:r>
              <a:rPr lang="en-GB" sz="2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teknologi</a:t>
            </a:r>
            <a:r>
              <a:rPr lang="en-GB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informasi</a:t>
            </a:r>
            <a:r>
              <a:rPr lang="en-GB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GB" sz="2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yaitu</a:t>
            </a:r>
            <a:endParaRPr lang="en-GB" sz="20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371600" lvl="2" indent="-457200" algn="just">
              <a:lnSpc>
                <a:spcPct val="110000"/>
              </a:lnSpc>
              <a:spcBef>
                <a:spcPct val="0"/>
              </a:spcBef>
              <a:buFontTx/>
              <a:buAutoNum type="arabicParenR"/>
            </a:pPr>
            <a:r>
              <a:rPr lang="en-GB" sz="2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Manfaat</a:t>
            </a:r>
            <a:r>
              <a:rPr lang="en-GB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membeli</a:t>
            </a:r>
            <a:r>
              <a:rPr lang="en-GB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paket</a:t>
            </a:r>
            <a:r>
              <a:rPr lang="en-GB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bukan</a:t>
            </a:r>
            <a:r>
              <a:rPr lang="en-GB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membangunnya</a:t>
            </a:r>
            <a:r>
              <a:rPr lang="en-GB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GB" sz="2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Manfaat</a:t>
            </a:r>
            <a:r>
              <a:rPr lang="en-GB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GB" sz="2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diperoleh</a:t>
            </a:r>
            <a:r>
              <a:rPr lang="en-GB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adalah</a:t>
            </a:r>
            <a:r>
              <a:rPr lang="en-GB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manfaat</a:t>
            </a:r>
            <a:r>
              <a:rPr lang="en-GB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waktu</a:t>
            </a:r>
            <a:r>
              <a:rPr lang="en-GB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GB" sz="2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lebih</a:t>
            </a:r>
            <a:r>
              <a:rPr lang="en-GB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cepat</a:t>
            </a:r>
            <a:r>
              <a:rPr lang="en-GB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2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biaya</a:t>
            </a:r>
            <a:r>
              <a:rPr lang="en-GB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GB" sz="2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relatip</a:t>
            </a:r>
            <a:r>
              <a:rPr lang="en-GB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lebih</a:t>
            </a:r>
            <a:r>
              <a:rPr lang="en-GB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murah</a:t>
            </a:r>
            <a:r>
              <a:rPr lang="en-GB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GB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kemampuan</a:t>
            </a:r>
            <a:r>
              <a:rPr lang="en-GB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GB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paket</a:t>
            </a:r>
            <a:r>
              <a:rPr lang="en-GB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1371600" lvl="2" indent="-457200" algn="just">
              <a:lnSpc>
                <a:spcPct val="110000"/>
              </a:lnSpc>
              <a:spcBef>
                <a:spcPct val="0"/>
              </a:spcBef>
              <a:buFontTx/>
              <a:buAutoNum type="arabicParenR"/>
            </a:pPr>
            <a:r>
              <a:rPr lang="en-GB" sz="2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Manfaat</a:t>
            </a:r>
            <a:r>
              <a:rPr lang="en-GB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arsitektur</a:t>
            </a:r>
            <a:r>
              <a:rPr lang="en-GB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teknologi</a:t>
            </a:r>
            <a:r>
              <a:rPr lang="en-GB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informasi</a:t>
            </a:r>
            <a:r>
              <a:rPr lang="en-GB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GB" sz="2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digunakan</a:t>
            </a:r>
            <a:r>
              <a:rPr lang="en-GB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GB" sz="2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dapat</a:t>
            </a:r>
            <a:r>
              <a:rPr lang="en-GB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menghemat</a:t>
            </a:r>
            <a:r>
              <a:rPr lang="en-GB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biaya</a:t>
            </a:r>
            <a:r>
              <a:rPr lang="en-GB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140852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Rectangle 4"/>
          <p:cNvSpPr/>
          <p:nvPr/>
        </p:nvSpPr>
        <p:spPr>
          <a:xfrm>
            <a:off x="5591175" y="1914317"/>
            <a:ext cx="6096000" cy="2800767"/>
          </a:xfrm>
          <a:prstGeom prst="rect">
            <a:avLst/>
          </a:prstGeom>
        </p:spPr>
        <p:txBody>
          <a:bodyPr>
            <a:spAutoFit/>
          </a:bodyPr>
          <a:lstStyle/>
          <a:p>
            <a:pPr marL="990600" lvl="1" indent="-533400" algn="just">
              <a:lnSpc>
                <a:spcPct val="110000"/>
              </a:lnSpc>
              <a:spcBef>
                <a:spcPct val="0"/>
              </a:spcBef>
              <a:buFontTx/>
              <a:buChar char="•"/>
            </a:pPr>
            <a:r>
              <a:rPr lang="en-GB" sz="2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Sebuah</a:t>
            </a:r>
            <a:r>
              <a:rPr lang="en-GB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benefit </a:t>
            </a:r>
            <a:r>
              <a:rPr lang="en-GB" sz="2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berhubungan</a:t>
            </a:r>
            <a:r>
              <a:rPr lang="en-GB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GB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bisnis</a:t>
            </a:r>
            <a:r>
              <a:rPr lang="en-GB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GB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teknologi</a:t>
            </a:r>
            <a:r>
              <a:rPr lang="en-GB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informasi</a:t>
            </a:r>
            <a:r>
              <a:rPr lang="en-GB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bersama-sama</a:t>
            </a:r>
            <a:r>
              <a:rPr lang="en-GB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GB" sz="2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yaitu</a:t>
            </a:r>
            <a:r>
              <a:rPr lang="en-GB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benefit </a:t>
            </a:r>
            <a:r>
              <a:rPr lang="en-GB" sz="2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fleksibilitas</a:t>
            </a:r>
            <a:r>
              <a:rPr lang="en-GB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menggunakan</a:t>
            </a:r>
            <a:r>
              <a:rPr lang="en-GB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client server system </a:t>
            </a:r>
            <a:r>
              <a:rPr lang="en-GB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yang </a:t>
            </a:r>
            <a:r>
              <a:rPr lang="en-GB" sz="2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mudah</a:t>
            </a:r>
            <a:r>
              <a:rPr lang="en-GB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dikembangkan</a:t>
            </a:r>
            <a:r>
              <a:rPr lang="en-GB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sesuai</a:t>
            </a:r>
            <a:r>
              <a:rPr lang="en-GB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GB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pertumbuhan</a:t>
            </a:r>
            <a:r>
              <a:rPr lang="en-GB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bisnis</a:t>
            </a:r>
            <a:r>
              <a:rPr lang="en-GB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GB" sz="20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90600" lvl="1" indent="-533400" algn="just">
              <a:lnSpc>
                <a:spcPct val="110000"/>
              </a:lnSpc>
              <a:spcBef>
                <a:spcPct val="0"/>
              </a:spcBef>
              <a:buFontTx/>
              <a:buChar char="•"/>
            </a:pPr>
            <a:r>
              <a:rPr lang="en-GB" sz="2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Satu</a:t>
            </a:r>
            <a:r>
              <a:rPr lang="en-GB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lainnya</a:t>
            </a:r>
            <a:r>
              <a:rPr lang="en-GB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berhubungan</a:t>
            </a:r>
            <a:r>
              <a:rPr lang="en-GB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GB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biaya</a:t>
            </a:r>
            <a:r>
              <a:rPr lang="en-GB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perawatan</a:t>
            </a:r>
            <a:r>
              <a:rPr lang="en-GB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GB" sz="2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berhubungan</a:t>
            </a:r>
            <a:r>
              <a:rPr lang="en-GB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GB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masalah</a:t>
            </a:r>
            <a:r>
              <a:rPr lang="en-GB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pergantian</a:t>
            </a:r>
            <a:r>
              <a:rPr lang="en-GB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tahun</a:t>
            </a:r>
            <a:r>
              <a:rPr lang="en-GB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2000.</a:t>
            </a:r>
            <a:r>
              <a:rPr lang="en-US" sz="2000" dirty="0">
                <a:latin typeface="Times New Roman" panose="02020603050405020304" pitchFamily="18" charset="0"/>
              </a:rPr>
              <a:t> </a:t>
            </a:r>
            <a:endParaRPr lang="en-GB" sz="20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247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F9C9D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EC7F02AD-9687-440F-A9DF-FAA6F22270D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307</TotalTime>
  <Words>499</Words>
  <Application>Microsoft Office PowerPoint</Application>
  <PresentationFormat>Widescreen</PresentationFormat>
  <Paragraphs>120</Paragraphs>
  <Slides>7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7" baseType="lpstr">
      <vt:lpstr>Arial</vt:lpstr>
      <vt:lpstr>Arial Narrow</vt:lpstr>
      <vt:lpstr>Calibri</vt:lpstr>
      <vt:lpstr>Cambria</vt:lpstr>
      <vt:lpstr>Century Gothic</vt:lpstr>
      <vt:lpstr>Tahoma</vt:lpstr>
      <vt:lpstr>Times New Roman</vt:lpstr>
      <vt:lpstr>Wingdings</vt:lpstr>
      <vt:lpstr>Wingdings 3</vt:lpstr>
      <vt:lpstr>Ion Boardroom</vt:lpstr>
      <vt:lpstr>Enterprise Resource Planning -ERP</vt:lpstr>
      <vt:lpstr>Enterprise Resource Planning (ERP) </vt:lpstr>
      <vt:lpstr>Aplikasi ERP </vt:lpstr>
      <vt:lpstr>Sebelum menggunakan ERP</vt:lpstr>
      <vt:lpstr>Setelah menggunakan ERP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Enterprise Resource Planning -ERP</dc:title>
  <dc:creator>bu heni</dc:creator>
  <cp:lastModifiedBy>heni utami</cp:lastModifiedBy>
  <cp:revision>8</cp:revision>
  <dcterms:created xsi:type="dcterms:W3CDTF">2015-10-04T10:53:42Z</dcterms:created>
  <dcterms:modified xsi:type="dcterms:W3CDTF">2016-09-21T09:18:56Z</dcterms:modified>
</cp:coreProperties>
</file>