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37" autoAdjust="0"/>
  </p:normalViewPr>
  <p:slideViewPr>
    <p:cSldViewPr snapToGrid="0">
      <p:cViewPr varScale="1">
        <p:scale>
          <a:sx n="48" d="100"/>
          <a:sy n="48" d="100"/>
        </p:scale>
        <p:origin x="4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AE43-C481-4924-A6E4-C1C2808A7FCE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9AE4-88AD-4F5C-90C2-BECA41A6021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10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9AE4-88AD-4F5C-90C2-BECA41A6021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102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Tahoma" panose="020B0604030504040204" pitchFamily="34" charset="0"/>
              </a:rPr>
              <a:t>Source:</a:t>
            </a:r>
            <a:r>
              <a:rPr lang="en-US" sz="1200" dirty="0" smtClean="0">
                <a:latin typeface="Tahoma" panose="020B0604030504040204" pitchFamily="34" charset="0"/>
              </a:rPr>
              <a:t> Davenport, Thomas, “Putting the Enterprise into the Enterprise System”, Harvard Business Review, July-Aug. 1998.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9AE4-88AD-4F5C-90C2-BECA41A60214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71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1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3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41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5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04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3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1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1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9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7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8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8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24" y="1762849"/>
            <a:ext cx="8825658" cy="2677648"/>
          </a:xfrm>
        </p:spPr>
        <p:txBody>
          <a:bodyPr/>
          <a:lstStyle/>
          <a:p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Enterprise Resource Planning 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-ERP</a:t>
            </a:r>
            <a:endParaRPr lang="id-ID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3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45" y="998681"/>
            <a:ext cx="8825659" cy="70696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Enterprise Resource Planning (ERP)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19" y="2278647"/>
            <a:ext cx="3164381" cy="34163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sistem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perencanaan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penjadwalan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alat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bantu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komputer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mengintegrasikan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seluruh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penjualan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produksi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akunting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distribusi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sasaran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mengoptimalkan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daya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: material,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daya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manusia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kapasitas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</a:rPr>
              <a:t>mesin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09975" y="2352672"/>
            <a:ext cx="8001000" cy="4419600"/>
            <a:chOff x="914400" y="1828800"/>
            <a:chExt cx="8001000" cy="44196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791200" y="2057400"/>
              <a:ext cx="3124200" cy="396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638800" y="2286000"/>
              <a:ext cx="2286000" cy="3352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14400" y="1981200"/>
              <a:ext cx="3048000" cy="396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114800" y="4267200"/>
              <a:ext cx="1524000" cy="198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n-US" sz="1400" b="1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Employees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14800" y="1828800"/>
              <a:ext cx="1524000" cy="1600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Managers and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Stakeholders</a:t>
              </a:r>
            </a:p>
            <a:p>
              <a:pPr algn="ctr" eaLnBrk="1" hangingPunct="1"/>
              <a:endParaRPr lang="en-US" sz="14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/>
              <a:endParaRPr lang="en-US" sz="14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267200" y="3505200"/>
              <a:ext cx="1219200" cy="685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Central</a:t>
              </a:r>
            </a:p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Database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267200" y="2743200"/>
              <a:ext cx="1219200" cy="6096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Reporting</a:t>
              </a:r>
            </a:p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7200" y="44196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Human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Resource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Management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791200" y="23622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Financial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791200" y="35052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Manufacturing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791200" y="45720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Inventory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And Supply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514600" y="2819400"/>
              <a:ext cx="12192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Human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Resource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Management</a:t>
              </a:r>
            </a:p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828800" y="2286000"/>
              <a:ext cx="2286000" cy="3352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43200" y="41910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Service</a:t>
              </a:r>
            </a:p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743200" y="2819400"/>
              <a:ext cx="1219200" cy="914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Sales and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Delivery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Applications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814513" y="3683000"/>
              <a:ext cx="1081087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Sales Force</a:t>
              </a:r>
            </a:p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And Customer</a:t>
              </a:r>
            </a:p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Service Reps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914400" y="3870325"/>
              <a:ext cx="8620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000" b="1" dirty="0">
                  <a:latin typeface="Tahoma" panose="020B0604030504040204" pitchFamily="34" charset="0"/>
                </a:rPr>
                <a:t>Customers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6948488" y="3810000"/>
              <a:ext cx="1128712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Back-office</a:t>
              </a:r>
            </a:p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Administrators</a:t>
              </a:r>
            </a:p>
            <a:p>
              <a:pPr eaLnBrk="1" hangingPunct="1"/>
              <a:r>
                <a:rPr lang="en-US" sz="1000" b="1">
                  <a:solidFill>
                    <a:schemeClr val="bg1"/>
                  </a:solidFill>
                  <a:latin typeface="Tahoma" panose="020B0604030504040204" pitchFamily="34" charset="0"/>
                </a:rPr>
                <a:t>And Workers</a:t>
              </a: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8077200" y="3962400"/>
              <a:ext cx="7778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000" b="1" dirty="0">
                  <a:latin typeface="Tahoma" panose="020B0604030504040204" pitchFamily="34" charset="0"/>
                </a:rPr>
                <a:t>Suppliers</a:t>
              </a:r>
            </a:p>
          </p:txBody>
        </p:sp>
        <p:sp>
          <p:nvSpPr>
            <p:cNvPr id="24" name="AutoShape 29"/>
            <p:cNvSpPr>
              <a:spLocks noChangeArrowheads="1"/>
            </p:cNvSpPr>
            <p:nvPr/>
          </p:nvSpPr>
          <p:spPr bwMode="auto">
            <a:xfrm rot="5400000">
              <a:off x="4686300" y="3390900"/>
              <a:ext cx="381000" cy="152400"/>
            </a:xfrm>
            <a:prstGeom prst="leftRightArrow">
              <a:avLst>
                <a:gd name="adj1" fmla="val 27083"/>
                <a:gd name="adj2" fmla="val 4061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" name="AutoShape 30"/>
            <p:cNvSpPr>
              <a:spLocks noChangeArrowheads="1"/>
            </p:cNvSpPr>
            <p:nvPr/>
          </p:nvSpPr>
          <p:spPr bwMode="auto">
            <a:xfrm rot="5400000">
              <a:off x="4686300" y="4229100"/>
              <a:ext cx="381000" cy="152400"/>
            </a:xfrm>
            <a:prstGeom prst="leftRightArrow">
              <a:avLst>
                <a:gd name="adj1" fmla="val 27083"/>
                <a:gd name="adj2" fmla="val 4061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auto">
            <a:xfrm rot="9041475">
              <a:off x="3810000" y="4119563"/>
              <a:ext cx="571500" cy="190500"/>
            </a:xfrm>
            <a:prstGeom prst="leftRightArrow">
              <a:avLst>
                <a:gd name="adj1" fmla="val 27083"/>
                <a:gd name="adj2" fmla="val 48736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AutoShape 33"/>
            <p:cNvSpPr>
              <a:spLocks noChangeArrowheads="1"/>
            </p:cNvSpPr>
            <p:nvPr/>
          </p:nvSpPr>
          <p:spPr bwMode="auto">
            <a:xfrm>
              <a:off x="5334000" y="3771900"/>
              <a:ext cx="533400" cy="190500"/>
            </a:xfrm>
            <a:prstGeom prst="leftRightArrow">
              <a:avLst>
                <a:gd name="adj1" fmla="val 27083"/>
                <a:gd name="adj2" fmla="val 454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auto">
            <a:xfrm rot="2974549">
              <a:off x="5259388" y="4318000"/>
              <a:ext cx="766762" cy="160338"/>
            </a:xfrm>
            <a:prstGeom prst="leftRightArrow">
              <a:avLst>
                <a:gd name="adj1" fmla="val 27083"/>
                <a:gd name="adj2" fmla="val 77688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" name="AutoShape 35"/>
            <p:cNvSpPr>
              <a:spLocks noChangeArrowheads="1"/>
            </p:cNvSpPr>
            <p:nvPr/>
          </p:nvSpPr>
          <p:spPr bwMode="auto">
            <a:xfrm rot="8569885">
              <a:off x="5356225" y="3344863"/>
              <a:ext cx="647700" cy="152400"/>
            </a:xfrm>
            <a:prstGeom prst="leftRightArrow">
              <a:avLst>
                <a:gd name="adj1" fmla="val 27083"/>
                <a:gd name="adj2" fmla="val 6904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AutoShape 36"/>
            <p:cNvSpPr>
              <a:spLocks noChangeArrowheads="1"/>
            </p:cNvSpPr>
            <p:nvPr/>
          </p:nvSpPr>
          <p:spPr bwMode="auto">
            <a:xfrm>
              <a:off x="1524000" y="3505200"/>
              <a:ext cx="533400" cy="190500"/>
            </a:xfrm>
            <a:prstGeom prst="leftRightArrow">
              <a:avLst>
                <a:gd name="adj1" fmla="val 27083"/>
                <a:gd name="adj2" fmla="val 454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AutoShape 37"/>
            <p:cNvSpPr>
              <a:spLocks noChangeArrowheads="1"/>
            </p:cNvSpPr>
            <p:nvPr/>
          </p:nvSpPr>
          <p:spPr bwMode="auto">
            <a:xfrm>
              <a:off x="7696200" y="3581400"/>
              <a:ext cx="533400" cy="190500"/>
            </a:xfrm>
            <a:prstGeom prst="leftRightArrow">
              <a:avLst>
                <a:gd name="adj1" fmla="val 27083"/>
                <a:gd name="adj2" fmla="val 454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" name="AutoShape 39"/>
            <p:cNvSpPr>
              <a:spLocks noChangeArrowheads="1"/>
            </p:cNvSpPr>
            <p:nvPr/>
          </p:nvSpPr>
          <p:spPr bwMode="auto">
            <a:xfrm rot="2974549">
              <a:off x="3735387" y="3503613"/>
              <a:ext cx="766763" cy="160338"/>
            </a:xfrm>
            <a:prstGeom prst="leftRightArrow">
              <a:avLst>
                <a:gd name="adj1" fmla="val 27083"/>
                <a:gd name="adj2" fmla="val 77688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id-ID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6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GB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endParaRPr lang="id-ID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68" y="2732058"/>
            <a:ext cx="5674470" cy="3416300"/>
          </a:xfrm>
        </p:spPr>
        <p:txBody>
          <a:bodyPr>
            <a:normAutofit lnSpcReduction="10000"/>
          </a:bodyPr>
          <a:lstStyle/>
          <a:p>
            <a:pPr marL="990600" lvl="1" indent="-533400">
              <a:lnSpc>
                <a:spcPct val="115000"/>
              </a:lnSpc>
              <a:spcBef>
                <a:spcPct val="0"/>
              </a:spcBef>
              <a:buClr>
                <a:schemeClr val="accent1"/>
              </a:buClr>
              <a:buFontTx/>
              <a:buChar char="•"/>
            </a:pPr>
            <a:r>
              <a:rPr lang="id-ID" sz="22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</a:t>
            </a:r>
            <a:r>
              <a:rPr lang="en-GB" sz="22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Akuntansi</a:t>
            </a:r>
            <a:r>
              <a:rPr lang="en-GB" sz="22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meliputi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modul-modul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seperti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buku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besar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piutang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dagang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hutang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dagang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aktiva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tetap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kas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dan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akuntansi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biaya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2200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115000"/>
              </a:lnSpc>
              <a:spcBef>
                <a:spcPct val="0"/>
              </a:spcBef>
              <a:buClr>
                <a:schemeClr val="accent1"/>
              </a:buClr>
              <a:buFontTx/>
              <a:buChar char="•"/>
            </a:pPr>
            <a:r>
              <a:rPr lang="id-ID" sz="22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</a:t>
            </a:r>
            <a:r>
              <a:rPr lang="en-GB" sz="22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Keuangan</a:t>
            </a:r>
            <a:r>
              <a:rPr lang="en-GB" sz="22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meliputi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modul-modul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analisis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portofolio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analisis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risiko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analisis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kredit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aktiva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sewa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guna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dan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real </a:t>
            </a:r>
            <a:r>
              <a:rPr lang="en-GB" sz="22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estat</a:t>
            </a:r>
            <a:r>
              <a:rPr lang="en-GB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2200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2624" y="2693928"/>
            <a:ext cx="57959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FontTx/>
              <a:buChar char="•"/>
            </a:pPr>
            <a:r>
              <a:rPr lang="id-ID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</a:t>
            </a:r>
            <a:r>
              <a:rPr lang="en-GB" sz="20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Sumber</a:t>
            </a:r>
            <a:r>
              <a:rPr lang="en-GB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Daya</a:t>
            </a:r>
            <a:r>
              <a:rPr lang="en-GB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Manusia</a:t>
            </a:r>
            <a:r>
              <a:rPr lang="en-GB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meliputi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modul-modul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rekruitmen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penggajian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personil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pengembangan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karyawan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kompensasi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FontTx/>
              <a:buChar char="•"/>
            </a:pPr>
            <a:r>
              <a:rPr lang="id-ID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</a:t>
            </a:r>
            <a:r>
              <a:rPr lang="en-GB" sz="20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Pemasaran</a:t>
            </a:r>
            <a:r>
              <a:rPr lang="en-GB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meliputi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relasi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pelanggan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pemasukan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order,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pemrosesan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order.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FontTx/>
              <a:buChar char="•"/>
            </a:pPr>
            <a:r>
              <a:rPr lang="id-ID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</a:t>
            </a:r>
            <a:r>
              <a:rPr lang="en-GB" sz="2000" b="1" dirty="0" err="1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Logistik</a:t>
            </a:r>
            <a:r>
              <a:rPr lang="en-GB" sz="2000" b="1" dirty="0" smtClean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meliputi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perencanaan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produksi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material,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pabrik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7" y="5514974"/>
            <a:ext cx="8825657" cy="566738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Sebelum menggunakan ERP</a:t>
            </a:r>
            <a:endParaRPr lang="id-I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61987" y="261939"/>
            <a:ext cx="10868026" cy="4803774"/>
            <a:chOff x="304800" y="1676401"/>
            <a:chExt cx="8610600" cy="4803774"/>
          </a:xfrm>
        </p:grpSpPr>
        <p:grpSp>
          <p:nvGrpSpPr>
            <p:cNvPr id="78" name="Group 89"/>
            <p:cNvGrpSpPr>
              <a:grpSpLocks/>
            </p:cNvGrpSpPr>
            <p:nvPr/>
          </p:nvGrpSpPr>
          <p:grpSpPr bwMode="auto">
            <a:xfrm>
              <a:off x="6781797" y="1905000"/>
              <a:ext cx="990600" cy="1222375"/>
              <a:chOff x="4272" y="1200"/>
              <a:chExt cx="624" cy="770"/>
            </a:xfrm>
          </p:grpSpPr>
          <p:pic>
            <p:nvPicPr>
              <p:cNvPr id="145" name="Picture 6" descr="customer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2" y="1200"/>
                <a:ext cx="62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6" name="Rectangle 7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50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Customers</a:t>
                </a:r>
              </a:p>
            </p:txBody>
          </p:sp>
        </p:grpSp>
        <p:grpSp>
          <p:nvGrpSpPr>
            <p:cNvPr id="79" name="Group 88"/>
            <p:cNvGrpSpPr>
              <a:grpSpLocks/>
            </p:cNvGrpSpPr>
            <p:nvPr/>
          </p:nvGrpSpPr>
          <p:grpSpPr bwMode="auto">
            <a:xfrm>
              <a:off x="3276601" y="1676401"/>
              <a:ext cx="2128838" cy="1441451"/>
              <a:chOff x="2064" y="1056"/>
              <a:chExt cx="1341" cy="908"/>
            </a:xfrm>
          </p:grpSpPr>
          <p:pic>
            <p:nvPicPr>
              <p:cNvPr id="141" name="Picture 3" descr="databas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9" y="1056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" name="Rectangle 4"/>
              <p:cNvSpPr>
                <a:spLocks noChangeArrowheads="1"/>
              </p:cNvSpPr>
              <p:nvPr/>
            </p:nvSpPr>
            <p:spPr bwMode="auto">
              <a:xfrm>
                <a:off x="2935" y="1615"/>
                <a:ext cx="463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Customer</a:t>
                </a:r>
              </a:p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Demographic</a:t>
                </a:r>
              </a:p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Files</a:t>
                </a:r>
              </a:p>
            </p:txBody>
          </p:sp>
          <p:pic>
            <p:nvPicPr>
              <p:cNvPr id="143" name="Picture 5" descr="sales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4" y="1248"/>
                <a:ext cx="62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2064" y="1728"/>
                <a:ext cx="515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Sales Dept.</a:t>
                </a:r>
              </a:p>
            </p:txBody>
          </p:sp>
        </p:grpSp>
        <p:grpSp>
          <p:nvGrpSpPr>
            <p:cNvPr id="80" name="Group 93"/>
            <p:cNvGrpSpPr>
              <a:grpSpLocks/>
            </p:cNvGrpSpPr>
            <p:nvPr/>
          </p:nvGrpSpPr>
          <p:grpSpPr bwMode="auto">
            <a:xfrm>
              <a:off x="4572000" y="4419600"/>
              <a:ext cx="838200" cy="917575"/>
              <a:chOff x="2880" y="2784"/>
              <a:chExt cx="528" cy="578"/>
            </a:xfrm>
          </p:grpSpPr>
          <p:pic>
            <p:nvPicPr>
              <p:cNvPr id="139" name="Picture 11" descr="vendo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2784"/>
                <a:ext cx="528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0" name="Rectangle 16"/>
              <p:cNvSpPr>
                <a:spLocks noChangeArrowheads="1"/>
              </p:cNvSpPr>
              <p:nvPr/>
            </p:nvSpPr>
            <p:spPr bwMode="auto">
              <a:xfrm>
                <a:off x="2883" y="3168"/>
                <a:ext cx="373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Vendor</a:t>
                </a:r>
              </a:p>
            </p:txBody>
          </p:sp>
        </p:grpSp>
        <p:grpSp>
          <p:nvGrpSpPr>
            <p:cNvPr id="81" name="Group 90"/>
            <p:cNvGrpSpPr>
              <a:grpSpLocks/>
            </p:cNvGrpSpPr>
            <p:nvPr/>
          </p:nvGrpSpPr>
          <p:grpSpPr bwMode="auto">
            <a:xfrm>
              <a:off x="5791200" y="2209802"/>
              <a:ext cx="838200" cy="461963"/>
              <a:chOff x="3648" y="1392"/>
              <a:chExt cx="528" cy="291"/>
            </a:xfrm>
          </p:grpSpPr>
          <p:sp>
            <p:nvSpPr>
              <p:cNvPr id="137" name="Line 19"/>
              <p:cNvSpPr>
                <a:spLocks noChangeShapeType="1"/>
              </p:cNvSpPr>
              <p:nvPr/>
            </p:nvSpPr>
            <p:spPr bwMode="auto">
              <a:xfrm>
                <a:off x="3648" y="1680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38" name="Text Box 20"/>
              <p:cNvSpPr txBox="1">
                <a:spLocks noChangeArrowheads="1"/>
              </p:cNvSpPr>
              <p:nvPr/>
            </p:nvSpPr>
            <p:spPr bwMode="auto">
              <a:xfrm>
                <a:off x="3711" y="1392"/>
                <a:ext cx="3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Orders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Parts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" name="Group 91"/>
            <p:cNvGrpSpPr>
              <a:grpSpLocks/>
            </p:cNvGrpSpPr>
            <p:nvPr/>
          </p:nvGrpSpPr>
          <p:grpSpPr bwMode="auto">
            <a:xfrm>
              <a:off x="914400" y="2819400"/>
              <a:ext cx="1905000" cy="1603375"/>
              <a:chOff x="576" y="1776"/>
              <a:chExt cx="1200" cy="1010"/>
            </a:xfrm>
          </p:grpSpPr>
          <p:pic>
            <p:nvPicPr>
              <p:cNvPr id="133" name="Picture 14" descr="accounting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0" y="2112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" name="Rectangle 1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530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Accounting</a:t>
                </a:r>
              </a:p>
            </p:txBody>
          </p:sp>
          <p:pic>
            <p:nvPicPr>
              <p:cNvPr id="135" name="Picture 37" descr="databas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1776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" name="Rectangle 38"/>
              <p:cNvSpPr>
                <a:spLocks noChangeArrowheads="1"/>
              </p:cNvSpPr>
              <p:nvPr/>
            </p:nvSpPr>
            <p:spPr bwMode="auto">
              <a:xfrm>
                <a:off x="696" y="2304"/>
                <a:ext cx="40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Accounting</a:t>
                </a:r>
              </a:p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Files</a:t>
                </a:r>
              </a:p>
            </p:txBody>
          </p:sp>
        </p:grpSp>
        <p:grpSp>
          <p:nvGrpSpPr>
            <p:cNvPr id="83" name="Group 92"/>
            <p:cNvGrpSpPr>
              <a:grpSpLocks/>
            </p:cNvGrpSpPr>
            <p:nvPr/>
          </p:nvGrpSpPr>
          <p:grpSpPr bwMode="auto">
            <a:xfrm>
              <a:off x="304800" y="5105400"/>
              <a:ext cx="1905000" cy="1374775"/>
              <a:chOff x="192" y="3216"/>
              <a:chExt cx="1200" cy="866"/>
            </a:xfrm>
          </p:grpSpPr>
          <p:pic>
            <p:nvPicPr>
              <p:cNvPr id="129" name="Picture 9" descr="purchasi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4" y="3408"/>
                <a:ext cx="528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" name="Rectangle 10"/>
              <p:cNvSpPr>
                <a:spLocks noChangeArrowheads="1"/>
              </p:cNvSpPr>
              <p:nvPr/>
            </p:nvSpPr>
            <p:spPr bwMode="auto">
              <a:xfrm>
                <a:off x="768" y="3888"/>
                <a:ext cx="523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Purchasing</a:t>
                </a:r>
              </a:p>
            </p:txBody>
          </p:sp>
          <p:pic>
            <p:nvPicPr>
              <p:cNvPr id="131" name="Picture 41" descr="databas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3216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2" name="Rectangle 42"/>
              <p:cNvSpPr>
                <a:spLocks noChangeArrowheads="1"/>
              </p:cNvSpPr>
              <p:nvPr/>
            </p:nvSpPr>
            <p:spPr bwMode="auto">
              <a:xfrm>
                <a:off x="330" y="3792"/>
                <a:ext cx="40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Purchasing</a:t>
                </a:r>
              </a:p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Files</a:t>
                </a:r>
              </a:p>
            </p:txBody>
          </p:sp>
        </p:grpSp>
        <p:grpSp>
          <p:nvGrpSpPr>
            <p:cNvPr id="84" name="Group 97"/>
            <p:cNvGrpSpPr>
              <a:grpSpLocks/>
            </p:cNvGrpSpPr>
            <p:nvPr/>
          </p:nvGrpSpPr>
          <p:grpSpPr bwMode="auto">
            <a:xfrm>
              <a:off x="2209800" y="4953003"/>
              <a:ext cx="2057400" cy="919163"/>
              <a:chOff x="1392" y="3120"/>
              <a:chExt cx="1296" cy="579"/>
            </a:xfrm>
          </p:grpSpPr>
          <p:sp>
            <p:nvSpPr>
              <p:cNvPr id="127" name="Text Box 24"/>
              <p:cNvSpPr txBox="1">
                <a:spLocks noChangeArrowheads="1"/>
              </p:cNvSpPr>
              <p:nvPr/>
            </p:nvSpPr>
            <p:spPr bwMode="auto">
              <a:xfrm>
                <a:off x="1820" y="3408"/>
                <a:ext cx="60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 is placed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with Vendor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8" name="Line 46"/>
              <p:cNvSpPr>
                <a:spLocks noChangeShapeType="1"/>
              </p:cNvSpPr>
              <p:nvPr/>
            </p:nvSpPr>
            <p:spPr bwMode="auto">
              <a:xfrm flipV="1">
                <a:off x="1392" y="3120"/>
                <a:ext cx="1296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</p:grpSp>
        <p:grpSp>
          <p:nvGrpSpPr>
            <p:cNvPr id="85" name="Group 103"/>
            <p:cNvGrpSpPr>
              <a:grpSpLocks/>
            </p:cNvGrpSpPr>
            <p:nvPr/>
          </p:nvGrpSpPr>
          <p:grpSpPr bwMode="auto">
            <a:xfrm>
              <a:off x="2895600" y="4191003"/>
              <a:ext cx="1600200" cy="690563"/>
              <a:chOff x="1824" y="2640"/>
              <a:chExt cx="1008" cy="435"/>
            </a:xfrm>
          </p:grpSpPr>
          <p:sp>
            <p:nvSpPr>
              <p:cNvPr id="125" name="Text Box 32"/>
              <p:cNvSpPr txBox="1">
                <a:spLocks noChangeArrowheads="1"/>
              </p:cNvSpPr>
              <p:nvPr/>
            </p:nvSpPr>
            <p:spPr bwMode="auto">
              <a:xfrm>
                <a:off x="1881" y="2784"/>
                <a:ext cx="45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Invoices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accounting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" name="Line 65"/>
              <p:cNvSpPr>
                <a:spLocks noChangeShapeType="1"/>
              </p:cNvSpPr>
              <p:nvPr/>
            </p:nvSpPr>
            <p:spPr bwMode="auto">
              <a:xfrm flipH="1" flipV="1">
                <a:off x="1824" y="2640"/>
                <a:ext cx="1008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</p:grpSp>
        <p:grpSp>
          <p:nvGrpSpPr>
            <p:cNvPr id="86" name="Group 94"/>
            <p:cNvGrpSpPr>
              <a:grpSpLocks/>
            </p:cNvGrpSpPr>
            <p:nvPr/>
          </p:nvGrpSpPr>
          <p:grpSpPr bwMode="auto">
            <a:xfrm>
              <a:off x="7086600" y="4572000"/>
              <a:ext cx="1828800" cy="1695450"/>
              <a:chOff x="4464" y="2880"/>
              <a:chExt cx="1152" cy="1068"/>
            </a:xfrm>
          </p:grpSpPr>
          <p:pic>
            <p:nvPicPr>
              <p:cNvPr id="121" name="Picture 12" descr="waarehouse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4" y="2880"/>
                <a:ext cx="816" cy="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" name="Picture 40" descr="databas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336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" name="Rectangle 43"/>
              <p:cNvSpPr>
                <a:spLocks noChangeArrowheads="1"/>
              </p:cNvSpPr>
              <p:nvPr/>
            </p:nvSpPr>
            <p:spPr bwMode="auto">
              <a:xfrm>
                <a:off x="4680" y="3696"/>
                <a:ext cx="36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Inventory</a:t>
                </a:r>
              </a:p>
              <a:p>
                <a:pPr algn="ctr" eaLnBrk="1" hangingPunct="1"/>
                <a:r>
                  <a:rPr lang="en-US" sz="1000" b="1">
                    <a:latin typeface="Times New Roman" panose="02020603050405020304" pitchFamily="18" charset="0"/>
                  </a:rPr>
                  <a:t>Files</a:t>
                </a:r>
              </a:p>
            </p:txBody>
          </p:sp>
          <p:sp>
            <p:nvSpPr>
              <p:cNvPr id="124" name="Rectangle 13"/>
              <p:cNvSpPr>
                <a:spLocks noChangeArrowheads="1"/>
              </p:cNvSpPr>
              <p:nvPr/>
            </p:nvSpPr>
            <p:spPr bwMode="auto">
              <a:xfrm>
                <a:off x="4526" y="3264"/>
                <a:ext cx="519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Warehouse</a:t>
                </a:r>
              </a:p>
            </p:txBody>
          </p:sp>
        </p:grpSp>
        <p:grpSp>
          <p:nvGrpSpPr>
            <p:cNvPr id="87" name="Group 107"/>
            <p:cNvGrpSpPr>
              <a:grpSpLocks/>
            </p:cNvGrpSpPr>
            <p:nvPr/>
          </p:nvGrpSpPr>
          <p:grpSpPr bwMode="auto">
            <a:xfrm>
              <a:off x="4038600" y="3048000"/>
              <a:ext cx="4038600" cy="1752600"/>
              <a:chOff x="2544" y="1920"/>
              <a:chExt cx="2544" cy="1104"/>
            </a:xfrm>
          </p:grpSpPr>
          <p:sp>
            <p:nvSpPr>
              <p:cNvPr id="117" name="Line 68"/>
              <p:cNvSpPr>
                <a:spLocks noChangeShapeType="1"/>
              </p:cNvSpPr>
              <p:nvPr/>
            </p:nvSpPr>
            <p:spPr bwMode="auto">
              <a:xfrm flipH="1">
                <a:off x="2544" y="2160"/>
                <a:ext cx="25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8" name="Line 71"/>
              <p:cNvSpPr>
                <a:spLocks noChangeShapeType="1"/>
              </p:cNvSpPr>
              <p:nvPr/>
            </p:nvSpPr>
            <p:spPr bwMode="auto">
              <a:xfrm flipV="1">
                <a:off x="2544" y="1920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9" name="Line 72"/>
              <p:cNvSpPr>
                <a:spLocks noChangeShapeType="1"/>
              </p:cNvSpPr>
              <p:nvPr/>
            </p:nvSpPr>
            <p:spPr bwMode="auto">
              <a:xfrm>
                <a:off x="5088" y="2160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20" name="Text Box 78"/>
              <p:cNvSpPr txBox="1">
                <a:spLocks noChangeArrowheads="1"/>
              </p:cNvSpPr>
              <p:nvPr/>
            </p:nvSpPr>
            <p:spPr bwMode="auto">
              <a:xfrm>
                <a:off x="3397" y="2016"/>
                <a:ext cx="641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Checks for Parts</a:t>
                </a:r>
              </a:p>
            </p:txBody>
          </p:sp>
        </p:grpSp>
        <p:grpSp>
          <p:nvGrpSpPr>
            <p:cNvPr id="88" name="Group 105"/>
            <p:cNvGrpSpPr>
              <a:grpSpLocks/>
            </p:cNvGrpSpPr>
            <p:nvPr/>
          </p:nvGrpSpPr>
          <p:grpSpPr bwMode="auto">
            <a:xfrm>
              <a:off x="3810000" y="3048000"/>
              <a:ext cx="3962400" cy="1752600"/>
              <a:chOff x="2400" y="1920"/>
              <a:chExt cx="2496" cy="1104"/>
            </a:xfrm>
          </p:grpSpPr>
          <p:sp>
            <p:nvSpPr>
              <p:cNvPr id="113" name="Line 69"/>
              <p:cNvSpPr>
                <a:spLocks noChangeShapeType="1"/>
              </p:cNvSpPr>
              <p:nvPr/>
            </p:nvSpPr>
            <p:spPr bwMode="auto">
              <a:xfrm flipH="1">
                <a:off x="2400" y="2304"/>
                <a:ext cx="24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4" name="Line 73"/>
              <p:cNvSpPr>
                <a:spLocks noChangeShapeType="1"/>
              </p:cNvSpPr>
              <p:nvPr/>
            </p:nvSpPr>
            <p:spPr bwMode="auto">
              <a:xfrm>
                <a:off x="4896" y="2304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5" name="Line 75"/>
              <p:cNvSpPr>
                <a:spLocks noChangeShapeType="1"/>
              </p:cNvSpPr>
              <p:nvPr/>
            </p:nvSpPr>
            <p:spPr bwMode="auto">
              <a:xfrm flipV="1">
                <a:off x="2400" y="1920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6" name="Text Box 79"/>
              <p:cNvSpPr txBox="1">
                <a:spLocks noChangeArrowheads="1"/>
              </p:cNvSpPr>
              <p:nvPr/>
            </p:nvSpPr>
            <p:spPr bwMode="auto">
              <a:xfrm>
                <a:off x="2846" y="2160"/>
                <a:ext cx="94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Calls back  “Not in stock”</a:t>
                </a:r>
              </a:p>
            </p:txBody>
          </p:sp>
        </p:grpSp>
        <p:grpSp>
          <p:nvGrpSpPr>
            <p:cNvPr id="89" name="Group 106"/>
            <p:cNvGrpSpPr>
              <a:grpSpLocks/>
            </p:cNvGrpSpPr>
            <p:nvPr/>
          </p:nvGrpSpPr>
          <p:grpSpPr bwMode="auto">
            <a:xfrm>
              <a:off x="3581400" y="3048000"/>
              <a:ext cx="3886200" cy="1752600"/>
              <a:chOff x="2256" y="1920"/>
              <a:chExt cx="2448" cy="1104"/>
            </a:xfrm>
          </p:grpSpPr>
          <p:sp>
            <p:nvSpPr>
              <p:cNvPr id="109" name="Line 70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244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0" name="Line 74"/>
              <p:cNvSpPr>
                <a:spLocks noChangeShapeType="1"/>
              </p:cNvSpPr>
              <p:nvPr/>
            </p:nvSpPr>
            <p:spPr bwMode="auto">
              <a:xfrm>
                <a:off x="4704" y="2448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1" name="Line 76"/>
              <p:cNvSpPr>
                <a:spLocks noChangeShapeType="1"/>
              </p:cNvSpPr>
              <p:nvPr/>
            </p:nvSpPr>
            <p:spPr bwMode="auto">
              <a:xfrm flipV="1">
                <a:off x="2256" y="1920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12" name="Text Box 80"/>
              <p:cNvSpPr txBox="1">
                <a:spLocks noChangeArrowheads="1"/>
              </p:cNvSpPr>
              <p:nvPr/>
            </p:nvSpPr>
            <p:spPr bwMode="auto">
              <a:xfrm>
                <a:off x="2836" y="2304"/>
                <a:ext cx="866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“We ordered the parts”</a:t>
                </a:r>
              </a:p>
            </p:txBody>
          </p:sp>
        </p:grpSp>
        <p:grpSp>
          <p:nvGrpSpPr>
            <p:cNvPr id="90" name="Group 99"/>
            <p:cNvGrpSpPr>
              <a:grpSpLocks/>
            </p:cNvGrpSpPr>
            <p:nvPr/>
          </p:nvGrpSpPr>
          <p:grpSpPr bwMode="auto">
            <a:xfrm>
              <a:off x="2362200" y="5257800"/>
              <a:ext cx="4495800" cy="914400"/>
              <a:chOff x="1488" y="3312"/>
              <a:chExt cx="2832" cy="576"/>
            </a:xfrm>
          </p:grpSpPr>
          <p:sp>
            <p:nvSpPr>
              <p:cNvPr id="107" name="Line 51"/>
              <p:cNvSpPr>
                <a:spLocks noChangeShapeType="1"/>
              </p:cNvSpPr>
              <p:nvPr/>
            </p:nvSpPr>
            <p:spPr bwMode="auto">
              <a:xfrm flipV="1">
                <a:off x="1488" y="3312"/>
                <a:ext cx="2832" cy="5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08" name="Text Box 81"/>
              <p:cNvSpPr txBox="1">
                <a:spLocks noChangeArrowheads="1"/>
              </p:cNvSpPr>
              <p:nvPr/>
            </p:nvSpPr>
            <p:spPr bwMode="auto">
              <a:xfrm>
                <a:off x="3002" y="3456"/>
                <a:ext cx="819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“We Need parts #XX”</a:t>
                </a:r>
              </a:p>
            </p:txBody>
          </p:sp>
        </p:grpSp>
        <p:grpSp>
          <p:nvGrpSpPr>
            <p:cNvPr id="91" name="Group 98"/>
            <p:cNvGrpSpPr>
              <a:grpSpLocks/>
            </p:cNvGrpSpPr>
            <p:nvPr/>
          </p:nvGrpSpPr>
          <p:grpSpPr bwMode="auto">
            <a:xfrm>
              <a:off x="2362200" y="5562600"/>
              <a:ext cx="5257800" cy="838200"/>
              <a:chOff x="1488" y="3504"/>
              <a:chExt cx="3312" cy="528"/>
            </a:xfrm>
          </p:grpSpPr>
          <p:sp>
            <p:nvSpPr>
              <p:cNvPr id="105" name="Line 50"/>
              <p:cNvSpPr>
                <a:spLocks noChangeShapeType="1"/>
              </p:cNvSpPr>
              <p:nvPr/>
            </p:nvSpPr>
            <p:spPr bwMode="auto">
              <a:xfrm flipV="1">
                <a:off x="1488" y="3504"/>
                <a:ext cx="3312" cy="52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06" name="Text Box 82"/>
              <p:cNvSpPr txBox="1">
                <a:spLocks noChangeArrowheads="1"/>
              </p:cNvSpPr>
              <p:nvPr/>
            </p:nvSpPr>
            <p:spPr bwMode="auto">
              <a:xfrm>
                <a:off x="2260" y="3840"/>
                <a:ext cx="866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“We ordered the parts”</a:t>
                </a:r>
              </a:p>
            </p:txBody>
          </p:sp>
        </p:grpSp>
        <p:grpSp>
          <p:nvGrpSpPr>
            <p:cNvPr id="92" name="Group 108"/>
            <p:cNvGrpSpPr>
              <a:grpSpLocks/>
            </p:cNvGrpSpPr>
            <p:nvPr/>
          </p:nvGrpSpPr>
          <p:grpSpPr bwMode="auto">
            <a:xfrm>
              <a:off x="685801" y="2544763"/>
              <a:ext cx="6477000" cy="2636837"/>
              <a:chOff x="432" y="1603"/>
              <a:chExt cx="4080" cy="1661"/>
            </a:xfrm>
          </p:grpSpPr>
          <p:grpSp>
            <p:nvGrpSpPr>
              <p:cNvPr id="96" name="Group 96"/>
              <p:cNvGrpSpPr>
                <a:grpSpLocks/>
              </p:cNvGrpSpPr>
              <p:nvPr/>
            </p:nvGrpSpPr>
            <p:grpSpPr bwMode="auto">
              <a:xfrm>
                <a:off x="432" y="2640"/>
                <a:ext cx="528" cy="624"/>
                <a:chOff x="432" y="2640"/>
                <a:chExt cx="528" cy="624"/>
              </a:xfrm>
            </p:grpSpPr>
            <p:sp>
              <p:nvSpPr>
                <p:cNvPr id="10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960" y="2640"/>
                  <a:ext cx="0" cy="62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  <p:sp>
              <p:nvSpPr>
                <p:cNvPr id="104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32" y="2851"/>
                  <a:ext cx="511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200" b="1">
                      <a:latin typeface="Times New Roman" panose="02020603050405020304" pitchFamily="18" charset="0"/>
                    </a:rPr>
                    <a:t>Sends report</a:t>
                  </a:r>
                </a:p>
              </p:txBody>
            </p:sp>
          </p:grpSp>
          <p:grpSp>
            <p:nvGrpSpPr>
              <p:cNvPr id="97" name="Group 95"/>
              <p:cNvGrpSpPr>
                <a:grpSpLocks/>
              </p:cNvGrpSpPr>
              <p:nvPr/>
            </p:nvGrpSpPr>
            <p:grpSpPr bwMode="auto">
              <a:xfrm>
                <a:off x="1152" y="1603"/>
                <a:ext cx="768" cy="269"/>
                <a:chOff x="1152" y="1603"/>
                <a:chExt cx="768" cy="269"/>
              </a:xfrm>
            </p:grpSpPr>
            <p:sp>
              <p:nvSpPr>
                <p:cNvPr id="10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152" y="1603"/>
                  <a:ext cx="511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200" b="1">
                      <a:latin typeface="Times New Roman" panose="02020603050405020304" pitchFamily="18" charset="0"/>
                    </a:rPr>
                    <a:t>Sends report</a:t>
                  </a:r>
                </a:p>
              </p:txBody>
            </p:sp>
            <p:sp>
              <p:nvSpPr>
                <p:cNvPr id="102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392" y="1680"/>
                  <a:ext cx="528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98" name="Group 102"/>
              <p:cNvGrpSpPr>
                <a:grpSpLocks/>
              </p:cNvGrpSpPr>
              <p:nvPr/>
            </p:nvGrpSpPr>
            <p:grpSpPr bwMode="auto">
              <a:xfrm>
                <a:off x="1920" y="2544"/>
                <a:ext cx="2592" cy="480"/>
                <a:chOff x="1920" y="2544"/>
                <a:chExt cx="2592" cy="480"/>
              </a:xfrm>
            </p:grpSpPr>
            <p:sp>
              <p:nvSpPr>
                <p:cNvPr id="99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2544"/>
                  <a:ext cx="2592" cy="48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  <p:sp>
              <p:nvSpPr>
                <p:cNvPr id="100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665" y="2736"/>
                  <a:ext cx="511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200" b="1">
                      <a:latin typeface="Times New Roman" panose="02020603050405020304" pitchFamily="18" charset="0"/>
                    </a:rPr>
                    <a:t>Sends report</a:t>
                  </a:r>
                </a:p>
              </p:txBody>
            </p:sp>
          </p:grpSp>
        </p:grpSp>
        <p:grpSp>
          <p:nvGrpSpPr>
            <p:cNvPr id="93" name="Group 101"/>
            <p:cNvGrpSpPr>
              <a:grpSpLocks/>
            </p:cNvGrpSpPr>
            <p:nvPr/>
          </p:nvGrpSpPr>
          <p:grpSpPr bwMode="auto">
            <a:xfrm>
              <a:off x="5638800" y="4876809"/>
              <a:ext cx="1295400" cy="276226"/>
              <a:chOff x="3552" y="3072"/>
              <a:chExt cx="816" cy="174"/>
            </a:xfrm>
          </p:grpSpPr>
          <p:sp>
            <p:nvSpPr>
              <p:cNvPr id="94" name="Text Box 28"/>
              <p:cNvSpPr txBox="1">
                <a:spLocks noChangeArrowheads="1"/>
              </p:cNvSpPr>
              <p:nvPr/>
            </p:nvSpPr>
            <p:spPr bwMode="auto">
              <a:xfrm>
                <a:off x="3610" y="3072"/>
                <a:ext cx="46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Ships parts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5" name="Line 100"/>
              <p:cNvSpPr>
                <a:spLocks noChangeShapeType="1"/>
              </p:cNvSpPr>
              <p:nvPr/>
            </p:nvSpPr>
            <p:spPr bwMode="auto">
              <a:xfrm>
                <a:off x="3552" y="3072"/>
                <a:ext cx="816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03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570" y="5396723"/>
            <a:ext cx="8825657" cy="566738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Setelah menggunakan ERP</a:t>
            </a:r>
            <a:endParaRPr lang="id-I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7123" y="275689"/>
            <a:ext cx="10136222" cy="4200526"/>
            <a:chOff x="1219200" y="1981200"/>
            <a:chExt cx="7467600" cy="4694238"/>
          </a:xfrm>
        </p:grpSpPr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5410200" y="3429000"/>
              <a:ext cx="990600" cy="1066800"/>
              <a:chOff x="3408" y="2160"/>
              <a:chExt cx="624" cy="672"/>
            </a:xfrm>
          </p:grpSpPr>
          <p:pic>
            <p:nvPicPr>
              <p:cNvPr id="54" name="Picture 12" descr="databas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8" y="216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3474" y="2640"/>
                <a:ext cx="55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Database</a:t>
                </a:r>
              </a:p>
            </p:txBody>
          </p: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1219200" y="1981200"/>
              <a:ext cx="1004888" cy="1219200"/>
              <a:chOff x="768" y="1248"/>
              <a:chExt cx="633" cy="768"/>
            </a:xfrm>
          </p:grpSpPr>
          <p:pic>
            <p:nvPicPr>
              <p:cNvPr id="52" name="Picture 15" descr="customers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1248"/>
                <a:ext cx="62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Customers</a:t>
                </a:r>
              </a:p>
            </p:txBody>
          </p:sp>
        </p:grpSp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3581400" y="2057400"/>
              <a:ext cx="1023938" cy="1066800"/>
              <a:chOff x="2256" y="1296"/>
              <a:chExt cx="645" cy="672"/>
            </a:xfrm>
          </p:grpSpPr>
          <p:pic>
            <p:nvPicPr>
              <p:cNvPr id="50" name="Picture 14" descr="sales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296"/>
                <a:ext cx="62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Rectangle 17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64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Sales Dept.</a:t>
                </a:r>
              </a:p>
            </p:txBody>
          </p:sp>
        </p:grpSp>
        <p:grpSp>
          <p:nvGrpSpPr>
            <p:cNvPr id="9" name="Group 57"/>
            <p:cNvGrpSpPr>
              <a:grpSpLocks/>
            </p:cNvGrpSpPr>
            <p:nvPr/>
          </p:nvGrpSpPr>
          <p:grpSpPr bwMode="auto">
            <a:xfrm>
              <a:off x="3581400" y="4953000"/>
              <a:ext cx="1042988" cy="1066800"/>
              <a:chOff x="2256" y="3120"/>
              <a:chExt cx="657" cy="672"/>
            </a:xfrm>
          </p:grpSpPr>
          <p:pic>
            <p:nvPicPr>
              <p:cNvPr id="48" name="Picture 18" descr="purchasi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3120"/>
                <a:ext cx="528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Rectangle 19"/>
              <p:cNvSpPr>
                <a:spLocks noChangeArrowheads="1"/>
              </p:cNvSpPr>
              <p:nvPr/>
            </p:nvSpPr>
            <p:spPr bwMode="auto">
              <a:xfrm>
                <a:off x="2256" y="3600"/>
                <a:ext cx="65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Purchasing</a:t>
                </a:r>
              </a:p>
            </p:txBody>
          </p:sp>
        </p:grpSp>
        <p:grpSp>
          <p:nvGrpSpPr>
            <p:cNvPr id="10" name="Group 62"/>
            <p:cNvGrpSpPr>
              <a:grpSpLocks/>
            </p:cNvGrpSpPr>
            <p:nvPr/>
          </p:nvGrpSpPr>
          <p:grpSpPr bwMode="auto">
            <a:xfrm>
              <a:off x="7010400" y="4953000"/>
              <a:ext cx="1295400" cy="938213"/>
              <a:chOff x="4416" y="3120"/>
              <a:chExt cx="816" cy="591"/>
            </a:xfrm>
          </p:grpSpPr>
          <p:pic>
            <p:nvPicPr>
              <p:cNvPr id="46" name="Picture 21" descr="waarehous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3120"/>
                <a:ext cx="816" cy="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ectangle 22"/>
              <p:cNvSpPr>
                <a:spLocks noChangeArrowheads="1"/>
              </p:cNvSpPr>
              <p:nvPr/>
            </p:nvSpPr>
            <p:spPr bwMode="auto">
              <a:xfrm>
                <a:off x="4526" y="3471"/>
                <a:ext cx="65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Warehouse</a:t>
                </a:r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7010400" y="2057400"/>
              <a:ext cx="1052513" cy="1066800"/>
              <a:chOff x="4416" y="1296"/>
              <a:chExt cx="663" cy="672"/>
            </a:xfrm>
          </p:grpSpPr>
          <p:pic>
            <p:nvPicPr>
              <p:cNvPr id="44" name="Picture 23" descr="accounting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4" y="1296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Rectangle 24"/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66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Accounting</a:t>
                </a:r>
              </a:p>
            </p:txBody>
          </p:sp>
        </p:grp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1295400" y="5029200"/>
              <a:ext cx="838200" cy="914400"/>
              <a:chOff x="816" y="3168"/>
              <a:chExt cx="528" cy="576"/>
            </a:xfrm>
          </p:grpSpPr>
          <p:pic>
            <p:nvPicPr>
              <p:cNvPr id="42" name="Picture 20" descr="vendor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6" y="3168"/>
                <a:ext cx="528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ectangle 25"/>
              <p:cNvSpPr>
                <a:spLocks noChangeArrowheads="1"/>
              </p:cNvSpPr>
              <p:nvPr/>
            </p:nvSpPr>
            <p:spPr bwMode="auto">
              <a:xfrm>
                <a:off x="819" y="3552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anose="02020603050405020304" pitchFamily="18" charset="0"/>
                  </a:rPr>
                  <a:t>Vendor</a:t>
                </a:r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4572000" y="2286000"/>
              <a:ext cx="1524000" cy="1219200"/>
              <a:chOff x="2880" y="1440"/>
              <a:chExt cx="960" cy="768"/>
            </a:xfrm>
          </p:grpSpPr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 flipV="1">
                <a:off x="2880" y="1632"/>
                <a:ext cx="576" cy="5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" name="Text Box 27"/>
              <p:cNvSpPr txBox="1">
                <a:spLocks noChangeArrowheads="1"/>
              </p:cNvSpPr>
              <p:nvPr/>
            </p:nvSpPr>
            <p:spPr bwMode="auto">
              <a:xfrm>
                <a:off x="3072" y="1440"/>
                <a:ext cx="768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Inventory Data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If no parts,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 is placed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through DB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2209800" y="2057400"/>
              <a:ext cx="1295400" cy="457200"/>
              <a:chOff x="1392" y="1296"/>
              <a:chExt cx="816" cy="288"/>
            </a:xfrm>
          </p:grpSpPr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9" name="Text Box 29"/>
              <p:cNvSpPr txBox="1">
                <a:spLocks noChangeArrowheads="1"/>
              </p:cNvSpPr>
              <p:nvPr/>
            </p:nvSpPr>
            <p:spPr bwMode="auto">
              <a:xfrm>
                <a:off x="1546" y="1296"/>
                <a:ext cx="4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Orders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Parts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3652839" y="3978275"/>
              <a:ext cx="1757363" cy="1127125"/>
              <a:chOff x="2301" y="2506"/>
              <a:chExt cx="1107" cy="710"/>
            </a:xfrm>
          </p:grpSpPr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528" cy="5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7" name="Text Box 34"/>
              <p:cNvSpPr txBox="1">
                <a:spLocks noChangeArrowheads="1"/>
              </p:cNvSpPr>
              <p:nvPr/>
            </p:nvSpPr>
            <p:spPr bwMode="auto">
              <a:xfrm>
                <a:off x="2301" y="2506"/>
                <a:ext cx="901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 is submitted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to Purchasing.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Purchasing record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 in DB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oup 58"/>
            <p:cNvGrpSpPr>
              <a:grpSpLocks/>
            </p:cNvGrpSpPr>
            <p:nvPr/>
          </p:nvGrpSpPr>
          <p:grpSpPr bwMode="auto">
            <a:xfrm>
              <a:off x="2209800" y="4876800"/>
              <a:ext cx="1371600" cy="457200"/>
              <a:chOff x="1392" y="3072"/>
              <a:chExt cx="864" cy="288"/>
            </a:xfrm>
          </p:grpSpPr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H="1">
                <a:off x="1392" y="336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1474" y="3072"/>
                <a:ext cx="752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Order is placed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with Vendor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1676400" y="2590800"/>
              <a:ext cx="7010400" cy="4084638"/>
              <a:chOff x="1056" y="1632"/>
              <a:chExt cx="4416" cy="2573"/>
            </a:xfrm>
          </p:grpSpPr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1056" y="3744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>
                <a:off x="1056" y="4176"/>
                <a:ext cx="441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 flipV="1">
                <a:off x="5472" y="1632"/>
                <a:ext cx="0" cy="25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 flipH="1">
                <a:off x="5040" y="163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3" name="Text Box 44"/>
              <p:cNvSpPr txBox="1">
                <a:spLocks noChangeArrowheads="1"/>
              </p:cNvSpPr>
              <p:nvPr/>
            </p:nvSpPr>
            <p:spPr bwMode="auto">
              <a:xfrm>
                <a:off x="2496" y="4032"/>
                <a:ext cx="111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And invoices accounting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Group 66"/>
            <p:cNvGrpSpPr>
              <a:grpSpLocks/>
            </p:cNvGrpSpPr>
            <p:nvPr/>
          </p:nvGrpSpPr>
          <p:grpSpPr bwMode="auto">
            <a:xfrm>
              <a:off x="6248400" y="3048000"/>
              <a:ext cx="2362200" cy="685800"/>
              <a:chOff x="3936" y="1920"/>
              <a:chExt cx="1488" cy="432"/>
            </a:xfrm>
          </p:grpSpPr>
          <p:sp>
            <p:nvSpPr>
              <p:cNvPr id="27" name="Line 45"/>
              <p:cNvSpPr>
                <a:spLocks noChangeShapeType="1"/>
              </p:cNvSpPr>
              <p:nvPr/>
            </p:nvSpPr>
            <p:spPr bwMode="auto">
              <a:xfrm flipV="1">
                <a:off x="3936" y="1920"/>
                <a:ext cx="48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8" name="Text Box 46"/>
              <p:cNvSpPr txBox="1">
                <a:spLocks noChangeArrowheads="1"/>
              </p:cNvSpPr>
              <p:nvPr/>
            </p:nvSpPr>
            <p:spPr bwMode="auto">
              <a:xfrm>
                <a:off x="4114" y="2064"/>
                <a:ext cx="13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 dirty="0">
                    <a:latin typeface="Times New Roman" panose="02020603050405020304" pitchFamily="18" charset="0"/>
                  </a:rPr>
                  <a:t>Financial Data exchange;</a:t>
                </a:r>
              </a:p>
              <a:p>
                <a:pPr algn="ctr" eaLnBrk="1" hangingPunct="1"/>
                <a:r>
                  <a:rPr lang="en-US" sz="1200" b="1" dirty="0">
                    <a:latin typeface="Times New Roman" panose="02020603050405020304" pitchFamily="18" charset="0"/>
                  </a:rPr>
                  <a:t>Books invoice against PO</a:t>
                </a:r>
                <a:endParaRPr lang="en-US" b="1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6248400" y="4114800"/>
              <a:ext cx="1958975" cy="1066800"/>
              <a:chOff x="3936" y="2592"/>
              <a:chExt cx="1234" cy="672"/>
            </a:xfrm>
          </p:grpSpPr>
          <p:sp>
            <p:nvSpPr>
              <p:cNvPr id="25" name="Line 47"/>
              <p:cNvSpPr>
                <a:spLocks noChangeShapeType="1"/>
              </p:cNvSpPr>
              <p:nvPr/>
            </p:nvSpPr>
            <p:spPr bwMode="auto">
              <a:xfrm flipH="1" flipV="1">
                <a:off x="3936" y="2592"/>
                <a:ext cx="864" cy="6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6" name="Text Box 48"/>
              <p:cNvSpPr txBox="1">
                <a:spLocks noChangeArrowheads="1"/>
              </p:cNvSpPr>
              <p:nvPr/>
            </p:nvSpPr>
            <p:spPr bwMode="auto">
              <a:xfrm>
                <a:off x="4385" y="2736"/>
                <a:ext cx="7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Books inventory</a:t>
                </a:r>
              </a:p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against PO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0" name="Group 61"/>
            <p:cNvGrpSpPr>
              <a:grpSpLocks/>
            </p:cNvGrpSpPr>
            <p:nvPr/>
          </p:nvGrpSpPr>
          <p:grpSpPr bwMode="auto">
            <a:xfrm>
              <a:off x="1828800" y="5867400"/>
              <a:ext cx="5867400" cy="579438"/>
              <a:chOff x="1152" y="3696"/>
              <a:chExt cx="3696" cy="365"/>
            </a:xfrm>
          </p:grpSpPr>
          <p:sp>
            <p:nvSpPr>
              <p:cNvPr id="21" name="Line 37"/>
              <p:cNvSpPr>
                <a:spLocks noChangeShapeType="1"/>
              </p:cNvSpPr>
              <p:nvPr/>
            </p:nvSpPr>
            <p:spPr bwMode="auto">
              <a:xfrm>
                <a:off x="1152" y="4032"/>
                <a:ext cx="36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2" name="Line 38"/>
              <p:cNvSpPr>
                <a:spLocks noChangeShapeType="1"/>
              </p:cNvSpPr>
              <p:nvPr/>
            </p:nvSpPr>
            <p:spPr bwMode="auto">
              <a:xfrm flipV="1">
                <a:off x="4848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3" name="Text Box 39"/>
              <p:cNvSpPr txBox="1">
                <a:spLocks noChangeArrowheads="1"/>
              </p:cNvSpPr>
              <p:nvPr/>
            </p:nvSpPr>
            <p:spPr bwMode="auto">
              <a:xfrm>
                <a:off x="1776" y="3888"/>
                <a:ext cx="5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anose="02020603050405020304" pitchFamily="18" charset="0"/>
                  </a:rPr>
                  <a:t>Ships parts</a:t>
                </a:r>
                <a:endParaRPr 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Line 60"/>
              <p:cNvSpPr>
                <a:spLocks noChangeShapeType="1"/>
              </p:cNvSpPr>
              <p:nvPr/>
            </p:nvSpPr>
            <p:spPr bwMode="auto">
              <a:xfrm>
                <a:off x="1152" y="374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5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6213" y="785812"/>
            <a:ext cx="5424488" cy="527208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90600" lvl="1" indent="-533400" algn="just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endParaRPr lang="en-GB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arenR"/>
            </a:pP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Integrasi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akses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lain,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fungsi-fungsi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lain, proses-proses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arenR"/>
            </a:pP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lewat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GB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GB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process reengineering</a:t>
            </a:r>
            <a:r>
              <a:rPr lang="en-GB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orientasi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pengurangan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arenR"/>
            </a:pP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global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globalisasi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lewat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213" y="0"/>
            <a:ext cx="10234613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10000"/>
              </a:lnSpc>
              <a:spcBef>
                <a:spcPct val="0"/>
              </a:spcBef>
            </a:pP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(Martin et al., 2002)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tujuh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paket</a:t>
            </a:r>
            <a:r>
              <a:rPr lang="en-GB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ERP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5001" y="198792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990600" lvl="1" indent="-533400" algn="just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paket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membangunnya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relatip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murah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paket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arsitektur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menghemat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8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5591175" y="191431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90600" lvl="1" indent="-533400" algn="just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bersama-sama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fleksibilitas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server system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dikembangkan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 algn="just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perawatan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pergantian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2000.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307</TotalTime>
  <Words>499</Words>
  <Application>Microsoft Office PowerPoint</Application>
  <PresentationFormat>Widescreen</PresentationFormat>
  <Paragraphs>120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Narrow</vt:lpstr>
      <vt:lpstr>Calibri</vt:lpstr>
      <vt:lpstr>Cambria</vt:lpstr>
      <vt:lpstr>Century Gothic</vt:lpstr>
      <vt:lpstr>Tahoma</vt:lpstr>
      <vt:lpstr>Times New Roman</vt:lpstr>
      <vt:lpstr>Wingdings</vt:lpstr>
      <vt:lpstr>Wingdings 3</vt:lpstr>
      <vt:lpstr>Ion Boardroom</vt:lpstr>
      <vt:lpstr>Enterprise Resource Planning -ERP</vt:lpstr>
      <vt:lpstr>Enterprise Resource Planning (ERP) </vt:lpstr>
      <vt:lpstr>Aplikasi ERP </vt:lpstr>
      <vt:lpstr>Sebelum menggunakan ERP</vt:lpstr>
      <vt:lpstr>Setelah menggunakan ERP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Resource Planning -ERP</dc:title>
  <dc:creator>bu heni</dc:creator>
  <cp:lastModifiedBy>heni utami</cp:lastModifiedBy>
  <cp:revision>8</cp:revision>
  <dcterms:created xsi:type="dcterms:W3CDTF">2015-10-04T10:53:42Z</dcterms:created>
  <dcterms:modified xsi:type="dcterms:W3CDTF">2016-09-21T09:18:56Z</dcterms:modified>
</cp:coreProperties>
</file>