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1" r:id="rId4"/>
    <p:sldId id="259" r:id="rId5"/>
    <p:sldId id="262" r:id="rId6"/>
    <p:sldId id="260" r:id="rId7"/>
    <p:sldId id="263" r:id="rId8"/>
    <p:sldId id="266" r:id="rId9"/>
    <p:sldId id="264" r:id="rId10"/>
    <p:sldId id="265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901240C-359A-4B37-A474-DCFB7B7EEAC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D025620-BC97-40AE-AC8C-FCC2E4EB4E48}" type="datetimeFigureOut">
              <a:rPr lang="en-US" smtClean="0"/>
              <a:t>05/10/19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VOLUME BENDA PUTAR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Juwairiah</a:t>
            </a:r>
            <a:r>
              <a:rPr lang="en-US" dirty="0" smtClean="0"/>
              <a:t>, </a:t>
            </a:r>
            <a:r>
              <a:rPr lang="en-US" dirty="0" err="1" smtClean="0"/>
              <a:t>S.Si</a:t>
            </a:r>
            <a:r>
              <a:rPr lang="en-US" dirty="0" smtClean="0"/>
              <a:t>., M.T.</a:t>
            </a:r>
          </a:p>
          <a:p>
            <a:r>
              <a:rPr lang="en-US" dirty="0" err="1" smtClean="0"/>
              <a:t>Kalkulus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endParaRPr lang="en-US" dirty="0" smtClean="0"/>
          </a:p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 UPNVY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64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a) </a:t>
            </a:r>
            <a:r>
              <a:rPr lang="en-US" sz="3200" dirty="0" err="1" smtClean="0"/>
              <a:t>mengelilingi</a:t>
            </a:r>
            <a:r>
              <a:rPr lang="en-US" sz="3200" dirty="0" smtClean="0"/>
              <a:t> </a:t>
            </a:r>
            <a:r>
              <a:rPr lang="en-US" sz="3200" dirty="0" err="1" smtClean="0"/>
              <a:t>sumbu</a:t>
            </a:r>
            <a:r>
              <a:rPr lang="en-US" sz="3200" dirty="0" smtClean="0"/>
              <a:t> Y </a:t>
            </a:r>
            <a:r>
              <a:rPr lang="en-US" sz="3200" dirty="0" smtClean="0">
                <a:sym typeface="Wingdings" pitchFamily="2" charset="2"/>
              </a:rPr>
              <a:t> </a:t>
            </a:r>
            <a:r>
              <a:rPr lang="en-US" sz="3200" dirty="0" err="1" smtClean="0">
                <a:sym typeface="Wingdings" pitchFamily="2" charset="2"/>
              </a:rPr>
              <a:t>metode</a:t>
            </a: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err="1" smtClean="0">
                <a:sym typeface="Wingdings" pitchFamily="2" charset="2"/>
              </a:rPr>
              <a:t>kulit</a:t>
            </a: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err="1" smtClean="0">
                <a:sym typeface="Wingdings" pitchFamily="2" charset="2"/>
              </a:rPr>
              <a:t>tabung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609600" y="1752600"/>
                <a:ext cx="7620000" cy="4800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2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28600" algn="l" defTabSz="914400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05840" indent="-228600" algn="l" defTabSz="914400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80160" indent="-228600" algn="l" defTabSz="914400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54480" indent="-228600" algn="l" defTabSz="914400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03120" indent="-182880" algn="l" defTabSz="914400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182880" algn="l" defTabSz="914400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 smtClean="0">
                              <a:latin typeface="Cambria Math"/>
                              <a:cs typeface="Arial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𝑦</m:t>
                          </m:r>
                        </m:sub>
                      </m:sSub>
                      <m:r>
                        <a:rPr lang="en-US" sz="280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800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𝜋</m:t>
                      </m:r>
                      <m:nary>
                        <m:naryPr>
                          <m:limLoc m:val="undOvr"/>
                          <m:ctrlPr>
                            <a:rPr lang="en-US" sz="2800" i="1" smtClean="0">
                              <a:latin typeface="Cambria Math"/>
                              <a:cs typeface="Arial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0</m:t>
                          </m:r>
                        </m:sub>
                        <m:sup>
                          <m:r>
                            <a:rPr lang="en-US" sz="2800" i="1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US" sz="2800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  <a:cs typeface="Arial" pitchFamily="34" charset="0"/>
                                </a:rPr>
                                <m:t>.(</m:t>
                              </m:r>
                              <m:r>
                                <a:rPr lang="en-US" sz="2800" i="1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i="1">
                              <a:latin typeface="Cambria Math"/>
                              <a:cs typeface="Arial" pitchFamily="34" charset="0"/>
                            </a:rPr>
                            <m:t>+1</m:t>
                          </m:r>
                          <m: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)</m:t>
                          </m:r>
                          <m:r>
                            <a:rPr lang="en-US" sz="2800" i="1" smtClean="0">
                              <a:latin typeface="Cambria Math"/>
                              <a:cs typeface="Arial" pitchFamily="34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sz="2800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Font typeface="Arial" pitchFamily="34" charset="0"/>
                  <a:buNone/>
                </a:pPr>
                <a:r>
                  <a:rPr lang="en-US" sz="2800" dirty="0" smtClean="0">
                    <a:cs typeface="Arial" pitchFamily="34" charset="0"/>
                  </a:rPr>
                  <a:t>       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smtClean="0">
                        <a:latin typeface="Cambria Math"/>
                        <a:ea typeface="Cambria Math"/>
                        <a:cs typeface="Arial" pitchFamily="34" charset="0"/>
                      </a:rPr>
                      <m:t>π</m:t>
                    </m:r>
                    <m:nary>
                      <m:naryPr>
                        <m:limLoc m:val="undOvr"/>
                        <m:ctrlP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</m:ctrlPr>
                      </m:naryPr>
                      <m:sub>
                        <m:r>
                          <m:rPr>
                            <m:brk/>
                          </m:rP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b>
                      <m:sup>
                        <m: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</m:nary>
                    <m:r>
                      <a:rPr lang="en-US" sz="2800" i="1" smtClean="0">
                        <a:latin typeface="Cambria Math"/>
                        <a:cs typeface="Arial" pitchFamily="34" charset="0"/>
                      </a:rPr>
                      <m:t>𝑑𝑥</m:t>
                    </m:r>
                  </m:oMath>
                </a14:m>
                <a:endParaRPr lang="en-US" sz="2800" dirty="0" smtClean="0">
                  <a:cs typeface="Arial" pitchFamily="34" charset="0"/>
                </a:endParaRPr>
              </a:p>
              <a:p>
                <a:pPr marL="114300" indent="0">
                  <a:buFont typeface="Arial" pitchFamily="34" charset="0"/>
                  <a:buNone/>
                </a:pPr>
                <a:r>
                  <a:rPr lang="en-US" sz="2800" dirty="0" smtClean="0">
                    <a:cs typeface="Arial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cs typeface="Arial" pitchFamily="34" charset="0"/>
                      </a:rPr>
                      <m:t>=</m:t>
                    </m:r>
                    <m:sSubSup>
                      <m:sSubSupPr>
                        <m:ctrlP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</m:ctrlPr>
                      </m:sSubSupPr>
                      <m:e>
                        <m:r>
                          <a:rPr lang="en-US" sz="2800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sz="28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800" i="1" smtClean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800" i="1" smtClean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4</m:t>
                                    </m:r>
                                  </m:den>
                                </m:f>
                                <m:sSup>
                                  <m:sSupPr>
                                    <m:ctrlPr>
                                      <a:rPr lang="en-US" sz="2800" i="1" smtClean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US" sz="2800" i="1" smtClean="0">
                                    <a:latin typeface="Cambria Math"/>
                                    <a:cs typeface="Arial" pitchFamily="34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2800" i="1" smtClean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sSupPr>
                                  <m:e>
                                    <m:f>
                                      <m:fPr>
                                        <m:ctrlPr>
                                          <a:rPr lang="en-US" sz="2800" i="1" smtClean="0">
                                            <a:latin typeface="Cambria Math"/>
                                            <a:cs typeface="Arial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b="0" i="1" smtClean="0">
                                            <a:latin typeface="Cambria Math"/>
                                            <a:cs typeface="Arial" pitchFamily="34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sz="2800" b="0" i="1" smtClean="0">
                                            <a:latin typeface="Cambria Math"/>
                                            <a:cs typeface="Arial" pitchFamily="34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  <m:r>
                                      <a:rPr lang="en-US" sz="280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0</m:t>
                            </m:r>
                          </m:sub>
                          <m:sup/>
                        </m:sSubSup>
                      </m:e>
                      <m:sub/>
                      <m:sup>
                        <m: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2800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Font typeface="Arial" pitchFamily="34" charset="0"/>
                  <a:buNone/>
                </a:pP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     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smtClean="0">
                        <a:latin typeface="Cambria Math"/>
                        <a:ea typeface="Cambria Math"/>
                        <a:cs typeface="Arial" pitchFamily="34" charset="0"/>
                      </a:rPr>
                      <m:t>π</m:t>
                    </m:r>
                    <m:r>
                      <a:rPr lang="en-US" sz="2800" i="1" smtClean="0">
                        <a:latin typeface="Cambria Math"/>
                        <a:ea typeface="Cambria Math"/>
                        <a:cs typeface="Arial" pitchFamily="34" charset="0"/>
                      </a:rPr>
                      <m:t>(</m:t>
                    </m:r>
                    <m:d>
                      <m:dPr>
                        <m:ctrlP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16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4</m:t>
                            </m:r>
                          </m:den>
                        </m:f>
                        <m: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28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2800" i="1" smtClean="0">
                        <a:latin typeface="Cambria Math"/>
                        <a:cs typeface="Arial" pitchFamily="34" charset="0"/>
                      </a:rPr>
                      <m:t>−(</m:t>
                    </m:r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0</m:t>
                    </m:r>
                    <m:r>
                      <a:rPr lang="en-US" sz="2800" i="1" smtClean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)</a:t>
                </a:r>
              </a:p>
              <a:p>
                <a:pPr marL="114300" indent="0">
                  <a:buFont typeface="Arial" pitchFamily="34" charset="0"/>
                  <a:buNone/>
                </a:pP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     =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ea typeface="Cambria Math"/>
                        <a:cs typeface="Arial" pitchFamily="34" charset="0"/>
                      </a:rPr>
                      <m:t>6</m:t>
                    </m:r>
                    <m:r>
                      <m:rPr>
                        <m:sty m:val="p"/>
                      </m:rPr>
                      <a:rPr lang="el-GR" sz="2800" i="1" smtClean="0">
                        <a:latin typeface="Cambria Math"/>
                        <a:ea typeface="Cambria Math"/>
                        <a:cs typeface="Arial" pitchFamily="34" charset="0"/>
                      </a:rPr>
                      <m:t>π</m:t>
                    </m:r>
                  </m:oMath>
                </a14:m>
                <a:endParaRPr lang="en-US" sz="2800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Font typeface="Arial" pitchFamily="34" charset="0"/>
                  <a:buNone/>
                </a:pP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752600"/>
                <a:ext cx="7620000" cy="4800600"/>
              </a:xfrm>
              <a:prstGeom prst="rect">
                <a:avLst/>
              </a:prstGeom>
              <a:blipFill rotWithShape="1">
                <a:blip r:embed="rId2"/>
                <a:stretch>
                  <a:fillRect l="-80" b="-4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8453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Hitung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dibatasi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y = 4 – x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X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diputar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mengelilingi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a)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X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b)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  y = x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y = 8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diputar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mengelilingi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a)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X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b)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  y = x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 = x+2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diputar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mengelilingi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a)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X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b)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NB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Gambarkan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diarsir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36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47800" y="4953000"/>
            <a:ext cx="3429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METODE CAKRAM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2600" y="1447800"/>
            <a:ext cx="3104762" cy="4285714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57200" y="1371600"/>
                <a:ext cx="5257800" cy="495300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lphaLcParenR"/>
                </a:pP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dibatasi </a:t>
                </a:r>
                <a:r>
                  <a:rPr lang="en-US" sz="3000" dirty="0" err="1" smtClean="0">
                    <a:latin typeface="Arial" pitchFamily="34" charset="0"/>
                    <a:cs typeface="Arial" pitchFamily="34" charset="0"/>
                  </a:rPr>
                  <a:t>sumbu</a:t>
                </a: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 X </a:t>
                </a:r>
                <a:r>
                  <a:rPr lang="en-US" sz="3000" dirty="0" err="1" smtClean="0">
                    <a:latin typeface="Arial" pitchFamily="34" charset="0"/>
                    <a:cs typeface="Arial" pitchFamily="34" charset="0"/>
                  </a:rPr>
                  <a:t>diputar</a:t>
                </a: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dirty="0" err="1" smtClean="0">
                    <a:latin typeface="Arial" pitchFamily="34" charset="0"/>
                    <a:cs typeface="Arial" pitchFamily="34" charset="0"/>
                  </a:rPr>
                  <a:t>mengelilingi</a:t>
                </a: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dirty="0" err="1" smtClean="0">
                    <a:latin typeface="Arial" pitchFamily="34" charset="0"/>
                    <a:cs typeface="Arial" pitchFamily="34" charset="0"/>
                  </a:rPr>
                  <a:t>sumbu</a:t>
                </a: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 X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1 </a:t>
                </a:r>
                <a:r>
                  <a:rPr lang="en-US" dirty="0" err="1" smtClean="0"/>
                  <a:t>partisi</a:t>
                </a:r>
                <a:r>
                  <a:rPr lang="en-US" dirty="0" smtClean="0"/>
                  <a:t> </a:t>
                </a:r>
                <a:r>
                  <a:rPr lang="en-US" dirty="0" smtClean="0">
                    <a:sym typeface="Wingdings" pitchFamily="2" charset="2"/>
                  </a:rPr>
                  <a:t> Volume </a:t>
                </a:r>
                <a:r>
                  <a:rPr lang="en-US" dirty="0" err="1" smtClean="0">
                    <a:sym typeface="Wingdings" pitchFamily="2" charset="2"/>
                  </a:rPr>
                  <a:t>tabung</a:t>
                </a:r>
                <a:endParaRPr lang="en-US" dirty="0" smtClean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Vi =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𝑥𝑖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.∆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𝑥𝑖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Volume Total =</a:t>
                </a:r>
              </a:p>
              <a:p>
                <a:pPr marL="0" indent="0">
                  <a:buNone/>
                </a:pPr>
                <a:r>
                  <a:rPr lang="en-US" dirty="0" smtClean="0"/>
                  <a:t>V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𝑥𝑖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.∆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𝑥𝑖</m:t>
                        </m:r>
                        <m:r>
                          <m:rPr>
                            <m:nor/>
                          </m:rPr>
                          <a:rPr lang="en-US" b="0" dirty="0" smtClean="0">
                            <a:ea typeface="Cambria Math"/>
                          </a:rPr>
                          <m:t> </m:t>
                        </m:r>
                      </m:e>
                    </m:nary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𝜋</m:t>
                      </m:r>
                      <m:nary>
                        <m:naryPr>
                          <m:limLoc m:val="undOvr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57200" y="1371600"/>
                <a:ext cx="5257800" cy="4953000"/>
              </a:xfrm>
              <a:blipFill rotWithShape="1">
                <a:blip r:embed="rId3"/>
                <a:stretch>
                  <a:fillRect l="-2317" t="-1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315200" y="14478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y = f(x)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0248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METODE CAKRAM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905000"/>
            <a:ext cx="38576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 txBox="1">
                <a:spLocks/>
              </p:cNvSpPr>
              <p:nvPr/>
            </p:nvSpPr>
            <p:spPr>
              <a:xfrm>
                <a:off x="533400" y="1371600"/>
                <a:ext cx="5257800" cy="4953000"/>
              </a:xfrm>
              <a:prstGeom prst="rect">
                <a:avLst/>
              </a:prstGeom>
            </p:spPr>
            <p:txBody>
              <a:bodyPr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 smtClean="0"/>
                  <a:t>b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dibatasi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>
                    <a:latin typeface="Arial" pitchFamily="34" charset="0"/>
                    <a:cs typeface="Arial" pitchFamily="34" charset="0"/>
                  </a:rPr>
                  <a:t>sumbu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 Y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>
                    <a:latin typeface="Arial" pitchFamily="34" charset="0"/>
                    <a:cs typeface="Arial" pitchFamily="34" charset="0"/>
                  </a:rPr>
                  <a:t>diputar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>
                    <a:latin typeface="Arial" pitchFamily="34" charset="0"/>
                    <a:cs typeface="Arial" pitchFamily="34" charset="0"/>
                  </a:rPr>
                  <a:t>mengelilingi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>
                    <a:latin typeface="Arial" pitchFamily="34" charset="0"/>
                    <a:cs typeface="Arial" pitchFamily="34" charset="0"/>
                  </a:rPr>
                  <a:t>sumbu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en-US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Font typeface="Arial" pitchFamily="34" charset="0"/>
                  <a:buNone/>
                </a:pPr>
                <a:endParaRPr lang="en-US" dirty="0"/>
              </a:p>
              <a:p>
                <a:pPr marL="0" indent="0">
                  <a:buFont typeface="Arial" pitchFamily="34" charset="0"/>
                  <a:buNone/>
                </a:pPr>
                <a:r>
                  <a:rPr lang="en-US" dirty="0"/>
                  <a:t>1 </a:t>
                </a:r>
                <a:r>
                  <a:rPr lang="en-US" dirty="0" err="1"/>
                  <a:t>partisi</a:t>
                </a:r>
                <a:r>
                  <a:rPr lang="en-US" dirty="0"/>
                  <a:t> </a:t>
                </a:r>
                <a:r>
                  <a:rPr lang="en-US" dirty="0">
                    <a:sym typeface="Wingdings" pitchFamily="2" charset="2"/>
                  </a:rPr>
                  <a:t> Volume </a:t>
                </a:r>
                <a:r>
                  <a:rPr lang="en-US" dirty="0" err="1">
                    <a:sym typeface="Wingdings" pitchFamily="2" charset="2"/>
                  </a:rPr>
                  <a:t>tabung</a:t>
                </a:r>
                <a:endParaRPr lang="en-US" dirty="0">
                  <a:sym typeface="Wingdings" pitchFamily="2" charset="2"/>
                </a:endParaRPr>
              </a:p>
              <a:p>
                <a:pPr marL="0" indent="0">
                  <a:buFont typeface="Arial" pitchFamily="34" charset="0"/>
                  <a:buNone/>
                </a:pPr>
                <a:r>
                  <a:rPr lang="en-US" dirty="0"/>
                  <a:t>Vi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ea typeface="Cambria Math"/>
                      </a:rPr>
                      <m:t>.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𝑔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ea typeface="Cambria Math"/>
                      </a:rPr>
                      <m:t>.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𝑖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pPr marL="0" indent="0">
                  <a:buFont typeface="Arial" pitchFamily="34" charset="0"/>
                  <a:buNone/>
                </a:pPr>
                <a:r>
                  <a:rPr lang="en-US" dirty="0"/>
                  <a:t>Volume Total =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en-US" dirty="0"/>
                  <a:t>V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  <a:ea typeface="Cambria Math"/>
                          </a:rPr>
                          <m:t>.∆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m:rPr>
                            <m:nor/>
                          </m:rPr>
                          <a:rPr lang="en-US" dirty="0">
                            <a:ea typeface="Cambria Math"/>
                          </a:rPr>
                          <m:t> </m:t>
                        </m:r>
                      </m:e>
                    </m:nary>
                  </m:oMath>
                </a14:m>
                <a:endParaRPr lang="en-US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𝑉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𝜋</m:t>
                      </m:r>
                      <m:nary>
                        <m:naryPr>
                          <m:limLoc m:val="undOvr"/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.</m:t>
                          </m:r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371600"/>
                <a:ext cx="5257800" cy="4953000"/>
              </a:xfrm>
              <a:prstGeom prst="rect">
                <a:avLst/>
              </a:prstGeom>
              <a:blipFill rotWithShape="1">
                <a:blip r:embed="rId3"/>
                <a:stretch>
                  <a:fillRect l="-2784" t="-2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696200" y="20675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x</a:t>
            </a:r>
            <a:r>
              <a:rPr lang="en-US" sz="2800" b="1" dirty="0" smtClean="0"/>
              <a:t> = g(y)</a:t>
            </a:r>
            <a:endParaRPr lang="en-US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1447800" y="4800600"/>
            <a:ext cx="3429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9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METODE KULIT TABUNG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6019800" cy="5257800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 marL="514350" indent="-514350">
                  <a:buAutoNum type="alphaLcParenR"/>
                </a:pP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dibatasi </a:t>
                </a:r>
                <a:r>
                  <a:rPr lang="en-US" sz="3000" dirty="0" err="1" smtClean="0">
                    <a:latin typeface="Arial" pitchFamily="34" charset="0"/>
                    <a:cs typeface="Arial" pitchFamily="34" charset="0"/>
                  </a:rPr>
                  <a:t>sumbu</a:t>
                </a: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 X </a:t>
                </a:r>
                <a:r>
                  <a:rPr lang="en-US" sz="3000" dirty="0" err="1" smtClean="0">
                    <a:latin typeface="Arial" pitchFamily="34" charset="0"/>
                    <a:cs typeface="Arial" pitchFamily="34" charset="0"/>
                  </a:rPr>
                  <a:t>diputar</a:t>
                </a: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dirty="0" err="1" smtClean="0">
                    <a:latin typeface="Arial" pitchFamily="34" charset="0"/>
                    <a:cs typeface="Arial" pitchFamily="34" charset="0"/>
                  </a:rPr>
                  <a:t>mengelilingi</a:t>
                </a: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dirty="0" err="1" smtClean="0">
                    <a:latin typeface="Arial" pitchFamily="34" charset="0"/>
                    <a:cs typeface="Arial" pitchFamily="34" charset="0"/>
                  </a:rPr>
                  <a:t>sumbu</a:t>
                </a:r>
                <a:r>
                  <a:rPr lang="en-US" sz="3000" dirty="0" smtClean="0">
                    <a:latin typeface="Arial" pitchFamily="34" charset="0"/>
                    <a:cs typeface="Arial" pitchFamily="34" charset="0"/>
                  </a:rPr>
                  <a:t> Y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1 </a:t>
                </a:r>
                <a:r>
                  <a:rPr lang="en-US" dirty="0" err="1" smtClean="0"/>
                  <a:t>partisi</a:t>
                </a:r>
                <a:r>
                  <a:rPr lang="en-US" dirty="0" smtClean="0"/>
                  <a:t> </a:t>
                </a:r>
                <a:r>
                  <a:rPr lang="en-US" dirty="0" smtClean="0">
                    <a:sym typeface="Wingdings" pitchFamily="2" charset="2"/>
                  </a:rPr>
                  <a:t> Volume </a:t>
                </a:r>
                <a:r>
                  <a:rPr lang="en-US" dirty="0" err="1" smtClean="0">
                    <a:sym typeface="Wingdings" pitchFamily="2" charset="2"/>
                  </a:rPr>
                  <a:t>kulit</a:t>
                </a:r>
                <a:r>
                  <a:rPr lang="en-US" dirty="0" smtClean="0">
                    <a:sym typeface="Wingdings" pitchFamily="2" charset="2"/>
                  </a:rPr>
                  <a:t> </a:t>
                </a:r>
                <a:r>
                  <a:rPr lang="en-US" dirty="0" err="1" smtClean="0">
                    <a:sym typeface="Wingdings" pitchFamily="2" charset="2"/>
                  </a:rPr>
                  <a:t>tabung</a:t>
                </a:r>
                <a:endParaRPr lang="en-US" dirty="0" smtClean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Vi =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</m:t>
                    </m:r>
                  </m:oMath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     =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     =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 2(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)/2).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</m:t>
                    </m:r>
                  </m:oMath>
                </a14:m>
                <a:endParaRPr lang="en-US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=2.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.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.(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𝑥𝑖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).∆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𝑥𝑖</m:t>
                      </m:r>
                    </m:oMath>
                  </m:oMathPara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Volume Total =</a:t>
                </a:r>
              </a:p>
              <a:p>
                <a:pPr marL="0" indent="0">
                  <a:buNone/>
                </a:pPr>
                <a:r>
                  <a:rPr lang="en-US" dirty="0" smtClean="0"/>
                  <a:t>V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𝜋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.(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𝑥𝑖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).∆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𝑥𝑖</m:t>
                        </m:r>
                      </m:e>
                    </m:nary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</m:t>
                      </m:r>
                      <m:r>
                        <a:rPr lang="en-US" b="0" i="1" smtClean="0">
                          <a:latin typeface="Cambria Math"/>
                        </a:rPr>
                        <m:t>=2.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𝜋</m:t>
                      </m:r>
                      <m:nary>
                        <m:naryPr>
                          <m:limLoc m:val="undOvr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).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6019800" cy="5257800"/>
              </a:xfrm>
              <a:prstGeom prst="rect">
                <a:avLst/>
              </a:prstGeom>
              <a:blipFill rotWithShape="1">
                <a:blip r:embed="rId2"/>
                <a:stretch>
                  <a:fillRect l="-2024" t="-15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50" y="1371600"/>
            <a:ext cx="3295650" cy="4546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Straight Connector 4"/>
          <p:cNvCxnSpPr/>
          <p:nvPr/>
        </p:nvCxnSpPr>
        <p:spPr>
          <a:xfrm>
            <a:off x="7162800" y="4648200"/>
            <a:ext cx="0" cy="2286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391400" y="4191000"/>
            <a:ext cx="0" cy="6858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696200" y="3352800"/>
            <a:ext cx="0" cy="15240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981200" y="5486400"/>
            <a:ext cx="29718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0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METODE KULIT TABUNG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 txBox="1">
                <a:spLocks/>
              </p:cNvSpPr>
              <p:nvPr/>
            </p:nvSpPr>
            <p:spPr>
              <a:xfrm>
                <a:off x="533400" y="1371600"/>
                <a:ext cx="5257800" cy="495300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 smtClean="0"/>
                  <a:t>b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dibatasi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>
                    <a:latin typeface="Arial" pitchFamily="34" charset="0"/>
                    <a:cs typeface="Arial" pitchFamily="34" charset="0"/>
                  </a:rPr>
                  <a:t>sumbu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 Y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>
                    <a:latin typeface="Arial" pitchFamily="34" charset="0"/>
                    <a:cs typeface="Arial" pitchFamily="34" charset="0"/>
                  </a:rPr>
                  <a:t>diputar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>
                    <a:latin typeface="Arial" pitchFamily="34" charset="0"/>
                    <a:cs typeface="Arial" pitchFamily="34" charset="0"/>
                  </a:rPr>
                  <a:t>mengelilingi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>
                    <a:latin typeface="Arial" pitchFamily="34" charset="0"/>
                    <a:cs typeface="Arial" pitchFamily="34" charset="0"/>
                  </a:rPr>
                  <a:t>sumbu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X</a:t>
                </a:r>
                <a:endParaRPr lang="en-US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Font typeface="Arial" pitchFamily="34" charset="0"/>
                  <a:buNone/>
                </a:pPr>
                <a:endParaRPr lang="en-US" dirty="0"/>
              </a:p>
              <a:p>
                <a:pPr marL="0" indent="0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𝑉</m:t>
                      </m:r>
                      <m:r>
                        <a:rPr lang="en-US" i="1">
                          <a:latin typeface="Cambria Math"/>
                        </a:rPr>
                        <m:t>=2.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𝜋</m:t>
                      </m:r>
                      <m:nary>
                        <m:naryPr>
                          <m:limLoc m:val="undOvr"/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.(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  <m:r>
                            <a:rPr lang="en-US" i="1">
                              <a:latin typeface="Cambria Math"/>
                            </a:rPr>
                            <m:t>.</m:t>
                          </m:r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371600"/>
                <a:ext cx="5257800" cy="4953000"/>
              </a:xfrm>
              <a:prstGeom prst="rect">
                <a:avLst/>
              </a:prstGeom>
              <a:blipFill rotWithShape="1">
                <a:blip r:embed="rId2"/>
                <a:stretch>
                  <a:fillRect l="-3016" t="-1845" r="-19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62601" y="1828800"/>
            <a:ext cx="3505199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6400800" y="28194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400800" y="25908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400800" y="2362200"/>
            <a:ext cx="1371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62000" y="2971800"/>
            <a:ext cx="47244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7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325562"/>
          </a:xfrm>
        </p:spPr>
        <p:txBody>
          <a:bodyPr/>
          <a:lstStyle/>
          <a:p>
            <a:r>
              <a:rPr lang="en-US" dirty="0" smtClean="0"/>
              <a:t>III. METODE CINCIN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dibatasi</a:t>
            </a:r>
            <a:r>
              <a:rPr lang="en-US" dirty="0" smtClean="0">
                <a:sym typeface="Wingdings" pitchFamily="2" charset="2"/>
              </a:rPr>
              <a:t> 2 </a:t>
            </a:r>
            <a:r>
              <a:rPr lang="en-US" dirty="0" err="1" smtClean="0">
                <a:sym typeface="Wingdings" pitchFamily="2" charset="2"/>
              </a:rPr>
              <a:t>kurva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4387" y="1536700"/>
            <a:ext cx="3043226" cy="458946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 = V </a:t>
            </a:r>
            <a:r>
              <a:rPr lang="en-US" dirty="0" err="1" smtClean="0"/>
              <a:t>atas</a:t>
            </a:r>
            <a:r>
              <a:rPr lang="en-US" dirty="0" smtClean="0"/>
              <a:t> – V </a:t>
            </a:r>
            <a:r>
              <a:rPr lang="en-US" dirty="0" err="1" smtClean="0"/>
              <a:t>bawah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V= V </a:t>
            </a:r>
            <a:r>
              <a:rPr lang="en-US" dirty="0" err="1" smtClean="0"/>
              <a:t>kanan</a:t>
            </a:r>
            <a:r>
              <a:rPr lang="en-US" dirty="0" smtClean="0"/>
              <a:t> – V </a:t>
            </a:r>
            <a:r>
              <a:rPr lang="en-US" dirty="0" err="1" smtClean="0"/>
              <a:t>kiri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28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Hitunglah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benda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putar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dibatasi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kurva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14300" indent="0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y = x</a:t>
            </a:r>
            <a:r>
              <a:rPr lang="en-US" sz="3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+ 1, x = -1, x = 2,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X</a:t>
            </a:r>
          </a:p>
          <a:p>
            <a:pPr marL="114300" indent="0">
              <a:buNone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diputar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mengelilingi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857250" indent="-742950">
              <a:buAutoNum type="alphaLcParenR"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X</a:t>
            </a:r>
          </a:p>
          <a:p>
            <a:pPr marL="857250" indent="-742950">
              <a:buAutoNum type="alphaLcParenR"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sumbu</a:t>
            </a:r>
            <a:r>
              <a:rPr lang="en-US" sz="3600" smtClean="0">
                <a:latin typeface="Arial" pitchFamily="34" charset="0"/>
                <a:cs typeface="Arial" pitchFamily="34" charset="0"/>
              </a:rPr>
              <a:t> Y 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532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Gambar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endParaRPr lang="en-US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1447801"/>
            <a:ext cx="5386388" cy="3960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3834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a) </a:t>
            </a:r>
            <a:r>
              <a:rPr lang="en-US" sz="3200" dirty="0" err="1" smtClean="0"/>
              <a:t>mengelilingi</a:t>
            </a:r>
            <a:r>
              <a:rPr lang="en-US" sz="3200" dirty="0" smtClean="0"/>
              <a:t> </a:t>
            </a:r>
            <a:r>
              <a:rPr lang="en-US" sz="3200" dirty="0" err="1" smtClean="0"/>
              <a:t>sumbu</a:t>
            </a:r>
            <a:r>
              <a:rPr lang="en-US" sz="3200" dirty="0" smtClean="0"/>
              <a:t> X </a:t>
            </a:r>
            <a:r>
              <a:rPr lang="en-US" sz="3200" dirty="0" smtClean="0">
                <a:sym typeface="Wingdings" pitchFamily="2" charset="2"/>
              </a:rPr>
              <a:t> </a:t>
            </a:r>
            <a:r>
              <a:rPr lang="en-US" sz="3200" dirty="0" err="1" smtClean="0">
                <a:sym typeface="Wingdings" pitchFamily="2" charset="2"/>
              </a:rPr>
              <a:t>metode</a:t>
            </a: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err="1" smtClean="0">
                <a:sym typeface="Wingdings" pitchFamily="2" charset="2"/>
              </a:rPr>
              <a:t>cakram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𝜋</m:t>
                      </m:r>
                      <m:nary>
                        <m:naryPr>
                          <m:limLoc m:val="undOvr"/>
                          <m:ctrlP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/>
                                  <a:cs typeface="Arial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cs typeface="Arial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/>
                                      <a:cs typeface="Arial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/>
                                  <a:cs typeface="Arial" pitchFamily="34" charset="0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sz="2800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None/>
                </a:pPr>
                <a:r>
                  <a:rPr lang="en-US" sz="2800" dirty="0" smtClean="0">
                    <a:cs typeface="Arial" pitchFamily="34" charset="0"/>
                  </a:rPr>
                  <a:t>       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smtClean="0">
                        <a:latin typeface="Cambria Math"/>
                        <a:ea typeface="Cambria Math"/>
                        <a:cs typeface="Arial" pitchFamily="34" charset="0"/>
                      </a:rPr>
                      <m:t>π</m:t>
                    </m:r>
                    <m:nary>
                      <m:naryPr>
                        <m:limLoc m:val="undOvr"/>
                        <m:ctrlP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  <m:sup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+1</m:t>
                        </m:r>
                      </m:e>
                    </m:nary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𝑑𝑥</m:t>
                    </m:r>
                  </m:oMath>
                </a14:m>
                <a:endParaRPr lang="en-US" sz="2800" b="0" dirty="0" smtClean="0">
                  <a:cs typeface="Arial" pitchFamily="34" charset="0"/>
                </a:endParaRPr>
              </a:p>
              <a:p>
                <a:pPr marL="114300" indent="0">
                  <a:buNone/>
                </a:pPr>
                <a:r>
                  <a:rPr lang="en-US" sz="2800" b="0" dirty="0" smtClean="0">
                    <a:cs typeface="Arial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sSubSup>
                      <m:sSubSupPr>
                        <m:ctrlP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800" b="0" i="1" smtClean="0">
                                    <a:latin typeface="Cambria Math"/>
                                    <a:cs typeface="Arial" pitchFamily="34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5</m:t>
                                    </m:r>
                                  </m:den>
                                </m:f>
                                <m:sSup>
                                  <m:sSupPr>
                                    <m:ctrlP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5</m:t>
                                    </m:r>
                                  </m:sup>
                                </m:sSup>
                                <m:r>
                                  <a:rPr lang="en-US" sz="2800" b="0" i="1" smtClean="0">
                                    <a:latin typeface="Cambria Math"/>
                                    <a:cs typeface="Arial" pitchFamily="34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</m:ctrlPr>
                                  </m:sSupPr>
                                  <m:e>
                                    <m:f>
                                      <m:fPr>
                                        <m:ctrlPr>
                                          <a:rPr lang="en-US" sz="2800" b="0" i="1" smtClean="0">
                                            <a:latin typeface="Cambria Math"/>
                                            <a:cs typeface="Arial" pitchFamily="34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b="0" i="1" smtClean="0">
                                            <a:latin typeface="Cambria Math"/>
                                            <a:cs typeface="Arial" pitchFamily="34" charset="0"/>
                                          </a:rPr>
                                          <m:t>2</m:t>
                                        </m:r>
                                      </m:num>
                                      <m:den>
                                        <m:r>
                                          <a:rPr lang="en-US" sz="2800" b="0" i="1" smtClean="0">
                                            <a:latin typeface="Cambria Math"/>
                                            <a:cs typeface="Arial" pitchFamily="34" charset="0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  <m: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800" b="0" i="1" smtClean="0">
                                        <a:latin typeface="Cambria Math"/>
                                        <a:cs typeface="Arial" pitchFamily="34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sz="2800" b="0" i="1" smtClean="0">
                                    <a:latin typeface="Cambria Math"/>
                                    <a:cs typeface="Arial" pitchFamily="34" charset="0"/>
                                  </a:rPr>
                                  <m:t>+</m:t>
                                </m:r>
                                <m:r>
                                  <a:rPr lang="en-US" sz="2800" b="0" i="1" smtClean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−1</m:t>
                            </m:r>
                          </m:sub>
                          <m:sup/>
                        </m:sSubSup>
                      </m:e>
                      <m:sub/>
                      <m:sup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2800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None/>
                </a:pP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     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b="0" i="1" smtClean="0">
                        <a:latin typeface="Cambria Math"/>
                        <a:ea typeface="Cambria Math"/>
                        <a:cs typeface="Arial" pitchFamily="34" charset="0"/>
                      </a:rPr>
                      <m:t>π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itchFamily="34" charset="0"/>
                      </a:rPr>
                      <m:t>(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32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16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  <a:cs typeface="Arial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+1</m:t>
                        </m:r>
                      </m:e>
                    </m:d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−(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−1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−1)</m:t>
                    </m:r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)</a:t>
                </a:r>
              </a:p>
              <a:p>
                <a:pPr marL="114300" indent="0">
                  <a:buNone/>
                </a:pP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     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smtClean="0">
                        <a:latin typeface="Cambria Math"/>
                        <a:ea typeface="Cambria Math"/>
                        <a:cs typeface="Arial" pitchFamily="34" charset="0"/>
                      </a:rPr>
                      <m:t>π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itchFamily="34" charset="0"/>
                      </a:rPr>
                      <m:t>(</m:t>
                    </m:r>
                    <m:f>
                      <m:fPr>
                        <m:ctrlP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33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18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+3)=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itchFamily="34" charset="0"/>
                      </a:rPr>
                      <m:t>𝜋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itchFamily="34" charset="0"/>
                      </a:rPr>
                      <m:t>(6,6+6+3)</m:t>
                    </m:r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=15,6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Arial" pitchFamily="34" charset="0"/>
                      </a:rPr>
                      <m:t>𝜋</m:t>
                    </m:r>
                  </m:oMath>
                </a14:m>
                <a:endParaRPr lang="en-US" sz="2800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None/>
                </a:pP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0" b="-9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0886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320</TotalTime>
  <Words>707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VOLUME BENDA PUTAR</vt:lpstr>
      <vt:lpstr>I. METODE CAKRAM</vt:lpstr>
      <vt:lpstr>I. METODE CAKRAM</vt:lpstr>
      <vt:lpstr>II. METODE KULIT TABUNG</vt:lpstr>
      <vt:lpstr>II. METODE KULIT TABUNG</vt:lpstr>
      <vt:lpstr>III. METODE CINCIN  dibatasi 2 kurva</vt:lpstr>
      <vt:lpstr>contoh</vt:lpstr>
      <vt:lpstr>Gambar daerah</vt:lpstr>
      <vt:lpstr>a) mengelilingi sumbu X  metode cakram</vt:lpstr>
      <vt:lpstr>a) mengelilingi sumbu Y  metode kulit tabung</vt:lpstr>
      <vt:lpstr>PR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VOLUME BENDA PUTAR</dc:title>
  <dc:creator>pc</dc:creator>
  <cp:lastModifiedBy>pc</cp:lastModifiedBy>
  <cp:revision>17</cp:revision>
  <dcterms:created xsi:type="dcterms:W3CDTF">2019-05-07T03:53:01Z</dcterms:created>
  <dcterms:modified xsi:type="dcterms:W3CDTF">2019-05-10T07:39:41Z</dcterms:modified>
</cp:coreProperties>
</file>