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  <p:sldId id="266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901240C-359A-4B37-A474-DCFB7B7EEA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025620-BC97-40AE-AC8C-FCC2E4EB4E48}" type="datetimeFigureOut">
              <a:rPr lang="en-US" smtClean="0"/>
              <a:t>05/10/19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BENDA PUTAR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Juwairiah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M.T.</a:t>
            </a:r>
          </a:p>
          <a:p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UPNVY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a) </a:t>
            </a:r>
            <a:r>
              <a:rPr lang="en-US" sz="3200" dirty="0" err="1" smtClean="0"/>
              <a:t>mengelilingi</a:t>
            </a:r>
            <a:r>
              <a:rPr lang="en-US" sz="3200" dirty="0" smtClean="0"/>
              <a:t> </a:t>
            </a:r>
            <a:r>
              <a:rPr lang="en-US" sz="3200" dirty="0" err="1" smtClean="0"/>
              <a:t>sumbu</a:t>
            </a:r>
            <a:r>
              <a:rPr lang="en-US" sz="3200" dirty="0" smtClean="0"/>
              <a:t> Y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metode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kulit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tabung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09600" y="1752600"/>
                <a:ext cx="7620000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𝑦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  <m:t>.(</m:t>
                              </m:r>
                              <m:r>
                                <a:rPr lang="en-US" sz="2800" i="1"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  <a:cs typeface="Arial" pitchFamily="34" charset="0"/>
                            </a:rPr>
                            <m:t>+1</m:t>
                          </m:r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)</m:t>
                          </m:r>
                          <m: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Font typeface="Arial" pitchFamily="34" charset="0"/>
                  <a:buNone/>
                </a:pPr>
                <a:r>
                  <a:rPr lang="en-US" sz="2800" dirty="0" smtClean="0">
                    <a:cs typeface="Arial" pitchFamily="34" charset="0"/>
                  </a:rPr>
                  <a:t>      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nary>
                      <m:naryPr>
                        <m:limLoc m:val="undOvr"/>
                        <m:ctrlP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>
                        <m:r>
                          <m:rPr>
                            <m:brk/>
                          </m:r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b>
                      <m:sup>
                        <m: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nary>
                    <m:r>
                      <a:rPr lang="en-US" sz="2800" i="1" smtClean="0">
                        <a:latin typeface="Cambria Math"/>
                        <a:cs typeface="Arial" pitchFamily="34" charset="0"/>
                      </a:rPr>
                      <m:t>𝑑𝑥</m:t>
                    </m:r>
                  </m:oMath>
                </a14:m>
                <a:endParaRPr lang="en-US" sz="2800" dirty="0" smtClean="0">
                  <a:cs typeface="Arial" pitchFamily="34" charset="0"/>
                </a:endParaRPr>
              </a:p>
              <a:p>
                <a:pPr marL="114300" indent="0">
                  <a:buFont typeface="Arial" pitchFamily="34" charset="0"/>
                  <a:buNone/>
                </a:pPr>
                <a:r>
                  <a:rPr lang="en-US" sz="2800" dirty="0" smtClean="0">
                    <a:cs typeface="Arial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Sup>
                      <m:sSubSupPr>
                        <m:ctrlP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 smtClean="0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4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800" i="1" smtClean="0">
                                    <a:latin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n-US" sz="280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280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Font typeface="Arial" pitchFamily="34" charset="0"/>
                  <a:buNone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   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(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800" i="1" smtClean="0">
                        <a:latin typeface="Cambria Math"/>
                        <a:cs typeface="Arial" pitchFamily="34" charset="0"/>
                      </a:rPr>
                      <m:t>−(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0</m:t>
                    </m:r>
                    <m:r>
                      <a:rPr lang="en-US" sz="2800" i="1" smtClean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pPr marL="114300" indent="0">
                  <a:buFont typeface="Arial" pitchFamily="34" charset="0"/>
                  <a:buNone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    =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  <a:cs typeface="Arial" pitchFamily="34" charset="0"/>
                      </a:rPr>
                      <m:t>6</m:t>
                    </m:r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Font typeface="Arial" pitchFamily="34" charset="0"/>
                  <a:buNone/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7620000" cy="4800600"/>
              </a:xfrm>
              <a:prstGeom prst="rect">
                <a:avLst/>
              </a:prstGeom>
              <a:blipFill rotWithShape="1">
                <a:blip r:embed="rId2"/>
                <a:stretch>
                  <a:fillRect l="-80" b="-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45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y = 4 – 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mengelilingi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b)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  y = 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y = 8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mengelilingi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b)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 y = x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 = x+2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mengelilingi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b)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NB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daerahnya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diarsir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4953000"/>
            <a:ext cx="3429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METODE CAKRAM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1447800"/>
            <a:ext cx="3104762" cy="428571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371600"/>
                <a:ext cx="5257800" cy="4953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lphaLcParenR"/>
                </a:pP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dibatasi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X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diputar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mengelilingi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X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 </a:t>
                </a:r>
                <a:r>
                  <a:rPr lang="en-US" dirty="0" err="1" smtClean="0"/>
                  <a:t>partisi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Volume </a:t>
                </a:r>
                <a:r>
                  <a:rPr lang="en-US" dirty="0" err="1" smtClean="0">
                    <a:sym typeface="Wingdings" pitchFamily="2" charset="2"/>
                  </a:rPr>
                  <a:t>tabung</a:t>
                </a:r>
                <a:endParaRPr lang="en-US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Vi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𝑥𝑖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.∆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𝑥𝑖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Volume Total =</a:t>
                </a:r>
              </a:p>
              <a:p>
                <a:pPr marL="0" indent="0">
                  <a:buNone/>
                </a:pPr>
                <a:r>
                  <a:rPr lang="en-US" dirty="0" smtClean="0"/>
                  <a:t>V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𝑥𝑖</m:t>
                        </m:r>
                        <m:r>
                          <m:rPr>
                            <m:nor/>
                          </m:rPr>
                          <a:rPr lang="en-US" b="0" dirty="0" smtClean="0"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1371600"/>
                <a:ext cx="5257800" cy="4953000"/>
              </a:xfrm>
              <a:blipFill rotWithShape="1">
                <a:blip r:embed="rId3"/>
                <a:stretch>
                  <a:fillRect l="-2317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315200" y="1447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f(x)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248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METODE CAKRAM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8576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/>
              </p:cNvSpPr>
              <p:nvPr/>
            </p:nvSpPr>
            <p:spPr>
              <a:xfrm>
                <a:off x="533400" y="1371600"/>
                <a:ext cx="5257800" cy="4953000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b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dibatasi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diputar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mengelilingi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en-US" dirty="0"/>
                  <a:t>1 </a:t>
                </a:r>
                <a:r>
                  <a:rPr lang="en-US" dirty="0" err="1"/>
                  <a:t>partisi</a:t>
                </a:r>
                <a:r>
                  <a:rPr lang="en-US" dirty="0"/>
                  <a:t> </a:t>
                </a:r>
                <a:r>
                  <a:rPr lang="en-US" dirty="0">
                    <a:sym typeface="Wingdings" pitchFamily="2" charset="2"/>
                  </a:rPr>
                  <a:t> Volume </a:t>
                </a:r>
                <a:r>
                  <a:rPr lang="en-US" dirty="0" err="1">
                    <a:sym typeface="Wingdings" pitchFamily="2" charset="2"/>
                  </a:rPr>
                  <a:t>tabung</a:t>
                </a:r>
                <a:endParaRPr lang="en-US" dirty="0">
                  <a:sym typeface="Wingdings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en-US" dirty="0"/>
                  <a:t>Vi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en-US" dirty="0"/>
                  <a:t>Volume Total =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dirty="0"/>
                  <a:t>V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.∆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m:rPr>
                            <m:nor/>
                          </m:rPr>
                          <a:rPr lang="en-US" dirty="0"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371600"/>
                <a:ext cx="5257800" cy="4953000"/>
              </a:xfrm>
              <a:prstGeom prst="rect">
                <a:avLst/>
              </a:prstGeom>
              <a:blipFill rotWithShape="1">
                <a:blip r:embed="rId3"/>
                <a:stretch>
                  <a:fillRect l="-2784" t="-2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96200" y="2067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x</a:t>
            </a:r>
            <a:r>
              <a:rPr lang="en-US" sz="2800" b="1" dirty="0" smtClean="0"/>
              <a:t> = g(y)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447800" y="4800600"/>
            <a:ext cx="3429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METODE KULIT TABUNG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6019800" cy="52578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514350" indent="-514350">
                  <a:buAutoNum type="alphaLcParenR"/>
                </a:pP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dibatasi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X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diputar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mengelilingi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dirty="0" err="1" smtClean="0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sz="3000" dirty="0" smtClean="0">
                    <a:latin typeface="Arial" pitchFamily="34" charset="0"/>
                    <a:cs typeface="Arial" pitchFamily="34" charset="0"/>
                  </a:rPr>
                  <a:t> 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 </a:t>
                </a:r>
                <a:r>
                  <a:rPr lang="en-US" dirty="0" err="1" smtClean="0"/>
                  <a:t>partisi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itchFamily="2" charset="2"/>
                  </a:rPr>
                  <a:t> Volume </a:t>
                </a:r>
                <a:r>
                  <a:rPr lang="en-US" dirty="0" err="1" smtClean="0">
                    <a:sym typeface="Wingdings" pitchFamily="2" charset="2"/>
                  </a:rPr>
                  <a:t>kulit</a:t>
                </a:r>
                <a:r>
                  <a:rPr lang="en-US" dirty="0" smtClean="0">
                    <a:sym typeface="Wingdings" pitchFamily="2" charset="2"/>
                  </a:rPr>
                  <a:t> </a:t>
                </a:r>
                <a:r>
                  <a:rPr lang="en-US" dirty="0" err="1" smtClean="0">
                    <a:sym typeface="Wingdings" pitchFamily="2" charset="2"/>
                  </a:rPr>
                  <a:t>tabung</a:t>
                </a:r>
                <a:endParaRPr lang="en-US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Vi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2(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)/2).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=2.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).∆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𝑥𝑖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Volume Total =</a:t>
                </a:r>
              </a:p>
              <a:p>
                <a:pPr marL="0" indent="0">
                  <a:buNone/>
                </a:pPr>
                <a:r>
                  <a:rPr lang="en-US" dirty="0" smtClean="0"/>
                  <a:t>V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𝑥𝑖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).∆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𝑥𝑖</m:t>
                        </m:r>
                      </m:e>
                    </m:nary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=2.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6019800" cy="5257800"/>
              </a:xfrm>
              <a:prstGeom prst="rect">
                <a:avLst/>
              </a:prstGeom>
              <a:blipFill rotWithShape="1">
                <a:blip r:embed="rId2"/>
                <a:stretch>
                  <a:fillRect l="-2024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371600"/>
            <a:ext cx="3295650" cy="4546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7162800" y="4648200"/>
            <a:ext cx="0" cy="2286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1400" y="4191000"/>
            <a:ext cx="0" cy="6858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96200" y="3352800"/>
            <a:ext cx="0" cy="1524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81200" y="5486400"/>
            <a:ext cx="2971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0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METODE KULIT TABUNG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/>
              </p:cNvSpPr>
              <p:nvPr/>
            </p:nvSpPr>
            <p:spPr>
              <a:xfrm>
                <a:off x="533400" y="1371600"/>
                <a:ext cx="5257800" cy="495300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b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dibatasi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diputar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mengelilingi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sumbu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=2.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371600"/>
                <a:ext cx="5257800" cy="4953000"/>
              </a:xfrm>
              <a:prstGeom prst="rect">
                <a:avLst/>
              </a:prstGeom>
              <a:blipFill rotWithShape="1">
                <a:blip r:embed="rId2"/>
                <a:stretch>
                  <a:fillRect l="-3016" t="-1845" r="-1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1" y="1828800"/>
            <a:ext cx="350519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400800" y="28194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00800" y="25908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2362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" y="2971800"/>
            <a:ext cx="4724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III. METODE CINCIN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dibatasi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kurva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387" y="1536700"/>
            <a:ext cx="3043226" cy="4589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 = V </a:t>
            </a:r>
            <a:r>
              <a:rPr lang="en-US" dirty="0" err="1" smtClean="0"/>
              <a:t>atas</a:t>
            </a:r>
            <a:r>
              <a:rPr lang="en-US" dirty="0" smtClean="0"/>
              <a:t> – V </a:t>
            </a:r>
            <a:r>
              <a:rPr lang="en-US" dirty="0" err="1" smtClean="0"/>
              <a:t>bawah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V= V </a:t>
            </a:r>
            <a:r>
              <a:rPr lang="en-US" dirty="0" err="1" smtClean="0"/>
              <a:t>kanan</a:t>
            </a:r>
            <a:r>
              <a:rPr lang="en-US" dirty="0" smtClean="0"/>
              <a:t> – V </a:t>
            </a:r>
            <a:r>
              <a:rPr lang="en-US" dirty="0" err="1" smtClean="0"/>
              <a:t>kiri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Hitunglah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putar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dibatasi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1430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y = x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+ 1, x = -1, x = 2,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114300" indent="0"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diputar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mengelilingi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7250" indent="-742950">
              <a:buAutoNum type="alphaLcParenR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X</a:t>
            </a:r>
          </a:p>
          <a:p>
            <a:pPr marL="857250" indent="-742950">
              <a:buAutoNum type="alphaLcParenR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 Y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32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447801"/>
            <a:ext cx="5386388" cy="396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83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a) </a:t>
            </a:r>
            <a:r>
              <a:rPr lang="en-US" sz="3200" dirty="0" err="1" smtClean="0"/>
              <a:t>mengelilingi</a:t>
            </a:r>
            <a:r>
              <a:rPr lang="en-US" sz="3200" dirty="0" smtClean="0"/>
              <a:t> </a:t>
            </a:r>
            <a:r>
              <a:rPr lang="en-US" sz="3200" dirty="0" err="1" smtClean="0"/>
              <a:t>sumbu</a:t>
            </a:r>
            <a:r>
              <a:rPr lang="en-US" sz="3200" dirty="0" smtClean="0"/>
              <a:t> X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metode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cakram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None/>
                </a:pPr>
                <a:r>
                  <a:rPr lang="en-US" sz="2800" dirty="0" smtClean="0">
                    <a:cs typeface="Arial" pitchFamily="34" charset="0"/>
                  </a:rPr>
                  <a:t>      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nary>
                      <m:naryPr>
                        <m:limLoc m:val="undOvr"/>
                        <m:ctrlP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e>
                    </m:nary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𝑑𝑥</m:t>
                    </m:r>
                  </m:oMath>
                </a14:m>
                <a:endParaRPr lang="en-US" sz="2800" b="0" dirty="0" smtClean="0">
                  <a:cs typeface="Arial" pitchFamily="34" charset="0"/>
                </a:endParaRPr>
              </a:p>
              <a:p>
                <a:pPr marL="114300" indent="0">
                  <a:buNone/>
                </a:pPr>
                <a:r>
                  <a:rPr lang="en-US" sz="2800" b="0" dirty="0" smtClean="0">
                    <a:cs typeface="Arial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b="0" i="1" smtClean="0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5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/>
                                            <a:cs typeface="Arial" pitchFamily="34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Arial" pitchFamily="34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None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   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(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32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−(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−1)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pPr marL="114300" indent="0">
                  <a:buNone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   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(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33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+3)=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(6,6+6+3)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=15,6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114300" indent="0">
                  <a:buNone/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" b="-9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88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320</TotalTime>
  <Words>707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VOLUME BENDA PUTAR</vt:lpstr>
      <vt:lpstr>I. METODE CAKRAM</vt:lpstr>
      <vt:lpstr>I. METODE CAKRAM</vt:lpstr>
      <vt:lpstr>II. METODE KULIT TABUNG</vt:lpstr>
      <vt:lpstr>II. METODE KULIT TABUNG</vt:lpstr>
      <vt:lpstr>III. METODE CINCIN  dibatasi 2 kurva</vt:lpstr>
      <vt:lpstr>contoh</vt:lpstr>
      <vt:lpstr>Gambar daerah</vt:lpstr>
      <vt:lpstr>a) mengelilingi sumbu X  metode cakram</vt:lpstr>
      <vt:lpstr>a) mengelilingi sumbu Y  metode kulit tabung</vt:lpstr>
      <vt:lpstr>PR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BENDA PUTAR</dc:title>
  <dc:creator>pc</dc:creator>
  <cp:lastModifiedBy>pc</cp:lastModifiedBy>
  <cp:revision>17</cp:revision>
  <dcterms:created xsi:type="dcterms:W3CDTF">2019-05-07T03:53:01Z</dcterms:created>
  <dcterms:modified xsi:type="dcterms:W3CDTF">2019-05-10T07:39:41Z</dcterms:modified>
</cp:coreProperties>
</file>