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5" r:id="rId3"/>
    <p:sldId id="286" r:id="rId4"/>
    <p:sldId id="287" r:id="rId5"/>
    <p:sldId id="288" r:id="rId6"/>
    <p:sldId id="300" r:id="rId7"/>
    <p:sldId id="301" r:id="rId8"/>
    <p:sldId id="302" r:id="rId9"/>
    <p:sldId id="289" r:id="rId10"/>
    <p:sldId id="290" r:id="rId11"/>
    <p:sldId id="303" r:id="rId12"/>
    <p:sldId id="291" r:id="rId13"/>
    <p:sldId id="292" r:id="rId14"/>
    <p:sldId id="305" r:id="rId15"/>
    <p:sldId id="293" r:id="rId16"/>
    <p:sldId id="306" r:id="rId17"/>
    <p:sldId id="294" r:id="rId18"/>
    <p:sldId id="295" r:id="rId19"/>
    <p:sldId id="296" r:id="rId20"/>
    <p:sldId id="297" r:id="rId21"/>
    <p:sldId id="298" r:id="rId22"/>
    <p:sldId id="307" r:id="rId23"/>
    <p:sldId id="308" r:id="rId24"/>
    <p:sldId id="299" r:id="rId25"/>
    <p:sldId id="309" r:id="rId26"/>
    <p:sldId id="310" r:id="rId2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01/03/2019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
        <p:nvSpPr>
          <p:cNvPr id="7" name="AutoShape 2" descr="https://www.sigarch.org/wp-content/uploads/2017/03/Welcome.jpg"/>
          <p:cNvSpPr>
            <a:spLocks noChangeAspect="1" noChangeArrowheads="1"/>
          </p:cNvSpPr>
          <p:nvPr userDrawn="1"/>
        </p:nvSpPr>
        <p:spPr bwMode="auto">
          <a:xfrm>
            <a:off x="155575" y="-2986088"/>
            <a:ext cx="8296275" cy="6229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294623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01/03/2019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103446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01/03/2019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367987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DAF5-D241-4CAE-B42F-E49DD5715305}"/>
              </a:ext>
            </a:extLst>
          </p:cNvPr>
          <p:cNvSpPr>
            <a:spLocks noGrp="1"/>
          </p:cNvSpPr>
          <p:nvPr>
            <p:ph type="title"/>
          </p:nvPr>
        </p:nvSpPr>
        <p:spPr>
          <a:xfrm>
            <a:off x="457200" y="76200"/>
            <a:ext cx="8229600" cy="609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BC9884-92D0-4485-8CDF-EE392A890490}"/>
              </a:ext>
            </a:extLst>
          </p:cNvPr>
          <p:cNvSpPr>
            <a:spLocks noGrp="1"/>
          </p:cNvSpPr>
          <p:nvPr>
            <p:ph type="body" sz="half" idx="1"/>
          </p:nvPr>
        </p:nvSpPr>
        <p:spPr>
          <a:xfrm>
            <a:off x="457200" y="838200"/>
            <a:ext cx="8229600" cy="2570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C51954-7259-4C27-AA38-366812A654E2}"/>
              </a:ext>
            </a:extLst>
          </p:cNvPr>
          <p:cNvSpPr>
            <a:spLocks noGrp="1"/>
          </p:cNvSpPr>
          <p:nvPr>
            <p:ph sz="half" idx="2"/>
          </p:nvPr>
        </p:nvSpPr>
        <p:spPr>
          <a:xfrm>
            <a:off x="457200" y="3560763"/>
            <a:ext cx="8229600" cy="2570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FB6E2E-B289-4D5F-B419-CDFE95CF1DA4}"/>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E5731F3-D1AC-47DC-B259-786E32AF77D2}"/>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73AA032-5EDB-42F9-AF93-E69C57B2002B}"/>
              </a:ext>
            </a:extLst>
          </p:cNvPr>
          <p:cNvSpPr>
            <a:spLocks noGrp="1"/>
          </p:cNvSpPr>
          <p:nvPr>
            <p:ph type="sldNum" sz="quarter" idx="12"/>
          </p:nvPr>
        </p:nvSpPr>
        <p:spPr>
          <a:xfrm>
            <a:off x="6553200" y="6248400"/>
            <a:ext cx="2133600" cy="457200"/>
          </a:xfrm>
        </p:spPr>
        <p:txBody>
          <a:bodyPr/>
          <a:lstStyle>
            <a:lvl1pPr>
              <a:defRPr/>
            </a:lvl1pPr>
          </a:lstStyle>
          <a:p>
            <a:fld id="{53B585F5-AB97-4536-9735-3D399E0146E9}" type="slidenum">
              <a:rPr lang="en-US" altLang="en-US"/>
              <a:pPr/>
              <a:t>‹#›</a:t>
            </a:fld>
            <a:endParaRPr lang="en-US" altLang="en-US"/>
          </a:p>
        </p:txBody>
      </p:sp>
    </p:spTree>
    <p:extLst>
      <p:ext uri="{BB962C8B-B14F-4D97-AF65-F5344CB8AC3E}">
        <p14:creationId xmlns:p14="http://schemas.microsoft.com/office/powerpoint/2010/main" val="414967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25C4-3577-4A6B-8E2C-3CE2DB3EFBCA}"/>
              </a:ext>
            </a:extLst>
          </p:cNvPr>
          <p:cNvSpPr>
            <a:spLocks noGrp="1"/>
          </p:cNvSpPr>
          <p:nvPr>
            <p:ph type="title"/>
          </p:nvPr>
        </p:nvSpPr>
        <p:spPr>
          <a:xfrm>
            <a:off x="457200" y="76200"/>
            <a:ext cx="8229600" cy="609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A4ADB45-A597-4EDE-A445-07C653A10882}"/>
              </a:ext>
            </a:extLst>
          </p:cNvPr>
          <p:cNvSpPr>
            <a:spLocks noGrp="1"/>
          </p:cNvSpPr>
          <p:nvPr>
            <p:ph sz="half" idx="1"/>
          </p:nvPr>
        </p:nvSpPr>
        <p:spPr>
          <a:xfrm>
            <a:off x="457200" y="838200"/>
            <a:ext cx="8229600" cy="2570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35AEB-8A4A-4794-A8C9-E0F1B310F522}"/>
              </a:ext>
            </a:extLst>
          </p:cNvPr>
          <p:cNvSpPr>
            <a:spLocks noGrp="1"/>
          </p:cNvSpPr>
          <p:nvPr>
            <p:ph type="body" sz="half" idx="2"/>
          </p:nvPr>
        </p:nvSpPr>
        <p:spPr>
          <a:xfrm>
            <a:off x="457200" y="3560763"/>
            <a:ext cx="8229600" cy="2570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8957C-1B25-4D87-81D3-8266EB11A3F8}"/>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A3B185-959E-496E-9078-7D1063D49032}"/>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2187726-5F33-4D7A-9A1A-1FDDDB3E0996}"/>
              </a:ext>
            </a:extLst>
          </p:cNvPr>
          <p:cNvSpPr>
            <a:spLocks noGrp="1"/>
          </p:cNvSpPr>
          <p:nvPr>
            <p:ph type="sldNum" sz="quarter" idx="12"/>
          </p:nvPr>
        </p:nvSpPr>
        <p:spPr>
          <a:xfrm>
            <a:off x="6553200" y="6248400"/>
            <a:ext cx="2133600" cy="457200"/>
          </a:xfrm>
        </p:spPr>
        <p:txBody>
          <a:bodyPr/>
          <a:lstStyle>
            <a:lvl1pPr>
              <a:defRPr/>
            </a:lvl1pPr>
          </a:lstStyle>
          <a:p>
            <a:fld id="{91C9810C-185E-4E81-91A4-46BF2560D7F8}" type="slidenum">
              <a:rPr lang="en-US" altLang="en-US"/>
              <a:pPr/>
              <a:t>‹#›</a:t>
            </a:fld>
            <a:endParaRPr lang="en-US" altLang="en-US"/>
          </a:p>
        </p:txBody>
      </p:sp>
    </p:spTree>
    <p:extLst>
      <p:ext uri="{BB962C8B-B14F-4D97-AF65-F5344CB8AC3E}">
        <p14:creationId xmlns:p14="http://schemas.microsoft.com/office/powerpoint/2010/main" val="67557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01/03/2019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00068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A725C6-6DC5-4266-8C68-6553425EB7CC}" type="datetimeFigureOut">
              <a:rPr lang="id-ID" smtClean="0"/>
              <a:t>01/03/2019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91833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0FA725C6-6DC5-4266-8C68-6553425EB7CC}" type="datetimeFigureOut">
              <a:rPr lang="id-ID" smtClean="0"/>
              <a:t>01/03/2019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86225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0FA725C6-6DC5-4266-8C68-6553425EB7CC}" type="datetimeFigureOut">
              <a:rPr lang="id-ID" smtClean="0"/>
              <a:t>01/03/2019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54026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0FA725C6-6DC5-4266-8C68-6553425EB7CC}" type="datetimeFigureOut">
              <a:rPr lang="id-ID" smtClean="0"/>
              <a:t>01/03/2019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458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725C6-6DC5-4266-8C68-6553425EB7CC}" type="datetimeFigureOut">
              <a:rPr lang="id-ID" smtClean="0"/>
              <a:t>01/03/2019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420620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725C6-6DC5-4266-8C68-6553425EB7CC}" type="datetimeFigureOut">
              <a:rPr lang="id-ID" smtClean="0"/>
              <a:t>01/03/2019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72989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725C6-6DC5-4266-8C68-6553425EB7CC}" type="datetimeFigureOut">
              <a:rPr lang="id-ID" smtClean="0"/>
              <a:t>01/03/2019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6922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725C6-6DC5-4266-8C68-6553425EB7CC}" type="datetimeFigureOut">
              <a:rPr lang="id-ID" smtClean="0"/>
              <a:t>01/03/2019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E795C-93D8-414E-BFE5-6CC913E86F08}" type="slidenum">
              <a:rPr lang="id-ID" smtClean="0"/>
              <a:t>‹#›</a:t>
            </a:fld>
            <a:endParaRPr lang="id-ID"/>
          </a:p>
        </p:txBody>
      </p:sp>
      <p:pic>
        <p:nvPicPr>
          <p:cNvPr id="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0" y="-99392"/>
            <a:ext cx="9144000" cy="7128792"/>
          </a:xfrm>
          <a:prstGeom prst="rect">
            <a:avLst/>
          </a:prstGeom>
          <a:solidFill>
            <a:schemeClr val="bg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0" y="0"/>
            <a:ext cx="197768" cy="6741368"/>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55482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Pemodelan Proses Bisnis</a:t>
            </a:r>
          </a:p>
        </p:txBody>
      </p:sp>
      <p:sp>
        <p:nvSpPr>
          <p:cNvPr id="3" name="Subtitle 2"/>
          <p:cNvSpPr>
            <a:spLocks noGrp="1"/>
          </p:cNvSpPr>
          <p:nvPr>
            <p:ph type="subTitle" idx="1"/>
          </p:nvPr>
        </p:nvSpPr>
        <p:spPr/>
        <p:txBody>
          <a:bodyPr/>
          <a:lstStyle/>
          <a:p>
            <a:r>
              <a:rPr lang="en-US"/>
              <a:t>P3 P4 </a:t>
            </a:r>
            <a:r>
              <a:rPr lang="en-US" dirty="0" err="1"/>
              <a:t>Dokumentasi</a:t>
            </a:r>
            <a:r>
              <a:rPr lang="en-US" dirty="0"/>
              <a:t> Proses</a:t>
            </a:r>
          </a:p>
        </p:txBody>
      </p:sp>
      <p:sp>
        <p:nvSpPr>
          <p:cNvPr id="4" name="Rectangle 3"/>
          <p:cNvSpPr/>
          <p:nvPr/>
        </p:nvSpPr>
        <p:spPr>
          <a:xfrm>
            <a:off x="0" y="0"/>
            <a:ext cx="197768" cy="6858000"/>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6244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FBE2137-9B1D-4663-A707-93AEAAF4BC14}"/>
              </a:ext>
            </a:extLst>
          </p:cNvPr>
          <p:cNvSpPr>
            <a:spLocks noGrp="1" noChangeArrowheads="1"/>
          </p:cNvSpPr>
          <p:nvPr>
            <p:ph type="title"/>
          </p:nvPr>
        </p:nvSpPr>
        <p:spPr/>
        <p:txBody>
          <a:bodyPr/>
          <a:lstStyle/>
          <a:p>
            <a:r>
              <a:rPr lang="en-US" altLang="en-US" sz="3200" b="1">
                <a:solidFill>
                  <a:srgbClr val="FF3300"/>
                </a:solidFill>
              </a:rPr>
              <a:t>Teknik Pembuatan Dokumentasi Proses</a:t>
            </a:r>
          </a:p>
        </p:txBody>
      </p:sp>
      <p:sp>
        <p:nvSpPr>
          <p:cNvPr id="93187" name="Rectangle 3">
            <a:extLst>
              <a:ext uri="{FF2B5EF4-FFF2-40B4-BE49-F238E27FC236}">
                <a16:creationId xmlns:a16="http://schemas.microsoft.com/office/drawing/2014/main" id="{3B006D40-E696-4725-B16A-6B6A246CD327}"/>
              </a:ext>
            </a:extLst>
          </p:cNvPr>
          <p:cNvSpPr>
            <a:spLocks noGrp="1" noChangeArrowheads="1"/>
          </p:cNvSpPr>
          <p:nvPr>
            <p:ph type="subTitle" idx="4294967295"/>
          </p:nvPr>
        </p:nvSpPr>
        <p:spPr>
          <a:xfrm>
            <a:off x="273050" y="914400"/>
            <a:ext cx="8642350" cy="5683250"/>
          </a:xfrm>
        </p:spPr>
        <p:txBody>
          <a:bodyPr/>
          <a:lstStyle/>
          <a:p>
            <a:pPr marL="349250" indent="-349250">
              <a:buClr>
                <a:schemeClr val="tx1"/>
              </a:buClr>
              <a:buFont typeface="Wingdings" panose="05000000000000000000" pitchFamily="2" charset="2"/>
              <a:buChar char="q"/>
            </a:pPr>
            <a:r>
              <a:rPr lang="en-US" altLang="en-US" sz="2100"/>
              <a:t>Relationship mapping: chart yang menggambarkan seluruh hubungan antar bagian bisnis</a:t>
            </a:r>
          </a:p>
          <a:p>
            <a:pPr marL="349250" indent="-349250">
              <a:buClr>
                <a:schemeClr val="tx1"/>
              </a:buClr>
              <a:buFont typeface="Wingdings" panose="05000000000000000000" pitchFamily="2" charset="2"/>
              <a:buChar char="q"/>
            </a:pPr>
            <a:endParaRPr lang="en-US" altLang="en-US" sz="2100"/>
          </a:p>
          <a:p>
            <a:pPr marL="349250" indent="-349250">
              <a:buClr>
                <a:schemeClr val="tx1"/>
              </a:buClr>
              <a:buFont typeface="Wingdings" panose="05000000000000000000" pitchFamily="2" charset="2"/>
              <a:buChar char="q"/>
            </a:pPr>
            <a:r>
              <a:rPr lang="en-US" altLang="en-US" sz="2100"/>
              <a:t>Flowchart: gambaran grafis aliran aktivitas dalam sebuah proses</a:t>
            </a:r>
          </a:p>
          <a:p>
            <a:pPr marL="349250" indent="-349250">
              <a:buClr>
                <a:schemeClr val="tx1"/>
              </a:buClr>
              <a:buFont typeface="Wingdings" panose="05000000000000000000" pitchFamily="2" charset="2"/>
              <a:buChar char="q"/>
            </a:pPr>
            <a:endParaRPr lang="en-US" altLang="en-US" sz="2100"/>
          </a:p>
          <a:p>
            <a:pPr marL="349250" indent="-349250">
              <a:buClr>
                <a:schemeClr val="tx1"/>
              </a:buClr>
              <a:buFont typeface="Wingdings" panose="05000000000000000000" pitchFamily="2" charset="2"/>
              <a:buChar char="q"/>
            </a:pPr>
            <a:r>
              <a:rPr lang="en-US" altLang="en-US" sz="2100"/>
              <a:t>Cross-functional flowchart: menggambarkan aktivitas, siapa yang melakukan aktivitas tersebut dan di departemen fungsional apa mereka berada   </a:t>
            </a:r>
          </a:p>
          <a:p>
            <a:pPr marL="349250" indent="-349250">
              <a:buClr>
                <a:schemeClr val="tx1"/>
              </a:buClr>
              <a:buFont typeface="Wingdings" panose="05000000000000000000" pitchFamily="2" charset="2"/>
              <a:buChar char="q"/>
            </a:pPr>
            <a:endParaRPr lang="en-US" altLang="en-US" sz="2100"/>
          </a:p>
          <a:p>
            <a:pPr marL="349250" indent="-349250">
              <a:buClr>
                <a:schemeClr val="tx1"/>
              </a:buClr>
              <a:buFont typeface="Wingdings" panose="05000000000000000000" pitchFamily="2" charset="2"/>
              <a:buChar char="q"/>
            </a:pPr>
            <a:r>
              <a:rPr lang="en-US" altLang="en-US" sz="2100"/>
              <a:t>Several-leveled flowchart: pembagian flowchart (baik untuk flowchart biasa maupun cross-functional) menjadi beberapa level hirarki </a:t>
            </a:r>
          </a:p>
          <a:p>
            <a:pPr marL="349250" indent="-349250">
              <a:buClr>
                <a:schemeClr val="tx1"/>
              </a:buClr>
              <a:buFont typeface="Wingdings" panose="05000000000000000000" pitchFamily="2" charset="2"/>
              <a:buNone/>
            </a:pPr>
            <a:r>
              <a:rPr lang="en-US" altLang="en-US" sz="2100"/>
              <a:t>	</a:t>
            </a:r>
          </a:p>
          <a:p>
            <a:pPr marL="349250" indent="-349250">
              <a:buClr>
                <a:schemeClr val="tx1"/>
              </a:buClr>
              <a:buFont typeface="Wingdings" panose="05000000000000000000" pitchFamily="2" charset="2"/>
              <a:buNone/>
            </a:pPr>
            <a:r>
              <a:rPr lang="en-US" altLang="en-US" sz="2100" b="1">
                <a:solidFill>
                  <a:schemeClr val="tx2"/>
                </a:solidFill>
              </a:rPr>
              <a:t>Seluruh proses ini dilakukan dalam sebuah grup yang terdiri dari berbagai partisipan dalam proses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D47AE691-C99C-430C-99BF-FDFE0BB43C4F}"/>
              </a:ext>
            </a:extLst>
          </p:cNvPr>
          <p:cNvSpPr>
            <a:spLocks noGrp="1" noChangeArrowheads="1"/>
          </p:cNvSpPr>
          <p:nvPr>
            <p:ph type="title"/>
          </p:nvPr>
        </p:nvSpPr>
        <p:spPr/>
        <p:txBody>
          <a:bodyPr/>
          <a:lstStyle/>
          <a:p>
            <a:r>
              <a:rPr lang="en-US" altLang="en-US" sz="4000"/>
              <a:t>Relationship Mapping</a:t>
            </a:r>
          </a:p>
        </p:txBody>
      </p:sp>
      <p:sp>
        <p:nvSpPr>
          <p:cNvPr id="118787" name="Rectangle 3">
            <a:extLst>
              <a:ext uri="{FF2B5EF4-FFF2-40B4-BE49-F238E27FC236}">
                <a16:creationId xmlns:a16="http://schemas.microsoft.com/office/drawing/2014/main" id="{9FCD9CA0-468F-46C8-82B2-FD4E59F5FFD0}"/>
              </a:ext>
            </a:extLst>
          </p:cNvPr>
          <p:cNvSpPr>
            <a:spLocks noGrp="1" noChangeArrowheads="1"/>
          </p:cNvSpPr>
          <p:nvPr>
            <p:ph type="body" idx="1"/>
          </p:nvPr>
        </p:nvSpPr>
        <p:spPr/>
        <p:txBody>
          <a:bodyPr/>
          <a:lstStyle/>
          <a:p>
            <a:pPr>
              <a:lnSpc>
                <a:spcPct val="90000"/>
              </a:lnSpc>
            </a:pPr>
            <a:r>
              <a:rPr lang="en-US" altLang="en-US" sz="2400"/>
              <a:t>Memberikan gambaran umum mengenai siapa yang terlibat dalam proses dan hubungan antar satu pihak dengan yg lain</a:t>
            </a:r>
          </a:p>
          <a:p>
            <a:pPr>
              <a:lnSpc>
                <a:spcPct val="90000"/>
              </a:lnSpc>
            </a:pPr>
            <a:r>
              <a:rPr lang="en-US" altLang="en-US" sz="2400"/>
              <a:t>Relationship map tidak memperhitungkan aktivitas dan urutannya</a:t>
            </a:r>
          </a:p>
          <a:p>
            <a:pPr>
              <a:lnSpc>
                <a:spcPct val="90000"/>
              </a:lnSpc>
            </a:pPr>
            <a:r>
              <a:rPr lang="en-US" altLang="en-US" sz="2400"/>
              <a:t>Relationship map dibuat dengan:</a:t>
            </a:r>
          </a:p>
          <a:p>
            <a:pPr lvl="1">
              <a:lnSpc>
                <a:spcPct val="90000"/>
              </a:lnSpc>
            </a:pPr>
            <a:r>
              <a:rPr lang="en-US" altLang="en-US" sz="2000"/>
              <a:t>Menggambarkan berbagai unit, depaetemen atau individual yang terlibat dalam atau mempengaruhi proses </a:t>
            </a:r>
          </a:p>
          <a:p>
            <a:pPr lvl="1">
              <a:lnSpc>
                <a:spcPct val="90000"/>
              </a:lnSpc>
            </a:pPr>
            <a:r>
              <a:rPr lang="en-US" altLang="en-US" sz="2000"/>
              <a:t>Setiap hubungan antar bagian dianalisis untuk menentukan tipe hubungan (diwakili dengan </a:t>
            </a:r>
            <a:r>
              <a:rPr lang="en-US" altLang="en-US" sz="2000">
                <a:sym typeface="Wingdings" panose="05000000000000000000" pitchFamily="2" charset="2"/>
              </a:rPr>
              <a:t>panah yang berbeda</a:t>
            </a:r>
          </a:p>
          <a:p>
            <a:pPr lvl="1">
              <a:lnSpc>
                <a:spcPct val="90000"/>
              </a:lnSpc>
            </a:pPr>
            <a:r>
              <a:rPr lang="en-US" altLang="en-US" sz="2000">
                <a:sym typeface="Wingdings" panose="05000000000000000000" pitchFamily="2" charset="2"/>
              </a:rPr>
              <a:t>Elemen yang tidak mempunyai hubungan dengan elemen lainnya dihapus dari map</a:t>
            </a:r>
          </a:p>
          <a:p>
            <a:pPr lvl="1">
              <a:lnSpc>
                <a:spcPct val="90000"/>
              </a:lnSpc>
            </a:pPr>
            <a:r>
              <a:rPr lang="en-US" altLang="en-US" sz="2000">
                <a:sym typeface="Wingdings" panose="05000000000000000000" pitchFamily="2" charset="2"/>
              </a:rPr>
              <a:t>Map digambar ulang</a:t>
            </a:r>
          </a:p>
          <a:p>
            <a:pPr lvl="1">
              <a:lnSpc>
                <a:spcPct val="90000"/>
              </a:lnSpc>
            </a:pPr>
            <a:endParaRPr lang="en-US"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DBCFCEA-CB64-48FA-8902-9E7DB90D74AD}"/>
              </a:ext>
            </a:extLst>
          </p:cNvPr>
          <p:cNvSpPr>
            <a:spLocks noGrp="1" noChangeArrowheads="1"/>
          </p:cNvSpPr>
          <p:nvPr>
            <p:ph type="title"/>
          </p:nvPr>
        </p:nvSpPr>
        <p:spPr/>
        <p:txBody>
          <a:bodyPr/>
          <a:lstStyle/>
          <a:p>
            <a:r>
              <a:rPr lang="en-US" altLang="en-US" sz="3200" b="1">
                <a:solidFill>
                  <a:srgbClr val="FF3300"/>
                </a:solidFill>
              </a:rPr>
              <a:t>Relationship Mapping</a:t>
            </a:r>
          </a:p>
        </p:txBody>
      </p:sp>
      <p:sp>
        <p:nvSpPr>
          <p:cNvPr id="94212" name="Rectangle 4">
            <a:extLst>
              <a:ext uri="{FF2B5EF4-FFF2-40B4-BE49-F238E27FC236}">
                <a16:creationId xmlns:a16="http://schemas.microsoft.com/office/drawing/2014/main" id="{DC7DCA20-F0A0-45F5-B154-82CC693B8DBC}"/>
              </a:ext>
            </a:extLst>
          </p:cNvPr>
          <p:cNvSpPr>
            <a:spLocks noGrp="1" noChangeArrowheads="1"/>
          </p:cNvSpPr>
          <p:nvPr>
            <p:ph type="body" sz="half" idx="1"/>
          </p:nvPr>
        </p:nvSpPr>
        <p:spPr>
          <a:xfrm>
            <a:off x="457200" y="838200"/>
            <a:ext cx="8229600" cy="762000"/>
          </a:xfrm>
        </p:spPr>
        <p:txBody>
          <a:bodyPr/>
          <a:lstStyle/>
          <a:p>
            <a:pPr>
              <a:lnSpc>
                <a:spcPct val="90000"/>
              </a:lnSpc>
            </a:pPr>
            <a:r>
              <a:rPr lang="en-US" altLang="en-US" sz="2400"/>
              <a:t>Contoh relationship mapping untuk proses sampel</a:t>
            </a:r>
          </a:p>
        </p:txBody>
      </p:sp>
      <p:graphicFrame>
        <p:nvGraphicFramePr>
          <p:cNvPr id="94211" name="Object 3">
            <a:extLst>
              <a:ext uri="{FF2B5EF4-FFF2-40B4-BE49-F238E27FC236}">
                <a16:creationId xmlns:a16="http://schemas.microsoft.com/office/drawing/2014/main" id="{C31C4DCF-D912-4338-B1AB-F48BB96FC9B0}"/>
              </a:ext>
            </a:extLst>
          </p:cNvPr>
          <p:cNvGraphicFramePr>
            <a:graphicFrameLocks noGrp="1" noChangeAspect="1"/>
          </p:cNvGraphicFramePr>
          <p:nvPr>
            <p:ph sz="half" idx="2"/>
          </p:nvPr>
        </p:nvGraphicFramePr>
        <p:xfrm>
          <a:off x="1371600" y="1828800"/>
          <a:ext cx="5661025" cy="4281488"/>
        </p:xfrm>
        <a:graphic>
          <a:graphicData uri="http://schemas.openxmlformats.org/presentationml/2006/ole">
            <mc:AlternateContent xmlns:mc="http://schemas.openxmlformats.org/markup-compatibility/2006">
              <mc:Choice xmlns:v="urn:schemas-microsoft-com:vml" Requires="v">
                <p:oleObj spid="_x0000_s1032" name="Visio" r:id="rId3" imgW="5999683" imgH="4537558" progId="Visio.Drawing.6">
                  <p:embed/>
                </p:oleObj>
              </mc:Choice>
              <mc:Fallback>
                <p:oleObj name="Visio" r:id="rId3" imgW="5999683" imgH="4537558" progId="Visio.Drawing.6">
                  <p:embed/>
                  <p:pic>
                    <p:nvPicPr>
                      <p:cNvPr id="94211" name="Object 3">
                        <a:extLst>
                          <a:ext uri="{FF2B5EF4-FFF2-40B4-BE49-F238E27FC236}">
                            <a16:creationId xmlns:a16="http://schemas.microsoft.com/office/drawing/2014/main" id="{C31C4DCF-D912-4338-B1AB-F48BB96FC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828800"/>
                        <a:ext cx="5661025"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C5BE457-1992-4EDD-8F22-DA4284DB03A4}"/>
              </a:ext>
            </a:extLst>
          </p:cNvPr>
          <p:cNvSpPr>
            <a:spLocks noGrp="1" noChangeArrowheads="1"/>
          </p:cNvSpPr>
          <p:nvPr>
            <p:ph type="title"/>
          </p:nvPr>
        </p:nvSpPr>
        <p:spPr/>
        <p:txBody>
          <a:bodyPr/>
          <a:lstStyle/>
          <a:p>
            <a:r>
              <a:rPr lang="en-US" altLang="en-US" sz="3200" b="1">
                <a:solidFill>
                  <a:srgbClr val="FF3300"/>
                </a:solidFill>
              </a:rPr>
              <a:t>Contoh Kasus Relationship Mapping (1)</a:t>
            </a:r>
          </a:p>
        </p:txBody>
      </p:sp>
      <p:sp>
        <p:nvSpPr>
          <p:cNvPr id="95235" name="Rectangle 3">
            <a:extLst>
              <a:ext uri="{FF2B5EF4-FFF2-40B4-BE49-F238E27FC236}">
                <a16:creationId xmlns:a16="http://schemas.microsoft.com/office/drawing/2014/main" id="{CC989235-0D95-468F-AD2B-48F66AD501C8}"/>
              </a:ext>
            </a:extLst>
          </p:cNvPr>
          <p:cNvSpPr>
            <a:spLocks noGrp="1" noChangeArrowheads="1"/>
          </p:cNvSpPr>
          <p:nvPr>
            <p:ph type="subTitle" idx="4294967295"/>
          </p:nvPr>
        </p:nvSpPr>
        <p:spPr>
          <a:xfrm>
            <a:off x="349250" y="1121742"/>
            <a:ext cx="8642350" cy="5835650"/>
          </a:xfrm>
        </p:spPr>
        <p:txBody>
          <a:bodyPr/>
          <a:lstStyle/>
          <a:p>
            <a:pPr marL="0" indent="0">
              <a:lnSpc>
                <a:spcPct val="140000"/>
              </a:lnSpc>
              <a:buFont typeface="Wingdings" panose="05000000000000000000" pitchFamily="2" charset="2"/>
              <a:buNone/>
            </a:pPr>
            <a:r>
              <a:rPr lang="en-US" altLang="en-US" sz="2000"/>
              <a:t>Sebuah perusahaan internasional terdiri dari sebuah pusat manufaktur yang melayani permintaan seluruh Eropa dan dealer lokal yang terdapat di beberapa negara.</a:t>
            </a:r>
          </a:p>
          <a:p>
            <a:pPr marL="0" indent="0">
              <a:lnSpc>
                <a:spcPct val="140000"/>
              </a:lnSpc>
              <a:buFont typeface="Wingdings" panose="05000000000000000000" pitchFamily="2" charset="2"/>
              <a:buNone/>
            </a:pPr>
            <a:r>
              <a:rPr lang="en-US" altLang="en-US" sz="2000"/>
              <a:t>Masing-masing dealer memiliki persediaan barang jadi untuk melayani kebutuhan konsumen. </a:t>
            </a:r>
          </a:p>
          <a:p>
            <a:pPr marL="0" indent="0">
              <a:lnSpc>
                <a:spcPct val="140000"/>
              </a:lnSpc>
              <a:buFont typeface="Wingdings" panose="05000000000000000000" pitchFamily="2" charset="2"/>
              <a:buNone/>
            </a:pPr>
            <a:r>
              <a:rPr lang="en-US" altLang="en-US" sz="2000"/>
              <a:t>Ada indikasi bahwa proses supply yang meliputi komunikasi kebutuhan dari dan distribusi barang ke dealer lokal belum berjalan dengan baik. Manajemen perusahaan memulai proyek untuk meningkatkan aliran material dan informasi yang dimulai dari perusahaan induk.</a:t>
            </a:r>
          </a:p>
          <a:p>
            <a:pPr marL="0" indent="0">
              <a:lnSpc>
                <a:spcPct val="140000"/>
              </a:lnSpc>
              <a:buFont typeface="Wingdings" panose="05000000000000000000" pitchFamily="2" charset="2"/>
              <a:buNone/>
            </a:pPr>
            <a:r>
              <a:rPr lang="en-US" altLang="en-US" sz="2000"/>
              <a:t>Langkah pertama adalah mengumpulkan informasi dari pihak-pihak yang terlibat mengenai transaksi yang melibatkan mereka.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4519FA52-1A41-426C-A13F-736085CEED14}"/>
              </a:ext>
            </a:extLst>
          </p:cNvPr>
          <p:cNvSpPr>
            <a:spLocks noGrp="1" noChangeArrowheads="1"/>
          </p:cNvSpPr>
          <p:nvPr>
            <p:ph type="title"/>
          </p:nvPr>
        </p:nvSpPr>
        <p:spPr/>
        <p:txBody>
          <a:bodyPr/>
          <a:lstStyle/>
          <a:p>
            <a:r>
              <a:rPr lang="en-US" altLang="en-US" sz="3200" b="1">
                <a:solidFill>
                  <a:srgbClr val="FF3300"/>
                </a:solidFill>
              </a:rPr>
              <a:t>Contoh Kasus Relationship Mapping (2)</a:t>
            </a:r>
          </a:p>
        </p:txBody>
      </p:sp>
      <p:sp>
        <p:nvSpPr>
          <p:cNvPr id="120835" name="Rectangle 3">
            <a:extLst>
              <a:ext uri="{FF2B5EF4-FFF2-40B4-BE49-F238E27FC236}">
                <a16:creationId xmlns:a16="http://schemas.microsoft.com/office/drawing/2014/main" id="{6542E47F-B256-4DAC-B798-2A190861296B}"/>
              </a:ext>
            </a:extLst>
          </p:cNvPr>
          <p:cNvSpPr>
            <a:spLocks noGrp="1" noChangeArrowheads="1"/>
          </p:cNvSpPr>
          <p:nvPr>
            <p:ph type="subTitle" idx="4294967295"/>
          </p:nvPr>
        </p:nvSpPr>
        <p:spPr>
          <a:xfrm>
            <a:off x="349250" y="1121742"/>
            <a:ext cx="8642350" cy="5835650"/>
          </a:xfrm>
        </p:spPr>
        <p:txBody>
          <a:bodyPr/>
          <a:lstStyle/>
          <a:p>
            <a:pPr marL="0" indent="0">
              <a:buFont typeface="Wingdings" panose="05000000000000000000" pitchFamily="2" charset="2"/>
              <a:buNone/>
            </a:pPr>
            <a:r>
              <a:rPr lang="en-US" altLang="en-US" sz="2000" dirty="0" err="1"/>
              <a:t>Transaksi-transaksi</a:t>
            </a:r>
            <a:r>
              <a:rPr lang="en-US" altLang="en-US" sz="2000" dirty="0"/>
              <a:t> yang </a:t>
            </a:r>
            <a:r>
              <a:rPr lang="en-US" altLang="en-US" sz="2000" dirty="0" err="1"/>
              <a:t>terlibat</a:t>
            </a:r>
            <a:r>
              <a:rPr lang="en-US" altLang="en-US" sz="2000" dirty="0"/>
              <a:t>:</a:t>
            </a:r>
          </a:p>
          <a:p>
            <a:pPr marL="0" indent="0"/>
            <a:r>
              <a:rPr lang="en-US" altLang="en-US" sz="2000" dirty="0"/>
              <a:t>Dealer </a:t>
            </a:r>
            <a:r>
              <a:rPr lang="en-US" altLang="en-US" sz="2000" dirty="0" err="1"/>
              <a:t>lokal</a:t>
            </a:r>
            <a:r>
              <a:rPr lang="en-US" altLang="en-US" sz="2000" dirty="0"/>
              <a:t> </a:t>
            </a:r>
            <a:r>
              <a:rPr lang="en-US" altLang="en-US" sz="2000" dirty="0" err="1"/>
              <a:t>menggunakan</a:t>
            </a:r>
            <a:r>
              <a:rPr lang="en-US" altLang="en-US" sz="2000" dirty="0"/>
              <a:t> </a:t>
            </a:r>
            <a:r>
              <a:rPr lang="en-US" altLang="en-US" sz="2000" dirty="0" err="1"/>
              <a:t>konsultasi</a:t>
            </a:r>
            <a:r>
              <a:rPr lang="en-US" altLang="en-US" sz="2000" dirty="0"/>
              <a:t> </a:t>
            </a:r>
            <a:r>
              <a:rPr lang="en-US" altLang="en-US" sz="2000" dirty="0" err="1"/>
              <a:t>penjualan</a:t>
            </a:r>
            <a:r>
              <a:rPr lang="en-US" altLang="en-US" sz="2000" dirty="0"/>
              <a:t> </a:t>
            </a:r>
            <a:r>
              <a:rPr lang="en-US" altLang="en-US" sz="2000" dirty="0" err="1"/>
              <a:t>dua</a:t>
            </a:r>
            <a:r>
              <a:rPr lang="en-US" altLang="en-US" sz="2000" dirty="0"/>
              <a:t> kali </a:t>
            </a:r>
            <a:r>
              <a:rPr lang="en-US" altLang="en-US" sz="2000" dirty="0" err="1"/>
              <a:t>setahun</a:t>
            </a:r>
            <a:r>
              <a:rPr lang="en-US" altLang="en-US" sz="2000" dirty="0"/>
              <a:t> </a:t>
            </a:r>
            <a:r>
              <a:rPr lang="en-US" altLang="en-US" sz="2000" dirty="0" err="1"/>
              <a:t>dengan</a:t>
            </a:r>
            <a:r>
              <a:rPr lang="en-US" altLang="en-US" sz="2000" dirty="0"/>
              <a:t> </a:t>
            </a:r>
            <a:r>
              <a:rPr lang="en-US" altLang="en-US" sz="2000" dirty="0" err="1"/>
              <a:t>konsumen</a:t>
            </a:r>
            <a:r>
              <a:rPr lang="en-US" altLang="en-US" sz="2000" dirty="0"/>
              <a:t> </a:t>
            </a:r>
            <a:r>
              <a:rPr lang="en-US" altLang="en-US" sz="2000" dirty="0" err="1"/>
              <a:t>utamanya</a:t>
            </a:r>
            <a:r>
              <a:rPr lang="en-US" altLang="en-US" sz="2000" dirty="0"/>
              <a:t> </a:t>
            </a:r>
            <a:r>
              <a:rPr lang="en-US" altLang="en-US" sz="2000" dirty="0" err="1"/>
              <a:t>sebagai</a:t>
            </a:r>
            <a:r>
              <a:rPr lang="en-US" altLang="en-US" sz="2000" dirty="0"/>
              <a:t> </a:t>
            </a:r>
            <a:r>
              <a:rPr lang="en-US" altLang="en-US" sz="2000" dirty="0" err="1"/>
              <a:t>dasar</a:t>
            </a:r>
            <a:r>
              <a:rPr lang="en-US" altLang="en-US" sz="2000" dirty="0"/>
              <a:t> </a:t>
            </a:r>
            <a:r>
              <a:rPr lang="en-US" altLang="en-US" sz="2000" dirty="0" err="1"/>
              <a:t>perkiraan</a:t>
            </a:r>
            <a:r>
              <a:rPr lang="en-US" altLang="en-US" sz="2000" dirty="0"/>
              <a:t> </a:t>
            </a:r>
            <a:r>
              <a:rPr lang="en-US" altLang="en-US" sz="2000" dirty="0" err="1"/>
              <a:t>permintaan</a:t>
            </a:r>
            <a:endParaRPr lang="en-US" altLang="en-US" sz="2000" dirty="0"/>
          </a:p>
          <a:p>
            <a:pPr marL="0" indent="0"/>
            <a:r>
              <a:rPr lang="en-US" altLang="en-US" sz="2000" dirty="0" err="1"/>
              <a:t>Berdasarkan</a:t>
            </a:r>
            <a:r>
              <a:rPr lang="en-US" altLang="en-US" sz="2000" dirty="0"/>
              <a:t> </a:t>
            </a:r>
            <a:r>
              <a:rPr lang="en-US" altLang="en-US" sz="2000" dirty="0" err="1"/>
              <a:t>agregasi</a:t>
            </a:r>
            <a:r>
              <a:rPr lang="en-US" altLang="en-US" sz="2000" dirty="0"/>
              <a:t> </a:t>
            </a:r>
            <a:r>
              <a:rPr lang="en-US" altLang="en-US" sz="2000" dirty="0" err="1"/>
              <a:t>informasi</a:t>
            </a:r>
            <a:r>
              <a:rPr lang="en-US" altLang="en-US" sz="2000" dirty="0"/>
              <a:t> </a:t>
            </a:r>
            <a:r>
              <a:rPr lang="en-US" altLang="en-US" sz="2000" dirty="0" err="1"/>
              <a:t>dari</a:t>
            </a:r>
            <a:r>
              <a:rPr lang="en-US" altLang="en-US" sz="2000" dirty="0"/>
              <a:t> </a:t>
            </a:r>
            <a:r>
              <a:rPr lang="en-US" altLang="en-US" sz="2000" dirty="0" err="1"/>
              <a:t>konsultasi</a:t>
            </a:r>
            <a:r>
              <a:rPr lang="en-US" altLang="en-US" sz="2000" dirty="0"/>
              <a:t> </a:t>
            </a:r>
            <a:r>
              <a:rPr lang="en-US" altLang="en-US" sz="2000" dirty="0" err="1"/>
              <a:t>ini</a:t>
            </a:r>
            <a:r>
              <a:rPr lang="en-US" altLang="en-US" sz="2000" dirty="0"/>
              <a:t> </a:t>
            </a:r>
            <a:r>
              <a:rPr lang="en-US" altLang="en-US" sz="2000" dirty="0" err="1"/>
              <a:t>mereka</a:t>
            </a:r>
            <a:r>
              <a:rPr lang="en-US" altLang="en-US" sz="2000" dirty="0"/>
              <a:t> </a:t>
            </a:r>
            <a:r>
              <a:rPr lang="en-US" altLang="en-US" sz="2000" dirty="0" err="1"/>
              <a:t>mentransfer</a:t>
            </a:r>
            <a:r>
              <a:rPr lang="en-US" altLang="en-US" sz="2000" dirty="0"/>
              <a:t> </a:t>
            </a:r>
            <a:r>
              <a:rPr lang="en-US" altLang="en-US" sz="2000" dirty="0" err="1"/>
              <a:t>perkiraan</a:t>
            </a:r>
            <a:r>
              <a:rPr lang="en-US" altLang="en-US" sz="2000" dirty="0"/>
              <a:t> </a:t>
            </a:r>
            <a:r>
              <a:rPr lang="en-US" altLang="en-US" sz="2000" dirty="0" err="1"/>
              <a:t>permintaan</a:t>
            </a:r>
            <a:r>
              <a:rPr lang="en-US" altLang="en-US" sz="2000" dirty="0"/>
              <a:t> </a:t>
            </a:r>
            <a:r>
              <a:rPr lang="en-US" altLang="en-US" sz="2000" dirty="0" err="1"/>
              <a:t>untuk</a:t>
            </a:r>
            <a:r>
              <a:rPr lang="en-US" altLang="en-US" sz="2000" dirty="0"/>
              <a:t> </a:t>
            </a:r>
            <a:r>
              <a:rPr lang="en-US" altLang="en-US" sz="2000" dirty="0" err="1"/>
              <a:t>berbagai</a:t>
            </a:r>
            <a:r>
              <a:rPr lang="en-US" altLang="en-US" sz="2000" dirty="0"/>
              <a:t> </a:t>
            </a:r>
            <a:r>
              <a:rPr lang="en-US" altLang="en-US" sz="2000" dirty="0" err="1"/>
              <a:t>kelompok</a:t>
            </a:r>
            <a:r>
              <a:rPr lang="en-US" altLang="en-US" sz="2000" dirty="0"/>
              <a:t> </a:t>
            </a:r>
            <a:r>
              <a:rPr lang="en-US" altLang="en-US" sz="2000" dirty="0" err="1"/>
              <a:t>produk</a:t>
            </a:r>
            <a:r>
              <a:rPr lang="en-US" altLang="en-US" sz="2000" dirty="0"/>
              <a:t> </a:t>
            </a:r>
            <a:r>
              <a:rPr lang="en-US" altLang="en-US" sz="2000" dirty="0" err="1"/>
              <a:t>ke</a:t>
            </a:r>
            <a:r>
              <a:rPr lang="en-US" altLang="en-US" sz="2000" dirty="0"/>
              <a:t> unit </a:t>
            </a:r>
            <a:r>
              <a:rPr lang="en-US" altLang="en-US" sz="2000" dirty="0" err="1"/>
              <a:t>manufaktur</a:t>
            </a:r>
            <a:endParaRPr lang="en-US" altLang="en-US" sz="2000" dirty="0"/>
          </a:p>
          <a:p>
            <a:pPr marL="0" indent="0"/>
            <a:r>
              <a:rPr lang="en-US" altLang="en-US" sz="2000" dirty="0" err="1"/>
              <a:t>Disini</a:t>
            </a:r>
            <a:r>
              <a:rPr lang="en-US" altLang="en-US" sz="2000" dirty="0"/>
              <a:t>, </a:t>
            </a:r>
            <a:r>
              <a:rPr lang="en-US" altLang="en-US" sz="2000" dirty="0" err="1"/>
              <a:t>informasi</a:t>
            </a:r>
            <a:r>
              <a:rPr lang="en-US" altLang="en-US" sz="2000" dirty="0"/>
              <a:t> </a:t>
            </a:r>
            <a:r>
              <a:rPr lang="en-US" altLang="en-US" sz="2000" dirty="0" err="1"/>
              <a:t>dari</a:t>
            </a:r>
            <a:r>
              <a:rPr lang="en-US" altLang="en-US" sz="2000" dirty="0"/>
              <a:t> </a:t>
            </a:r>
            <a:r>
              <a:rPr lang="en-US" altLang="en-US" sz="2000" dirty="0" err="1"/>
              <a:t>seluruh</a:t>
            </a:r>
            <a:r>
              <a:rPr lang="en-US" altLang="en-US" sz="2000" dirty="0"/>
              <a:t> dealer </a:t>
            </a:r>
            <a:r>
              <a:rPr lang="en-US" altLang="en-US" sz="2000" dirty="0" err="1"/>
              <a:t>digabungkan</a:t>
            </a:r>
            <a:r>
              <a:rPr lang="en-US" altLang="en-US" sz="2000" dirty="0"/>
              <a:t> </a:t>
            </a:r>
            <a:r>
              <a:rPr lang="en-US" altLang="en-US" sz="2000" dirty="0" err="1"/>
              <a:t>lebih</a:t>
            </a:r>
            <a:r>
              <a:rPr lang="en-US" altLang="en-US" sz="2000" dirty="0"/>
              <a:t> </a:t>
            </a:r>
            <a:r>
              <a:rPr lang="en-US" altLang="en-US" sz="2000" dirty="0" err="1"/>
              <a:t>lanjut</a:t>
            </a:r>
            <a:r>
              <a:rPr lang="en-US" altLang="en-US" sz="2000" dirty="0"/>
              <a:t> </a:t>
            </a:r>
            <a:r>
              <a:rPr lang="en-US" altLang="en-US" sz="2000" dirty="0" err="1"/>
              <a:t>menjadi</a:t>
            </a:r>
            <a:r>
              <a:rPr lang="en-US" altLang="en-US" sz="2000" dirty="0"/>
              <a:t> </a:t>
            </a:r>
            <a:r>
              <a:rPr lang="en-US" altLang="en-US" sz="2000" dirty="0" err="1"/>
              <a:t>ramalan</a:t>
            </a:r>
            <a:r>
              <a:rPr lang="en-US" altLang="en-US" sz="2000" dirty="0"/>
              <a:t> </a:t>
            </a:r>
            <a:r>
              <a:rPr lang="en-US" altLang="en-US" sz="2000" dirty="0" err="1"/>
              <a:t>kasar</a:t>
            </a:r>
            <a:r>
              <a:rPr lang="en-US" altLang="en-US" sz="2000" dirty="0"/>
              <a:t> </a:t>
            </a:r>
            <a:r>
              <a:rPr lang="en-US" altLang="en-US" sz="2000" dirty="0" err="1"/>
              <a:t>untuk</a:t>
            </a:r>
            <a:r>
              <a:rPr lang="en-US" altLang="en-US" sz="2000" dirty="0"/>
              <a:t> </a:t>
            </a:r>
            <a:r>
              <a:rPr lang="en-US" altLang="en-US" sz="2000" dirty="0" err="1"/>
              <a:t>enam</a:t>
            </a:r>
            <a:r>
              <a:rPr lang="en-US" altLang="en-US" sz="2000" dirty="0"/>
              <a:t> </a:t>
            </a:r>
            <a:r>
              <a:rPr lang="en-US" altLang="en-US" sz="2000" dirty="0" err="1"/>
              <a:t>bulan</a:t>
            </a:r>
            <a:r>
              <a:rPr lang="en-US" altLang="en-US" sz="2000" dirty="0"/>
              <a:t> </a:t>
            </a:r>
            <a:r>
              <a:rPr lang="en-US" altLang="en-US" sz="2000" dirty="0" err="1"/>
              <a:t>ke</a:t>
            </a:r>
            <a:r>
              <a:rPr lang="en-US" altLang="en-US" sz="2000" dirty="0"/>
              <a:t> </a:t>
            </a:r>
            <a:r>
              <a:rPr lang="en-US" altLang="en-US" sz="2000" dirty="0" err="1"/>
              <a:t>depan</a:t>
            </a:r>
            <a:endParaRPr lang="en-US" altLang="en-US" sz="2000" dirty="0"/>
          </a:p>
          <a:p>
            <a:pPr marL="0" indent="0"/>
            <a:r>
              <a:rPr lang="en-US" altLang="en-US" sz="2000" dirty="0" err="1"/>
              <a:t>Ini</a:t>
            </a:r>
            <a:r>
              <a:rPr lang="en-US" altLang="en-US" sz="2000" dirty="0"/>
              <a:t> </a:t>
            </a:r>
            <a:r>
              <a:rPr lang="en-US" altLang="en-US" sz="2000" dirty="0" err="1"/>
              <a:t>menjadi</a:t>
            </a:r>
            <a:r>
              <a:rPr lang="en-US" altLang="en-US" sz="2000" dirty="0"/>
              <a:t> </a:t>
            </a:r>
            <a:r>
              <a:rPr lang="en-US" altLang="en-US" sz="2000" dirty="0" err="1"/>
              <a:t>dasar</a:t>
            </a:r>
            <a:r>
              <a:rPr lang="en-US" altLang="en-US" sz="2000" dirty="0"/>
              <a:t> </a:t>
            </a:r>
            <a:r>
              <a:rPr lang="en-US" altLang="en-US" sz="2000" dirty="0" err="1"/>
              <a:t>untuk</a:t>
            </a:r>
            <a:r>
              <a:rPr lang="en-US" altLang="en-US" sz="2000" dirty="0"/>
              <a:t> </a:t>
            </a:r>
            <a:r>
              <a:rPr lang="en-US" altLang="en-US" sz="2000" dirty="0" err="1"/>
              <a:t>negosiasi</a:t>
            </a:r>
            <a:r>
              <a:rPr lang="en-US" altLang="en-US" sz="2000" dirty="0"/>
              <a:t> </a:t>
            </a:r>
            <a:r>
              <a:rPr lang="en-US" altLang="en-US" sz="2000" dirty="0" err="1"/>
              <a:t>dengan</a:t>
            </a:r>
            <a:r>
              <a:rPr lang="en-US" altLang="en-US" sz="2000" dirty="0"/>
              <a:t> supplier </a:t>
            </a:r>
            <a:r>
              <a:rPr lang="en-US" altLang="en-US" sz="2000" dirty="0" err="1"/>
              <a:t>tentang</a:t>
            </a:r>
            <a:r>
              <a:rPr lang="en-US" altLang="en-US" sz="2000" dirty="0"/>
              <a:t> </a:t>
            </a:r>
            <a:r>
              <a:rPr lang="en-US" altLang="en-US" sz="2000" dirty="0" err="1"/>
              <a:t>persetujuan</a:t>
            </a:r>
            <a:r>
              <a:rPr lang="en-US" altLang="en-US" sz="2000" dirty="0"/>
              <a:t> </a:t>
            </a:r>
            <a:r>
              <a:rPr lang="en-US" altLang="en-US" sz="2000" dirty="0" err="1"/>
              <a:t>periode</a:t>
            </a:r>
            <a:r>
              <a:rPr lang="en-US" altLang="en-US" sz="2000" dirty="0"/>
              <a:t> </a:t>
            </a:r>
            <a:r>
              <a:rPr lang="en-US" altLang="en-US" sz="2000" dirty="0" err="1"/>
              <a:t>berikutnya</a:t>
            </a:r>
            <a:endParaRPr lang="en-US" altLang="en-US" sz="2000" dirty="0"/>
          </a:p>
          <a:p>
            <a:pPr marL="0" indent="0"/>
            <a:r>
              <a:rPr lang="en-US" altLang="en-US" sz="2000" dirty="0" err="1"/>
              <a:t>Permintaan</a:t>
            </a:r>
            <a:r>
              <a:rPr lang="en-US" altLang="en-US" sz="2000" dirty="0"/>
              <a:t> yang </a:t>
            </a:r>
            <a:r>
              <a:rPr lang="en-US" altLang="en-US" sz="2000" dirty="0" err="1"/>
              <a:t>detil</a:t>
            </a:r>
            <a:r>
              <a:rPr lang="en-US" altLang="en-US" sz="2000" dirty="0"/>
              <a:t> </a:t>
            </a:r>
            <a:r>
              <a:rPr lang="en-US" altLang="en-US" sz="2000" dirty="0" err="1"/>
              <a:t>dikeluarkan</a:t>
            </a:r>
            <a:r>
              <a:rPr lang="en-US" altLang="en-US" sz="2000" dirty="0"/>
              <a:t> oleh dealer </a:t>
            </a:r>
            <a:r>
              <a:rPr lang="en-US" altLang="en-US" sz="2000" dirty="0" err="1"/>
              <a:t>lokal</a:t>
            </a:r>
            <a:r>
              <a:rPr lang="en-US" altLang="en-US" sz="2000" dirty="0"/>
              <a:t> </a:t>
            </a:r>
            <a:r>
              <a:rPr lang="en-US" altLang="en-US" sz="2000" dirty="0" err="1"/>
              <a:t>setiap</a:t>
            </a:r>
            <a:r>
              <a:rPr lang="en-US" altLang="en-US" sz="2000" dirty="0"/>
              <a:t> </a:t>
            </a:r>
            <a:r>
              <a:rPr lang="en-US" altLang="en-US" sz="2000" dirty="0" err="1"/>
              <a:t>bulan</a:t>
            </a:r>
            <a:r>
              <a:rPr lang="en-US" altLang="en-US" sz="2000" dirty="0"/>
              <a:t> </a:t>
            </a:r>
            <a:r>
              <a:rPr lang="en-US" altLang="en-US" sz="2000" dirty="0" err="1"/>
              <a:t>dengan</a:t>
            </a:r>
            <a:r>
              <a:rPr lang="en-US" altLang="en-US" sz="2000" dirty="0"/>
              <a:t> </a:t>
            </a:r>
            <a:r>
              <a:rPr lang="en-US" altLang="en-US" sz="2000" dirty="0" err="1"/>
              <a:t>waktu</a:t>
            </a:r>
            <a:r>
              <a:rPr lang="en-US" altLang="en-US" sz="2000" dirty="0"/>
              <a:t> </a:t>
            </a:r>
            <a:r>
              <a:rPr lang="en-US" altLang="en-US" sz="2000" dirty="0" err="1"/>
              <a:t>pengiriman</a:t>
            </a:r>
            <a:r>
              <a:rPr lang="en-US" altLang="en-US" sz="2000" dirty="0"/>
              <a:t> yang </a:t>
            </a:r>
            <a:r>
              <a:rPr lang="en-US" altLang="en-US" sz="2000" dirty="0" err="1"/>
              <a:t>tetap</a:t>
            </a:r>
            <a:r>
              <a:rPr lang="en-US" altLang="en-US" sz="2000" dirty="0"/>
              <a:t> </a:t>
            </a:r>
            <a:r>
              <a:rPr lang="en-US" altLang="en-US" sz="2000" dirty="0" err="1"/>
              <a:t>dari</a:t>
            </a:r>
            <a:r>
              <a:rPr lang="en-US" altLang="en-US" sz="2000" dirty="0"/>
              <a:t> </a:t>
            </a:r>
            <a:r>
              <a:rPr lang="en-US" altLang="en-US" sz="2000" dirty="0" err="1"/>
              <a:t>lokasi</a:t>
            </a:r>
            <a:r>
              <a:rPr lang="en-US" altLang="en-US" sz="2000" dirty="0"/>
              <a:t> </a:t>
            </a:r>
            <a:r>
              <a:rPr lang="en-US" altLang="en-US" sz="2000" dirty="0" err="1"/>
              <a:t>manufaktur</a:t>
            </a:r>
            <a:r>
              <a:rPr lang="en-US" altLang="en-US" sz="2000" dirty="0"/>
              <a:t> </a:t>
            </a:r>
            <a:r>
              <a:rPr lang="en-US" altLang="en-US" sz="2000" dirty="0" err="1"/>
              <a:t>selama</a:t>
            </a:r>
            <a:r>
              <a:rPr lang="en-US" altLang="en-US" sz="2000" dirty="0"/>
              <a:t> 3 </a:t>
            </a:r>
            <a:r>
              <a:rPr lang="en-US" altLang="en-US" sz="2000" dirty="0" err="1"/>
              <a:t>minggu</a:t>
            </a:r>
            <a:endParaRPr lang="en-US" altLang="en-US" sz="2000" dirty="0"/>
          </a:p>
          <a:p>
            <a:pPr marL="0" indent="0"/>
            <a:r>
              <a:rPr lang="en-US" altLang="en-US" sz="2000" dirty="0" err="1"/>
              <a:t>Produk</a:t>
            </a:r>
            <a:r>
              <a:rPr lang="en-US" altLang="en-US" sz="2000" dirty="0"/>
              <a:t> yang </a:t>
            </a:r>
            <a:r>
              <a:rPr lang="en-US" altLang="en-US" sz="2000" dirty="0" err="1"/>
              <a:t>dipesan</a:t>
            </a:r>
            <a:r>
              <a:rPr lang="en-US" altLang="en-US" sz="2000" dirty="0"/>
              <a:t> </a:t>
            </a:r>
            <a:r>
              <a:rPr lang="en-US" altLang="en-US" sz="2000" dirty="0" err="1"/>
              <a:t>bisa</a:t>
            </a:r>
            <a:r>
              <a:rPr lang="en-US" altLang="en-US" sz="2000" dirty="0"/>
              <a:t> </a:t>
            </a:r>
            <a:r>
              <a:rPr lang="en-US" altLang="en-US" sz="2000" dirty="0" err="1"/>
              <a:t>diambil</a:t>
            </a:r>
            <a:r>
              <a:rPr lang="en-US" altLang="en-US" sz="2000" dirty="0"/>
              <a:t> </a:t>
            </a:r>
            <a:r>
              <a:rPr lang="en-US" altLang="en-US" sz="2000" dirty="0" err="1"/>
              <a:t>dari</a:t>
            </a:r>
            <a:r>
              <a:rPr lang="en-US" altLang="en-US" sz="2000" dirty="0"/>
              <a:t> </a:t>
            </a:r>
            <a:r>
              <a:rPr lang="en-US" altLang="en-US" sz="2000" dirty="0" err="1"/>
              <a:t>persediaan</a:t>
            </a:r>
            <a:r>
              <a:rPr lang="en-US" altLang="en-US" sz="2000" dirty="0"/>
              <a:t> </a:t>
            </a:r>
            <a:r>
              <a:rPr lang="en-US" altLang="en-US" sz="2000" dirty="0" err="1"/>
              <a:t>barang</a:t>
            </a:r>
            <a:r>
              <a:rPr lang="en-US" altLang="en-US" sz="2000" dirty="0"/>
              <a:t> </a:t>
            </a:r>
            <a:r>
              <a:rPr lang="en-US" altLang="en-US" sz="2000" dirty="0" err="1"/>
              <a:t>atau</a:t>
            </a:r>
            <a:r>
              <a:rPr lang="en-US" altLang="en-US" sz="2000" dirty="0"/>
              <a:t> </a:t>
            </a:r>
            <a:r>
              <a:rPr lang="en-US" altLang="en-US" sz="2000" dirty="0" err="1"/>
              <a:t>diproduksi</a:t>
            </a:r>
            <a:r>
              <a:rPr lang="en-US" altLang="en-US" sz="2000" dirty="0"/>
              <a:t> </a:t>
            </a:r>
            <a:r>
              <a:rPr lang="en-US" altLang="en-US" sz="2000" dirty="0" err="1"/>
              <a:t>sebelum</a:t>
            </a:r>
            <a:r>
              <a:rPr lang="en-US" altLang="en-US" sz="2000" dirty="0"/>
              <a:t> </a:t>
            </a:r>
            <a:r>
              <a:rPr lang="en-US" altLang="en-US" sz="2000" dirty="0" err="1"/>
              <a:t>dikirim</a:t>
            </a:r>
            <a:r>
              <a:rPr lang="en-US" altLang="en-US" sz="2000" dirty="0"/>
              <a:t> </a:t>
            </a:r>
            <a:r>
              <a:rPr lang="en-US" altLang="en-US" sz="2000" dirty="0" err="1"/>
              <a:t>dengan</a:t>
            </a:r>
            <a:r>
              <a:rPr lang="en-US" altLang="en-US" sz="2000" dirty="0"/>
              <a:t> </a:t>
            </a:r>
            <a:r>
              <a:rPr lang="en-US" altLang="en-US" sz="2000" dirty="0" err="1"/>
              <a:t>mobil</a:t>
            </a:r>
            <a:r>
              <a:rPr lang="en-US" altLang="en-US" sz="2000" dirty="0"/>
              <a:t> </a:t>
            </a:r>
            <a:r>
              <a:rPr lang="en-US" altLang="en-US" sz="2000" dirty="0" err="1"/>
              <a:t>ke</a:t>
            </a:r>
            <a:r>
              <a:rPr lang="en-US" altLang="en-US" sz="2000" dirty="0"/>
              <a:t> dealer</a:t>
            </a:r>
          </a:p>
          <a:p>
            <a:pPr marL="0" indent="0" algn="ctr">
              <a:buFont typeface="Wingdings" panose="05000000000000000000" pitchFamily="2" charset="2"/>
              <a:buNone/>
            </a:pPr>
            <a:r>
              <a:rPr lang="en-US" altLang="en-US" sz="2000" b="1" dirty="0"/>
              <a:t>GAMBARKAN RELATIONSHIP MAP KASUS INI!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26298A8E-FA98-415D-A445-949BEB885B2A}"/>
              </a:ext>
            </a:extLst>
          </p:cNvPr>
          <p:cNvSpPr>
            <a:spLocks noGrp="1" noChangeArrowheads="1"/>
          </p:cNvSpPr>
          <p:nvPr>
            <p:ph type="title"/>
          </p:nvPr>
        </p:nvSpPr>
        <p:spPr/>
        <p:txBody>
          <a:bodyPr/>
          <a:lstStyle/>
          <a:p>
            <a:r>
              <a:rPr lang="en-US" altLang="en-US" sz="3200" b="1">
                <a:solidFill>
                  <a:srgbClr val="FF3300"/>
                </a:solidFill>
              </a:rPr>
              <a:t>Relationship Mapping untuk Supply Process</a:t>
            </a:r>
          </a:p>
        </p:txBody>
      </p:sp>
      <p:graphicFrame>
        <p:nvGraphicFramePr>
          <p:cNvPr id="96259" name="Object 3">
            <a:extLst>
              <a:ext uri="{FF2B5EF4-FFF2-40B4-BE49-F238E27FC236}">
                <a16:creationId xmlns:a16="http://schemas.microsoft.com/office/drawing/2014/main" id="{F6AD4C2C-4F88-453B-8B95-4C09A8D8B9AF}"/>
              </a:ext>
            </a:extLst>
          </p:cNvPr>
          <p:cNvGraphicFramePr>
            <a:graphicFrameLocks noChangeAspect="1"/>
          </p:cNvGraphicFramePr>
          <p:nvPr/>
        </p:nvGraphicFramePr>
        <p:xfrm>
          <a:off x="1117600" y="1360488"/>
          <a:ext cx="6908800" cy="4137025"/>
        </p:xfrm>
        <a:graphic>
          <a:graphicData uri="http://schemas.openxmlformats.org/presentationml/2006/ole">
            <mc:AlternateContent xmlns:mc="http://schemas.openxmlformats.org/markup-compatibility/2006">
              <mc:Choice xmlns:v="urn:schemas-microsoft-com:vml" Requires="v">
                <p:oleObj spid="_x0000_s2056" name="Visio" r:id="rId3" imgW="6909511" imgH="4137050" progId="Visio.Drawing.6">
                  <p:embed/>
                </p:oleObj>
              </mc:Choice>
              <mc:Fallback>
                <p:oleObj name="Visio" r:id="rId3" imgW="6909511" imgH="4137050" progId="Visio.Drawing.6">
                  <p:embed/>
                  <p:pic>
                    <p:nvPicPr>
                      <p:cNvPr id="96259" name="Object 3">
                        <a:extLst>
                          <a:ext uri="{FF2B5EF4-FFF2-40B4-BE49-F238E27FC236}">
                            <a16:creationId xmlns:a16="http://schemas.microsoft.com/office/drawing/2014/main" id="{F6AD4C2C-4F88-453B-8B95-4C09A8D8B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360488"/>
                        <a:ext cx="69088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451867B-1D1F-4E5E-AE52-6692003E27D1}"/>
              </a:ext>
            </a:extLst>
          </p:cNvPr>
          <p:cNvSpPr>
            <a:spLocks noGrp="1" noChangeArrowheads="1"/>
          </p:cNvSpPr>
          <p:nvPr>
            <p:ph type="title"/>
          </p:nvPr>
        </p:nvSpPr>
        <p:spPr/>
        <p:txBody>
          <a:bodyPr/>
          <a:lstStyle/>
          <a:p>
            <a:r>
              <a:rPr lang="en-US" altLang="en-US" sz="4000"/>
              <a:t>Flowchart</a:t>
            </a:r>
          </a:p>
        </p:txBody>
      </p:sp>
      <p:sp>
        <p:nvSpPr>
          <p:cNvPr id="121859" name="Rectangle 3">
            <a:extLst>
              <a:ext uri="{FF2B5EF4-FFF2-40B4-BE49-F238E27FC236}">
                <a16:creationId xmlns:a16="http://schemas.microsoft.com/office/drawing/2014/main" id="{C0F089D4-050E-450A-AF18-8224034F7213}"/>
              </a:ext>
            </a:extLst>
          </p:cNvPr>
          <p:cNvSpPr>
            <a:spLocks noGrp="1" noChangeArrowheads="1"/>
          </p:cNvSpPr>
          <p:nvPr>
            <p:ph type="body" idx="1"/>
          </p:nvPr>
        </p:nvSpPr>
        <p:spPr/>
        <p:txBody>
          <a:bodyPr>
            <a:normAutofit fontScale="92500"/>
          </a:bodyPr>
          <a:lstStyle/>
          <a:p>
            <a:r>
              <a:rPr lang="en-US" altLang="en-US"/>
              <a:t>Flowchart digunakan karena pada umumnya lebih mudah memahami sesuatu yang ditampilkan secara grafik daripada dengan kata-kata</a:t>
            </a:r>
          </a:p>
          <a:p>
            <a:r>
              <a:rPr lang="en-US" altLang="en-US"/>
              <a:t>Ada berbagai cara untuk menggambarkan flowchart</a:t>
            </a:r>
          </a:p>
          <a:p>
            <a:r>
              <a:rPr lang="en-US" altLang="en-US"/>
              <a:t>Cara paling sederhana adalah dengan menggunakan simbol yang berbeda untuk mewakili aktivitas, dan panah untuk menggambarkan hubungan antar aktivitas</a:t>
            </a:r>
          </a:p>
          <a:p>
            <a:pPr>
              <a:buFont typeface="Wingdings" panose="05000000000000000000" pitchFamily="2" charset="2"/>
              <a:buNone/>
            </a:pP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C9193A6-6D89-47EE-B4A6-73675B1EF5B6}"/>
              </a:ext>
            </a:extLst>
          </p:cNvPr>
          <p:cNvSpPr>
            <a:spLocks noGrp="1" noChangeArrowheads="1"/>
          </p:cNvSpPr>
          <p:nvPr>
            <p:ph type="title"/>
          </p:nvPr>
        </p:nvSpPr>
        <p:spPr/>
        <p:txBody>
          <a:bodyPr/>
          <a:lstStyle/>
          <a:p>
            <a:r>
              <a:rPr lang="en-US" altLang="en-US" sz="3200" b="1">
                <a:solidFill>
                  <a:srgbClr val="FF3300"/>
                </a:solidFill>
              </a:rPr>
              <a:t>Simbol-simbol Flowchart</a:t>
            </a:r>
          </a:p>
        </p:txBody>
      </p:sp>
      <p:sp>
        <p:nvSpPr>
          <p:cNvPr id="97283" name="Rectangle 3">
            <a:extLst>
              <a:ext uri="{FF2B5EF4-FFF2-40B4-BE49-F238E27FC236}">
                <a16:creationId xmlns:a16="http://schemas.microsoft.com/office/drawing/2014/main" id="{5E80B685-8D76-4092-A99F-8E4321731EE4}"/>
              </a:ext>
            </a:extLst>
          </p:cNvPr>
          <p:cNvSpPr>
            <a:spLocks noGrp="1" noChangeArrowheads="1"/>
          </p:cNvSpPr>
          <p:nvPr>
            <p:ph type="subTitle" idx="4294967295"/>
          </p:nvPr>
        </p:nvSpPr>
        <p:spPr>
          <a:xfrm>
            <a:off x="349250" y="1125538"/>
            <a:ext cx="8642350" cy="5472112"/>
          </a:xfrm>
        </p:spPr>
        <p:txBody>
          <a:bodyPr/>
          <a:lstStyle/>
          <a:p>
            <a:pPr marL="0" indent="0">
              <a:buFont typeface="Wingdings" panose="05000000000000000000" pitchFamily="2" charset="2"/>
              <a:buNone/>
            </a:pPr>
            <a:r>
              <a:rPr lang="en-US" altLang="en-US" sz="2100"/>
              <a:t>Simbol yang digunakan untuk membuat flowhart</a:t>
            </a:r>
          </a:p>
          <a:p>
            <a:pPr marL="0" indent="0">
              <a:buFont typeface="Wingdings" panose="05000000000000000000" pitchFamily="2" charset="2"/>
              <a:buNone/>
            </a:pPr>
            <a:endParaRPr lang="en-US" altLang="en-US" sz="2100"/>
          </a:p>
        </p:txBody>
      </p:sp>
      <p:sp>
        <p:nvSpPr>
          <p:cNvPr id="97284" name="AutoShape 4">
            <a:extLst>
              <a:ext uri="{FF2B5EF4-FFF2-40B4-BE49-F238E27FC236}">
                <a16:creationId xmlns:a16="http://schemas.microsoft.com/office/drawing/2014/main" id="{D74B4287-AA55-4F01-A331-67C9E2BCEF39}"/>
              </a:ext>
            </a:extLst>
          </p:cNvPr>
          <p:cNvSpPr>
            <a:spLocks noChangeArrowheads="1"/>
          </p:cNvSpPr>
          <p:nvPr/>
        </p:nvSpPr>
        <p:spPr bwMode="auto">
          <a:xfrm>
            <a:off x="468313" y="1773238"/>
            <a:ext cx="1366837" cy="431800"/>
          </a:xfrm>
          <a:prstGeom prst="flowChartAlternateProcess">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5" name="Text Box 5">
            <a:extLst>
              <a:ext uri="{FF2B5EF4-FFF2-40B4-BE49-F238E27FC236}">
                <a16:creationId xmlns:a16="http://schemas.microsoft.com/office/drawing/2014/main" id="{00584F70-115C-4ACD-888E-2FD05AF165ED}"/>
              </a:ext>
            </a:extLst>
          </p:cNvPr>
          <p:cNvSpPr txBox="1">
            <a:spLocks noChangeArrowheads="1"/>
          </p:cNvSpPr>
          <p:nvPr/>
        </p:nvSpPr>
        <p:spPr bwMode="auto">
          <a:xfrm>
            <a:off x="2032000" y="1720850"/>
            <a:ext cx="258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a:latin typeface="Arial" panose="020B0604020202020204" pitchFamily="34" charset="0"/>
              </a:rPr>
              <a:t>Start atau finished point</a:t>
            </a:r>
          </a:p>
        </p:txBody>
      </p:sp>
      <p:sp>
        <p:nvSpPr>
          <p:cNvPr id="97286" name="AutoShape 6">
            <a:extLst>
              <a:ext uri="{FF2B5EF4-FFF2-40B4-BE49-F238E27FC236}">
                <a16:creationId xmlns:a16="http://schemas.microsoft.com/office/drawing/2014/main" id="{ED4C0162-3376-4BE1-B775-C6A22F4A05D1}"/>
              </a:ext>
            </a:extLst>
          </p:cNvPr>
          <p:cNvSpPr>
            <a:spLocks noChangeArrowheads="1"/>
          </p:cNvSpPr>
          <p:nvPr/>
        </p:nvSpPr>
        <p:spPr bwMode="auto">
          <a:xfrm>
            <a:off x="539750" y="2492375"/>
            <a:ext cx="1223963" cy="431800"/>
          </a:xfrm>
          <a:prstGeom prst="flowChartProcess">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7" name="Text Box 7">
            <a:extLst>
              <a:ext uri="{FF2B5EF4-FFF2-40B4-BE49-F238E27FC236}">
                <a16:creationId xmlns:a16="http://schemas.microsoft.com/office/drawing/2014/main" id="{0234F1F9-9FA7-4A48-9E28-7138B6A45A06}"/>
              </a:ext>
            </a:extLst>
          </p:cNvPr>
          <p:cNvSpPr txBox="1">
            <a:spLocks noChangeArrowheads="1"/>
          </p:cNvSpPr>
          <p:nvPr/>
        </p:nvSpPr>
        <p:spPr bwMode="auto">
          <a:xfrm>
            <a:off x="2103438" y="2439988"/>
            <a:ext cx="280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a:latin typeface="Arial" panose="020B0604020202020204" pitchFamily="34" charset="0"/>
              </a:rPr>
              <a:t>Step atau aktivitas proses</a:t>
            </a:r>
          </a:p>
        </p:txBody>
      </p:sp>
      <p:sp>
        <p:nvSpPr>
          <p:cNvPr id="97288" name="AutoShape 8">
            <a:extLst>
              <a:ext uri="{FF2B5EF4-FFF2-40B4-BE49-F238E27FC236}">
                <a16:creationId xmlns:a16="http://schemas.microsoft.com/office/drawing/2014/main" id="{4C2811EC-2822-46ED-B837-FD69274FE547}"/>
              </a:ext>
            </a:extLst>
          </p:cNvPr>
          <p:cNvSpPr>
            <a:spLocks noChangeArrowheads="1"/>
          </p:cNvSpPr>
          <p:nvPr/>
        </p:nvSpPr>
        <p:spPr bwMode="auto">
          <a:xfrm>
            <a:off x="611188" y="3141663"/>
            <a:ext cx="1081087" cy="503237"/>
          </a:xfrm>
          <a:prstGeom prst="diamond">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9" name="Text Box 9">
            <a:extLst>
              <a:ext uri="{FF2B5EF4-FFF2-40B4-BE49-F238E27FC236}">
                <a16:creationId xmlns:a16="http://schemas.microsoft.com/office/drawing/2014/main" id="{4442C026-C813-4D45-B773-20EDD8F53685}"/>
              </a:ext>
            </a:extLst>
          </p:cNvPr>
          <p:cNvSpPr txBox="1">
            <a:spLocks noChangeArrowheads="1"/>
          </p:cNvSpPr>
          <p:nvPr/>
        </p:nvSpPr>
        <p:spPr bwMode="auto">
          <a:xfrm>
            <a:off x="2103438" y="3089275"/>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a:latin typeface="Arial" panose="020B0604020202020204" pitchFamily="34" charset="0"/>
              </a:rPr>
              <a:t>Decision point</a:t>
            </a:r>
          </a:p>
        </p:txBody>
      </p:sp>
      <p:sp>
        <p:nvSpPr>
          <p:cNvPr id="97290" name="AutoShape 10">
            <a:extLst>
              <a:ext uri="{FF2B5EF4-FFF2-40B4-BE49-F238E27FC236}">
                <a16:creationId xmlns:a16="http://schemas.microsoft.com/office/drawing/2014/main" id="{9BD07123-BA3B-4842-93EC-A86CA4B2E52A}"/>
              </a:ext>
            </a:extLst>
          </p:cNvPr>
          <p:cNvSpPr>
            <a:spLocks noChangeArrowheads="1"/>
          </p:cNvSpPr>
          <p:nvPr/>
        </p:nvSpPr>
        <p:spPr bwMode="auto">
          <a:xfrm>
            <a:off x="612775" y="3933825"/>
            <a:ext cx="1079500" cy="503238"/>
          </a:xfrm>
          <a:prstGeom prst="flowChartInputOutpu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1" name="Text Box 11">
            <a:extLst>
              <a:ext uri="{FF2B5EF4-FFF2-40B4-BE49-F238E27FC236}">
                <a16:creationId xmlns:a16="http://schemas.microsoft.com/office/drawing/2014/main" id="{E5771C6A-04E0-4A2B-AF3D-0DCBF1EB65DB}"/>
              </a:ext>
            </a:extLst>
          </p:cNvPr>
          <p:cNvSpPr txBox="1">
            <a:spLocks noChangeArrowheads="1"/>
          </p:cNvSpPr>
          <p:nvPr/>
        </p:nvSpPr>
        <p:spPr bwMode="auto">
          <a:xfrm>
            <a:off x="2032000" y="3881438"/>
            <a:ext cx="139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a:latin typeface="Arial" panose="020B0604020202020204" pitchFamily="34" charset="0"/>
              </a:rPr>
              <a:t>Input/output</a:t>
            </a:r>
          </a:p>
        </p:txBody>
      </p:sp>
      <p:sp>
        <p:nvSpPr>
          <p:cNvPr id="97292" name="AutoShape 12">
            <a:extLst>
              <a:ext uri="{FF2B5EF4-FFF2-40B4-BE49-F238E27FC236}">
                <a16:creationId xmlns:a16="http://schemas.microsoft.com/office/drawing/2014/main" id="{52C8CF0A-56A2-4B6B-908D-140EF9CAE341}"/>
              </a:ext>
            </a:extLst>
          </p:cNvPr>
          <p:cNvSpPr>
            <a:spLocks noChangeArrowheads="1"/>
          </p:cNvSpPr>
          <p:nvPr/>
        </p:nvSpPr>
        <p:spPr bwMode="auto">
          <a:xfrm>
            <a:off x="684213" y="4724400"/>
            <a:ext cx="1008062" cy="504825"/>
          </a:xfrm>
          <a:prstGeom prst="flowChartDocumen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3" name="Text Box 13">
            <a:extLst>
              <a:ext uri="{FF2B5EF4-FFF2-40B4-BE49-F238E27FC236}">
                <a16:creationId xmlns:a16="http://schemas.microsoft.com/office/drawing/2014/main" id="{F63D42AA-D778-4225-9DE6-F5207B4DAAD4}"/>
              </a:ext>
            </a:extLst>
          </p:cNvPr>
          <p:cNvSpPr txBox="1">
            <a:spLocks noChangeArrowheads="1"/>
          </p:cNvSpPr>
          <p:nvPr/>
        </p:nvSpPr>
        <p:spPr bwMode="auto">
          <a:xfrm>
            <a:off x="2103438" y="46736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a:latin typeface="Arial" panose="020B0604020202020204" pitchFamily="34" charset="0"/>
              </a:rPr>
              <a:t>Document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E63C8CC0-DA54-416E-9E3B-4E7AFE596B42}"/>
              </a:ext>
            </a:extLst>
          </p:cNvPr>
          <p:cNvSpPr>
            <a:spLocks noGrp="1" noChangeArrowheads="1"/>
          </p:cNvSpPr>
          <p:nvPr>
            <p:ph type="title"/>
          </p:nvPr>
        </p:nvSpPr>
        <p:spPr/>
        <p:txBody>
          <a:bodyPr/>
          <a:lstStyle/>
          <a:p>
            <a:r>
              <a:rPr lang="en-US" altLang="en-US" sz="3200" b="1">
                <a:solidFill>
                  <a:srgbClr val="FF3300"/>
                </a:solidFill>
              </a:rPr>
              <a:t>Contoh Flowchart</a:t>
            </a:r>
          </a:p>
        </p:txBody>
      </p:sp>
      <p:sp>
        <p:nvSpPr>
          <p:cNvPr id="98307" name="Rectangle 3">
            <a:extLst>
              <a:ext uri="{FF2B5EF4-FFF2-40B4-BE49-F238E27FC236}">
                <a16:creationId xmlns:a16="http://schemas.microsoft.com/office/drawing/2014/main" id="{820D9CDC-064E-4C07-B64C-9AAFE0758473}"/>
              </a:ext>
            </a:extLst>
          </p:cNvPr>
          <p:cNvSpPr>
            <a:spLocks noGrp="1" noChangeArrowheads="1"/>
          </p:cNvSpPr>
          <p:nvPr>
            <p:ph type="subTitle" idx="4294967295"/>
          </p:nvPr>
        </p:nvSpPr>
        <p:spPr>
          <a:xfrm>
            <a:off x="403225" y="1125538"/>
            <a:ext cx="4321175" cy="2374900"/>
          </a:xfrm>
        </p:spPr>
        <p:txBody>
          <a:bodyPr/>
          <a:lstStyle/>
          <a:p>
            <a:pPr marL="0" indent="0">
              <a:buFont typeface="Wingdings" panose="05000000000000000000" pitchFamily="2" charset="2"/>
              <a:buNone/>
            </a:pPr>
            <a:r>
              <a:rPr lang="en-US" altLang="en-US" sz="1900"/>
              <a:t>Lanjutan dari relationship mapping, </a:t>
            </a:r>
            <a:r>
              <a:rPr lang="en-US" altLang="en-US" sz="1900" b="1"/>
              <a:t>digambarkan flowchart untuk proses supply</a:t>
            </a:r>
            <a:r>
              <a:rPr lang="en-US" altLang="en-US" sz="1900"/>
              <a:t> dalam memenuhi permintaan konsumen.</a:t>
            </a:r>
          </a:p>
        </p:txBody>
      </p:sp>
      <p:graphicFrame>
        <p:nvGraphicFramePr>
          <p:cNvPr id="98308" name="Object 4">
            <a:extLst>
              <a:ext uri="{FF2B5EF4-FFF2-40B4-BE49-F238E27FC236}">
                <a16:creationId xmlns:a16="http://schemas.microsoft.com/office/drawing/2014/main" id="{142BB2B3-48CA-4FA2-B848-357566AB9D65}"/>
              </a:ext>
            </a:extLst>
          </p:cNvPr>
          <p:cNvGraphicFramePr>
            <a:graphicFrameLocks noChangeAspect="1"/>
          </p:cNvGraphicFramePr>
          <p:nvPr/>
        </p:nvGraphicFramePr>
        <p:xfrm>
          <a:off x="4324350" y="947738"/>
          <a:ext cx="3487738" cy="5794375"/>
        </p:xfrm>
        <a:graphic>
          <a:graphicData uri="http://schemas.openxmlformats.org/presentationml/2006/ole">
            <mc:AlternateContent xmlns:mc="http://schemas.openxmlformats.org/markup-compatibility/2006">
              <mc:Choice xmlns:v="urn:schemas-microsoft-com:vml" Requires="v">
                <p:oleObj spid="_x0000_s3080" name="Visio" r:id="rId3" imgW="3855720" imgH="6405067" progId="Visio.Drawing.6">
                  <p:embed/>
                </p:oleObj>
              </mc:Choice>
              <mc:Fallback>
                <p:oleObj name="Visio" r:id="rId3" imgW="3855720" imgH="6405067" progId="Visio.Drawing.6">
                  <p:embed/>
                  <p:pic>
                    <p:nvPicPr>
                      <p:cNvPr id="98308" name="Object 4">
                        <a:extLst>
                          <a:ext uri="{FF2B5EF4-FFF2-40B4-BE49-F238E27FC236}">
                            <a16:creationId xmlns:a16="http://schemas.microsoft.com/office/drawing/2014/main" id="{142BB2B3-48CA-4FA2-B848-357566AB9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947738"/>
                        <a:ext cx="3487738"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A67676A-CB46-40A7-9A19-833C5D0AAD65}"/>
              </a:ext>
            </a:extLst>
          </p:cNvPr>
          <p:cNvSpPr>
            <a:spLocks noGrp="1" noChangeArrowheads="1"/>
          </p:cNvSpPr>
          <p:nvPr>
            <p:ph type="title"/>
          </p:nvPr>
        </p:nvSpPr>
        <p:spPr/>
        <p:txBody>
          <a:bodyPr/>
          <a:lstStyle/>
          <a:p>
            <a:r>
              <a:rPr lang="en-US" altLang="en-US" sz="3600" b="1"/>
              <a:t>Contoh Kasus</a:t>
            </a:r>
            <a:r>
              <a:rPr lang="en-US" altLang="en-US" sz="3600"/>
              <a:t> </a:t>
            </a:r>
            <a:r>
              <a:rPr lang="en-US" altLang="en-US" sz="3600" b="1"/>
              <a:t>Flowchart</a:t>
            </a:r>
          </a:p>
        </p:txBody>
      </p:sp>
      <p:sp>
        <p:nvSpPr>
          <p:cNvPr id="99331" name="Rectangle 3">
            <a:extLst>
              <a:ext uri="{FF2B5EF4-FFF2-40B4-BE49-F238E27FC236}">
                <a16:creationId xmlns:a16="http://schemas.microsoft.com/office/drawing/2014/main" id="{1B4DD060-05C6-49AE-A118-9A27204546AB}"/>
              </a:ext>
            </a:extLst>
          </p:cNvPr>
          <p:cNvSpPr>
            <a:spLocks noGrp="1" noChangeArrowheads="1"/>
          </p:cNvSpPr>
          <p:nvPr>
            <p:ph type="subTitle" idx="4294967295"/>
          </p:nvPr>
        </p:nvSpPr>
        <p:spPr>
          <a:xfrm>
            <a:off x="422275" y="1125538"/>
            <a:ext cx="8569325" cy="5399087"/>
          </a:xfrm>
        </p:spPr>
        <p:txBody>
          <a:bodyPr/>
          <a:lstStyle/>
          <a:p>
            <a:pPr marL="0" indent="0">
              <a:buFont typeface="Wingdings" panose="05000000000000000000" pitchFamily="2" charset="2"/>
              <a:buNone/>
            </a:pPr>
            <a:r>
              <a:rPr lang="en-US" altLang="en-US" sz="2100"/>
              <a:t>Sekelompok sekertaris pada bagian public office sebuah perusahaan mengalami kesulitan dengan dokumen dan material lain dimana setelah difilekan sulit untuk dicari kembali pada saat dibutuhkan. </a:t>
            </a:r>
          </a:p>
          <a:p>
            <a:pPr marL="0" indent="0">
              <a:buFont typeface="Wingdings" panose="05000000000000000000" pitchFamily="2" charset="2"/>
              <a:buNone/>
            </a:pPr>
            <a:r>
              <a:rPr lang="en-US" altLang="en-US" sz="2100"/>
              <a:t>Diantara karyawan ada kecurigaan bahwa beberapa orang menggunakan prinsip yang berbeda dalam filing. Oleh karena itu diputuskan sebagai usaha bersama untuk menentukan bagaimana proses yang dilakukan saat ini dan bagaimana proses seharusnya dilakukan. Untuk melakukan hal ini digunakan flowchart.</a:t>
            </a:r>
          </a:p>
          <a:p>
            <a:pPr marL="0" indent="0">
              <a:buFont typeface="Wingdings" panose="05000000000000000000" pitchFamily="2" charset="2"/>
              <a:buNone/>
            </a:pPr>
            <a:r>
              <a:rPr lang="en-US" altLang="en-US" sz="2100"/>
              <a:t>Para sekretaris berkumpul di ruang pertemuan dan ditemukan bahwa mereka pada dasarnya menggunakan langkah-langkah yang sama dalam filing tapi kriteria dimana material harus difilekan sangat berbeda-beda. Setelah debat yang panas akhirnya mereka menyetujui proses dan kriteria filing. Hasilnya adalah flowchart berikut.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DF1C997-3B60-4984-8CAA-75407A69D2A2}"/>
              </a:ext>
            </a:extLst>
          </p:cNvPr>
          <p:cNvSpPr>
            <a:spLocks noGrp="1" noChangeArrowheads="1"/>
          </p:cNvSpPr>
          <p:nvPr>
            <p:ph type="title"/>
          </p:nvPr>
        </p:nvSpPr>
        <p:spPr/>
        <p:txBody>
          <a:bodyPr/>
          <a:lstStyle/>
          <a:p>
            <a:r>
              <a:rPr lang="en-US" altLang="en-US" sz="4000"/>
              <a:t>Outline </a:t>
            </a:r>
          </a:p>
        </p:txBody>
      </p:sp>
      <p:sp>
        <p:nvSpPr>
          <p:cNvPr id="61443" name="Rectangle 3">
            <a:extLst>
              <a:ext uri="{FF2B5EF4-FFF2-40B4-BE49-F238E27FC236}">
                <a16:creationId xmlns:a16="http://schemas.microsoft.com/office/drawing/2014/main" id="{7E8BB522-A92D-4EB7-ADA3-9FAC6C81EAA7}"/>
              </a:ext>
            </a:extLst>
          </p:cNvPr>
          <p:cNvSpPr>
            <a:spLocks noGrp="1" noChangeArrowheads="1"/>
          </p:cNvSpPr>
          <p:nvPr>
            <p:ph type="body" idx="1"/>
          </p:nvPr>
        </p:nvSpPr>
        <p:spPr/>
        <p:txBody>
          <a:bodyPr>
            <a:normAutofit lnSpcReduction="10000"/>
          </a:bodyPr>
          <a:lstStyle/>
          <a:p>
            <a:r>
              <a:rPr lang="en-US" altLang="en-US"/>
              <a:t>Dokumentasi proses</a:t>
            </a:r>
          </a:p>
          <a:p>
            <a:r>
              <a:rPr lang="en-US" altLang="en-US"/>
              <a:t>Identifikasi proses bisnis</a:t>
            </a:r>
          </a:p>
          <a:p>
            <a:r>
              <a:rPr lang="en-US" altLang="en-US"/>
              <a:t>Relationship mapping</a:t>
            </a:r>
          </a:p>
          <a:p>
            <a:r>
              <a:rPr lang="en-US" altLang="en-US"/>
              <a:t>Flowchart</a:t>
            </a:r>
          </a:p>
          <a:p>
            <a:r>
              <a:rPr lang="en-US" altLang="en-US"/>
              <a:t>Cross-functional flowchart</a:t>
            </a:r>
          </a:p>
          <a:p>
            <a:r>
              <a:rPr lang="en-US" altLang="en-US"/>
              <a:t>Several-leveled flowchart</a:t>
            </a:r>
          </a:p>
          <a:p>
            <a:r>
              <a:rPr lang="en-US" altLang="en-US"/>
              <a:t>Paper-and-pencil or PC?</a:t>
            </a:r>
          </a:p>
          <a:p>
            <a:r>
              <a:rPr lang="en-US" altLang="en-US"/>
              <a:t>Process Ownership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985AD09-F19D-4619-8BE9-13828E2B7CA3}"/>
              </a:ext>
            </a:extLst>
          </p:cNvPr>
          <p:cNvSpPr>
            <a:spLocks noGrp="1" noChangeArrowheads="1"/>
          </p:cNvSpPr>
          <p:nvPr>
            <p:ph type="title"/>
          </p:nvPr>
        </p:nvSpPr>
        <p:spPr/>
        <p:txBody>
          <a:bodyPr/>
          <a:lstStyle/>
          <a:p>
            <a:r>
              <a:rPr lang="en-US" altLang="en-US" sz="3200" b="1">
                <a:solidFill>
                  <a:srgbClr val="FF3300"/>
                </a:solidFill>
              </a:rPr>
              <a:t>Flowchart untuk Proses Filing</a:t>
            </a:r>
          </a:p>
        </p:txBody>
      </p:sp>
      <p:graphicFrame>
        <p:nvGraphicFramePr>
          <p:cNvPr id="100355" name="Object 3">
            <a:extLst>
              <a:ext uri="{FF2B5EF4-FFF2-40B4-BE49-F238E27FC236}">
                <a16:creationId xmlns:a16="http://schemas.microsoft.com/office/drawing/2014/main" id="{85399E1D-FC18-42C8-B3C8-C2FF09A4FE87}"/>
              </a:ext>
            </a:extLst>
          </p:cNvPr>
          <p:cNvGraphicFramePr>
            <a:graphicFrameLocks noChangeAspect="1"/>
          </p:cNvGraphicFramePr>
          <p:nvPr>
            <p:extLst>
              <p:ext uri="{D42A27DB-BD31-4B8C-83A1-F6EECF244321}">
                <p14:modId xmlns:p14="http://schemas.microsoft.com/office/powerpoint/2010/main" val="3630286992"/>
              </p:ext>
            </p:extLst>
          </p:nvPr>
        </p:nvGraphicFramePr>
        <p:xfrm>
          <a:off x="546530" y="1158874"/>
          <a:ext cx="4324350" cy="5424488"/>
        </p:xfrm>
        <a:graphic>
          <a:graphicData uri="http://schemas.openxmlformats.org/presentationml/2006/ole">
            <mc:AlternateContent xmlns:mc="http://schemas.openxmlformats.org/markup-compatibility/2006">
              <mc:Choice xmlns:v="urn:schemas-microsoft-com:vml" Requires="v">
                <p:oleObj spid="_x0000_s4104" name="Visio" r:id="rId3" imgW="4324807" imgH="5424221" progId="Visio.Drawing.6">
                  <p:embed/>
                </p:oleObj>
              </mc:Choice>
              <mc:Fallback>
                <p:oleObj name="Visio" r:id="rId3" imgW="4324807" imgH="5424221" progId="Visio.Drawing.6">
                  <p:embed/>
                  <p:pic>
                    <p:nvPicPr>
                      <p:cNvPr id="100355" name="Object 3">
                        <a:extLst>
                          <a:ext uri="{FF2B5EF4-FFF2-40B4-BE49-F238E27FC236}">
                            <a16:creationId xmlns:a16="http://schemas.microsoft.com/office/drawing/2014/main" id="{85399E1D-FC18-42C8-B3C8-C2FF09A4F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30" y="1158874"/>
                        <a:ext cx="4324350" cy="542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6" name="Text Box 4">
            <a:extLst>
              <a:ext uri="{FF2B5EF4-FFF2-40B4-BE49-F238E27FC236}">
                <a16:creationId xmlns:a16="http://schemas.microsoft.com/office/drawing/2014/main" id="{20E44275-AB2C-4F7F-8357-8F02A555C7FB}"/>
              </a:ext>
            </a:extLst>
          </p:cNvPr>
          <p:cNvSpPr txBox="1">
            <a:spLocks noChangeArrowheads="1"/>
          </p:cNvSpPr>
          <p:nvPr/>
        </p:nvSpPr>
        <p:spPr bwMode="auto">
          <a:xfrm>
            <a:off x="5943600" y="2667000"/>
            <a:ext cx="2667000" cy="222726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Apa kekurangan dari flowchart biasa??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A73B2827-50D2-4D30-A602-5F68629714A1}"/>
              </a:ext>
            </a:extLst>
          </p:cNvPr>
          <p:cNvSpPr>
            <a:spLocks noGrp="1" noChangeArrowheads="1"/>
          </p:cNvSpPr>
          <p:nvPr>
            <p:ph type="title"/>
          </p:nvPr>
        </p:nvSpPr>
        <p:spPr/>
        <p:txBody>
          <a:bodyPr/>
          <a:lstStyle/>
          <a:p>
            <a:r>
              <a:rPr lang="en-US" altLang="en-US" sz="3200" b="1">
                <a:solidFill>
                  <a:srgbClr val="FF3300"/>
                </a:solidFill>
              </a:rPr>
              <a:t>Cross-Functional Flowchart</a:t>
            </a:r>
          </a:p>
        </p:txBody>
      </p:sp>
      <p:sp>
        <p:nvSpPr>
          <p:cNvPr id="101380" name="Rectangle 4">
            <a:extLst>
              <a:ext uri="{FF2B5EF4-FFF2-40B4-BE49-F238E27FC236}">
                <a16:creationId xmlns:a16="http://schemas.microsoft.com/office/drawing/2014/main" id="{81F43B83-8DE9-4628-B060-0F5B6319D929}"/>
              </a:ext>
            </a:extLst>
          </p:cNvPr>
          <p:cNvSpPr>
            <a:spLocks noGrp="1" noChangeArrowheads="1"/>
          </p:cNvSpPr>
          <p:nvPr>
            <p:ph type="body" sz="half" idx="1"/>
          </p:nvPr>
        </p:nvSpPr>
        <p:spPr>
          <a:xfrm>
            <a:off x="457200" y="838200"/>
            <a:ext cx="8229600" cy="5562600"/>
          </a:xfrm>
          <a:noFill/>
          <a:ln/>
        </p:spPr>
        <p:txBody>
          <a:bodyPr/>
          <a:lstStyle/>
          <a:p>
            <a:pPr>
              <a:lnSpc>
                <a:spcPct val="130000"/>
              </a:lnSpc>
            </a:pPr>
            <a:r>
              <a:rPr lang="en-US" altLang="en-US" sz="2400" b="1"/>
              <a:t>Flowchart biasa pada dasarnya hanya menggambarkan aktivitas apa yang dilakukan dalam sebuah proses</a:t>
            </a:r>
          </a:p>
          <a:p>
            <a:pPr>
              <a:lnSpc>
                <a:spcPct val="130000"/>
              </a:lnSpc>
            </a:pPr>
            <a:endParaRPr lang="en-US" altLang="en-US" sz="2400" b="1"/>
          </a:p>
          <a:p>
            <a:pPr>
              <a:lnSpc>
                <a:spcPct val="130000"/>
              </a:lnSpc>
            </a:pPr>
            <a:r>
              <a:rPr lang="en-US" altLang="en-US" sz="2400" b="1"/>
              <a:t>Cross-functional flowchart memberikan informasi tambahan siapa yang melakukan aktivitas dan di departemen apa.</a:t>
            </a:r>
          </a:p>
          <a:p>
            <a:pPr>
              <a:lnSpc>
                <a:spcPct val="130000"/>
              </a:lnSpc>
            </a:pPr>
            <a:endParaRPr lang="en-US" altLang="en-US" sz="2400" b="1"/>
          </a:p>
          <a:p>
            <a:pPr algn="ctr">
              <a:lnSpc>
                <a:spcPct val="130000"/>
              </a:lnSpc>
              <a:buFont typeface="Wingdings" panose="05000000000000000000" pitchFamily="2" charset="2"/>
              <a:buNone/>
            </a:pPr>
            <a:r>
              <a:rPr lang="en-US" altLang="en-US" sz="2400" b="1" i="1"/>
              <a:t>Lengkapi flowchart proses supply yang ditampilkan sebelumnya sehingga menjadi cross-functional flowchart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3BD8879-52E9-400F-9759-F93E12A1A9DE}"/>
              </a:ext>
            </a:extLst>
          </p:cNvPr>
          <p:cNvSpPr>
            <a:spLocks noGrp="1" noChangeArrowheads="1"/>
          </p:cNvSpPr>
          <p:nvPr>
            <p:ph type="title"/>
          </p:nvPr>
        </p:nvSpPr>
        <p:spPr/>
        <p:txBody>
          <a:bodyPr/>
          <a:lstStyle/>
          <a:p>
            <a:r>
              <a:rPr lang="en-US" altLang="en-US" sz="2800" b="1">
                <a:solidFill>
                  <a:srgbClr val="FF3300"/>
                </a:solidFill>
              </a:rPr>
              <a:t>Cross-Functional Flowchart untuk proses supply</a:t>
            </a:r>
          </a:p>
        </p:txBody>
      </p:sp>
      <p:graphicFrame>
        <p:nvGraphicFramePr>
          <p:cNvPr id="124932" name="Object 4">
            <a:extLst>
              <a:ext uri="{FF2B5EF4-FFF2-40B4-BE49-F238E27FC236}">
                <a16:creationId xmlns:a16="http://schemas.microsoft.com/office/drawing/2014/main" id="{87E7F14D-50D7-44AE-A578-28665286B70F}"/>
              </a:ext>
            </a:extLst>
          </p:cNvPr>
          <p:cNvGraphicFramePr>
            <a:graphicFrameLocks noGrp="1" noChangeAspect="1"/>
          </p:cNvGraphicFramePr>
          <p:nvPr>
            <p:ph sz="half" idx="1"/>
          </p:nvPr>
        </p:nvGraphicFramePr>
        <p:xfrm>
          <a:off x="533400" y="735013"/>
          <a:ext cx="8153400" cy="3657600"/>
        </p:xfrm>
        <a:graphic>
          <a:graphicData uri="http://schemas.openxmlformats.org/presentationml/2006/ole">
            <mc:AlternateContent xmlns:mc="http://schemas.openxmlformats.org/markup-compatibility/2006">
              <mc:Choice xmlns:v="urn:schemas-microsoft-com:vml" Requires="v">
                <p:oleObj spid="_x0000_s5128" name="Visio" r:id="rId3" imgW="6910426" imgH="3852062" progId="Visio.Drawing.6">
                  <p:embed/>
                </p:oleObj>
              </mc:Choice>
              <mc:Fallback>
                <p:oleObj name="Visio" r:id="rId3" imgW="6910426" imgH="3852062" progId="Visio.Drawing.6">
                  <p:embed/>
                  <p:pic>
                    <p:nvPicPr>
                      <p:cNvPr id="124932" name="Object 4">
                        <a:extLst>
                          <a:ext uri="{FF2B5EF4-FFF2-40B4-BE49-F238E27FC236}">
                            <a16:creationId xmlns:a16="http://schemas.microsoft.com/office/drawing/2014/main" id="{87E7F14D-50D7-44AE-A578-28665286B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35013"/>
                        <a:ext cx="8153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4" name="Rectangle 6">
            <a:extLst>
              <a:ext uri="{FF2B5EF4-FFF2-40B4-BE49-F238E27FC236}">
                <a16:creationId xmlns:a16="http://schemas.microsoft.com/office/drawing/2014/main" id="{58BAF40F-0657-487F-8D2C-CFFC6AFEACA0}"/>
              </a:ext>
            </a:extLst>
          </p:cNvPr>
          <p:cNvSpPr>
            <a:spLocks noGrp="1" noChangeArrowheads="1"/>
          </p:cNvSpPr>
          <p:nvPr>
            <p:ph type="body" sz="half" idx="2"/>
          </p:nvPr>
        </p:nvSpPr>
        <p:spPr>
          <a:xfrm>
            <a:off x="457200" y="4572000"/>
            <a:ext cx="8229600" cy="2133600"/>
          </a:xfrm>
        </p:spPr>
        <p:txBody>
          <a:bodyPr/>
          <a:lstStyle/>
          <a:p>
            <a:r>
              <a:rPr lang="en-US" altLang="en-US" sz="2000"/>
              <a:t>Menambahkan informasi ini tidak menghabiskan banyak waktu dibandingkan dengan flowchart biasa </a:t>
            </a:r>
            <a:r>
              <a:rPr lang="en-US" altLang="en-US" sz="2000">
                <a:sym typeface="Wingdings" panose="05000000000000000000" pitchFamily="2" charset="2"/>
              </a:rPr>
              <a:t> namun memberikan gambaran yang lebih jelas</a:t>
            </a:r>
          </a:p>
          <a:p>
            <a:r>
              <a:rPr lang="en-US" altLang="en-US" sz="2000">
                <a:sym typeface="Wingdings" panose="05000000000000000000" pitchFamily="2" charset="2"/>
              </a:rPr>
              <a:t>Umumnya disarankan untuk memakai cross-functional flowchart</a:t>
            </a:r>
            <a:endParaRPr lang="en-US" alt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B91E990-57F3-453F-9CA4-648294F741E9}"/>
              </a:ext>
            </a:extLst>
          </p:cNvPr>
          <p:cNvSpPr>
            <a:spLocks noGrp="1" noChangeArrowheads="1"/>
          </p:cNvSpPr>
          <p:nvPr>
            <p:ph type="title"/>
          </p:nvPr>
        </p:nvSpPr>
        <p:spPr/>
        <p:txBody>
          <a:bodyPr/>
          <a:lstStyle/>
          <a:p>
            <a:pPr>
              <a:lnSpc>
                <a:spcPct val="80000"/>
              </a:lnSpc>
            </a:pPr>
            <a:r>
              <a:rPr lang="en-US" altLang="en-US" sz="2800" b="1"/>
              <a:t>Informasi lain dalam Cross-functional flowchart</a:t>
            </a:r>
          </a:p>
        </p:txBody>
      </p:sp>
      <p:sp>
        <p:nvSpPr>
          <p:cNvPr id="125955" name="Rectangle 3">
            <a:extLst>
              <a:ext uri="{FF2B5EF4-FFF2-40B4-BE49-F238E27FC236}">
                <a16:creationId xmlns:a16="http://schemas.microsoft.com/office/drawing/2014/main" id="{8BD11407-B1D7-48E0-B3FF-206128CADD8B}"/>
              </a:ext>
            </a:extLst>
          </p:cNvPr>
          <p:cNvSpPr>
            <a:spLocks noGrp="1" noChangeArrowheads="1"/>
          </p:cNvSpPr>
          <p:nvPr>
            <p:ph type="body" idx="1"/>
          </p:nvPr>
        </p:nvSpPr>
        <p:spPr/>
        <p:txBody>
          <a:bodyPr>
            <a:normAutofit lnSpcReduction="10000"/>
          </a:bodyPr>
          <a:lstStyle/>
          <a:p>
            <a:r>
              <a:rPr lang="en-US" altLang="en-US" sz="2400"/>
              <a:t>Cross functional flowchart dapat digunakan untuk menampilkan informasi lebih lanjut.</a:t>
            </a:r>
          </a:p>
          <a:p>
            <a:r>
              <a:rPr lang="en-US" altLang="en-US" sz="2400"/>
              <a:t>Sepanjang garis vertikal (horizontal jika flowchart digambarkan dalam format landscape), dapat ditambahkan informasi berikut:</a:t>
            </a:r>
          </a:p>
          <a:p>
            <a:pPr lvl="1"/>
            <a:r>
              <a:rPr lang="en-US" altLang="en-US" sz="2000"/>
              <a:t>Waktu yang dihabiskan dalam proses</a:t>
            </a:r>
          </a:p>
          <a:p>
            <a:pPr lvl="1"/>
            <a:r>
              <a:rPr lang="en-US" altLang="en-US" sz="2000"/>
              <a:t>Biaya yang dikeluarkan </a:t>
            </a:r>
          </a:p>
          <a:p>
            <a:pPr lvl="1"/>
            <a:r>
              <a:rPr lang="en-US" altLang="en-US" sz="2000"/>
              <a:t>Value added</a:t>
            </a:r>
          </a:p>
          <a:p>
            <a:pPr lvl="1"/>
            <a:r>
              <a:rPr lang="en-US" altLang="en-US" sz="2000"/>
              <a:t>Tingkat penyelesaian</a:t>
            </a:r>
          </a:p>
          <a:p>
            <a:r>
              <a:rPr lang="en-US" altLang="en-US" sz="2400"/>
              <a:t>Tapi menambahkan semakin banyak informasi apalagi untuk proses yang kompleks </a:t>
            </a:r>
            <a:r>
              <a:rPr lang="en-US" altLang="en-US" sz="2400">
                <a:sym typeface="Wingdings" panose="05000000000000000000" pitchFamily="2" charset="2"/>
              </a:rPr>
              <a:t> sulit dipahami</a:t>
            </a:r>
          </a:p>
          <a:p>
            <a:r>
              <a:rPr lang="en-US" altLang="en-US" sz="2400"/>
              <a:t>Apa solusinya???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063B930D-28F2-411B-9C31-0CBB80A49DEE}"/>
              </a:ext>
            </a:extLst>
          </p:cNvPr>
          <p:cNvSpPr>
            <a:spLocks noGrp="1" noChangeArrowheads="1"/>
          </p:cNvSpPr>
          <p:nvPr>
            <p:ph type="title"/>
          </p:nvPr>
        </p:nvSpPr>
        <p:spPr>
          <a:xfrm>
            <a:off x="501650" y="41796"/>
            <a:ext cx="8229600" cy="1143000"/>
          </a:xfrm>
        </p:spPr>
        <p:txBody>
          <a:bodyPr/>
          <a:lstStyle/>
          <a:p>
            <a:r>
              <a:rPr lang="en-US" altLang="en-US" sz="3200" b="1" dirty="0" err="1">
                <a:solidFill>
                  <a:srgbClr val="FF3300"/>
                </a:solidFill>
              </a:rPr>
              <a:t>Contoh</a:t>
            </a:r>
            <a:r>
              <a:rPr lang="en-US" altLang="en-US" sz="3200" b="1" dirty="0">
                <a:solidFill>
                  <a:srgbClr val="FF3300"/>
                </a:solidFill>
              </a:rPr>
              <a:t> Several-Leveled Flowchart</a:t>
            </a:r>
          </a:p>
        </p:txBody>
      </p:sp>
      <p:sp>
        <p:nvSpPr>
          <p:cNvPr id="102403" name="Rectangle 3">
            <a:extLst>
              <a:ext uri="{FF2B5EF4-FFF2-40B4-BE49-F238E27FC236}">
                <a16:creationId xmlns:a16="http://schemas.microsoft.com/office/drawing/2014/main" id="{A09F0D5B-C7F6-44C3-A1DD-151607BA22DF}"/>
              </a:ext>
            </a:extLst>
          </p:cNvPr>
          <p:cNvSpPr>
            <a:spLocks noGrp="1" noChangeArrowheads="1"/>
          </p:cNvSpPr>
          <p:nvPr>
            <p:ph type="subTitle" idx="4294967295"/>
          </p:nvPr>
        </p:nvSpPr>
        <p:spPr>
          <a:xfrm>
            <a:off x="0" y="1125538"/>
            <a:ext cx="8642350" cy="5399087"/>
          </a:xfrm>
          <a:noFill/>
          <a:ln/>
        </p:spPr>
        <p:txBody>
          <a:bodyPr/>
          <a:lstStyle/>
          <a:p>
            <a:pPr marL="0" indent="0">
              <a:buFont typeface="Wingdings" panose="05000000000000000000" pitchFamily="2" charset="2"/>
              <a:buNone/>
            </a:pPr>
            <a:endParaRPr lang="en-US" altLang="en-US" sz="2100"/>
          </a:p>
          <a:p>
            <a:pPr marL="0" indent="0">
              <a:buFont typeface="Wingdings" panose="05000000000000000000" pitchFamily="2" charset="2"/>
              <a:buNone/>
            </a:pPr>
            <a:endParaRPr lang="en-US" altLang="en-US" sz="2100"/>
          </a:p>
        </p:txBody>
      </p:sp>
      <p:graphicFrame>
        <p:nvGraphicFramePr>
          <p:cNvPr id="102404" name="Object 4">
            <a:extLst>
              <a:ext uri="{FF2B5EF4-FFF2-40B4-BE49-F238E27FC236}">
                <a16:creationId xmlns:a16="http://schemas.microsoft.com/office/drawing/2014/main" id="{F7EF260D-5768-4E3A-9391-EA1F252A3FAA}"/>
              </a:ext>
            </a:extLst>
          </p:cNvPr>
          <p:cNvGraphicFramePr>
            <a:graphicFrameLocks noChangeAspect="1"/>
          </p:cNvGraphicFramePr>
          <p:nvPr>
            <p:extLst>
              <p:ext uri="{D42A27DB-BD31-4B8C-83A1-F6EECF244321}">
                <p14:modId xmlns:p14="http://schemas.microsoft.com/office/powerpoint/2010/main" val="1399546563"/>
              </p:ext>
            </p:extLst>
          </p:nvPr>
        </p:nvGraphicFramePr>
        <p:xfrm>
          <a:off x="1116013" y="1340247"/>
          <a:ext cx="2108200" cy="5545137"/>
        </p:xfrm>
        <a:graphic>
          <a:graphicData uri="http://schemas.openxmlformats.org/presentationml/2006/ole">
            <mc:AlternateContent xmlns:mc="http://schemas.openxmlformats.org/markup-compatibility/2006">
              <mc:Choice xmlns:v="urn:schemas-microsoft-com:vml" Requires="v">
                <p:oleObj spid="_x0000_s6158" name="Visio" r:id="rId3" imgW="1947367" imgH="5124907" progId="Visio.Drawing.6">
                  <p:embed/>
                </p:oleObj>
              </mc:Choice>
              <mc:Fallback>
                <p:oleObj name="Visio" r:id="rId3" imgW="1947367" imgH="5124907" progId="Visio.Drawing.6">
                  <p:embed/>
                  <p:pic>
                    <p:nvPicPr>
                      <p:cNvPr id="102404" name="Object 4">
                        <a:extLst>
                          <a:ext uri="{FF2B5EF4-FFF2-40B4-BE49-F238E27FC236}">
                            <a16:creationId xmlns:a16="http://schemas.microsoft.com/office/drawing/2014/main" id="{F7EF260D-5768-4E3A-9391-EA1F252A3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340247"/>
                        <a:ext cx="2108200"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5" name="Object 5">
            <a:extLst>
              <a:ext uri="{FF2B5EF4-FFF2-40B4-BE49-F238E27FC236}">
                <a16:creationId xmlns:a16="http://schemas.microsoft.com/office/drawing/2014/main" id="{85F3204B-A1C7-452B-B336-380B31C4D90C}"/>
              </a:ext>
            </a:extLst>
          </p:cNvPr>
          <p:cNvGraphicFramePr>
            <a:graphicFrameLocks noChangeAspect="1"/>
          </p:cNvGraphicFramePr>
          <p:nvPr/>
        </p:nvGraphicFramePr>
        <p:xfrm>
          <a:off x="5292725" y="1400175"/>
          <a:ext cx="1749425" cy="5124450"/>
        </p:xfrm>
        <a:graphic>
          <a:graphicData uri="http://schemas.openxmlformats.org/presentationml/2006/ole">
            <mc:AlternateContent xmlns:mc="http://schemas.openxmlformats.org/markup-compatibility/2006">
              <mc:Choice xmlns:v="urn:schemas-microsoft-com:vml" Requires="v">
                <p:oleObj spid="_x0000_s6159" name="Visio" r:id="rId5" imgW="1749247" imgH="5124907" progId="Visio.Drawing.6">
                  <p:embed/>
                </p:oleObj>
              </mc:Choice>
              <mc:Fallback>
                <p:oleObj name="Visio" r:id="rId5" imgW="1749247" imgH="5124907" progId="Visio.Drawing.6">
                  <p:embed/>
                  <p:pic>
                    <p:nvPicPr>
                      <p:cNvPr id="102405" name="Object 5">
                        <a:extLst>
                          <a:ext uri="{FF2B5EF4-FFF2-40B4-BE49-F238E27FC236}">
                            <a16:creationId xmlns:a16="http://schemas.microsoft.com/office/drawing/2014/main" id="{85F3204B-A1C7-452B-B336-380B31C4D9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1400175"/>
                        <a:ext cx="174942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6" name="Text Box 6">
            <a:extLst>
              <a:ext uri="{FF2B5EF4-FFF2-40B4-BE49-F238E27FC236}">
                <a16:creationId xmlns:a16="http://schemas.microsoft.com/office/drawing/2014/main" id="{EA3470F4-CAD9-4EF7-8495-2527E0487AA7}"/>
              </a:ext>
            </a:extLst>
          </p:cNvPr>
          <p:cNvSpPr txBox="1">
            <a:spLocks noChangeArrowheads="1"/>
          </p:cNvSpPr>
          <p:nvPr/>
        </p:nvSpPr>
        <p:spPr bwMode="auto">
          <a:xfrm>
            <a:off x="1266825" y="974055"/>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dirty="0">
                <a:latin typeface="Arial" panose="020B0604020202020204" pitchFamily="34" charset="0"/>
              </a:rPr>
              <a:t>Level 0-chart</a:t>
            </a:r>
          </a:p>
        </p:txBody>
      </p:sp>
      <p:sp>
        <p:nvSpPr>
          <p:cNvPr id="102407" name="Text Box 7">
            <a:extLst>
              <a:ext uri="{FF2B5EF4-FFF2-40B4-BE49-F238E27FC236}">
                <a16:creationId xmlns:a16="http://schemas.microsoft.com/office/drawing/2014/main" id="{FA821683-1A0E-4462-9DFB-4B14F390E766}"/>
              </a:ext>
            </a:extLst>
          </p:cNvPr>
          <p:cNvSpPr txBox="1">
            <a:spLocks noChangeArrowheads="1"/>
          </p:cNvSpPr>
          <p:nvPr/>
        </p:nvSpPr>
        <p:spPr bwMode="auto">
          <a:xfrm>
            <a:off x="4816475" y="974725"/>
            <a:ext cx="285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a:latin typeface="Arial" panose="020B0604020202020204" pitchFamily="34" charset="0"/>
              </a:rPr>
              <a:t>Level 1-chart procurement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073A22D1-75D9-4055-8336-1ADD96845908}"/>
              </a:ext>
            </a:extLst>
          </p:cNvPr>
          <p:cNvSpPr>
            <a:spLocks noGrp="1" noChangeArrowheads="1"/>
          </p:cNvSpPr>
          <p:nvPr>
            <p:ph type="title"/>
          </p:nvPr>
        </p:nvSpPr>
        <p:spPr/>
        <p:txBody>
          <a:bodyPr/>
          <a:lstStyle/>
          <a:p>
            <a:r>
              <a:rPr lang="en-US" altLang="en-US" sz="4000"/>
              <a:t>Paper &amp; Pencil or PC</a:t>
            </a:r>
          </a:p>
        </p:txBody>
      </p:sp>
      <p:sp>
        <p:nvSpPr>
          <p:cNvPr id="128003" name="Rectangle 3">
            <a:extLst>
              <a:ext uri="{FF2B5EF4-FFF2-40B4-BE49-F238E27FC236}">
                <a16:creationId xmlns:a16="http://schemas.microsoft.com/office/drawing/2014/main" id="{7F8C6146-F0F0-420E-9898-3362C1AC030D}"/>
              </a:ext>
            </a:extLst>
          </p:cNvPr>
          <p:cNvSpPr>
            <a:spLocks noGrp="1" noChangeArrowheads="1"/>
          </p:cNvSpPr>
          <p:nvPr>
            <p:ph type="body" idx="1"/>
          </p:nvPr>
        </p:nvSpPr>
        <p:spPr/>
        <p:txBody>
          <a:bodyPr/>
          <a:lstStyle/>
          <a:p>
            <a:r>
              <a:rPr lang="en-US" altLang="en-US"/>
              <a:t>Medium apa yang harus digunakan untuk mendokumentasikan proses</a:t>
            </a:r>
          </a:p>
          <a:p>
            <a:pPr lvl="1"/>
            <a:r>
              <a:rPr lang="en-US" altLang="en-US"/>
              <a:t>Kertas dan pensil</a:t>
            </a:r>
          </a:p>
          <a:p>
            <a:pPr lvl="1">
              <a:buFont typeface="Wingdings" panose="05000000000000000000" pitchFamily="2" charset="2"/>
              <a:buNone/>
            </a:pPr>
            <a:r>
              <a:rPr lang="en-US" altLang="en-US"/>
              <a:t>	atau</a:t>
            </a:r>
          </a:p>
          <a:p>
            <a:pPr lvl="1"/>
            <a:r>
              <a:rPr lang="en-US" altLang="en-US"/>
              <a:t>Komputer??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24FFB9D-CDE7-4846-A818-3E3E1D09A81D}"/>
              </a:ext>
            </a:extLst>
          </p:cNvPr>
          <p:cNvSpPr>
            <a:spLocks noGrp="1" noChangeArrowheads="1"/>
          </p:cNvSpPr>
          <p:nvPr>
            <p:ph type="title"/>
          </p:nvPr>
        </p:nvSpPr>
        <p:spPr/>
        <p:txBody>
          <a:bodyPr/>
          <a:lstStyle/>
          <a:p>
            <a:r>
              <a:rPr lang="en-US" altLang="en-US" sz="4000"/>
              <a:t>Process Ownership</a:t>
            </a:r>
          </a:p>
        </p:txBody>
      </p:sp>
      <p:sp>
        <p:nvSpPr>
          <p:cNvPr id="129027" name="Rectangle 3">
            <a:extLst>
              <a:ext uri="{FF2B5EF4-FFF2-40B4-BE49-F238E27FC236}">
                <a16:creationId xmlns:a16="http://schemas.microsoft.com/office/drawing/2014/main" id="{FF72768E-5BA7-48D2-83B4-DD04CD977F18}"/>
              </a:ext>
            </a:extLst>
          </p:cNvPr>
          <p:cNvSpPr>
            <a:spLocks noGrp="1" noChangeArrowheads="1"/>
          </p:cNvSpPr>
          <p:nvPr>
            <p:ph type="body" idx="1"/>
          </p:nvPr>
        </p:nvSpPr>
        <p:spPr/>
        <p:txBody>
          <a:bodyPr>
            <a:normAutofit fontScale="92500"/>
          </a:bodyPr>
          <a:lstStyle/>
          <a:p>
            <a:r>
              <a:rPr lang="en-US" altLang="en-US"/>
              <a:t>Siapa yang bertanggung jawab terhadap sebuah proses bisnis?</a:t>
            </a:r>
          </a:p>
          <a:p>
            <a:r>
              <a:rPr lang="en-US" altLang="en-US"/>
              <a:t>Process ownership adalah menunjuk beberapa orang sebagai pemilik dari proses bisnis di dalam perusahaan</a:t>
            </a:r>
          </a:p>
          <a:p>
            <a:r>
              <a:rPr lang="en-US" altLang="en-US"/>
              <a:t>Penunjukan dilakukan oleh manajemen</a:t>
            </a:r>
          </a:p>
          <a:p>
            <a:r>
              <a:rPr lang="en-US" altLang="en-US"/>
              <a:t>Orang yang terlibat dalam proses dengan otoritas tertinggi dalam organisasi atau mempengaruhi sebagian besar proses adalah pemilik proses!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9775AD7-6F7D-4246-B284-3B0B727AB2D0}"/>
              </a:ext>
            </a:extLst>
          </p:cNvPr>
          <p:cNvSpPr>
            <a:spLocks noGrp="1" noChangeArrowheads="1"/>
          </p:cNvSpPr>
          <p:nvPr>
            <p:ph type="title"/>
          </p:nvPr>
        </p:nvSpPr>
        <p:spPr/>
        <p:txBody>
          <a:bodyPr/>
          <a:lstStyle/>
          <a:p>
            <a:r>
              <a:rPr lang="en-US" altLang="en-US" sz="4000"/>
              <a:t>Dokumentasi proses</a:t>
            </a:r>
          </a:p>
        </p:txBody>
      </p:sp>
      <p:sp>
        <p:nvSpPr>
          <p:cNvPr id="73731" name="Rectangle 3">
            <a:extLst>
              <a:ext uri="{FF2B5EF4-FFF2-40B4-BE49-F238E27FC236}">
                <a16:creationId xmlns:a16="http://schemas.microsoft.com/office/drawing/2014/main" id="{E86CCF53-0C04-40FC-A030-C6BF22E00B49}"/>
              </a:ext>
            </a:extLst>
          </p:cNvPr>
          <p:cNvSpPr>
            <a:spLocks noGrp="1" noChangeArrowheads="1"/>
          </p:cNvSpPr>
          <p:nvPr>
            <p:ph type="body" idx="1"/>
          </p:nvPr>
        </p:nvSpPr>
        <p:spPr/>
        <p:txBody>
          <a:bodyPr/>
          <a:lstStyle/>
          <a:p>
            <a:r>
              <a:rPr lang="en-US" altLang="en-US"/>
              <a:t>Aturan awal dalam meningkatkan sesuatu adalah: </a:t>
            </a:r>
            <a:r>
              <a:rPr lang="en-US" altLang="en-US" b="1" u="sng"/>
              <a:t>mengetahui kondisi saat ini</a:t>
            </a:r>
          </a:p>
          <a:p>
            <a:r>
              <a:rPr lang="en-US" altLang="en-US"/>
              <a:t>Tanpa mengetahui bagaimana kondisi proses saat ini, maka sulit untuk mengetahui inisiatif peningkatan apa yang dapat dilakukan dan apakah akan berhasil</a:t>
            </a:r>
          </a:p>
          <a:p>
            <a:r>
              <a:rPr lang="en-US" altLang="en-US"/>
              <a:t>Dokumentasi proses adalah proses pertama dalam aktivitas peningkatan</a:t>
            </a:r>
          </a:p>
        </p:txBody>
      </p:sp>
      <p:sp>
        <p:nvSpPr>
          <p:cNvPr id="73732" name="AutoShape 4">
            <a:extLst>
              <a:ext uri="{FF2B5EF4-FFF2-40B4-BE49-F238E27FC236}">
                <a16:creationId xmlns:a16="http://schemas.microsoft.com/office/drawing/2014/main" id="{8DA52A80-80D9-4425-99BF-C7998DDF2BE2}"/>
              </a:ext>
            </a:extLst>
          </p:cNvPr>
          <p:cNvSpPr>
            <a:spLocks noChangeArrowheads="1"/>
          </p:cNvSpPr>
          <p:nvPr/>
        </p:nvSpPr>
        <p:spPr bwMode="auto">
          <a:xfrm>
            <a:off x="252413" y="5823669"/>
            <a:ext cx="1614487" cy="701675"/>
          </a:xfrm>
          <a:prstGeom prst="homePlate">
            <a:avLst>
              <a:gd name="adj" fmla="val 57523"/>
            </a:avLst>
          </a:prstGeom>
          <a:solidFill>
            <a:srgbClr val="0033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1400" b="1">
                <a:solidFill>
                  <a:schemeClr val="bg1"/>
                </a:solidFill>
                <a:latin typeface="Arial" panose="020B0604020202020204" pitchFamily="34" charset="0"/>
              </a:rPr>
              <a:t>Process</a:t>
            </a:r>
          </a:p>
          <a:p>
            <a:pPr eaLnBrk="1" hangingPunct="1"/>
            <a:r>
              <a:rPr lang="en-US" altLang="en-US" sz="1400" b="1">
                <a:solidFill>
                  <a:schemeClr val="bg1"/>
                </a:solidFill>
                <a:latin typeface="Arial" panose="020B0604020202020204" pitchFamily="34" charset="0"/>
              </a:rPr>
              <a:t>Documentation</a:t>
            </a:r>
          </a:p>
        </p:txBody>
      </p:sp>
      <p:sp>
        <p:nvSpPr>
          <p:cNvPr id="73733" name="AutoShape 5">
            <a:extLst>
              <a:ext uri="{FF2B5EF4-FFF2-40B4-BE49-F238E27FC236}">
                <a16:creationId xmlns:a16="http://schemas.microsoft.com/office/drawing/2014/main" id="{0C711670-40C8-467B-AEFD-E59F564AE294}"/>
              </a:ext>
            </a:extLst>
          </p:cNvPr>
          <p:cNvSpPr>
            <a:spLocks noChangeArrowheads="1"/>
          </p:cNvSpPr>
          <p:nvPr/>
        </p:nvSpPr>
        <p:spPr bwMode="auto">
          <a:xfrm>
            <a:off x="1924050" y="5823669"/>
            <a:ext cx="1614488" cy="701675"/>
          </a:xfrm>
          <a:prstGeom prst="homePlate">
            <a:avLst>
              <a:gd name="adj" fmla="val 57523"/>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1400">
                <a:latin typeface="Arial" panose="020B0604020202020204" pitchFamily="34" charset="0"/>
              </a:rPr>
              <a:t>Performance</a:t>
            </a:r>
          </a:p>
          <a:p>
            <a:pPr eaLnBrk="1" hangingPunct="1"/>
            <a:r>
              <a:rPr lang="en-US" altLang="en-US" sz="1400">
                <a:latin typeface="Arial" panose="020B0604020202020204" pitchFamily="34" charset="0"/>
              </a:rPr>
              <a:t>Measurement</a:t>
            </a:r>
          </a:p>
        </p:txBody>
      </p:sp>
      <p:sp>
        <p:nvSpPr>
          <p:cNvPr id="73734" name="AutoShape 6">
            <a:extLst>
              <a:ext uri="{FF2B5EF4-FFF2-40B4-BE49-F238E27FC236}">
                <a16:creationId xmlns:a16="http://schemas.microsoft.com/office/drawing/2014/main" id="{A6D44F47-19A0-4A44-AAC2-EB8C55E1AE7A}"/>
              </a:ext>
            </a:extLst>
          </p:cNvPr>
          <p:cNvSpPr>
            <a:spLocks noChangeArrowheads="1"/>
          </p:cNvSpPr>
          <p:nvPr/>
        </p:nvSpPr>
        <p:spPr bwMode="auto">
          <a:xfrm>
            <a:off x="3595688" y="5823669"/>
            <a:ext cx="2017712" cy="701675"/>
          </a:xfrm>
          <a:prstGeom prst="homePlate">
            <a:avLst>
              <a:gd name="adj" fmla="val 71889"/>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1400">
                <a:latin typeface="Arial" panose="020B0604020202020204" pitchFamily="34" charset="0"/>
              </a:rPr>
              <a:t>Self assessment</a:t>
            </a:r>
          </a:p>
          <a:p>
            <a:pPr eaLnBrk="1" hangingPunct="1"/>
            <a:r>
              <a:rPr lang="en-US" altLang="en-US" sz="1400">
                <a:latin typeface="Arial" panose="020B0604020202020204" pitchFamily="34" charset="0"/>
              </a:rPr>
              <a:t>&amp; Performance</a:t>
            </a:r>
          </a:p>
          <a:p>
            <a:pPr eaLnBrk="1" hangingPunct="1"/>
            <a:r>
              <a:rPr lang="en-US" altLang="en-US" sz="1400">
                <a:latin typeface="Arial" panose="020B0604020202020204" pitchFamily="34" charset="0"/>
              </a:rPr>
              <a:t>Evaluation </a:t>
            </a:r>
          </a:p>
        </p:txBody>
      </p:sp>
      <p:sp>
        <p:nvSpPr>
          <p:cNvPr id="73735" name="AutoShape 7">
            <a:extLst>
              <a:ext uri="{FF2B5EF4-FFF2-40B4-BE49-F238E27FC236}">
                <a16:creationId xmlns:a16="http://schemas.microsoft.com/office/drawing/2014/main" id="{8473DB81-1CE6-4CB4-AECC-432FD5989ED8}"/>
              </a:ext>
            </a:extLst>
          </p:cNvPr>
          <p:cNvSpPr>
            <a:spLocks noChangeArrowheads="1"/>
          </p:cNvSpPr>
          <p:nvPr/>
        </p:nvSpPr>
        <p:spPr bwMode="auto">
          <a:xfrm>
            <a:off x="5678488" y="5823669"/>
            <a:ext cx="1612900" cy="701675"/>
          </a:xfrm>
          <a:prstGeom prst="homePlate">
            <a:avLst>
              <a:gd name="adj" fmla="val 57466"/>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1400">
                <a:latin typeface="Arial" panose="020B0604020202020204" pitchFamily="34" charset="0"/>
              </a:rPr>
              <a:t>Improvement</a:t>
            </a:r>
          </a:p>
          <a:p>
            <a:pPr eaLnBrk="1" hangingPunct="1"/>
            <a:r>
              <a:rPr lang="en-US" altLang="en-US" sz="1400">
                <a:latin typeface="Arial" panose="020B0604020202020204" pitchFamily="34" charset="0"/>
              </a:rPr>
              <a:t>Planning</a:t>
            </a:r>
          </a:p>
        </p:txBody>
      </p:sp>
      <p:sp>
        <p:nvSpPr>
          <p:cNvPr id="73736" name="AutoShape 8">
            <a:extLst>
              <a:ext uri="{FF2B5EF4-FFF2-40B4-BE49-F238E27FC236}">
                <a16:creationId xmlns:a16="http://schemas.microsoft.com/office/drawing/2014/main" id="{DE2B7E69-EA84-4BD9-9F66-2033CE5B6A87}"/>
              </a:ext>
            </a:extLst>
          </p:cNvPr>
          <p:cNvSpPr>
            <a:spLocks noChangeArrowheads="1"/>
          </p:cNvSpPr>
          <p:nvPr/>
        </p:nvSpPr>
        <p:spPr bwMode="auto">
          <a:xfrm>
            <a:off x="7350125" y="5823669"/>
            <a:ext cx="1614488" cy="701675"/>
          </a:xfrm>
          <a:prstGeom prst="homePlate">
            <a:avLst>
              <a:gd name="adj" fmla="val 57523"/>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1400">
                <a:latin typeface="Arial" panose="020B0604020202020204" pitchFamily="34" charset="0"/>
              </a:rPr>
              <a:t>Improvement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152A783-D757-4254-8E56-47F028ADB2F5}"/>
              </a:ext>
            </a:extLst>
          </p:cNvPr>
          <p:cNvSpPr>
            <a:spLocks noGrp="1" noChangeArrowheads="1"/>
          </p:cNvSpPr>
          <p:nvPr>
            <p:ph type="title"/>
          </p:nvPr>
        </p:nvSpPr>
        <p:spPr/>
        <p:txBody>
          <a:bodyPr/>
          <a:lstStyle/>
          <a:p>
            <a:r>
              <a:rPr lang="en-US" altLang="en-US" sz="4000"/>
              <a:t>Kapan dokumentasi proses dilakukan</a:t>
            </a:r>
          </a:p>
        </p:txBody>
      </p:sp>
      <p:sp>
        <p:nvSpPr>
          <p:cNvPr id="88067" name="Rectangle 3">
            <a:extLst>
              <a:ext uri="{FF2B5EF4-FFF2-40B4-BE49-F238E27FC236}">
                <a16:creationId xmlns:a16="http://schemas.microsoft.com/office/drawing/2014/main" id="{9F44B5B5-0DAC-414D-8F8F-0470688C764B}"/>
              </a:ext>
            </a:extLst>
          </p:cNvPr>
          <p:cNvSpPr>
            <a:spLocks noGrp="1" noChangeArrowheads="1"/>
          </p:cNvSpPr>
          <p:nvPr>
            <p:ph type="body" idx="1"/>
          </p:nvPr>
        </p:nvSpPr>
        <p:spPr/>
        <p:txBody>
          <a:bodyPr/>
          <a:lstStyle/>
          <a:p>
            <a:pPr marL="533400" indent="-533400"/>
            <a:r>
              <a:rPr lang="en-US" altLang="en-US"/>
              <a:t>Dokumentasi proses pada dasarnya dapat dilakukan pada dua saat yang berbeda:</a:t>
            </a:r>
          </a:p>
          <a:p>
            <a:pPr marL="533400" indent="-533400"/>
            <a:endParaRPr lang="en-US" altLang="en-US"/>
          </a:p>
          <a:p>
            <a:pPr marL="914400" lvl="1" indent="-457200">
              <a:buFont typeface="Wingdings" panose="05000000000000000000" pitchFamily="2" charset="2"/>
              <a:buAutoNum type="arabicPeriod"/>
            </a:pPr>
            <a:r>
              <a:rPr lang="en-US" altLang="en-US"/>
              <a:t>Satu per satu terkait dengan proyek yang melibatkan proses tertentu</a:t>
            </a:r>
          </a:p>
          <a:p>
            <a:pPr marL="914400" lvl="1" indent="-457200">
              <a:buFont typeface="Wingdings" panose="05000000000000000000" pitchFamily="2" charset="2"/>
              <a:buAutoNum type="arabicPeriod"/>
            </a:pPr>
            <a:endParaRPr lang="en-US" altLang="en-US"/>
          </a:p>
          <a:p>
            <a:pPr marL="914400" lvl="1" indent="-457200">
              <a:buFont typeface="Wingdings" panose="05000000000000000000" pitchFamily="2" charset="2"/>
              <a:buAutoNum type="arabicPeriod"/>
            </a:pPr>
            <a:r>
              <a:rPr lang="en-US" altLang="en-US"/>
              <a:t>Keseluruhan di awal “Improvement journey” yang bersifat umum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64AC722-F94F-464D-B605-257BE05DB7AC}"/>
              </a:ext>
            </a:extLst>
          </p:cNvPr>
          <p:cNvSpPr>
            <a:spLocks noGrp="1" noChangeArrowheads="1"/>
          </p:cNvSpPr>
          <p:nvPr>
            <p:ph type="title"/>
          </p:nvPr>
        </p:nvSpPr>
        <p:spPr>
          <a:xfrm>
            <a:off x="457200" y="76200"/>
            <a:ext cx="8686800" cy="609600"/>
          </a:xfrm>
        </p:spPr>
        <p:txBody>
          <a:bodyPr/>
          <a:lstStyle/>
          <a:p>
            <a:r>
              <a:rPr lang="en-US" altLang="en-US" sz="2800" b="1"/>
              <a:t>1) Dokumentasi Proses Menunggu Proyek Peningkatan</a:t>
            </a:r>
          </a:p>
        </p:txBody>
      </p:sp>
      <p:sp>
        <p:nvSpPr>
          <p:cNvPr id="90115" name="Rectangle 3">
            <a:extLst>
              <a:ext uri="{FF2B5EF4-FFF2-40B4-BE49-F238E27FC236}">
                <a16:creationId xmlns:a16="http://schemas.microsoft.com/office/drawing/2014/main" id="{7016BDB1-45DD-442C-AF14-72A96C45120A}"/>
              </a:ext>
            </a:extLst>
          </p:cNvPr>
          <p:cNvSpPr>
            <a:spLocks noGrp="1" noChangeArrowheads="1"/>
          </p:cNvSpPr>
          <p:nvPr>
            <p:ph type="body" idx="1"/>
          </p:nvPr>
        </p:nvSpPr>
        <p:spPr>
          <a:xfrm>
            <a:off x="457200" y="838200"/>
            <a:ext cx="8382000" cy="5638800"/>
          </a:xfrm>
        </p:spPr>
        <p:txBody>
          <a:bodyPr/>
          <a:lstStyle/>
          <a:p>
            <a:r>
              <a:rPr lang="en-US" altLang="en-US" sz="2400"/>
              <a:t>Proses baru didokumentasikan jika sebuah proyek atau aktivitas lain dimulai untuk meningkatkan proses tersebut</a:t>
            </a:r>
          </a:p>
          <a:p>
            <a:r>
              <a:rPr lang="en-US" altLang="en-US" sz="2400"/>
              <a:t>Dokumentasi proses menjadi langkah pertama yang berfungsi sebagai:</a:t>
            </a:r>
          </a:p>
          <a:p>
            <a:pPr lvl="1"/>
            <a:r>
              <a:rPr lang="en-US" altLang="en-US" sz="2000"/>
              <a:t>Pemahaman bersama dalam tim peningkatan tentang isi dari proses: aktivitas, hasil dan siapa yang melakukan setiap langkah</a:t>
            </a:r>
          </a:p>
          <a:p>
            <a:pPr lvl="1"/>
            <a:r>
              <a:rPr lang="en-US" altLang="en-US" sz="2000"/>
              <a:t>Cakupan proses didefinisikan termasuk batasan terhadap proses yang berdampingan</a:t>
            </a:r>
          </a:p>
          <a:p>
            <a:pPr lvl="1"/>
            <a:r>
              <a:rPr lang="en-US" altLang="en-US" sz="2000"/>
              <a:t>Pendefinisian problem yang lebih spesifik di dalam proses tersebut</a:t>
            </a:r>
          </a:p>
          <a:p>
            <a:r>
              <a:rPr lang="en-US" altLang="en-US" sz="2400"/>
              <a:t>Pendekatan ini sesuai untuk:</a:t>
            </a:r>
          </a:p>
          <a:p>
            <a:pPr lvl="1"/>
            <a:r>
              <a:rPr lang="en-US" altLang="en-US" sz="2000"/>
              <a:t>Perusahaan yang kekurangan sumber daya</a:t>
            </a:r>
          </a:p>
          <a:p>
            <a:pPr lvl="1"/>
            <a:r>
              <a:rPr lang="en-US" altLang="en-US" sz="2000"/>
              <a:t>Perusahaan yang proses bisnisnya berubah dengan cepat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4803524-F9A2-437E-9FAD-E3F012B991CD}"/>
              </a:ext>
            </a:extLst>
          </p:cNvPr>
          <p:cNvSpPr>
            <a:spLocks noGrp="1" noChangeArrowheads="1"/>
          </p:cNvSpPr>
          <p:nvPr>
            <p:ph type="title"/>
          </p:nvPr>
        </p:nvSpPr>
        <p:spPr>
          <a:xfrm>
            <a:off x="457200" y="76200"/>
            <a:ext cx="8686800" cy="609600"/>
          </a:xfrm>
        </p:spPr>
        <p:txBody>
          <a:bodyPr/>
          <a:lstStyle/>
          <a:p>
            <a:r>
              <a:rPr lang="en-US" altLang="en-US" sz="2800" b="1"/>
              <a:t>2) Dokumentasi Proses di Awal Improvement Journey</a:t>
            </a:r>
          </a:p>
        </p:txBody>
      </p:sp>
      <p:sp>
        <p:nvSpPr>
          <p:cNvPr id="113667" name="Rectangle 3">
            <a:extLst>
              <a:ext uri="{FF2B5EF4-FFF2-40B4-BE49-F238E27FC236}">
                <a16:creationId xmlns:a16="http://schemas.microsoft.com/office/drawing/2014/main" id="{67168CCE-193B-4B57-BAB8-E0B04964D920}"/>
              </a:ext>
            </a:extLst>
          </p:cNvPr>
          <p:cNvSpPr>
            <a:spLocks noGrp="1" noChangeArrowheads="1"/>
          </p:cNvSpPr>
          <p:nvPr>
            <p:ph type="body" idx="1"/>
          </p:nvPr>
        </p:nvSpPr>
        <p:spPr/>
        <p:txBody>
          <a:bodyPr>
            <a:normAutofit fontScale="92500" lnSpcReduction="20000"/>
          </a:bodyPr>
          <a:lstStyle/>
          <a:p>
            <a:pPr>
              <a:lnSpc>
                <a:spcPct val="90000"/>
              </a:lnSpc>
            </a:pPr>
            <a:r>
              <a:rPr lang="en-US" altLang="en-US"/>
              <a:t>Dilakukan dengan melihat keseluruhan perusahaan dan dokumentasi seluruh atau sebagian besar proses bisnis</a:t>
            </a:r>
          </a:p>
          <a:p>
            <a:pPr>
              <a:lnSpc>
                <a:spcPct val="90000"/>
              </a:lnSpc>
            </a:pPr>
            <a:r>
              <a:rPr lang="en-US" altLang="en-US"/>
              <a:t>Keuntungan pendekatan ini adalah:</a:t>
            </a:r>
          </a:p>
          <a:p>
            <a:pPr lvl="1">
              <a:lnSpc>
                <a:spcPct val="90000"/>
              </a:lnSpc>
            </a:pPr>
            <a:r>
              <a:rPr lang="en-US" altLang="en-US"/>
              <a:t>Dengan melibatkan seluruh karyawan dalam pekerjaan ini, terbentuk perilaku positif dan motivasi peningkatan  </a:t>
            </a:r>
          </a:p>
          <a:p>
            <a:pPr lvl="1">
              <a:lnSpc>
                <a:spcPct val="90000"/>
              </a:lnSpc>
            </a:pPr>
            <a:r>
              <a:rPr lang="en-US" altLang="en-US"/>
              <a:t>Top management akan mempunyai gambaran umum tentang organisasi dan kebutuhan peningkatan tertentu</a:t>
            </a:r>
          </a:p>
          <a:p>
            <a:pPr lvl="1">
              <a:lnSpc>
                <a:spcPct val="90000"/>
              </a:lnSpc>
            </a:pPr>
            <a:r>
              <a:rPr lang="en-US" altLang="en-US"/>
              <a:t>Masukan dari proses dokumentasi seringkali dapat menunjukkan elemen proses tertentu yang dapat ditingkatkan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8910EB2-AE0F-451C-8B74-959583C0EFAB}"/>
              </a:ext>
            </a:extLst>
          </p:cNvPr>
          <p:cNvSpPr>
            <a:spLocks noGrp="1" noChangeArrowheads="1"/>
          </p:cNvSpPr>
          <p:nvPr>
            <p:ph type="title"/>
          </p:nvPr>
        </p:nvSpPr>
        <p:spPr/>
        <p:txBody>
          <a:bodyPr/>
          <a:lstStyle/>
          <a:p>
            <a:r>
              <a:rPr lang="en-US" altLang="en-US" sz="4000"/>
              <a:t>Mana yang sebaiknya digunakan?</a:t>
            </a:r>
          </a:p>
        </p:txBody>
      </p:sp>
      <p:sp>
        <p:nvSpPr>
          <p:cNvPr id="114691" name="Rectangle 3">
            <a:extLst>
              <a:ext uri="{FF2B5EF4-FFF2-40B4-BE49-F238E27FC236}">
                <a16:creationId xmlns:a16="http://schemas.microsoft.com/office/drawing/2014/main" id="{ADBBCBEF-D198-43F8-B4E7-BDBED5BF8094}"/>
              </a:ext>
            </a:extLst>
          </p:cNvPr>
          <p:cNvSpPr>
            <a:spLocks noGrp="1" noChangeArrowheads="1"/>
          </p:cNvSpPr>
          <p:nvPr>
            <p:ph type="body" idx="1"/>
          </p:nvPr>
        </p:nvSpPr>
        <p:spPr/>
        <p:txBody>
          <a:bodyPr/>
          <a:lstStyle/>
          <a:p>
            <a:r>
              <a:rPr lang="en-US" altLang="en-US" sz="2400"/>
              <a:t>Jika sumber daya memungkinkan maka pendekatan cara kedua lebih berguna</a:t>
            </a:r>
          </a:p>
          <a:p>
            <a:r>
              <a:rPr lang="en-US" altLang="en-US" sz="2400"/>
              <a:t>Banyak perusahaan telah memiliki kerangka yang baik untuk proses dokumentasi dalam bentuk prosedur yang dikembangkan untuk sertifikasi ISO 9000</a:t>
            </a:r>
          </a:p>
          <a:p>
            <a:r>
              <a:rPr lang="en-US" altLang="en-US" sz="2400"/>
              <a:t>Namun perlu diingat bahwa prosedur dan proses dari kualitas seringkali menunjukkan </a:t>
            </a:r>
            <a:r>
              <a:rPr lang="en-US" altLang="en-US" sz="2400" b="1">
                <a:solidFill>
                  <a:schemeClr val="tx2"/>
                </a:solidFill>
              </a:rPr>
              <a:t>situasi ideal</a:t>
            </a:r>
            <a:r>
              <a:rPr lang="en-US" altLang="en-US" sz="2400"/>
              <a:t> bukan </a:t>
            </a:r>
            <a:r>
              <a:rPr lang="en-US" altLang="en-US" sz="2400" b="1">
                <a:solidFill>
                  <a:schemeClr val="tx2"/>
                </a:solidFill>
              </a:rPr>
              <a:t>yang sesungguhnya</a:t>
            </a:r>
          </a:p>
          <a:p>
            <a:r>
              <a:rPr lang="en-US" altLang="en-US" sz="2400"/>
              <a:t>Tujuan haruslah medokumentasikan proses </a:t>
            </a:r>
            <a:r>
              <a:rPr lang="en-US" altLang="en-US" sz="2400" b="1">
                <a:solidFill>
                  <a:schemeClr val="tx2"/>
                </a:solidFill>
              </a:rPr>
              <a:t>seperti yang dilakukan saat ini (as is)</a:t>
            </a:r>
            <a:r>
              <a:rPr lang="en-US" altLang="en-US" sz="2400"/>
              <a:t>, bukan </a:t>
            </a:r>
            <a:r>
              <a:rPr lang="en-US" altLang="en-US" sz="2400" b="1">
                <a:solidFill>
                  <a:schemeClr val="tx2"/>
                </a:solidFill>
              </a:rPr>
              <a:t>bagaimana seharusnya dilakukan (to be)</a:t>
            </a:r>
            <a:r>
              <a:rPr lang="en-US" altLang="en-US" sz="24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C0C71A25-93D4-4DFF-8B2F-ED152BAFEB1D}"/>
              </a:ext>
            </a:extLst>
          </p:cNvPr>
          <p:cNvSpPr>
            <a:spLocks noGrp="1" noChangeArrowheads="1"/>
          </p:cNvSpPr>
          <p:nvPr>
            <p:ph type="title"/>
          </p:nvPr>
        </p:nvSpPr>
        <p:spPr/>
        <p:txBody>
          <a:bodyPr/>
          <a:lstStyle/>
          <a:p>
            <a:r>
              <a:rPr lang="en-US" altLang="en-US" sz="4000"/>
              <a:t>Identifikasi proses bisnis</a:t>
            </a:r>
          </a:p>
        </p:txBody>
      </p:sp>
      <p:sp>
        <p:nvSpPr>
          <p:cNvPr id="115715" name="Rectangle 3">
            <a:extLst>
              <a:ext uri="{FF2B5EF4-FFF2-40B4-BE49-F238E27FC236}">
                <a16:creationId xmlns:a16="http://schemas.microsoft.com/office/drawing/2014/main" id="{94E20C50-F2FF-401D-A0E8-D0B596A27E15}"/>
              </a:ext>
            </a:extLst>
          </p:cNvPr>
          <p:cNvSpPr>
            <a:spLocks noGrp="1" noChangeArrowheads="1"/>
          </p:cNvSpPr>
          <p:nvPr>
            <p:ph type="body" idx="1"/>
          </p:nvPr>
        </p:nvSpPr>
        <p:spPr/>
        <p:txBody>
          <a:bodyPr/>
          <a:lstStyle/>
          <a:p>
            <a:pPr marL="533400" indent="-533400">
              <a:buFont typeface="Wingdings" panose="05000000000000000000" pitchFamily="2" charset="2"/>
              <a:buNone/>
            </a:pPr>
            <a:r>
              <a:rPr lang="en-US" altLang="en-US" sz="2400"/>
              <a:t>Dua cara untuk mengidentifikasi proses bisnis:</a:t>
            </a:r>
          </a:p>
          <a:p>
            <a:pPr marL="533400" indent="-533400">
              <a:buFont typeface="Wingdings" panose="05000000000000000000" pitchFamily="2" charset="2"/>
              <a:buAutoNum type="arabicPeriod"/>
            </a:pPr>
            <a:r>
              <a:rPr lang="en-US" altLang="en-US" sz="2400"/>
              <a:t>Membuat daftar seluruh proses bisnis yang ada di perusahaan </a:t>
            </a:r>
            <a:r>
              <a:rPr lang="en-US" altLang="en-US" sz="2400">
                <a:sym typeface="Wingdings" panose="05000000000000000000" pitchFamily="2" charset="2"/>
              </a:rPr>
              <a:t> berdasarkan sertifikasi ISO-9000</a:t>
            </a:r>
          </a:p>
          <a:p>
            <a:pPr marL="533400" indent="-533400">
              <a:buFont typeface="Wingdings" panose="05000000000000000000" pitchFamily="2" charset="2"/>
              <a:buAutoNum type="arabicPeriod"/>
            </a:pPr>
            <a:r>
              <a:rPr lang="en-US" altLang="en-US" sz="2400">
                <a:sym typeface="Wingdings" panose="05000000000000000000" pitchFamily="2" charset="2"/>
              </a:rPr>
              <a:t>Memetakan urutan elemen berikut:</a:t>
            </a:r>
          </a:p>
          <a:p>
            <a:pPr marL="914400" lvl="1" indent="-457200">
              <a:buFont typeface="Wingdings" panose="05000000000000000000" pitchFamily="2" charset="2"/>
              <a:buChar char="p"/>
            </a:pPr>
            <a:r>
              <a:rPr lang="en-US" altLang="en-US" sz="2000">
                <a:solidFill>
                  <a:schemeClr val="tx2"/>
                </a:solidFill>
                <a:sym typeface="Wingdings" panose="05000000000000000000" pitchFamily="2" charset="2"/>
              </a:rPr>
              <a:t>Strategi organisasi</a:t>
            </a:r>
            <a:r>
              <a:rPr lang="en-US" altLang="en-US" sz="2000">
                <a:sym typeface="Wingdings" panose="05000000000000000000" pitchFamily="2" charset="2"/>
              </a:rPr>
              <a:t>, yang ditentukan dan dibentuk oleh</a:t>
            </a:r>
          </a:p>
          <a:p>
            <a:pPr marL="914400" lvl="1" indent="-457200">
              <a:buFont typeface="Wingdings" panose="05000000000000000000" pitchFamily="2" charset="2"/>
              <a:buChar char="p"/>
            </a:pPr>
            <a:r>
              <a:rPr lang="en-US" altLang="en-US" sz="2000">
                <a:solidFill>
                  <a:schemeClr val="tx2"/>
                </a:solidFill>
                <a:sym typeface="Wingdings" panose="05000000000000000000" pitchFamily="2" charset="2"/>
              </a:rPr>
              <a:t>Stakeholder</a:t>
            </a:r>
            <a:r>
              <a:rPr lang="en-US" altLang="en-US" sz="2000">
                <a:sym typeface="Wingdings" panose="05000000000000000000" pitchFamily="2" charset="2"/>
              </a:rPr>
              <a:t> (organisasi, institusi, atau orang yang dipengaruhi oleh atau dengan kepentingan tertentu terhadap organisasi dan proses bisnisnya) yang memiliki</a:t>
            </a:r>
          </a:p>
          <a:p>
            <a:pPr marL="914400" lvl="1" indent="-457200">
              <a:buFont typeface="Wingdings" panose="05000000000000000000" pitchFamily="2" charset="2"/>
              <a:buChar char="p"/>
            </a:pPr>
            <a:r>
              <a:rPr lang="en-US" altLang="en-US" sz="2000">
                <a:solidFill>
                  <a:schemeClr val="tx2"/>
                </a:solidFill>
                <a:sym typeface="Wingdings" panose="05000000000000000000" pitchFamily="2" charset="2"/>
              </a:rPr>
              <a:t>Ekspektasi</a:t>
            </a:r>
            <a:r>
              <a:rPr lang="en-US" altLang="en-US" sz="2000">
                <a:sym typeface="Wingdings" panose="05000000000000000000" pitchFamily="2" charset="2"/>
              </a:rPr>
              <a:t> terhadap produk/servis yang diberikan organisasi melalui</a:t>
            </a:r>
          </a:p>
          <a:p>
            <a:pPr marL="914400" lvl="1" indent="-457200">
              <a:buFont typeface="Wingdings" panose="05000000000000000000" pitchFamily="2" charset="2"/>
              <a:buChar char="p"/>
            </a:pPr>
            <a:r>
              <a:rPr lang="en-US" altLang="en-US" sz="2000">
                <a:solidFill>
                  <a:schemeClr val="tx2"/>
                </a:solidFill>
                <a:sym typeface="Wingdings" panose="05000000000000000000" pitchFamily="2" charset="2"/>
              </a:rPr>
              <a:t>Proses bisnis</a:t>
            </a:r>
            <a:r>
              <a:rPr lang="en-US" altLang="en-US" sz="2000">
                <a:sym typeface="Wingdings" panose="05000000000000000000" pitchFamily="2" charset="2"/>
              </a:rPr>
              <a:t> yang membuat, mendukung dan memungkinkan produksi produk/servis ini</a:t>
            </a:r>
          </a:p>
          <a:p>
            <a:pPr marL="914400" lvl="1" indent="-457200"/>
            <a:endParaRPr lang="en-US" altLang="en-US" sz="2000"/>
          </a:p>
          <a:p>
            <a:pPr marL="914400" lvl="1" indent="-457200"/>
            <a:endParaRPr lang="en-US" alt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9B1B07D-40D9-4107-AC67-663A48ED82A2}"/>
              </a:ext>
            </a:extLst>
          </p:cNvPr>
          <p:cNvSpPr>
            <a:spLocks noGrp="1" noChangeArrowheads="1"/>
          </p:cNvSpPr>
          <p:nvPr>
            <p:ph type="title"/>
          </p:nvPr>
        </p:nvSpPr>
        <p:spPr/>
        <p:txBody>
          <a:bodyPr/>
          <a:lstStyle/>
          <a:p>
            <a:r>
              <a:rPr lang="en-US" altLang="en-US" sz="3200" b="1">
                <a:solidFill>
                  <a:srgbClr val="FF3300"/>
                </a:solidFill>
              </a:rPr>
              <a:t>Dokumentasi Proses</a:t>
            </a:r>
          </a:p>
        </p:txBody>
      </p:sp>
      <p:sp>
        <p:nvSpPr>
          <p:cNvPr id="91144" name="Rectangle 8">
            <a:extLst>
              <a:ext uri="{FF2B5EF4-FFF2-40B4-BE49-F238E27FC236}">
                <a16:creationId xmlns:a16="http://schemas.microsoft.com/office/drawing/2014/main" id="{C5B22DF2-78EB-404D-93BC-C2DE5A3BFF3D}"/>
              </a:ext>
            </a:extLst>
          </p:cNvPr>
          <p:cNvSpPr>
            <a:spLocks noGrp="1" noChangeArrowheads="1"/>
          </p:cNvSpPr>
          <p:nvPr>
            <p:ph type="subTitle" idx="4294967295"/>
          </p:nvPr>
        </p:nvSpPr>
        <p:spPr>
          <a:xfrm>
            <a:off x="533400" y="1143000"/>
            <a:ext cx="8108950" cy="4735513"/>
          </a:xfrm>
          <a:noFill/>
          <a:ln/>
        </p:spPr>
        <p:txBody>
          <a:bodyPr/>
          <a:lstStyle/>
          <a:p>
            <a:pPr marL="357188" indent="-357188">
              <a:buClr>
                <a:schemeClr val="tx1"/>
              </a:buClr>
              <a:buFont typeface="Wingdings" panose="05000000000000000000" pitchFamily="2" charset="2"/>
              <a:buNone/>
            </a:pPr>
            <a:r>
              <a:rPr lang="en-US" altLang="en-US" sz="2600"/>
              <a:t>Tahapan dalam mendokumentasikan proses:</a:t>
            </a:r>
          </a:p>
          <a:p>
            <a:pPr marL="357188" indent="-357188">
              <a:buClr>
                <a:schemeClr val="tx1"/>
              </a:buClr>
              <a:buFont typeface="Wingdings" panose="05000000000000000000" pitchFamily="2" charset="2"/>
              <a:buNone/>
            </a:pPr>
            <a:r>
              <a:rPr lang="en-US" altLang="en-US" sz="2100"/>
              <a:t>1. Definisikan dan deskripsikan proses secara kualitatif, tepatnya menggunakan relationship mapping. Sehingga menjawab pertanyaan berikut;</a:t>
            </a:r>
          </a:p>
          <a:p>
            <a:pPr marL="536575" lvl="1" indent="0">
              <a:buClr>
                <a:schemeClr val="tx1"/>
              </a:buClr>
              <a:buFont typeface="Wingdings" panose="05000000000000000000" pitchFamily="2" charset="2"/>
              <a:buChar char="Ø"/>
            </a:pPr>
            <a:r>
              <a:rPr lang="en-US" altLang="en-US" sz="1800"/>
              <a:t> Siapakah konsumen dan output dari proses?</a:t>
            </a:r>
          </a:p>
          <a:p>
            <a:pPr marL="536575" lvl="1" indent="0">
              <a:buClr>
                <a:schemeClr val="tx1"/>
              </a:buClr>
              <a:buFont typeface="Wingdings" panose="05000000000000000000" pitchFamily="2" charset="2"/>
              <a:buChar char="Ø"/>
            </a:pPr>
            <a:r>
              <a:rPr lang="en-US" altLang="en-US" sz="1800"/>
              <a:t> Siapakan supplier dan input dari proses?</a:t>
            </a:r>
          </a:p>
          <a:p>
            <a:pPr marL="536575" lvl="1" indent="0">
              <a:buClr>
                <a:schemeClr val="tx1"/>
              </a:buClr>
              <a:buFont typeface="Wingdings" panose="05000000000000000000" pitchFamily="2" charset="2"/>
              <a:buChar char="Ø"/>
            </a:pPr>
            <a:r>
              <a:rPr lang="en-US" altLang="en-US" sz="1800"/>
              <a:t> Bagaimana aktivitas aliran internal proses?</a:t>
            </a:r>
          </a:p>
          <a:p>
            <a:pPr marL="357188" indent="-357188">
              <a:buClr>
                <a:schemeClr val="tx1"/>
              </a:buClr>
              <a:buFont typeface="Wingdings" panose="05000000000000000000" pitchFamily="2" charset="2"/>
              <a:buNone/>
            </a:pPr>
            <a:r>
              <a:rPr lang="en-US" altLang="en-US" sz="2100"/>
              <a:t>2. Konstruksikan flowchart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TotalTime>
  <Words>1230</Words>
  <Application>Microsoft Office PowerPoint</Application>
  <PresentationFormat>On-screen Show (4:3)</PresentationFormat>
  <Paragraphs>151</Paragraphs>
  <Slides>26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Wingdings</vt:lpstr>
      <vt:lpstr>Office Theme</vt:lpstr>
      <vt:lpstr>Visio</vt:lpstr>
      <vt:lpstr>Pemodelan Proses Bisnis</vt:lpstr>
      <vt:lpstr>Outline </vt:lpstr>
      <vt:lpstr>Dokumentasi proses</vt:lpstr>
      <vt:lpstr>Kapan dokumentasi proses dilakukan</vt:lpstr>
      <vt:lpstr>1) Dokumentasi Proses Menunggu Proyek Peningkatan</vt:lpstr>
      <vt:lpstr>2) Dokumentasi Proses di Awal Improvement Journey</vt:lpstr>
      <vt:lpstr>Mana yang sebaiknya digunakan?</vt:lpstr>
      <vt:lpstr>Identifikasi proses bisnis</vt:lpstr>
      <vt:lpstr>Dokumentasi Proses</vt:lpstr>
      <vt:lpstr>Teknik Pembuatan Dokumentasi Proses</vt:lpstr>
      <vt:lpstr>Relationship Mapping</vt:lpstr>
      <vt:lpstr>Relationship Mapping</vt:lpstr>
      <vt:lpstr>Contoh Kasus Relationship Mapping (1)</vt:lpstr>
      <vt:lpstr>Contoh Kasus Relationship Mapping (2)</vt:lpstr>
      <vt:lpstr>Relationship Mapping untuk Supply Process</vt:lpstr>
      <vt:lpstr>Flowchart</vt:lpstr>
      <vt:lpstr>Simbol-simbol Flowchart</vt:lpstr>
      <vt:lpstr>Contoh Flowchart</vt:lpstr>
      <vt:lpstr>Contoh Kasus Flowchart</vt:lpstr>
      <vt:lpstr>Flowchart untuk Proses Filing</vt:lpstr>
      <vt:lpstr>Cross-Functional Flowchart</vt:lpstr>
      <vt:lpstr>Cross-Functional Flowchart untuk proses supply</vt:lpstr>
      <vt:lpstr>Informasi lain dalam Cross-functional flowchart</vt:lpstr>
      <vt:lpstr>Contoh Several-Leveled Flowchart</vt:lpstr>
      <vt:lpstr>Paper &amp; Pencil or PC</vt:lpstr>
      <vt:lpstr>Process Ownership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user7</dc:creator>
  <cp:lastModifiedBy>core</cp:lastModifiedBy>
  <cp:revision>12</cp:revision>
  <dcterms:created xsi:type="dcterms:W3CDTF">2019-02-05T15:29:14Z</dcterms:created>
  <dcterms:modified xsi:type="dcterms:W3CDTF">2019-02-28T22:37:49Z</dcterms:modified>
</cp:coreProperties>
</file>