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9" r:id="rId2"/>
    <p:sldId id="272" r:id="rId3"/>
    <p:sldId id="290" r:id="rId4"/>
    <p:sldId id="305" r:id="rId5"/>
    <p:sldId id="306" r:id="rId6"/>
    <p:sldId id="307" r:id="rId7"/>
    <p:sldId id="303" r:id="rId8"/>
    <p:sldId id="304" r:id="rId9"/>
    <p:sldId id="273" r:id="rId10"/>
    <p:sldId id="274" r:id="rId11"/>
    <p:sldId id="262" r:id="rId12"/>
    <p:sldId id="282" r:id="rId13"/>
    <p:sldId id="286" r:id="rId14"/>
    <p:sldId id="275" r:id="rId15"/>
    <p:sldId id="276" r:id="rId16"/>
    <p:sldId id="277" r:id="rId17"/>
    <p:sldId id="264" r:id="rId18"/>
    <p:sldId id="278" r:id="rId19"/>
    <p:sldId id="279" r:id="rId20"/>
    <p:sldId id="283" r:id="rId21"/>
    <p:sldId id="287" r:id="rId22"/>
    <p:sldId id="284" r:id="rId23"/>
    <p:sldId id="289" r:id="rId24"/>
    <p:sldId id="28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285" r:id="rId41"/>
    <p:sldId id="325" r:id="rId42"/>
    <p:sldId id="308" r:id="rId43"/>
    <p:sldId id="26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03C3B8C-14AA-4521-B076-1DA9203CFC96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D49FE08-D6FD-4570-BC80-D757E4A9A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21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fld id="{EE8BD939-2003-4B9E-8B0E-C0CD7BC44DF6}" type="slidenum">
              <a:rPr lang="en-GB" sz="1400">
                <a:solidFill>
                  <a:srgbClr val="000000"/>
                </a:solidFill>
                <a:ea typeface="DejaVuSans" charset="0"/>
                <a:cs typeface="DejaVuSans" charset="0"/>
              </a:rPr>
              <a:pPr/>
              <a:t>7</a:t>
            </a:fld>
            <a:endParaRPr lang="en-GB" sz="140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545306" y="1111252"/>
            <a:ext cx="4167188" cy="55562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endParaRPr lang="en-US"/>
          </a:p>
        </p:txBody>
      </p:sp>
      <p:sp>
        <p:nvSpPr>
          <p:cNvPr id="46084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1"/>
            <a:ext cx="5025629" cy="411056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fld id="{5350633D-6B6F-43D4-8264-16FA795FBA23}" type="slidenum">
              <a:rPr lang="en-GB" sz="1400">
                <a:solidFill>
                  <a:srgbClr val="000000"/>
                </a:solidFill>
                <a:ea typeface="DejaVuSans" charset="0"/>
                <a:cs typeface="DejaVuSans" charset="0"/>
              </a:rPr>
              <a:pPr/>
              <a:t>8</a:t>
            </a:fld>
            <a:endParaRPr lang="en-GB" sz="1400">
              <a:solidFill>
                <a:srgbClr val="000000"/>
              </a:solidFill>
              <a:ea typeface="DejaVuSans" charset="0"/>
              <a:cs typeface="DejaVuSans" charset="0"/>
            </a:endParaRPr>
          </a:p>
        </p:txBody>
      </p:sp>
      <p:sp>
        <p:nvSpPr>
          <p:cNvPr id="47107" name="Text Box 1"/>
          <p:cNvSpPr txBox="1">
            <a:spLocks noChangeArrowheads="1"/>
          </p:cNvSpPr>
          <p:nvPr/>
        </p:nvSpPr>
        <p:spPr bwMode="auto">
          <a:xfrm>
            <a:off x="545306" y="1111252"/>
            <a:ext cx="4167188" cy="55562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chemeClr val="bg1"/>
                </a:solidFill>
                <a:latin typeface="Times New Roman" pitchFamily="16" charset="0"/>
                <a:ea typeface="AR PL ShanHeiSun Uni" charset="0"/>
                <a:cs typeface="AR PL ShanHeiSun Uni" charset="0"/>
              </a:defRPr>
            </a:lvl9pPr>
          </a:lstStyle>
          <a:p>
            <a:endParaRPr lang="en-US"/>
          </a:p>
        </p:txBody>
      </p:sp>
      <p:sp>
        <p:nvSpPr>
          <p:cNvPr id="4710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0" y="4343401"/>
            <a:ext cx="5025629" cy="411056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08734-49A1-4D64-B4BF-688E18A27920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A487B-6FB2-4B88-9C51-2859DB38F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B5856-9E3E-4B29-A4D4-5C34A7FE9140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09C69-75FB-4A7A-ACCC-9A36454CD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59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1520-C15D-43A6-892F-52D2E0CF51E4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1E372-4222-4E6A-ADC1-C9B4C1A46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43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 userDrawn="1"/>
        </p:nvSpPr>
        <p:spPr>
          <a:xfrm>
            <a:off x="533400" y="1524000"/>
            <a:ext cx="4419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1"/>
            <a:ext cx="5486400" cy="609599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6400800"/>
            <a:ext cx="1828800" cy="304800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2" name="Content Placeholder 41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1600200" cy="3810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6600"/>
                </a:solidFill>
                <a:latin typeface="Franklin Gothic Demi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1905000" cy="533400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rgbClr val="006600"/>
                </a:solidFill>
                <a:latin typeface="Franklin Gothic Medium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5833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2630487" cy="609600"/>
          </a:xfrm>
        </p:spPr>
        <p:txBody>
          <a:bodyPr anchor="b">
            <a:noAutofit/>
          </a:bodyPr>
          <a:lstStyle>
            <a:lvl1pPr marL="0" indent="0">
              <a:buNone/>
              <a:defRPr sz="4000">
                <a:solidFill>
                  <a:srgbClr val="006600"/>
                </a:solidFill>
                <a:latin typeface="Franklin Gothic Demi Cond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648200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9674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2"/>
          </a:xfrm>
        </p:spPr>
        <p:txBody>
          <a:bodyPr>
            <a:normAutofit/>
          </a:bodyPr>
          <a:lstStyle>
            <a:lvl1pPr>
              <a:defRPr sz="4000"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47800"/>
            <a:ext cx="8229600" cy="4495800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934200" y="6477000"/>
            <a:ext cx="17526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6881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857500"/>
            <a:ext cx="335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anklin Gothic Demi Cond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6324600"/>
            <a:ext cx="1524000" cy="3810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rgbClr val="006600"/>
                </a:solidFill>
                <a:latin typeface="Franklin Gothic Demi Con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0575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8FB4F-3BF6-4F12-9C94-C70737A02716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9304-AF41-4B87-8489-B8186C8D4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87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98D32-4AC2-459C-85D3-34F04525CE43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654C2-D2F9-4E83-9444-5EF6B989F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8FE82-A257-4DE0-963D-D8DE99CB0914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3BA02-4D61-4ECA-992E-0CC7C1AEC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E4E7-26A1-4B94-87C4-39D499511B61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03B88-4822-4159-801F-2DB7E5495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51D60-9F9C-4756-9287-9D6127D42AD7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9FD0-B9F8-47BC-99A9-78E1D7D89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72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79926-6A83-4334-8C98-37D5D4995AFF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62AE-A6AA-4A1F-A7B4-42F76353E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0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1D60-A234-4170-B646-28A039AC6C27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2F77A-20C3-4AE1-8511-648B4E6B7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1B7D2-C63F-4818-A0ED-C27857572F19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CFC9-DD7C-48F7-BA9D-4EDDD592E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55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86636F-82CC-43C9-93C6-FCADE914AE0F}" type="datetimeFigureOut">
              <a:rPr lang="en-US"/>
              <a:pPr>
                <a:defRPr/>
              </a:pPr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1EF408-65F1-4196-BE72-CCBF08500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.upnyk.ac.id/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54864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quarter" idx="11"/>
          </p:nvPr>
        </p:nvSpPr>
        <p:spPr>
          <a:xfrm>
            <a:off x="609600" y="5562600"/>
            <a:ext cx="3200400" cy="381000"/>
          </a:xfrm>
        </p:spPr>
        <p:txBody>
          <a:bodyPr/>
          <a:lstStyle/>
          <a:p>
            <a:pPr eaLnBrk="1" hangingPunct="1"/>
            <a:r>
              <a:rPr lang="en-US" smtClean="0"/>
              <a:t>Rifki Indra, S.Kom., M.Eng.</a:t>
            </a:r>
          </a:p>
          <a:p>
            <a:pPr eaLnBrk="1" hangingPunct="1"/>
            <a:r>
              <a:rPr lang="en-US" smtClean="0">
                <a:hlinkClick r:id="rId2"/>
              </a:rPr>
              <a:t>http://learning.upnyk.ac.id/</a:t>
            </a:r>
            <a:r>
              <a:rPr lang="en-US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0" y="2362200"/>
            <a:ext cx="3276600" cy="381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 smtClean="0"/>
              <a:t>Minggu</a:t>
            </a:r>
            <a:r>
              <a:rPr lang="en-US" dirty="0" smtClean="0"/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Placeholder 1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3962400" cy="609600"/>
          </a:xfrm>
        </p:spPr>
        <p:txBody>
          <a:bodyPr/>
          <a:lstStyle/>
          <a:p>
            <a:pPr eaLnBrk="1" hangingPunct="1"/>
            <a:r>
              <a:rPr lang="en-US" smtClean="0"/>
              <a:t>Manfaat 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id-ID" dirty="0" smtClean="0"/>
              <a:t>Jaringan untuk perusahaan</a:t>
            </a:r>
          </a:p>
          <a:p>
            <a:pPr lvl="1"/>
            <a:r>
              <a:rPr lang="id-ID" dirty="0" smtClean="0"/>
              <a:t>Resource sharing</a:t>
            </a:r>
          </a:p>
          <a:p>
            <a:pPr lvl="1"/>
            <a:r>
              <a:rPr lang="id-ID" dirty="0" smtClean="0"/>
              <a:t>High reliability</a:t>
            </a:r>
          </a:p>
          <a:p>
            <a:pPr lvl="1"/>
            <a:r>
              <a:rPr lang="id-ID" dirty="0" smtClean="0"/>
              <a:t>Saving money</a:t>
            </a:r>
          </a:p>
          <a:p>
            <a:pPr lvl="1"/>
            <a:r>
              <a:rPr lang="en-US" dirty="0"/>
              <a:t>S</a:t>
            </a:r>
            <a:r>
              <a:rPr lang="id-ID" dirty="0" smtClean="0"/>
              <a:t>kalabilitas</a:t>
            </a:r>
          </a:p>
          <a:p>
            <a:pPr>
              <a:buFont typeface="Arial" charset="0"/>
              <a:buChar char="•"/>
            </a:pPr>
            <a:r>
              <a:rPr lang="id-ID" dirty="0" smtClean="0"/>
              <a:t>Jaringan untuk umum</a:t>
            </a:r>
          </a:p>
          <a:p>
            <a:pPr lvl="1"/>
            <a:r>
              <a:rPr lang="id-ID" dirty="0" smtClean="0"/>
              <a:t>Akses informasi kapan saja &amp; dimana saja</a:t>
            </a:r>
          </a:p>
          <a:p>
            <a:pPr lvl="1"/>
            <a:r>
              <a:rPr lang="id-ID" dirty="0" smtClean="0"/>
              <a:t>Komunikasi &amp; interaksi sosial</a:t>
            </a:r>
          </a:p>
          <a:p>
            <a:pPr lvl="1"/>
            <a:r>
              <a:rPr lang="id-ID" dirty="0" smtClean="0"/>
              <a:t>Hiburan interaktif</a:t>
            </a:r>
          </a:p>
          <a:p>
            <a:pPr eaLnBrk="1" hangingPunct="1"/>
            <a:endParaRPr lang="en-US" dirty="0" smtClean="0"/>
          </a:p>
        </p:txBody>
      </p:sp>
      <p:sp>
        <p:nvSpPr>
          <p:cNvPr id="922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7239000" cy="609600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cs typeface="Arial" charset="0"/>
              </a:rPr>
              <a:t>Dampak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kehidupan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	</a:t>
            </a:r>
          </a:p>
          <a:p>
            <a:pPr eaLnBrk="1" hangingPunct="1">
              <a:defRPr/>
            </a:pPr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US" dirty="0" smtClean="0"/>
          </a:p>
        </p:txBody>
      </p:sp>
      <p:sp>
        <p:nvSpPr>
          <p:cNvPr id="1024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" y="1219200"/>
            <a:ext cx="7883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2578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Dampak</a:t>
            </a:r>
            <a:r>
              <a:rPr lang="en-US" dirty="0" smtClean="0"/>
              <a:t> lain</a:t>
            </a:r>
          </a:p>
        </p:txBody>
      </p:sp>
      <p:sp>
        <p:nvSpPr>
          <p:cNvPr id="1126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254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63246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Data Networking Components</a:t>
            </a:r>
          </a:p>
        </p:txBody>
      </p:sp>
      <p:sp>
        <p:nvSpPr>
          <p:cNvPr id="1229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3" name="Rectangle 3"/>
          <p:cNvSpPr>
            <a:spLocks noChangeArrowheads="1"/>
          </p:cNvSpPr>
          <p:nvPr/>
        </p:nvSpPr>
        <p:spPr bwMode="auto">
          <a:xfrm>
            <a:off x="4479925" y="3294063"/>
            <a:ext cx="18415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chemeClr val="tx2"/>
              </a:solidFill>
            </a:endParaRPr>
          </a:p>
          <a:p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2971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4000" kern="1200">
                <a:solidFill>
                  <a:srgbClr val="006600"/>
                </a:solidFill>
                <a:latin typeface="Franklin Gothic Demi Cond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err="1" smtClean="0"/>
              <a:t>Komponen</a:t>
            </a:r>
            <a:r>
              <a:rPr lang="en-US" sz="2000" dirty="0" smtClean="0"/>
              <a:t> </a:t>
            </a:r>
            <a:r>
              <a:rPr lang="en-US" sz="2000" dirty="0" err="1" smtClean="0"/>
              <a:t>utama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:</a:t>
            </a:r>
          </a:p>
          <a:p>
            <a:pPr lvl="1" fontAlgn="auto">
              <a:lnSpc>
                <a:spcPct val="85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 Devices</a:t>
            </a:r>
          </a:p>
          <a:p>
            <a:pPr lvl="2" fontAlgn="auto">
              <a:lnSpc>
                <a:spcPct val="85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These are used to communicate with one another</a:t>
            </a:r>
          </a:p>
          <a:p>
            <a:pPr lvl="1" fontAlgn="auto">
              <a:lnSpc>
                <a:spcPct val="85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 Medium</a:t>
            </a:r>
          </a:p>
          <a:p>
            <a:pPr lvl="2" fontAlgn="auto">
              <a:lnSpc>
                <a:spcPct val="85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This is how the devices are connected together</a:t>
            </a:r>
          </a:p>
          <a:p>
            <a:pPr lvl="1" fontAlgn="auto">
              <a:lnSpc>
                <a:spcPct val="85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 Messages</a:t>
            </a:r>
          </a:p>
          <a:p>
            <a:pPr lvl="2" fontAlgn="auto">
              <a:lnSpc>
                <a:spcPct val="85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Information that travels over the medium</a:t>
            </a:r>
          </a:p>
          <a:p>
            <a:pPr lvl="1" fontAlgn="auto">
              <a:lnSpc>
                <a:spcPct val="85000"/>
              </a:lnSpc>
              <a:spcAft>
                <a:spcPts val="0"/>
              </a:spcAft>
              <a:buFontTx/>
              <a:buChar char="–"/>
              <a:defRPr/>
            </a:pPr>
            <a:r>
              <a:rPr lang="en-US" dirty="0" smtClean="0">
                <a:solidFill>
                  <a:srgbClr val="FF0000"/>
                </a:solidFill>
              </a:rPr>
              <a:t> Rules</a:t>
            </a:r>
          </a:p>
          <a:p>
            <a:pPr lvl="2" fontAlgn="auto">
              <a:lnSpc>
                <a:spcPct val="85000"/>
              </a:lnSpc>
              <a:spcAft>
                <a:spcPts val="0"/>
              </a:spcAft>
              <a:buFontTx/>
              <a:buChar char="•"/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Governs how messages flow across network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793081"/>
            <a:ext cx="5056188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76200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Characteristic Architecture Network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Four characteristics that are addressed by network architecture </a:t>
            </a:r>
            <a:r>
              <a:rPr lang="en-US" dirty="0" smtClean="0"/>
              <a:t>design : </a:t>
            </a:r>
            <a:endParaRPr lang="en-US" dirty="0"/>
          </a:p>
          <a:p>
            <a:pPr lvl="1">
              <a:buFontTx/>
              <a:buChar char="–"/>
            </a:pPr>
            <a:r>
              <a:rPr lang="en-US" dirty="0"/>
              <a:t>Fault tolerance</a:t>
            </a:r>
          </a:p>
          <a:p>
            <a:pPr lvl="1">
              <a:buFontTx/>
              <a:buChar char="–"/>
            </a:pPr>
            <a:r>
              <a:rPr lang="en-US" dirty="0"/>
              <a:t>Scalability</a:t>
            </a:r>
          </a:p>
          <a:p>
            <a:pPr lvl="1">
              <a:buFontTx/>
              <a:buChar char="–"/>
            </a:pPr>
            <a:r>
              <a:rPr lang="en-US" dirty="0"/>
              <a:t>Quality of service</a:t>
            </a:r>
          </a:p>
          <a:p>
            <a:pPr lvl="1">
              <a:buFontTx/>
              <a:buChar char="–"/>
            </a:pPr>
            <a:r>
              <a:rPr lang="en-US" dirty="0"/>
              <a:t>Security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434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41" name="AutoShape 2" descr="data:image/jpeg;base64,/9j/4AAQSkZJRgABAQAAAQABAAD/2wCEAAkGBxITEBIQEBQVFBEUFxcVFxcYFBcSFBcYFRcWFxQWFBUYHSggGB8lHRQVITEiJSkrLi4uFx8zODMsNygtLisBCgoKDg0OGxAQGywkICQsLC4wLC8sLC80LCwsLSwsLywtNCwsLCwsLCwsLCwwLCwsLCwsLCwsLCwsLCwsLCwsLP/AABEIALQA7gMBEQACEQEDEQH/xAAcAAEAAgMBAQEAAAAAAAAAAAAABQYDBAcCAQj/xAA+EAACAQIDBAYGBwgDAQAAAAAAAQIDEQQFIQYSMVFBYXGBkaEHEyIyscEUJEJDYtHwI1Jyc4KSouFEY8Iz/8QAGwEBAAIDAQEAAAAAAAAAAAAAAAMEAQIFBgf/xAAxEQEAAgECBAMHBAEFAAAAAAAAAQIDBBEFEiExMkFRE0JhcZGhsSKB0fDhFBUjUsH/2gAMAwEAAhEDEQA/AO4AAAAAAAAAAADDisXTpx3qs4wXOTS+JmImezS+SlI3tOyHq7YYKLt61PsjJ/IkjDefJTtxPTV955jtngn97/jL8jPsL+jEcU0s+838JnuGqaQrQb5byT8GaTjtHeFjHq8F/DaEijRYAAAAAAAAAAAAAAAAAAAAAAAAAAA81JqKcpNJLVtuyXawxMxEbyoG0e3bblSwmiWjqvi/4F0drLmPT+dnntZxid5ph+v8KTiK85y36kpTlzk3J+LLMREdnCvkted7TvLEZaAADcwWaV6X/wAqs4LjZSe7/bwNbUrbvCfFqcuLwWmFnyz0g1o6V4Kouae5L4NPyILaaJ7Orh43kr0yV3+y55NtHh8Sv2c7T/cl7Mu5dPcVr4rV7u3p9dhzx+mevpKWI1sAAAAAAAAAAAAAAAAAAAAAA8zmknJuySu3ySERuxa0VibT2hy7bHaiWIk6NJtUFx5za6X1dR0MWHk6z3eS1/E7aj9NOlfz/fRViZywAAAAAAH1MMxOy4bObb1KbVPE3qU+G9xnHrf7y8ytk08T1q7Wi4vak8ubrHr5x/Lo+HrxnGM4NSjJXTWqaKcxt0l6Wl63iLVneGQw2AAAAAAAAAAAAAAAAAAAAo3pBzyy+jwf8Tv0vgu5a+Bd02PaOeXl+N6znvGmr2jrb+P/AFzwsuKAAAAAAAAAAFj2O2jeGqbk3ehN+1+Bv7a+ZDmxc0bx3dThuunBflt4Z+3xdXhNNKSd01dNcGmc962JiY3h6DIAAAAAAAAAAAAAAAAAYsVXVOE6kuEYuT7lczWN52R5ckY6Tee0Ru4tm2KlUqOcuMm5PtZ1ttoiIeA55yXtkt3mWiYZAAAAB5qVFFOUmoxWrbdku1sTO3dtWs2nasbyiam1GET3fWX61GTXjYinPT1Xq8L1Vo35fvDfwWYUqqvSnGXNJ6rtXE3retu0qubT5cM/8lZhsmyEAAdL9HObupRlh56ypW3X+B8F3P5FLUU2nf1ep4PqZyY5x2938LiVnZAAAAAAAAAAAAAAAAACN2joVamFrU6EYyqyjaKlLci31ys7eBtS3LaJQanD7bFbHvtv0cLzPK88ouc6mB9ZC/3b37LqUW5PwLH+qtv2cr/YsUViItKIobXUt7crwnRmtGpK9n16JrvRJXU1nv0Uc3Bc1OtJi32/v1SuEzWhU0p1IN8r2fgyaMlZ7S5+TSZsfjrMN02V3wAB1DYTIY08P62rFSqVddUnaH2Vrz495Qz5Oa20PWcK0kYsXPaOs/h82r9HWAx0Gp0o0qtnu1acVCafQ2lpJdTIHWfnnN9mauDxU6M9KlKWk46X6YyjyTRNWvnDnZ8sRvSy3ZdXc6cZS97g+1dJepO8PKZ8cUyTEdmybIX0Mp3YjFunjqXKbdN/1LTzsRZ670l0OF5eTU1+PR145z2IAAAAAAAAAAAAAAAAAAAGlmeUYfER3cRRp1Vw9uCl4N8AKhnPoiyqutKLoS6JUZblv6XeL8AKniPQxi6T+pZh7HRCrBq3VdNp+CN65LV7SrZdHgyzvesTKEx+z+d4W7q4WOJglfeou7supa3/AKWTV1No7udl4Jht4JmPu3sgy3G4lx+pYilFtXlUShFK+t95qXkSxqayo24LmrPSYn7O50obsVFdCS8CjL09Y2jZ6DLinpGhCtmFSULOyhBtc4rXUu4qTyvM8Q1VfbTy+TQyvBXlGmul6vkulk1rRSu7nYcVtVmikef4dDymNKjFKnFJ9MtN59rOda9rd3sMGmxYI2pDYzBUa8d2rFPoUtN9djFL2rPQz6bFnja8fv5qXgMG6WYUaXG1anZ81vJ38C/N4tjmfg8rXT2w6yuP0tH0djOc9iAAAAAAAAAAAAAAAAAAAAAAAAADHXrxhFzm1GK1beiRmImZ2hpe9aVm1p2iFD2m2zclKnh/Zp2alUeknfioro7S5i0+3WzzWt4zN98eDt6/x6KBUr9C4eZZmXIrT1bGWYndk31FXU+F2uDbRmt8kzHNbdJTele45v1gSmymH9fj41X7tGCb/id1H4vwJ4tti29Zcm2KMnEOb/rWN/n1dHIHWAAAAAAAAAAAAAAAAAAAAAAAACLzzPKeGjeXtTfCCer63yXWS4sVsk9FDXcQxaWu9us+Uf3tDmm0W0VStK9R6fZpp2iuTfPtL9MdccdHktRq82stvado9PL/ACrdas5O7/0Zmd2K0ivSGBs1SbCZi1YtG0pcWS2K8Xr3hJ5BmdKg2sTTjPeklGUrbqTS0s+DuUcmOaPU6TWU1Fd46THeFozDIaOIjv4f9jV5J/s5dTX2X1o0jbfqsX5uWeXuumz+X0cHRjSc4779qcrpOT/JdBm9t5R6fD7OvXrM9Zn4pelXjL3ZKXY0zVOyAAAAAAAAAAAAAAAAAAAAAAAI7Ps0WHoyqP3uEFzk+HcSYsfPbZT12rrpcM3nv5fNyfNcwlJyqze9OT/XgdTaKRtDws2vqMk3vPWe6DlK+rI1qI26MU5GG8QtGy6jCk6rV5ybs+NktLLkUs9pm2z03C8FaYufbrP4Sk1SqpuUU+1a+JFEzHZ0L46X8URKGzLJ6Ek04JrjZ6rTVG05LT3lFTSYaTvWu0/BvZDi2vYf2Xb8jRYTtam5SU49OkvkwNnI96OLppdKkn2brf5AXMAAAAAAAAAAAAAAAAAAAAAABzv0hY7exEKS4U4375/6S8S/pa7V3eS49l580Y/KI+8qJjKl5vq0JrT1c3FXarWmzCWGtVkaymrC8ZRQTw9OKeu758fmc+872l67T15cVY+BhcPOF1NNK7s+i3Rqapn2rxAiK0/V1FLo4P5fICyZdmCstQLHsxR36s6/2Yrcj1t23vBW8QLQAAAAAAAAAAAAAAAAAAAAAAA5HtdWvja/VK3gkjpYPBDxPFJ5tVdVpPVmyGOzFIw3hq1TWU9U7kGcqKUJOzXDlYp5abTu9HodRGSkUnvC44TNIta8CJfZpOjLVpfrsA1cTgcLNWl8WBpZZstUq4hQpYjdoWcn7G9NJPgndLXm/MDqGBwcKVONKmrRj3vrbfSwM4AAAAAAAAAAAAAAAAAAAAAACMzTIMPiL+tpre/eXsy8Vx7zeuS1e0qufRYc/jr19UPH0fYLpVR/1v5G/t7q8cK08eU/VljsFgF93J9tSf5mPbXbxw3Tx7v3lljsRgF9xF9rk/ma+0t6pY0WCPdZY7H4Bf8AGpd8b/Exz29W8abDHuwoG1ez9NYuoqF6MUo2jDSKe7q0jVOr1XKay++nbuA+U8gk/fqVHfrt8AOlejnCRpRqwj+F6ttvj0sC5gAAAAAAAAAAAAAAAAAAAAAAAGhnGaww8N+erfuxXFv9dJJjxTknaFPW67HpMfPf9o9XO862kxNVt+sdKHKL3bd61Zfrp6Vh5LLxfUZ7dJ2j0hWFmdWEt6nVqqXPfkvK4mtZ8mcebLWd4tMJ3K/SHiqVlVUa8ev2Z90kviiC+Cs9ujqYOKZadL/qdD2a2loYyDlSbjOPvU5W349enFdZWvSaz1dzT6mmeu9forefa4qs+tLwijRYV/NcXCjuynopSjDvk7JsDbowAtWxvv1F+FfFgWkAAAAAAAAAAAAAAAAAAAAAAB4rVFGLlJ2jFNt8ktWZiN52hre8UrNrdo6uX5zmbrVJVZvRXt1RXA6+KkY67PnWu1V9Xnm8/KPkquNxDm79C4I1tO6bFjikfFqyNU0MMzEpIZsozOeGrwr0/eg+HRKP2ovtRHevNGy3p804rxaF/wARi1VqTqx92b3l2NKxRmNnqq25oiY81czvDKrXwlKWsZ4iimua302vBGGyfwkOPa/JgWPZeSVVrnH4MC0gAAAAAAAAAAAAAAAAAAAAAAIDbfEOGEkl9qUY9z1fwJ9NG+SHK4zkmuktt57Q5ZmNb2VHnx7jo2l4zBTrujZGi3DxIw3hinwMS3hrzNUsL/lulKC/Cvgc+3d6/FG1I+UNRK+YYH+fB+DZhul6KtUqR5Tmv8mBMZHUtXh13XigLiAAAAAAAAAAAAAAAAAAAAABilV5AVX0hX+iJ8qkfO6LGmn9bk8arvpv3hzHEyu+4vS8pjjaGCRqkh4kG0MU+BiUkNeXE1lNWOsL9QlaCXJJeRzpewjpEQwYVXx2Df8A3R/9BlL1tMRXXKpLz1+YG3hZ2nB8pJ+YF3VVAZAAAAAAAAAAAAAAAAAAAAxVZdAGvUqW0Ajc6wP0ihUot23lo+UlrF+JtS3LO6HUYYzY5pPm49WpyjKUJq04PdkuTR0q25o3eLy4px2mtmORlpDxLgYbwwzMS3hnybL3XrKC0jFOcnyjBXfwt3kWS3LC9o8M5csQuKp6FF6lr4ZfXcJ/Nj8JAS2bO2LrLnJPxigMlCXkBc6NdOMXzSYGzTqd6AzgAAAAAAAAAAAAAAAAADXqcQNSXEDzOVlcCrbVZEsQvWwSVaK/vS4Rl18mS4svJPXs53ENFGorvHij7/BzurBpuLVmnZp6NMv77vKzWaztPdikGYeadGU5KMVdv9amlrREbynw4rZLctY6r3kmChh8NUirOpOL35246e6upFG9+aXqdLpowU28/OSEtDRaR9CX17C/zL+EZMCWzqX1qb5xg/8AH/QH2hLzAtOVzvSj1XXgwN2m9QN+m9EB6AAAAAAAAAAAAAAAAAMdWNwNOrHpA18Q9AIXG4iVmormBVc1wFSrLeau+enxN6ZLV7K2o0eLP446+qPhs5Ub1aS8SSdRZUrwjBE7zvP7pTB5PGnzbIbWm07y6GLFTFXlpGyQk1uOPDRryMJEH9MsrctOIGPJ629i1U6KcW79F5aLyuBL5hVvWUucV5Nge6cgLLk0nuR62/C7Al4LVASFPggPQAAAAAAAAAAAAAAAAAA1qtHQDVqUufADWnhU+H67wMMsF+rgYJ5f1eX5AYKmBA0sTgG1+kBB4zZved1Jxb5fMDYy/I3SjZdoDG4Oekkr2/VgPODpzk0t1rtXAC7ZfQ3YpLlZASdCiBtAAAAAAAAAAAAAAAAAAAAA8OmgMcsOgPDwwHl4ZgY5UOfmBieF6gPLwa5APoi5APoS5AZaOC5IDcp0EgMwAAAAAAAAAAAAAAAAAAAAAAAAAAADQHzdXIBurkAsB9AAAAAAAAAAAAD/2Q==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5277642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66294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sederhana</a:t>
            </a:r>
            <a:endParaRPr lang="en-US" dirty="0" smtClean="0"/>
          </a:p>
        </p:txBody>
      </p:sp>
      <p:sp>
        <p:nvSpPr>
          <p:cNvPr id="1536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 Interface card (NIC)</a:t>
            </a: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1676400"/>
            <a:ext cx="50577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410200" cy="609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Macam-macam</a:t>
            </a:r>
            <a:r>
              <a:rPr lang="en-US" dirty="0" smtClean="0"/>
              <a:t> media 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638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57200" y="1066800"/>
            <a:ext cx="3352800" cy="3188732"/>
            <a:chOff x="457200" y="1222568"/>
            <a:chExt cx="3657232" cy="31887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1222568"/>
              <a:ext cx="3657232" cy="3044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36397" y="4041968"/>
              <a:ext cx="1214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Fiber Optic</a:t>
              </a:r>
              <a:endParaRPr lang="en-US" dirty="0"/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661805"/>
              </p:ext>
            </p:extLst>
          </p:nvPr>
        </p:nvGraphicFramePr>
        <p:xfrm>
          <a:off x="3962400" y="1752600"/>
          <a:ext cx="48767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490"/>
                <a:gridCol w="1121103"/>
                <a:gridCol w="1121103"/>
                <a:gridCol w="11211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Lenght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Harga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 base FX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400m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Up to 1Gbps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Mahal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 base SX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275m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1000 base LX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3-10km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733800"/>
            <a:ext cx="414337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Macam-macam</a:t>
            </a:r>
            <a:r>
              <a:rPr lang="en-US" dirty="0" smtClean="0"/>
              <a:t> media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741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48006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47" y="3962400"/>
            <a:ext cx="2313626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039997"/>
              </p:ext>
            </p:extLst>
          </p:nvPr>
        </p:nvGraphicFramePr>
        <p:xfrm>
          <a:off x="3962400" y="4364182"/>
          <a:ext cx="4800601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67"/>
                <a:gridCol w="1066800"/>
                <a:gridCol w="1303867"/>
                <a:gridCol w="13038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Jenis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Lenght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Harga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 5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Max 100m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Murah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Up</a:t>
                      </a:r>
                      <a:r>
                        <a:rPr lang="en-US" baseline="0" dirty="0" smtClean="0"/>
                        <a:t> to 100 Mbps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 5e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 6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Type connections of UTP </a:t>
            </a:r>
            <a:endParaRPr lang="en-US" dirty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</p:txBody>
      </p:sp>
      <p:sp>
        <p:nvSpPr>
          <p:cNvPr id="1843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6696833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/>
              <a:t>Type connections of UTP </a:t>
            </a:r>
            <a:endParaRPr lang="en-US" dirty="0" smtClean="0"/>
          </a:p>
        </p:txBody>
      </p:sp>
      <p:sp>
        <p:nvSpPr>
          <p:cNvPr id="19459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9460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04950"/>
            <a:ext cx="73818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4876800" cy="609600"/>
          </a:xfrm>
        </p:spPr>
        <p:txBody>
          <a:bodyPr/>
          <a:lstStyle/>
          <a:p>
            <a:pPr eaLnBrk="1" hangingPunct="1"/>
            <a:r>
              <a:rPr lang="en-US" smtClean="0"/>
              <a:t>Overview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 smtClean="0"/>
              <a:t>Komunikasi</a:t>
            </a:r>
            <a:r>
              <a:rPr lang="en-US" dirty="0" smtClean="0"/>
              <a:t> data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Jarkom</a:t>
            </a:r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smtClean="0"/>
              <a:t>Data networking components</a:t>
            </a:r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smtClean="0"/>
              <a:t>Media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smtClean="0"/>
              <a:t>Devices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endParaRPr lang="en-US" dirty="0" smtClean="0"/>
          </a:p>
          <a:p>
            <a:pPr marL="457200" indent="-457200" eaLnBrk="1" hangingPunct="1">
              <a:buFont typeface="Arial" charset="0"/>
              <a:buAutoNum type="arabicPeriod"/>
            </a:pPr>
            <a:endParaRPr lang="en-US" dirty="0" smtClean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r>
              <a:rPr lang="en-US" dirty="0" smtClean="0"/>
              <a:t>UTP straight VS Cross Over</a:t>
            </a:r>
          </a:p>
        </p:txBody>
      </p:sp>
      <p:sp>
        <p:nvSpPr>
          <p:cNvPr id="2048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48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8750"/>
            <a:ext cx="8229599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577" y="2170607"/>
            <a:ext cx="785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switch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2179905"/>
            <a:ext cx="774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5577" y="449580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86200" y="30480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3718625"/>
            <a:ext cx="769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54102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type </a:t>
            </a:r>
            <a:r>
              <a:rPr lang="en-US" dirty="0" err="1" smtClean="0"/>
              <a:t>kabel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Straight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devices yang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beda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Cross over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devices yang </a:t>
            </a:r>
            <a:r>
              <a:rPr lang="en-US" dirty="0" err="1" smtClean="0"/>
              <a:t>fungsinya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Router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Router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membagi</a:t>
            </a:r>
            <a:r>
              <a:rPr lang="en-US" dirty="0" smtClean="0"/>
              <a:t> </a:t>
            </a:r>
            <a:r>
              <a:rPr lang="en-US" dirty="0" err="1" smtClean="0"/>
              <a:t>protokol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Penghubung</a:t>
            </a:r>
            <a:r>
              <a:rPr lang="en-US" dirty="0" smtClean="0"/>
              <a:t> 2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paket</a:t>
            </a:r>
            <a:r>
              <a:rPr lang="en-US" dirty="0" smtClean="0"/>
              <a:t> data </a:t>
            </a:r>
            <a:r>
              <a:rPr lang="en-US" dirty="0" err="1" smtClean="0"/>
              <a:t>tertentu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alamat</a:t>
            </a:r>
            <a:r>
              <a:rPr lang="en-US" dirty="0" smtClean="0"/>
              <a:t> </a:t>
            </a:r>
            <a:r>
              <a:rPr lang="en-US" dirty="0" err="1" smtClean="0"/>
              <a:t>tujuan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2150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/>
          <a:lstStyle/>
          <a:p>
            <a:r>
              <a:rPr lang="en-US" dirty="0" err="1" smtClean="0"/>
              <a:t>Fungsi</a:t>
            </a:r>
            <a:r>
              <a:rPr lang="en-US" dirty="0" smtClean="0"/>
              <a:t> Switch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Switch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perangkat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LAN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LAN </a:t>
            </a:r>
            <a:r>
              <a:rPr lang="en-US" dirty="0" err="1" smtClean="0"/>
              <a:t>lainnya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Fungsi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Penghubung</a:t>
            </a:r>
            <a:r>
              <a:rPr lang="en-US" dirty="0" smtClean="0"/>
              <a:t> LAN 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Membatasi</a:t>
            </a:r>
            <a:r>
              <a:rPr lang="en-US" dirty="0" smtClean="0"/>
              <a:t> broadcast massage </a:t>
            </a:r>
          </a:p>
          <a:p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</p:txBody>
      </p:sp>
      <p:sp>
        <p:nvSpPr>
          <p:cNvPr id="21508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9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Swicth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Hub </a:t>
            </a:r>
            <a:r>
              <a:rPr lang="en-US" dirty="0" err="1" smtClean="0"/>
              <a:t>dan</a:t>
            </a:r>
            <a:r>
              <a:rPr lang="en-US" dirty="0" smtClean="0"/>
              <a:t> Bridge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32656"/>
              </p:ext>
            </p:extLst>
          </p:nvPr>
        </p:nvGraphicFramePr>
        <p:xfrm>
          <a:off x="304800" y="1295400"/>
          <a:ext cx="8610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44800"/>
                <a:gridCol w="287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Swicth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Hub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Bridge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Managable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Non </a:t>
                      </a:r>
                      <a:r>
                        <a:rPr lang="en-US" sz="2400" dirty="0" err="1" smtClean="0"/>
                        <a:t>Managable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Manage/Non </a:t>
                      </a:r>
                      <a:r>
                        <a:rPr lang="en-US" sz="2400" dirty="0" err="1" smtClean="0"/>
                        <a:t>Managable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</a:t>
                      </a:r>
                      <a:r>
                        <a:rPr lang="en-US" sz="2400" baseline="0" dirty="0" smtClean="0"/>
                        <a:t> multiple network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Meneruskan</a:t>
                      </a:r>
                      <a:r>
                        <a:rPr lang="en-US" sz="2400" dirty="0" smtClean="0"/>
                        <a:t> network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Frame</a:t>
                      </a:r>
                      <a:r>
                        <a:rPr lang="en-US" sz="2400" baseline="0" dirty="0" smtClean="0"/>
                        <a:t> filtering</a:t>
                      </a:r>
                      <a:endParaRPr lang="en-US" sz="24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Harga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/>
                        <a:t>****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Harga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/>
                        <a:t>*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Harga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smtClean="0"/>
                        <a:t>**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Penghubung</a:t>
                      </a:r>
                      <a:r>
                        <a:rPr lang="en-US" sz="2400" dirty="0" smtClean="0"/>
                        <a:t> 2 LAN yang </a:t>
                      </a:r>
                      <a:r>
                        <a:rPr lang="en-US" sz="2400" dirty="0" err="1" smtClean="0"/>
                        <a:t>berbeda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Penghubung</a:t>
                      </a:r>
                      <a:r>
                        <a:rPr lang="en-US" sz="2400" baseline="0" dirty="0" smtClean="0"/>
                        <a:t> PC </a:t>
                      </a:r>
                      <a:r>
                        <a:rPr lang="en-US" sz="2400" baseline="0" dirty="0" err="1" smtClean="0"/>
                        <a:t>ke</a:t>
                      </a:r>
                      <a:r>
                        <a:rPr lang="en-US" sz="2400" baseline="0" dirty="0" smtClean="0"/>
                        <a:t> switch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Penghubung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jaringan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dengan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transmisi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yg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berbeda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Bekerja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layer 2-3 OSI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Bekerja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layer 1 OSI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/>
                        <a:t>Bekerja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pada</a:t>
                      </a:r>
                      <a:r>
                        <a:rPr lang="en-US" sz="2400" dirty="0" smtClean="0"/>
                        <a:t> layer 1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atau</a:t>
                      </a:r>
                      <a:r>
                        <a:rPr lang="en-US" sz="2400" dirty="0" smtClean="0"/>
                        <a:t> 2 OSI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09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Klasifikasi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Geografis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447800"/>
            <a:ext cx="8458200" cy="4495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LAN (local area network) = 10m-1km</a:t>
            </a:r>
          </a:p>
          <a:p>
            <a:pPr marL="514350" indent="-514350">
              <a:buAutoNum type="arabicPeriod"/>
            </a:pPr>
            <a:r>
              <a:rPr lang="en-US" dirty="0" smtClean="0"/>
              <a:t>MAN (metropolitan area network) = approximately 10km</a:t>
            </a:r>
          </a:p>
          <a:p>
            <a:pPr marL="514350" indent="-514350">
              <a:buAutoNum type="arabicPeriod"/>
            </a:pPr>
            <a:r>
              <a:rPr lang="en-US" dirty="0" smtClean="0"/>
              <a:t>WAN (wide area network) = 100-1000km</a:t>
            </a:r>
          </a:p>
          <a:p>
            <a:pPr marL="514350" indent="-514350">
              <a:buAutoNum type="arabicPeriod"/>
            </a:pPr>
            <a:r>
              <a:rPr lang="en-US" dirty="0" smtClean="0"/>
              <a:t>Wireless</a:t>
            </a:r>
          </a:p>
          <a:p>
            <a:pPr marL="514350" indent="-514350">
              <a:buAutoNum type="arabicPeriod"/>
            </a:pPr>
            <a:r>
              <a:rPr lang="en-US" dirty="0" smtClean="0"/>
              <a:t>Internetwork (</a:t>
            </a:r>
            <a:r>
              <a:rPr lang="en-US" dirty="0" err="1" smtClean="0"/>
              <a:t>inet</a:t>
            </a:r>
            <a:r>
              <a:rPr lang="en-US" dirty="0" smtClean="0"/>
              <a:t>) = 10.000km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5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skema</a:t>
            </a:r>
            <a:r>
              <a:rPr lang="en-US" dirty="0" smtClean="0"/>
              <a:t> </a:t>
            </a:r>
            <a:r>
              <a:rPr lang="en-US" dirty="0" err="1" smtClean="0"/>
              <a:t>lintasan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data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</a:t>
            </a:r>
            <a:r>
              <a:rPr lang="en-US" dirty="0" smtClean="0"/>
              <a:t>host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lainnya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yang </a:t>
            </a:r>
            <a:r>
              <a:rPr lang="en-US" dirty="0" err="1" smtClean="0"/>
              <a:t>dikenal</a:t>
            </a:r>
            <a:r>
              <a:rPr lang="en-US" dirty="0" smtClean="0"/>
              <a:t> :</a:t>
            </a:r>
          </a:p>
          <a:p>
            <a:pPr marL="514350" indent="-514350">
              <a:buAutoNum type="arabicPeriod"/>
            </a:pPr>
            <a:r>
              <a:rPr lang="en-US" dirty="0" smtClean="0"/>
              <a:t>Star</a:t>
            </a:r>
          </a:p>
          <a:p>
            <a:pPr marL="514350" indent="-514350">
              <a:buAutoNum type="arabicPeriod"/>
            </a:pPr>
            <a:r>
              <a:rPr lang="en-US" dirty="0" smtClean="0"/>
              <a:t>Tree</a:t>
            </a:r>
          </a:p>
          <a:p>
            <a:pPr marL="514350" indent="-514350">
              <a:buAutoNum type="arabicPeriod"/>
            </a:pPr>
            <a:r>
              <a:rPr lang="en-US" dirty="0" smtClean="0"/>
              <a:t>Bus</a:t>
            </a:r>
          </a:p>
          <a:p>
            <a:pPr marL="514350" indent="-514350">
              <a:buAutoNum type="arabicPeriod"/>
            </a:pPr>
            <a:r>
              <a:rPr lang="en-US" dirty="0" smtClean="0"/>
              <a:t>Ring</a:t>
            </a:r>
          </a:p>
          <a:p>
            <a:pPr marL="514350" indent="-514350">
              <a:buAutoNum type="arabicPeriod"/>
            </a:pPr>
            <a:r>
              <a:rPr lang="en-US" dirty="0" smtClean="0"/>
              <a:t>Daisy chain</a:t>
            </a:r>
          </a:p>
          <a:p>
            <a:pPr marL="514350" indent="-514350">
              <a:buAutoNum type="arabicPeriod"/>
            </a:pPr>
            <a:r>
              <a:rPr lang="en-US" dirty="0" smtClean="0"/>
              <a:t>Mesh </a:t>
            </a:r>
            <a:r>
              <a:rPr lang="en-US" dirty="0" err="1" smtClean="0"/>
              <a:t>atau</a:t>
            </a:r>
            <a:r>
              <a:rPr lang="en-US" dirty="0" smtClean="0"/>
              <a:t> full connected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1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smtClean="0"/>
              <a:t>1. Star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Node </a:t>
            </a:r>
            <a:r>
              <a:rPr lang="en-US" dirty="0" err="1"/>
              <a:t>berkomunikasi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station lain </a:t>
            </a:r>
            <a:r>
              <a:rPr lang="en-US" dirty="0" err="1"/>
              <a:t>melalui</a:t>
            </a:r>
            <a:r>
              <a:rPr lang="en-US" dirty="0"/>
              <a:t> central node (Hub/Switch), Traffic data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node </a:t>
            </a:r>
            <a:r>
              <a:rPr lang="en-US" dirty="0" err="1"/>
              <a:t>ke</a:t>
            </a:r>
            <a:r>
              <a:rPr lang="en-US" dirty="0"/>
              <a:t> central node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node </a:t>
            </a:r>
            <a:r>
              <a:rPr lang="en-US" dirty="0" err="1"/>
              <a:t>tujuan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, </a:t>
            </a:r>
            <a:r>
              <a:rPr lang="en-US" dirty="0" err="1"/>
              <a:t>jaringan</a:t>
            </a:r>
            <a:r>
              <a:rPr lang="en-US" dirty="0"/>
              <a:t> lain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terputus</a:t>
            </a:r>
            <a:r>
              <a:rPr lang="en-US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786905" y="930420"/>
            <a:ext cx="3782291" cy="2529168"/>
            <a:chOff x="1488" y="1344"/>
            <a:chExt cx="2640" cy="1679"/>
          </a:xfrm>
        </p:grpSpPr>
        <p:pic>
          <p:nvPicPr>
            <p:cNvPr id="6" name="Picture 4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537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968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401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640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344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45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592" y="216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2270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hangingPunct="0"/>
              <a:r>
                <a:rPr lang="en-US" sz="1000"/>
                <a:t>Switch</a:t>
              </a:r>
            </a:p>
          </p:txBody>
        </p:sp>
        <p:cxnSp>
          <p:nvCxnSpPr>
            <p:cNvPr id="13" name="AutoShape 12"/>
            <p:cNvCxnSpPr>
              <a:cxnSpLocks noChangeShapeType="1"/>
              <a:stCxn id="12" idx="1"/>
            </p:cNvCxnSpPr>
            <p:nvPr/>
          </p:nvCxnSpPr>
          <p:spPr bwMode="auto">
            <a:xfrm flipH="1" flipV="1">
              <a:off x="1944" y="1920"/>
              <a:ext cx="648" cy="3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AutoShape 13"/>
            <p:cNvCxnSpPr>
              <a:cxnSpLocks noChangeShapeType="1"/>
              <a:stCxn id="12" idx="1"/>
            </p:cNvCxnSpPr>
            <p:nvPr/>
          </p:nvCxnSpPr>
          <p:spPr bwMode="auto">
            <a:xfrm flipH="1" flipV="1">
              <a:off x="2112" y="2160"/>
              <a:ext cx="48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AutoShape 14"/>
            <p:cNvCxnSpPr>
              <a:cxnSpLocks noChangeShapeType="1"/>
              <a:stCxn id="12" idx="1"/>
            </p:cNvCxnSpPr>
            <p:nvPr/>
          </p:nvCxnSpPr>
          <p:spPr bwMode="auto">
            <a:xfrm flipH="1">
              <a:off x="2256" y="2256"/>
              <a:ext cx="336" cy="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5"/>
            <p:cNvCxnSpPr>
              <a:cxnSpLocks noChangeShapeType="1"/>
              <a:stCxn id="12" idx="2"/>
            </p:cNvCxnSpPr>
            <p:nvPr/>
          </p:nvCxnSpPr>
          <p:spPr bwMode="auto">
            <a:xfrm>
              <a:off x="2736" y="2352"/>
              <a:ext cx="36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6"/>
            <p:cNvCxnSpPr>
              <a:cxnSpLocks noChangeShapeType="1"/>
              <a:stCxn id="12" idx="0"/>
            </p:cNvCxnSpPr>
            <p:nvPr/>
          </p:nvCxnSpPr>
          <p:spPr bwMode="auto">
            <a:xfrm flipV="1">
              <a:off x="2736" y="1727"/>
              <a:ext cx="360" cy="4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7"/>
            <p:cNvCxnSpPr>
              <a:cxnSpLocks noChangeShapeType="1"/>
              <a:stCxn id="12" idx="0"/>
            </p:cNvCxnSpPr>
            <p:nvPr/>
          </p:nvCxnSpPr>
          <p:spPr bwMode="auto">
            <a:xfrm flipH="1" flipV="1">
              <a:off x="2520" y="1728"/>
              <a:ext cx="216" cy="43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9" name="Picture 18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1536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968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353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2" name="AutoShape 21"/>
            <p:cNvCxnSpPr>
              <a:cxnSpLocks noChangeShapeType="1"/>
              <a:endCxn id="12" idx="3"/>
            </p:cNvCxnSpPr>
            <p:nvPr/>
          </p:nvCxnSpPr>
          <p:spPr bwMode="auto">
            <a:xfrm flipH="1">
              <a:off x="2880" y="1728"/>
              <a:ext cx="480" cy="5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2"/>
            <p:cNvCxnSpPr>
              <a:cxnSpLocks noChangeShapeType="1"/>
              <a:endCxn id="12" idx="3"/>
            </p:cNvCxnSpPr>
            <p:nvPr/>
          </p:nvCxnSpPr>
          <p:spPr bwMode="auto">
            <a:xfrm flipH="1">
              <a:off x="2880" y="2160"/>
              <a:ext cx="62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3"/>
            <p:cNvCxnSpPr>
              <a:cxnSpLocks noChangeShapeType="1"/>
              <a:endCxn id="12" idx="3"/>
            </p:cNvCxnSpPr>
            <p:nvPr/>
          </p:nvCxnSpPr>
          <p:spPr bwMode="auto">
            <a:xfrm flipH="1" flipV="1">
              <a:off x="2880" y="2256"/>
              <a:ext cx="432" cy="2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5" name="Picture 24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40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6" name="AutoShape 26"/>
            <p:cNvCxnSpPr>
              <a:cxnSpLocks noChangeShapeType="1"/>
              <a:stCxn id="12" idx="2"/>
            </p:cNvCxnSpPr>
            <p:nvPr/>
          </p:nvCxnSpPr>
          <p:spPr bwMode="auto">
            <a:xfrm flipH="1">
              <a:off x="2472" y="2352"/>
              <a:ext cx="264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0945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en-US" dirty="0" smtClean="0"/>
              <a:t> Star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43953"/>
              </p:ext>
            </p:extLst>
          </p:nvPr>
        </p:nvGraphicFramePr>
        <p:xfrm>
          <a:off x="1295400" y="1524000"/>
          <a:ext cx="60960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Kelebihan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Kekurangan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Akses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</a:t>
                      </a:r>
                      <a:r>
                        <a:rPr lang="en-US" sz="2000" dirty="0" smtClean="0"/>
                        <a:t> Station lain </a:t>
                      </a:r>
                      <a:r>
                        <a:rPr lang="en-US" sz="2000" dirty="0" err="1" smtClean="0"/>
                        <a:t>cepat</a:t>
                      </a:r>
                      <a:r>
                        <a:rPr lang="en-US" sz="2000" dirty="0" smtClean="0"/>
                        <a:t>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Bila</a:t>
                      </a:r>
                      <a:r>
                        <a:rPr lang="en-US" sz="2000" dirty="0" smtClean="0"/>
                        <a:t> traffic data </a:t>
                      </a:r>
                      <a:r>
                        <a:rPr lang="en-US" sz="2000" dirty="0" err="1" smtClean="0"/>
                        <a:t>cukup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tinggi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terjadi</a:t>
                      </a:r>
                      <a:r>
                        <a:rPr lang="en-US" sz="2000" dirty="0" smtClean="0"/>
                        <a:t> collision, </a:t>
                      </a:r>
                      <a:r>
                        <a:rPr lang="en-US" sz="2000" dirty="0" err="1" smtClean="0"/>
                        <a:t>maka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semua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komunikasi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ditunda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koneksi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dilanjutkan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cara</a:t>
                      </a:r>
                      <a:r>
                        <a:rPr lang="en-US" sz="2000" dirty="0" smtClean="0"/>
                        <a:t> random.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menerima</a:t>
                      </a:r>
                      <a:r>
                        <a:rPr lang="en-US" sz="2000" dirty="0" smtClean="0"/>
                        <a:t> workstation </a:t>
                      </a:r>
                      <a:r>
                        <a:rPr lang="en-US" sz="2000" dirty="0" err="1" smtClean="0"/>
                        <a:t>baru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selama</a:t>
                      </a:r>
                      <a:r>
                        <a:rPr lang="en-US" sz="2000" dirty="0" smtClean="0"/>
                        <a:t> port di central node </a:t>
                      </a:r>
                      <a:r>
                        <a:rPr lang="en-US" sz="2000" dirty="0" err="1" smtClean="0"/>
                        <a:t>masih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tersedia</a:t>
                      </a:r>
                      <a:r>
                        <a:rPr lang="en-US" sz="2000" dirty="0" smtClean="0"/>
                        <a:t>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Hub/Switch </a:t>
                      </a: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disusun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menambah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jumlah</a:t>
                      </a:r>
                      <a:r>
                        <a:rPr lang="en-US" sz="2000" dirty="0" smtClean="0"/>
                        <a:t> station yang </a:t>
                      </a:r>
                      <a:r>
                        <a:rPr lang="en-US" sz="2000" dirty="0" err="1" smtClean="0"/>
                        <a:t>terkoneksi</a:t>
                      </a:r>
                      <a:r>
                        <a:rPr lang="en-US" sz="2000" dirty="0" smtClean="0"/>
                        <a:t> di </a:t>
                      </a:r>
                      <a:r>
                        <a:rPr lang="en-US" sz="2000" dirty="0" err="1" smtClean="0"/>
                        <a:t>jaringan</a:t>
                      </a:r>
                      <a:r>
                        <a:rPr lang="en-US" sz="2000" dirty="0" smtClean="0"/>
                        <a:t>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User </a:t>
                      </a: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banyak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dibanding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topologi</a:t>
                      </a:r>
                      <a:r>
                        <a:rPr lang="en-US" sz="2000" dirty="0" smtClean="0"/>
                        <a:t> bus </a:t>
                      </a:r>
                      <a:r>
                        <a:rPr lang="en-US" sz="2000" dirty="0" err="1" smtClean="0"/>
                        <a:t>maupun</a:t>
                      </a:r>
                      <a:r>
                        <a:rPr lang="en-US" sz="2000" dirty="0" smtClean="0"/>
                        <a:t> 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2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en-US" dirty="0" smtClean="0"/>
              <a:t>2. Tree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. </a:t>
            </a:r>
            <a:r>
              <a:rPr lang="en-US" dirty="0" err="1"/>
              <a:t>Stasiun</a:t>
            </a:r>
            <a:r>
              <a:rPr lang="en-US" dirty="0"/>
              <a:t> yang </a:t>
            </a:r>
            <a:r>
              <a:rPr lang="en-US" dirty="0" err="1"/>
              <a:t>kedudukannya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menguasai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di </a:t>
            </a:r>
            <a:r>
              <a:rPr lang="en-US" dirty="0" err="1"/>
              <a:t>bawahnya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tergantung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stasiun</a:t>
            </a:r>
            <a:r>
              <a:rPr lang="en-US" dirty="0"/>
              <a:t> yang </a:t>
            </a:r>
            <a:r>
              <a:rPr lang="en-US" dirty="0" err="1"/>
              <a:t>kedudukannya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353674" y="744975"/>
            <a:ext cx="4419600" cy="3298971"/>
            <a:chOff x="1447800" y="1905000"/>
            <a:chExt cx="5943600" cy="39258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447800" y="1905000"/>
              <a:ext cx="1524000" cy="1716088"/>
              <a:chOff x="912" y="1584"/>
              <a:chExt cx="960" cy="1081"/>
            </a:xfrm>
          </p:grpSpPr>
          <p:pic>
            <p:nvPicPr>
              <p:cNvPr id="29" name="Picture 8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584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10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r>
                  <a:rPr lang="en-US" sz="1200"/>
                  <a:t>Switch</a:t>
                </a:r>
              </a:p>
            </p:txBody>
          </p:sp>
          <p:pic>
            <p:nvPicPr>
              <p:cNvPr id="31" name="Picture 11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016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12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2400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3" name="AutoShape 13"/>
              <p:cNvCxnSpPr>
                <a:cxnSpLocks noChangeShapeType="1"/>
                <a:endCxn id="30" idx="2"/>
              </p:cNvCxnSpPr>
              <p:nvPr/>
            </p:nvCxnSpPr>
            <p:spPr bwMode="auto">
              <a:xfrm flipV="1">
                <a:off x="1272" y="2256"/>
                <a:ext cx="43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AutoShape 14"/>
              <p:cNvCxnSpPr>
                <a:cxnSpLocks noChangeShapeType="1"/>
                <a:endCxn id="30" idx="1"/>
              </p:cNvCxnSpPr>
              <p:nvPr/>
            </p:nvCxnSpPr>
            <p:spPr bwMode="auto">
              <a:xfrm>
                <a:off x="1344" y="2149"/>
                <a:ext cx="192" cy="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5" name="AutoShape 15"/>
              <p:cNvCxnSpPr>
                <a:cxnSpLocks noChangeShapeType="1"/>
                <a:endCxn id="30" idx="0"/>
              </p:cNvCxnSpPr>
              <p:nvPr/>
            </p:nvCxnSpPr>
            <p:spPr bwMode="auto">
              <a:xfrm>
                <a:off x="1512" y="1849"/>
                <a:ext cx="192" cy="21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7" name="Line 17"/>
            <p:cNvSpPr>
              <a:spLocks noChangeShapeType="1"/>
            </p:cNvSpPr>
            <p:nvPr/>
          </p:nvSpPr>
          <p:spPr bwMode="auto">
            <a:xfrm>
              <a:off x="3886200" y="2362200"/>
              <a:ext cx="0" cy="3276600"/>
            </a:xfrm>
            <a:prstGeom prst="line">
              <a:avLst/>
            </a:prstGeom>
            <a:noFill/>
            <a:ln w="127000" cmpd="tri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18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029200"/>
              <a:ext cx="685800" cy="42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Line 20"/>
            <p:cNvSpPr>
              <a:spLocks noChangeShapeType="1"/>
            </p:cNvSpPr>
            <p:nvPr/>
          </p:nvSpPr>
          <p:spPr bwMode="auto">
            <a:xfrm>
              <a:off x="2971800" y="2819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1"/>
            <p:cNvSpPr>
              <a:spLocks noChangeShapeType="1"/>
            </p:cNvSpPr>
            <p:nvPr/>
          </p:nvSpPr>
          <p:spPr bwMode="auto">
            <a:xfrm>
              <a:off x="3124200" y="52578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 flipH="1">
              <a:off x="4816475" y="2511425"/>
              <a:ext cx="1524000" cy="1716088"/>
              <a:chOff x="912" y="1584"/>
              <a:chExt cx="960" cy="1081"/>
            </a:xfrm>
          </p:grpSpPr>
          <p:pic>
            <p:nvPicPr>
              <p:cNvPr id="22" name="Picture 23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584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r>
                  <a:rPr lang="en-US" sz="1200"/>
                  <a:t>Switch</a:t>
                </a:r>
              </a:p>
            </p:txBody>
          </p:sp>
          <p:pic>
            <p:nvPicPr>
              <p:cNvPr id="24" name="Picture 25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016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6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2400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6" name="AutoShape 27"/>
              <p:cNvCxnSpPr>
                <a:cxnSpLocks noChangeShapeType="1"/>
                <a:endCxn id="23" idx="2"/>
              </p:cNvCxnSpPr>
              <p:nvPr/>
            </p:nvCxnSpPr>
            <p:spPr bwMode="auto">
              <a:xfrm flipV="1">
                <a:off x="1272" y="2256"/>
                <a:ext cx="43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AutoShape 28"/>
              <p:cNvCxnSpPr>
                <a:cxnSpLocks noChangeShapeType="1"/>
                <a:endCxn id="23" idx="1"/>
              </p:cNvCxnSpPr>
              <p:nvPr/>
            </p:nvCxnSpPr>
            <p:spPr bwMode="auto">
              <a:xfrm flipH="1">
                <a:off x="1344" y="2149"/>
                <a:ext cx="192" cy="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AutoShape 29"/>
              <p:cNvCxnSpPr>
                <a:cxnSpLocks noChangeShapeType="1"/>
                <a:endCxn id="23" idx="0"/>
              </p:cNvCxnSpPr>
              <p:nvPr/>
            </p:nvCxnSpPr>
            <p:spPr bwMode="auto">
              <a:xfrm>
                <a:off x="1512" y="1849"/>
                <a:ext cx="192" cy="21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3962400" y="34290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31"/>
            <p:cNvGrpSpPr>
              <a:grpSpLocks/>
            </p:cNvGrpSpPr>
            <p:nvPr/>
          </p:nvGrpSpPr>
          <p:grpSpPr bwMode="auto">
            <a:xfrm flipH="1">
              <a:off x="5867400" y="4114800"/>
              <a:ext cx="1524000" cy="1716088"/>
              <a:chOff x="912" y="1584"/>
              <a:chExt cx="960" cy="1081"/>
            </a:xfrm>
          </p:grpSpPr>
          <p:pic>
            <p:nvPicPr>
              <p:cNvPr id="15" name="Picture 32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1584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33"/>
              <p:cNvSpPr>
                <a:spLocks noChangeArrowheads="1"/>
              </p:cNvSpPr>
              <p:nvPr/>
            </p:nvSpPr>
            <p:spPr bwMode="auto">
              <a:xfrm>
                <a:off x="1536" y="2064"/>
                <a:ext cx="336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 algn="ctr" eaLnBrk="0" hangingPunct="0"/>
                <a:r>
                  <a:rPr lang="en-US" sz="1200"/>
                  <a:t>Switch</a:t>
                </a:r>
              </a:p>
            </p:txBody>
          </p:sp>
          <p:pic>
            <p:nvPicPr>
              <p:cNvPr id="17" name="Picture 34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2" y="2016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35" descr="j0285750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6" y="2400"/>
                <a:ext cx="432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9" name="AutoShape 36"/>
              <p:cNvCxnSpPr>
                <a:cxnSpLocks noChangeShapeType="1"/>
                <a:endCxn id="16" idx="2"/>
              </p:cNvCxnSpPr>
              <p:nvPr/>
            </p:nvCxnSpPr>
            <p:spPr bwMode="auto">
              <a:xfrm flipV="1">
                <a:off x="1272" y="2256"/>
                <a:ext cx="432" cy="14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AutoShape 37"/>
              <p:cNvCxnSpPr>
                <a:cxnSpLocks noChangeShapeType="1"/>
                <a:endCxn id="16" idx="1"/>
              </p:cNvCxnSpPr>
              <p:nvPr/>
            </p:nvCxnSpPr>
            <p:spPr bwMode="auto">
              <a:xfrm flipH="1">
                <a:off x="1344" y="2149"/>
                <a:ext cx="192" cy="1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AutoShape 38"/>
              <p:cNvCxnSpPr>
                <a:cxnSpLocks noChangeShapeType="1"/>
                <a:endCxn id="16" idx="0"/>
              </p:cNvCxnSpPr>
              <p:nvPr/>
            </p:nvCxnSpPr>
            <p:spPr bwMode="auto">
              <a:xfrm>
                <a:off x="1512" y="1849"/>
                <a:ext cx="192" cy="21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4" name="Line 39"/>
            <p:cNvSpPr>
              <a:spLocks noChangeShapeType="1"/>
            </p:cNvSpPr>
            <p:nvPr/>
          </p:nvSpPr>
          <p:spPr bwMode="auto">
            <a:xfrm>
              <a:off x="4876800" y="3581400"/>
              <a:ext cx="99060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189795" y="318561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562855" y="155280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8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867400" cy="609600"/>
          </a:xfrm>
        </p:spPr>
        <p:txBody>
          <a:bodyPr/>
          <a:lstStyle/>
          <a:p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Data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1. </a:t>
            </a:r>
            <a:r>
              <a:rPr lang="en-GB" sz="2800" dirty="0" err="1" smtClean="0"/>
              <a:t>Komunikasi</a:t>
            </a:r>
            <a:r>
              <a:rPr lang="en-GB" sz="2800" dirty="0" smtClean="0"/>
              <a:t> </a:t>
            </a:r>
            <a:r>
              <a:rPr lang="en-GB" sz="2800" dirty="0" err="1"/>
              <a:t>adalah</a:t>
            </a:r>
            <a:r>
              <a:rPr lang="en-GB" sz="2800" dirty="0"/>
              <a:t> </a:t>
            </a:r>
            <a:r>
              <a:rPr lang="en-GB" sz="2800" dirty="0" err="1"/>
              <a:t>saling</a:t>
            </a:r>
            <a:r>
              <a:rPr lang="en-GB" sz="2800" dirty="0"/>
              <a:t> </a:t>
            </a:r>
            <a:r>
              <a:rPr lang="en-GB" sz="2800" dirty="0" err="1"/>
              <a:t>menyampaikan</a:t>
            </a:r>
            <a:r>
              <a:rPr lang="en-GB" sz="2800" dirty="0"/>
              <a:t> </a:t>
            </a:r>
            <a:r>
              <a:rPr lang="en-GB" sz="2800" dirty="0" err="1"/>
              <a:t>informasi</a:t>
            </a:r>
            <a:r>
              <a:rPr lang="en-GB" sz="2800" dirty="0"/>
              <a:t> </a:t>
            </a:r>
            <a:r>
              <a:rPr lang="en-GB" sz="2800" dirty="0" err="1"/>
              <a:t>kepada</a:t>
            </a:r>
            <a:r>
              <a:rPr lang="en-GB" sz="2800" dirty="0"/>
              <a:t> </a:t>
            </a:r>
            <a:r>
              <a:rPr lang="en-GB" sz="2800" dirty="0" err="1"/>
              <a:t>tujuan</a:t>
            </a:r>
            <a:r>
              <a:rPr lang="en-GB" sz="2800" dirty="0"/>
              <a:t> yang </a:t>
            </a:r>
            <a:r>
              <a:rPr lang="en-GB" sz="2800" dirty="0" err="1"/>
              <a:t>diinginkan</a:t>
            </a:r>
            <a:endParaRPr lang="en-GB" sz="2800" dirty="0"/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2. </a:t>
            </a:r>
            <a:r>
              <a:rPr lang="en-GB" sz="2800" dirty="0" err="1" smtClean="0"/>
              <a:t>Informasi</a:t>
            </a:r>
            <a:r>
              <a:rPr lang="en-GB" sz="2800" dirty="0" smtClean="0"/>
              <a:t> </a:t>
            </a:r>
            <a:r>
              <a:rPr lang="en-GB" sz="2800" dirty="0" err="1"/>
              <a:t>bisa</a:t>
            </a:r>
            <a:r>
              <a:rPr lang="en-GB" sz="2800" dirty="0"/>
              <a:t> </a:t>
            </a:r>
            <a:r>
              <a:rPr lang="en-GB" sz="2800" dirty="0" err="1"/>
              <a:t>berupa</a:t>
            </a:r>
            <a:r>
              <a:rPr lang="en-GB" sz="2800" dirty="0"/>
              <a:t> </a:t>
            </a:r>
            <a:r>
              <a:rPr lang="en-GB" sz="2800" dirty="0" err="1"/>
              <a:t>suara</a:t>
            </a:r>
            <a:r>
              <a:rPr lang="en-GB" sz="2800" dirty="0"/>
              <a:t> </a:t>
            </a:r>
            <a:r>
              <a:rPr lang="en-GB" sz="2800" dirty="0" err="1"/>
              <a:t>percakapan</a:t>
            </a:r>
            <a:r>
              <a:rPr lang="en-GB" sz="2800" dirty="0"/>
              <a:t> (voice), </a:t>
            </a:r>
            <a:r>
              <a:rPr lang="en-GB" sz="2800" dirty="0" err="1"/>
              <a:t>musik</a:t>
            </a:r>
            <a:r>
              <a:rPr lang="en-GB" sz="2800" dirty="0"/>
              <a:t> (audio), </a:t>
            </a:r>
            <a:r>
              <a:rPr lang="en-GB" sz="2800" dirty="0" err="1"/>
              <a:t>gambar</a:t>
            </a:r>
            <a:r>
              <a:rPr lang="en-GB" sz="2800" dirty="0"/>
              <a:t> </a:t>
            </a:r>
            <a:r>
              <a:rPr lang="en-GB" sz="2800" dirty="0" err="1"/>
              <a:t>diam</a:t>
            </a:r>
            <a:r>
              <a:rPr lang="en-GB" sz="2800" dirty="0"/>
              <a:t> (photo), </a:t>
            </a:r>
            <a:r>
              <a:rPr lang="en-GB" sz="2800" dirty="0" err="1"/>
              <a:t>gambar</a:t>
            </a:r>
            <a:r>
              <a:rPr lang="en-GB" sz="2800" dirty="0"/>
              <a:t> </a:t>
            </a:r>
            <a:r>
              <a:rPr lang="en-GB" sz="2800" dirty="0" err="1"/>
              <a:t>bergerak</a:t>
            </a:r>
            <a:r>
              <a:rPr lang="en-GB" sz="2800" dirty="0"/>
              <a:t> (video), </a:t>
            </a:r>
            <a:r>
              <a:rPr lang="en-GB" sz="2800" dirty="0" err="1"/>
              <a:t>atau</a:t>
            </a:r>
            <a:r>
              <a:rPr lang="en-GB" sz="2800" dirty="0"/>
              <a:t> data digital</a:t>
            </a:r>
          </a:p>
          <a:p>
            <a:pPr eaLnBrk="1" hangingPunct="1">
              <a:lnSpc>
                <a:spcPct val="12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800" dirty="0" smtClean="0"/>
              <a:t>3. </a:t>
            </a:r>
            <a:r>
              <a:rPr lang="en-GB" sz="2800" dirty="0" err="1" smtClean="0"/>
              <a:t>Komunikasi</a:t>
            </a:r>
            <a:r>
              <a:rPr lang="en-GB" sz="2800" dirty="0" smtClean="0"/>
              <a:t> </a:t>
            </a:r>
            <a:r>
              <a:rPr lang="en-GB" sz="2800" dirty="0" err="1"/>
              <a:t>bisa</a:t>
            </a:r>
            <a:r>
              <a:rPr lang="en-GB" sz="2800" dirty="0"/>
              <a:t> </a:t>
            </a:r>
            <a:r>
              <a:rPr lang="en-GB" sz="2800" dirty="0" err="1"/>
              <a:t>dilakukan</a:t>
            </a:r>
            <a:r>
              <a:rPr lang="en-GB" sz="2800" dirty="0"/>
              <a:t> </a:t>
            </a:r>
            <a:r>
              <a:rPr lang="en-GB" sz="2800" dirty="0" err="1"/>
              <a:t>diantara</a:t>
            </a:r>
            <a:r>
              <a:rPr lang="en-GB" sz="2800" dirty="0"/>
              <a:t> 2 </a:t>
            </a:r>
            <a:r>
              <a:rPr lang="en-GB" sz="2800" dirty="0" err="1"/>
              <a:t>atau</a:t>
            </a:r>
            <a:r>
              <a:rPr lang="en-GB" sz="2800" dirty="0"/>
              <a:t> </a:t>
            </a:r>
            <a:r>
              <a:rPr lang="en-GB" sz="2800" dirty="0" err="1"/>
              <a:t>lebih</a:t>
            </a:r>
            <a:r>
              <a:rPr lang="en-GB" sz="2800" dirty="0"/>
              <a:t> </a:t>
            </a:r>
            <a:r>
              <a:rPr lang="en-GB" sz="2800" dirty="0" err="1"/>
              <a:t>tempat</a:t>
            </a:r>
            <a:r>
              <a:rPr lang="en-GB" sz="2800" dirty="0"/>
              <a:t> yang </a:t>
            </a:r>
            <a:r>
              <a:rPr lang="en-GB" sz="2800" dirty="0" err="1"/>
              <a:t>berdekatan</a:t>
            </a:r>
            <a:r>
              <a:rPr lang="en-GB" sz="2800" dirty="0"/>
              <a:t> </a:t>
            </a:r>
            <a:r>
              <a:rPr lang="en-GB" sz="2800" dirty="0" err="1"/>
              <a:t>atau</a:t>
            </a:r>
            <a:r>
              <a:rPr lang="en-GB" sz="2800" dirty="0"/>
              <a:t> pun </a:t>
            </a:r>
            <a:r>
              <a:rPr lang="en-GB" sz="2800" dirty="0" err="1"/>
              <a:t>berjauhan</a:t>
            </a:r>
            <a:endParaRPr lang="en-GB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20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382335"/>
              </p:ext>
            </p:extLst>
          </p:nvPr>
        </p:nvGraphicFramePr>
        <p:xfrm>
          <a:off x="1295400" y="1752600"/>
          <a:ext cx="60198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Kelebihan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Kekurangan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Fleksibel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dapat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menambah</a:t>
                      </a:r>
                      <a:r>
                        <a:rPr lang="en-US" sz="2000" baseline="0" dirty="0" smtClean="0"/>
                        <a:t> station </a:t>
                      </a:r>
                      <a:r>
                        <a:rPr lang="en-US" sz="2000" baseline="0" dirty="0" err="1" smtClean="0"/>
                        <a:t>tanpa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memerhitungkan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geografis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Biaya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perawatan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mahal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Node </a:t>
                      </a:r>
                      <a:r>
                        <a:rPr lang="en-US" sz="2000" dirty="0" err="1" smtClean="0"/>
                        <a:t>tertinggi</a:t>
                      </a:r>
                      <a:r>
                        <a:rPr lang="en-US" sz="2000" dirty="0" smtClean="0"/>
                        <a:t> traffic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lebih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cepat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Traffic data node </a:t>
                      </a:r>
                      <a:r>
                        <a:rPr lang="en-US" sz="2000" dirty="0" err="1" smtClean="0"/>
                        <a:t>terendah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tergantung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rootnya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en-US" dirty="0" smtClean="0"/>
              <a:t>3. Bus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just"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Topologi</a:t>
            </a:r>
            <a:r>
              <a:rPr lang="en-US" sz="2400" dirty="0" smtClean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bentangan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kabel</a:t>
            </a:r>
            <a:r>
              <a:rPr lang="en-US" sz="2400" dirty="0"/>
              <a:t> yang </a:t>
            </a:r>
            <a:r>
              <a:rPr lang="en-US" sz="2400" dirty="0" err="1"/>
              <a:t>kedua</a:t>
            </a:r>
            <a:r>
              <a:rPr lang="en-US" sz="2400" dirty="0"/>
              <a:t> </a:t>
            </a:r>
            <a:r>
              <a:rPr lang="en-US" sz="2400" dirty="0" err="1"/>
              <a:t>ujungnya</a:t>
            </a:r>
            <a:r>
              <a:rPr lang="en-US" sz="2400" dirty="0"/>
              <a:t> </a:t>
            </a:r>
            <a:r>
              <a:rPr lang="en-US" sz="2400" dirty="0" err="1"/>
              <a:t>ditutup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disepanjang</a:t>
            </a:r>
            <a:r>
              <a:rPr lang="en-US" sz="2400" dirty="0"/>
              <a:t> </a:t>
            </a:r>
            <a:r>
              <a:rPr lang="en-US" sz="2400" dirty="0" err="1"/>
              <a:t>kabel</a:t>
            </a:r>
            <a:r>
              <a:rPr lang="en-US" sz="2400" dirty="0"/>
              <a:t> </a:t>
            </a:r>
            <a:r>
              <a:rPr lang="en-US" sz="2400" dirty="0" err="1"/>
              <a:t>dipasang</a:t>
            </a:r>
            <a:r>
              <a:rPr lang="en-US" sz="2400" dirty="0"/>
              <a:t> node-node.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en-US" sz="2400" dirty="0"/>
              <a:t>Signal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kabel</a:t>
            </a:r>
            <a:r>
              <a:rPr lang="en-US" sz="2400" dirty="0"/>
              <a:t> </a:t>
            </a:r>
            <a:r>
              <a:rPr lang="en-US" sz="2400" dirty="0" err="1"/>
              <a:t>dilewati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arah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collision </a:t>
            </a:r>
            <a:r>
              <a:rPr lang="en-US" sz="2400" dirty="0" err="1"/>
              <a:t>terjadi</a:t>
            </a:r>
            <a:r>
              <a:rPr lang="en-US" sz="2400" dirty="0"/>
              <a:t>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066800"/>
            <a:ext cx="4643717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1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en-US" dirty="0" smtClean="0"/>
              <a:t> Bus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054698"/>
              </p:ext>
            </p:extLst>
          </p:nvPr>
        </p:nvGraphicFramePr>
        <p:xfrm>
          <a:off x="1295400" y="1752600"/>
          <a:ext cx="6019800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Kelebihan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Kekurangan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Murah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karena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memakai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banyak</a:t>
                      </a:r>
                      <a:r>
                        <a:rPr lang="en-US" sz="2000" dirty="0" smtClean="0"/>
                        <a:t> media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kabel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dipakai</a:t>
                      </a:r>
                      <a:r>
                        <a:rPr lang="en-US" sz="2000" dirty="0" smtClean="0"/>
                        <a:t>.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Sering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terjadi</a:t>
                      </a:r>
                      <a:r>
                        <a:rPr lang="en-US" sz="2000" dirty="0" smtClean="0"/>
                        <a:t> deadlock/</a:t>
                      </a:r>
                      <a:r>
                        <a:rPr lang="en-US" sz="2000" dirty="0" err="1" smtClean="0"/>
                        <a:t>berhenti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sesaat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jika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satu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kabel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dipakai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oleh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1</a:t>
                      </a:r>
                      <a:r>
                        <a:rPr lang="en-US" sz="2000" baseline="0" dirty="0" smtClean="0"/>
                        <a:t> workstation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Setiap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komputer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dapat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terhubung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langsung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74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en-US" dirty="0" smtClean="0"/>
              <a:t>4. 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 yang </a:t>
            </a:r>
            <a:r>
              <a:rPr lang="en-US" dirty="0" err="1"/>
              <a:t>berisi</a:t>
            </a:r>
            <a:r>
              <a:rPr lang="en-US" dirty="0"/>
              <a:t> node-node. Signal </a:t>
            </a:r>
            <a:r>
              <a:rPr lang="en-US" dirty="0" err="1"/>
              <a:t>mengalir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menghindarkan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collision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data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96332" y="1107584"/>
            <a:ext cx="3691218" cy="2921000"/>
            <a:chOff x="1536" y="1392"/>
            <a:chExt cx="2448" cy="2016"/>
          </a:xfrm>
        </p:grpSpPr>
        <p:sp>
          <p:nvSpPr>
            <p:cNvPr id="6" name="Oval 4"/>
            <p:cNvSpPr>
              <a:spLocks noChangeAspect="1" noChangeArrowheads="1"/>
            </p:cNvSpPr>
            <p:nvPr/>
          </p:nvSpPr>
          <p:spPr bwMode="auto">
            <a:xfrm>
              <a:off x="1920" y="1584"/>
              <a:ext cx="1632" cy="163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7" name="Picture 5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208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" y="3025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0" y="1392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209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688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688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28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728"/>
              <a:ext cx="624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33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en-US" dirty="0" smtClean="0"/>
              <a:t> Ring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71715"/>
              </p:ext>
            </p:extLst>
          </p:nvPr>
        </p:nvGraphicFramePr>
        <p:xfrm>
          <a:off x="1295400" y="1752600"/>
          <a:ext cx="60198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Kelebihan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Kekurangan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Kegagalan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koneksi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akibat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gangguan</a:t>
                      </a:r>
                      <a:r>
                        <a:rPr lang="en-US" sz="2000" dirty="0" smtClean="0"/>
                        <a:t> media </a:t>
                      </a: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diatasi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lewat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jalur</a:t>
                      </a:r>
                      <a:r>
                        <a:rPr lang="en-US" sz="2000" dirty="0" smtClean="0"/>
                        <a:t> lain yang </a:t>
                      </a:r>
                      <a:r>
                        <a:rPr lang="en-US" sz="2000" dirty="0" err="1" smtClean="0"/>
                        <a:t>masih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terhubung</a:t>
                      </a:r>
                      <a:r>
                        <a:rPr lang="en-US" sz="20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smtClean="0"/>
                        <a:t>Data yang </a:t>
                      </a:r>
                      <a:r>
                        <a:rPr lang="en-US" sz="2000" dirty="0" err="1" smtClean="0"/>
                        <a:t>dikirim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bila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melalui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banyak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komputer</a:t>
                      </a:r>
                      <a:r>
                        <a:rPr lang="en-US" sz="2000" dirty="0" smtClean="0"/>
                        <a:t>, transfer </a:t>
                      </a:r>
                      <a:r>
                        <a:rPr lang="en-US" sz="2000" dirty="0" err="1" smtClean="0"/>
                        <a:t>menjadi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lambat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Penggunaan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sambungan</a:t>
                      </a:r>
                      <a:r>
                        <a:rPr lang="en-US" sz="2000" dirty="0" smtClean="0"/>
                        <a:t> point to point </a:t>
                      </a:r>
                      <a:r>
                        <a:rPr lang="en-US" sz="2000" dirty="0" err="1" smtClean="0"/>
                        <a:t>membuat</a:t>
                      </a:r>
                      <a:r>
                        <a:rPr lang="en-US" sz="2000" dirty="0" smtClean="0"/>
                        <a:t> transmission error </a:t>
                      </a: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diperkecil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92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en-US" dirty="0" smtClean="0"/>
              <a:t>5. Daisy chain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peralihan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 Bus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topologi</a:t>
            </a:r>
            <a:r>
              <a:rPr lang="en-US" dirty="0"/>
              <a:t> ring, di </a:t>
            </a:r>
            <a:r>
              <a:rPr lang="en-US" dirty="0" err="1"/>
              <a:t>mana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lain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kabel</a:t>
            </a:r>
            <a:r>
              <a:rPr lang="en-US" dirty="0"/>
              <a:t>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segmen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utuh</a:t>
            </a:r>
            <a:r>
              <a:rPr lang="en-US" dirty="0"/>
              <a:t>.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terhubung</a:t>
            </a:r>
            <a:r>
              <a:rPr lang="en-US" dirty="0"/>
              <a:t> </a:t>
            </a:r>
            <a:r>
              <a:rPr lang="en-US" dirty="0" err="1"/>
              <a:t>seri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765854" y="889543"/>
            <a:ext cx="3505200" cy="2895600"/>
            <a:chOff x="816" y="1296"/>
            <a:chExt cx="3552" cy="2544"/>
          </a:xfrm>
        </p:grpSpPr>
        <p:pic>
          <p:nvPicPr>
            <p:cNvPr id="6" name="Picture 4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332"/>
              <a:ext cx="67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1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640"/>
              <a:ext cx="67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016"/>
              <a:ext cx="67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296"/>
              <a:ext cx="67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AutoShape 14"/>
            <p:cNvCxnSpPr>
              <a:cxnSpLocks noChangeShapeType="1"/>
            </p:cNvCxnSpPr>
            <p:nvPr/>
          </p:nvCxnSpPr>
          <p:spPr bwMode="auto">
            <a:xfrm rot="-5400000">
              <a:off x="2764" y="2064"/>
              <a:ext cx="280" cy="225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15"/>
            <p:cNvCxnSpPr>
              <a:cxnSpLocks noChangeShapeType="1"/>
            </p:cNvCxnSpPr>
            <p:nvPr/>
          </p:nvCxnSpPr>
          <p:spPr bwMode="auto">
            <a:xfrm rot="5400000" flipH="1">
              <a:off x="2822" y="1430"/>
              <a:ext cx="212" cy="22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AutoShape 16"/>
            <p:cNvCxnSpPr>
              <a:cxnSpLocks noChangeShapeType="1"/>
            </p:cNvCxnSpPr>
            <p:nvPr/>
          </p:nvCxnSpPr>
          <p:spPr bwMode="auto">
            <a:xfrm rot="-5400000">
              <a:off x="2774" y="758"/>
              <a:ext cx="308" cy="2208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AutoShape 17"/>
            <p:cNvCxnSpPr>
              <a:cxnSpLocks noChangeShapeType="1"/>
            </p:cNvCxnSpPr>
            <p:nvPr/>
          </p:nvCxnSpPr>
          <p:spPr bwMode="auto">
            <a:xfrm rot="5400000">
              <a:off x="1248" y="3312"/>
              <a:ext cx="96" cy="96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241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en-US" dirty="0" smtClean="0"/>
              <a:t> daisy chain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172090"/>
              </p:ext>
            </p:extLst>
          </p:nvPr>
        </p:nvGraphicFramePr>
        <p:xfrm>
          <a:off x="1295400" y="1752600"/>
          <a:ext cx="6019800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Kelebihan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Kekurangan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Instalasi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pemeliharaan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mudah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murah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Kurang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handal</a:t>
                      </a:r>
                      <a:endParaRPr lang="en-US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sesuai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perkembangan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jaman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2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15962"/>
          </a:xfrm>
        </p:spPr>
        <p:txBody>
          <a:bodyPr/>
          <a:lstStyle/>
          <a:p>
            <a:r>
              <a:rPr lang="en-US" dirty="0" smtClean="0"/>
              <a:t>6. Mesh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en-US" dirty="0" smtClean="0"/>
          </a:p>
          <a:p>
            <a:pPr algn="just" eaLnBrk="1" hangingPunct="1"/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penuh</a:t>
            </a:r>
            <a:r>
              <a:rPr lang="en-US" dirty="0"/>
              <a:t>.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Mesh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sentral</a:t>
            </a:r>
            <a:r>
              <a:rPr lang="en-US" dirty="0"/>
              <a:t> </a:t>
            </a:r>
            <a:r>
              <a:rPr lang="en-US" dirty="0" err="1"/>
              <a:t>dikurangi</a:t>
            </a:r>
            <a:r>
              <a:rPr lang="en-US" dirty="0"/>
              <a:t> 1.</a:t>
            </a:r>
          </a:p>
          <a:p>
            <a:pPr algn="just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2844017" y="992000"/>
            <a:ext cx="3937783" cy="3076949"/>
            <a:chOff x="1450" y="1240"/>
            <a:chExt cx="2860" cy="2598"/>
          </a:xfrm>
        </p:grpSpPr>
        <p:sp>
          <p:nvSpPr>
            <p:cNvPr id="6" name="Oval 7"/>
            <p:cNvSpPr>
              <a:spLocks noChangeAspect="1" noChangeArrowheads="1"/>
            </p:cNvSpPr>
            <p:nvPr/>
          </p:nvSpPr>
          <p:spPr bwMode="auto">
            <a:xfrm>
              <a:off x="1728" y="1392"/>
              <a:ext cx="2303" cy="23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7" name="Picture 4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" y="2382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4" y="2382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1240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484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3120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120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662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5" descr="j028575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1632"/>
              <a:ext cx="576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AutoShape 17"/>
            <p:cNvCxnSpPr>
              <a:cxnSpLocks noChangeShapeType="1"/>
            </p:cNvCxnSpPr>
            <p:nvPr/>
          </p:nvCxnSpPr>
          <p:spPr bwMode="auto">
            <a:xfrm flipH="1" flipV="1">
              <a:off x="2304" y="1839"/>
              <a:ext cx="576" cy="16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AutoShape 18"/>
            <p:cNvCxnSpPr>
              <a:cxnSpLocks noChangeShapeType="1"/>
            </p:cNvCxnSpPr>
            <p:nvPr/>
          </p:nvCxnSpPr>
          <p:spPr bwMode="auto">
            <a:xfrm flipV="1">
              <a:off x="2064" y="1594"/>
              <a:ext cx="816" cy="152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AutoShape 19"/>
            <p:cNvCxnSpPr>
              <a:cxnSpLocks noChangeShapeType="1"/>
            </p:cNvCxnSpPr>
            <p:nvPr/>
          </p:nvCxnSpPr>
          <p:spPr bwMode="auto">
            <a:xfrm flipV="1">
              <a:off x="2064" y="1809"/>
              <a:ext cx="1392" cy="131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20"/>
            <p:cNvCxnSpPr>
              <a:cxnSpLocks noChangeShapeType="1"/>
            </p:cNvCxnSpPr>
            <p:nvPr/>
          </p:nvCxnSpPr>
          <p:spPr bwMode="auto">
            <a:xfrm flipV="1">
              <a:off x="2064" y="2559"/>
              <a:ext cx="1670" cy="5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AutoShape 21"/>
            <p:cNvCxnSpPr>
              <a:cxnSpLocks noChangeShapeType="1"/>
            </p:cNvCxnSpPr>
            <p:nvPr/>
          </p:nvCxnSpPr>
          <p:spPr bwMode="auto">
            <a:xfrm>
              <a:off x="2064" y="3120"/>
              <a:ext cx="1344" cy="1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22"/>
            <p:cNvCxnSpPr>
              <a:cxnSpLocks noChangeShapeType="1"/>
            </p:cNvCxnSpPr>
            <p:nvPr/>
          </p:nvCxnSpPr>
          <p:spPr bwMode="auto">
            <a:xfrm flipV="1">
              <a:off x="2880" y="2559"/>
              <a:ext cx="854" cy="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AutoShape 23"/>
            <p:cNvCxnSpPr>
              <a:cxnSpLocks noChangeShapeType="1"/>
            </p:cNvCxnSpPr>
            <p:nvPr/>
          </p:nvCxnSpPr>
          <p:spPr bwMode="auto">
            <a:xfrm flipV="1">
              <a:off x="2880" y="1809"/>
              <a:ext cx="576" cy="16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24"/>
            <p:cNvCxnSpPr>
              <a:cxnSpLocks noChangeShapeType="1"/>
            </p:cNvCxnSpPr>
            <p:nvPr/>
          </p:nvCxnSpPr>
          <p:spPr bwMode="auto">
            <a:xfrm flipV="1">
              <a:off x="2880" y="1594"/>
              <a:ext cx="0" cy="18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3" name="AutoShape 25"/>
            <p:cNvCxnSpPr>
              <a:cxnSpLocks noChangeShapeType="1"/>
            </p:cNvCxnSpPr>
            <p:nvPr/>
          </p:nvCxnSpPr>
          <p:spPr bwMode="auto">
            <a:xfrm flipV="1">
              <a:off x="2064" y="1839"/>
              <a:ext cx="240" cy="12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26"/>
            <p:cNvCxnSpPr>
              <a:cxnSpLocks noChangeShapeType="1"/>
            </p:cNvCxnSpPr>
            <p:nvPr/>
          </p:nvCxnSpPr>
          <p:spPr bwMode="auto">
            <a:xfrm flipH="1" flipV="1">
              <a:off x="2026" y="2559"/>
              <a:ext cx="854" cy="92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27"/>
            <p:cNvCxnSpPr>
              <a:cxnSpLocks noChangeShapeType="1"/>
            </p:cNvCxnSpPr>
            <p:nvPr/>
          </p:nvCxnSpPr>
          <p:spPr bwMode="auto">
            <a:xfrm flipV="1">
              <a:off x="3408" y="1809"/>
              <a:ext cx="48" cy="14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8"/>
            <p:cNvCxnSpPr>
              <a:cxnSpLocks noChangeShapeType="1"/>
            </p:cNvCxnSpPr>
            <p:nvPr/>
          </p:nvCxnSpPr>
          <p:spPr bwMode="auto">
            <a:xfrm flipH="1" flipV="1">
              <a:off x="2880" y="1594"/>
              <a:ext cx="528" cy="170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9"/>
            <p:cNvCxnSpPr>
              <a:cxnSpLocks noChangeShapeType="1"/>
            </p:cNvCxnSpPr>
            <p:nvPr/>
          </p:nvCxnSpPr>
          <p:spPr bwMode="auto">
            <a:xfrm flipH="1" flipV="1">
              <a:off x="2304" y="1839"/>
              <a:ext cx="1104" cy="1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AutoShape 30"/>
            <p:cNvCxnSpPr>
              <a:cxnSpLocks noChangeShapeType="1"/>
            </p:cNvCxnSpPr>
            <p:nvPr/>
          </p:nvCxnSpPr>
          <p:spPr bwMode="auto">
            <a:xfrm flipH="1" flipV="1">
              <a:off x="2026" y="2559"/>
              <a:ext cx="1382" cy="7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AutoShape 31"/>
            <p:cNvCxnSpPr>
              <a:cxnSpLocks noChangeShapeType="1"/>
            </p:cNvCxnSpPr>
            <p:nvPr/>
          </p:nvCxnSpPr>
          <p:spPr bwMode="auto">
            <a:xfrm flipH="1" flipV="1">
              <a:off x="2880" y="1594"/>
              <a:ext cx="854" cy="9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AutoShape 32"/>
            <p:cNvCxnSpPr>
              <a:cxnSpLocks noChangeShapeType="1"/>
            </p:cNvCxnSpPr>
            <p:nvPr/>
          </p:nvCxnSpPr>
          <p:spPr bwMode="auto">
            <a:xfrm flipH="1" flipV="1">
              <a:off x="2304" y="1839"/>
              <a:ext cx="1430" cy="72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3"/>
            <p:cNvCxnSpPr>
              <a:cxnSpLocks noChangeShapeType="1"/>
            </p:cNvCxnSpPr>
            <p:nvPr/>
          </p:nvCxnSpPr>
          <p:spPr bwMode="auto">
            <a:xfrm flipH="1">
              <a:off x="2026" y="2559"/>
              <a:ext cx="170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4"/>
            <p:cNvCxnSpPr>
              <a:cxnSpLocks noChangeShapeType="1"/>
            </p:cNvCxnSpPr>
            <p:nvPr/>
          </p:nvCxnSpPr>
          <p:spPr bwMode="auto">
            <a:xfrm flipH="1">
              <a:off x="2304" y="1809"/>
              <a:ext cx="1152" cy="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AutoShape 35"/>
            <p:cNvCxnSpPr>
              <a:cxnSpLocks noChangeShapeType="1"/>
            </p:cNvCxnSpPr>
            <p:nvPr/>
          </p:nvCxnSpPr>
          <p:spPr bwMode="auto">
            <a:xfrm flipH="1">
              <a:off x="2026" y="1809"/>
              <a:ext cx="1430" cy="75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AutoShape 36"/>
            <p:cNvCxnSpPr>
              <a:cxnSpLocks noChangeShapeType="1"/>
            </p:cNvCxnSpPr>
            <p:nvPr/>
          </p:nvCxnSpPr>
          <p:spPr bwMode="auto">
            <a:xfrm flipH="1">
              <a:off x="2026" y="1594"/>
              <a:ext cx="854" cy="9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7481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</a:t>
            </a:r>
            <a:r>
              <a:rPr lang="en-US" dirty="0" err="1" smtClean="0"/>
              <a:t>lanjutan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just"/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khusus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pengkabelan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yang </a:t>
            </a:r>
            <a:r>
              <a:rPr lang="en-US" dirty="0" err="1"/>
              <a:t>rumit</a:t>
            </a:r>
            <a:r>
              <a:rPr lang="en-US" dirty="0"/>
              <a:t>.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wireless, </a:t>
            </a:r>
            <a:r>
              <a:rPr lang="en-US" dirty="0" err="1"/>
              <a:t>topologi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diwujudkan</a:t>
            </a:r>
            <a:endParaRPr lang="en-US" dirty="0"/>
          </a:p>
          <a:p>
            <a:pPr algn="just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Kelebihan</a:t>
            </a:r>
            <a:r>
              <a:rPr lang="en-US" dirty="0" smtClean="0"/>
              <a:t>/</a:t>
            </a:r>
            <a:r>
              <a:rPr lang="en-US" dirty="0" err="1" smtClean="0"/>
              <a:t>kekurangan</a:t>
            </a:r>
            <a:r>
              <a:rPr lang="en-US" dirty="0" smtClean="0"/>
              <a:t> Mesh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08693"/>
              </p:ext>
            </p:extLst>
          </p:nvPr>
        </p:nvGraphicFramePr>
        <p:xfrm>
          <a:off x="1295400" y="1752600"/>
          <a:ext cx="60198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9900"/>
                <a:gridCol w="3009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Kelebihan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Kekurangan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Memberikan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kemudahan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akses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bagi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semua</a:t>
                      </a:r>
                      <a:r>
                        <a:rPr lang="en-US" sz="2000" dirty="0" smtClean="0"/>
                        <a:t> station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bisa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implementasi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pengkabelan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melainkan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menggunakan</a:t>
                      </a:r>
                      <a:r>
                        <a:rPr lang="en-US" sz="2000" dirty="0" smtClean="0"/>
                        <a:t> wireless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</a:pPr>
                      <a:r>
                        <a:rPr lang="en-US" sz="2000" dirty="0" smtClean="0"/>
                        <a:t>Traffic data </a:t>
                      </a:r>
                      <a:r>
                        <a:rPr lang="en-US" sz="2000" dirty="0" err="1" smtClean="0"/>
                        <a:t>selalu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ada</a:t>
                      </a:r>
                      <a:r>
                        <a:rPr lang="en-US" sz="2000" dirty="0" smtClean="0"/>
                        <a:t> backup </a:t>
                      </a:r>
                      <a:r>
                        <a:rPr lang="en-US" sz="2000" dirty="0" err="1" smtClean="0"/>
                        <a:t>jalur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Mahal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sulit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dalam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implementasi</a:t>
                      </a:r>
                      <a:endParaRPr lang="en-US" sz="20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48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5562600" cy="609600"/>
          </a:xfrm>
        </p:spPr>
        <p:txBody>
          <a:bodyPr/>
          <a:lstStyle/>
          <a:p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Kentongan</a:t>
            </a:r>
            <a:r>
              <a:rPr lang="en-GB" dirty="0"/>
              <a:t>: Orang Indonesia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kentongan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menyampaikan</a:t>
            </a:r>
            <a:r>
              <a:rPr lang="en-GB" dirty="0"/>
              <a:t> </a:t>
            </a:r>
            <a:r>
              <a:rPr lang="en-GB" dirty="0" err="1"/>
              <a:t>informasi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kebakaran</a:t>
            </a:r>
            <a:r>
              <a:rPr lang="en-GB" dirty="0"/>
              <a:t>, </a:t>
            </a:r>
            <a:r>
              <a:rPr lang="en-GB" dirty="0" err="1"/>
              <a:t>bencana</a:t>
            </a:r>
            <a:r>
              <a:rPr lang="en-GB" dirty="0"/>
              <a:t> </a:t>
            </a:r>
            <a:r>
              <a:rPr lang="en-GB" dirty="0" err="1"/>
              <a:t>alam</a:t>
            </a:r>
            <a:r>
              <a:rPr lang="en-GB" dirty="0"/>
              <a:t>, </a:t>
            </a:r>
            <a:r>
              <a:rPr lang="en-GB" dirty="0" err="1"/>
              <a:t>kejahatan</a:t>
            </a:r>
            <a:r>
              <a:rPr lang="en-GB" dirty="0"/>
              <a:t>, </a:t>
            </a:r>
            <a:r>
              <a:rPr lang="en-GB" dirty="0" err="1"/>
              <a:t>panggilan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kumpul</a:t>
            </a:r>
            <a:r>
              <a:rPr lang="en-GB" dirty="0"/>
              <a:t>, </a:t>
            </a:r>
            <a:r>
              <a:rPr lang="en-GB" dirty="0" err="1"/>
              <a:t>dll</a:t>
            </a:r>
            <a:r>
              <a:rPr lang="en-GB" dirty="0"/>
              <a:t>.</a:t>
            </a:r>
          </a:p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/>
              <a:t>Asap: orang </a:t>
            </a:r>
            <a:r>
              <a:rPr lang="en-GB" dirty="0" err="1"/>
              <a:t>indian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kode</a:t>
            </a:r>
            <a:r>
              <a:rPr lang="en-GB" dirty="0"/>
              <a:t> asap</a:t>
            </a:r>
          </a:p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Cermin</a:t>
            </a:r>
            <a:r>
              <a:rPr lang="en-GB" dirty="0"/>
              <a:t>: </a:t>
            </a:r>
            <a:r>
              <a:rPr lang="en-GB" dirty="0" err="1"/>
              <a:t>digunakan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memantulkan</a:t>
            </a:r>
            <a:r>
              <a:rPr lang="en-GB" dirty="0"/>
              <a:t> </a:t>
            </a:r>
            <a:r>
              <a:rPr lang="en-GB" dirty="0" err="1"/>
              <a:t>sinar</a:t>
            </a:r>
            <a:r>
              <a:rPr lang="en-GB" dirty="0"/>
              <a:t> </a:t>
            </a:r>
            <a:r>
              <a:rPr lang="en-GB" dirty="0" err="1"/>
              <a:t>matahari</a:t>
            </a:r>
            <a:endParaRPr lang="en-GB" dirty="0"/>
          </a:p>
          <a:p>
            <a:pPr marL="342900" indent="-342900" eaLnBrk="1" hangingPunct="1">
              <a:lnSpc>
                <a:spcPct val="124000"/>
              </a:lnSpc>
              <a:buFont typeface="Wingdings" pitchFamily="2" charset="2"/>
              <a:buChar char="v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Semaphore/</a:t>
            </a:r>
            <a:r>
              <a:rPr lang="en-GB" dirty="0" err="1" smtClean="0"/>
              <a:t>morse</a:t>
            </a:r>
            <a:r>
              <a:rPr lang="en-GB" dirty="0" smtClean="0"/>
              <a:t>: </a:t>
            </a:r>
            <a:r>
              <a:rPr lang="en-GB" dirty="0" err="1"/>
              <a:t>pramuka</a:t>
            </a:r>
            <a:r>
              <a:rPr lang="en-GB" dirty="0"/>
              <a:t> </a:t>
            </a:r>
            <a:r>
              <a:rPr lang="en-GB" dirty="0" err="1"/>
              <a:t>menggunakan</a:t>
            </a:r>
            <a:r>
              <a:rPr lang="en-GB" dirty="0"/>
              <a:t> </a:t>
            </a:r>
            <a:r>
              <a:rPr lang="en-GB" dirty="0" err="1"/>
              <a:t>kode</a:t>
            </a:r>
            <a:r>
              <a:rPr lang="en-GB" dirty="0"/>
              <a:t> </a:t>
            </a:r>
            <a:r>
              <a:rPr lang="en-GB" dirty="0" err="1"/>
              <a:t>bendera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cara-cara</a:t>
            </a:r>
            <a:r>
              <a:rPr lang="en-GB" dirty="0"/>
              <a:t> lain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jamannya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1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71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endParaRPr lang="en-US" dirty="0" smtClean="0"/>
          </a:p>
        </p:txBody>
      </p:sp>
      <p:sp>
        <p:nvSpPr>
          <p:cNvPr id="22531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6" y="1419224"/>
            <a:ext cx="8627934" cy="4676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317" y="3785321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4419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733800" y="5257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33882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301894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05400" y="21336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Renungan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</a:t>
            </a:r>
            <a:r>
              <a:rPr lang="en-US" dirty="0" err="1" smtClean="0"/>
              <a:t>urutan</a:t>
            </a:r>
            <a:r>
              <a:rPr lang="en-US" dirty="0" smtClean="0"/>
              <a:t> </a:t>
            </a:r>
            <a:r>
              <a:rPr lang="en-US" dirty="0" err="1" smtClean="0"/>
              <a:t>pengkabelan</a:t>
            </a:r>
            <a:r>
              <a:rPr lang="en-US" dirty="0" smtClean="0"/>
              <a:t> UTP </a:t>
            </a:r>
            <a:r>
              <a:rPr lang="en-US" dirty="0" err="1" smtClean="0"/>
              <a:t>jenis</a:t>
            </a:r>
            <a:r>
              <a:rPr lang="en-US" dirty="0" smtClean="0"/>
              <a:t> T568A </a:t>
            </a:r>
            <a:r>
              <a:rPr lang="en-US" dirty="0" err="1" smtClean="0"/>
              <a:t>dan</a:t>
            </a:r>
            <a:r>
              <a:rPr lang="en-US" dirty="0" smtClean="0"/>
              <a:t> T568B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Bolehkah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1 workstation/server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NIC (LAN card)?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Sebutkan</a:t>
            </a:r>
            <a:r>
              <a:rPr lang="en-US" dirty="0" smtClean="0"/>
              <a:t> 6 </a:t>
            </a:r>
            <a:r>
              <a:rPr lang="en-US" dirty="0" err="1" smtClean="0"/>
              <a:t>topologi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kekurangannya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Referensi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1. William Stalling</a:t>
            </a:r>
            <a:r>
              <a:rPr lang="en-US" dirty="0"/>
              <a:t>, Computer Networks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2. Andrew S. </a:t>
            </a:r>
            <a:r>
              <a:rPr lang="en-US" dirty="0" err="1">
                <a:solidFill>
                  <a:srgbClr val="FF0000"/>
                </a:solidFill>
              </a:rPr>
              <a:t>Tanenbaum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Computer Networks (5th Edition)</a:t>
            </a:r>
          </a:p>
          <a:p>
            <a:pPr eaLnBrk="1" hangingPunct="1">
              <a:defRPr/>
            </a:pPr>
            <a:r>
              <a:rPr lang="en-US" dirty="0"/>
              <a:t>3. CCNA, Cisco Certified Network Academy</a:t>
            </a:r>
          </a:p>
          <a:p>
            <a:pPr eaLnBrk="1" hangingPunct="1">
              <a:defRPr/>
            </a:pPr>
            <a:r>
              <a:rPr lang="en-US" dirty="0"/>
              <a:t>4. Joshua, S.,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data, MTI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143000" y="2857500"/>
            <a:ext cx="6629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Terima</a:t>
            </a:r>
            <a:r>
              <a:rPr lang="en-US" dirty="0" smtClean="0"/>
              <a:t> </a:t>
            </a:r>
            <a:r>
              <a:rPr lang="en-US" dirty="0" err="1" smtClean="0"/>
              <a:t>kasih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 smtClean="0"/>
              <a:t>Material </a:t>
            </a:r>
            <a:r>
              <a:rPr lang="en-US" sz="2600" dirty="0" smtClean="0"/>
              <a:t>Next </a:t>
            </a:r>
            <a:r>
              <a:rPr lang="en-US" sz="2600" dirty="0" smtClean="0"/>
              <a:t>week is IP Address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7620000" cy="609600"/>
          </a:xfrm>
        </p:spPr>
        <p:txBody>
          <a:bodyPr/>
          <a:lstStyle/>
          <a:p>
            <a:r>
              <a:rPr lang="en-GB" dirty="0" err="1" smtClean="0"/>
              <a:t>Perkembangan</a:t>
            </a:r>
            <a:r>
              <a:rPr lang="en-GB" dirty="0" smtClean="0"/>
              <a:t> </a:t>
            </a:r>
            <a:r>
              <a:rPr lang="en-GB" dirty="0" err="1" smtClean="0"/>
              <a:t>terkini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 eaLnBrk="1" hangingPunct="1">
              <a:buAutoNum type="arabicPeriod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800" dirty="0" err="1" smtClean="0"/>
              <a:t>Perkembangan</a:t>
            </a:r>
            <a:r>
              <a:rPr lang="en-GB" sz="2800" dirty="0" smtClean="0"/>
              <a:t> </a:t>
            </a:r>
            <a:r>
              <a:rPr lang="en-GB" sz="2800" dirty="0" err="1" smtClean="0"/>
              <a:t>berbasis</a:t>
            </a:r>
            <a:r>
              <a:rPr lang="en-GB" sz="2800" dirty="0" smtClean="0"/>
              <a:t> </a:t>
            </a:r>
            <a:r>
              <a:rPr lang="en-GB" sz="2800" dirty="0" err="1" smtClean="0"/>
              <a:t>Teknologi</a:t>
            </a:r>
            <a:r>
              <a:rPr lang="en-GB" sz="2800" dirty="0" smtClean="0"/>
              <a:t> </a:t>
            </a:r>
            <a:r>
              <a:rPr lang="en-GB" sz="2800" dirty="0" err="1" smtClean="0"/>
              <a:t>Informasi</a:t>
            </a:r>
            <a:endParaRPr lang="en-GB" sz="2800" dirty="0" smtClean="0"/>
          </a:p>
          <a:p>
            <a:pPr marL="457200" indent="-457200" eaLnBrk="1" hangingPunct="1">
              <a:buAutoNum type="arabicPeriod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800" dirty="0" err="1" smtClean="0"/>
              <a:t>Dibutuhkan</a:t>
            </a:r>
            <a:r>
              <a:rPr lang="en-GB" sz="2800" dirty="0" smtClean="0"/>
              <a:t> </a:t>
            </a:r>
            <a:r>
              <a:rPr lang="en-GB" sz="2800" dirty="0" err="1"/>
              <a:t>informasi</a:t>
            </a:r>
            <a:r>
              <a:rPr lang="en-GB" sz="2800" dirty="0"/>
              <a:t> yang </a:t>
            </a:r>
            <a:r>
              <a:rPr lang="en-GB" sz="2800" dirty="0" err="1"/>
              <a:t>tepat</a:t>
            </a:r>
            <a:r>
              <a:rPr lang="en-GB" sz="2800" dirty="0"/>
              <a:t>, </a:t>
            </a:r>
            <a:r>
              <a:rPr lang="en-GB" sz="2800" dirty="0" err="1"/>
              <a:t>mudah</a:t>
            </a:r>
            <a:r>
              <a:rPr lang="en-GB" sz="2800" dirty="0"/>
              <a:t>, </a:t>
            </a:r>
            <a:r>
              <a:rPr lang="en-GB" sz="2800" dirty="0" err="1"/>
              <a:t>cepat</a:t>
            </a:r>
            <a:r>
              <a:rPr lang="en-GB" sz="2800" dirty="0"/>
              <a:t> </a:t>
            </a:r>
            <a:r>
              <a:rPr lang="en-GB" sz="2800" dirty="0" err="1"/>
              <a:t>dan</a:t>
            </a:r>
            <a:r>
              <a:rPr lang="en-GB" sz="2800" dirty="0"/>
              <a:t> </a:t>
            </a:r>
            <a:r>
              <a:rPr lang="en-GB" sz="2800" dirty="0" err="1" smtClean="0"/>
              <a:t>aman</a:t>
            </a:r>
            <a:endParaRPr lang="en-GB" sz="2800" dirty="0" smtClean="0"/>
          </a:p>
          <a:p>
            <a:pPr marL="457200" indent="-457200" eaLnBrk="1" hangingPunct="1">
              <a:buAutoNum type="arabicPeriod"/>
              <a:tabLst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GB" sz="2800" dirty="0" err="1"/>
              <a:t>M</a:t>
            </a:r>
            <a:r>
              <a:rPr lang="en-GB" sz="2800" dirty="0" err="1" smtClean="0"/>
              <a:t>engarah</a:t>
            </a:r>
            <a:r>
              <a:rPr lang="en-GB" sz="2800" dirty="0" smtClean="0"/>
              <a:t> </a:t>
            </a:r>
            <a:r>
              <a:rPr lang="en-GB" sz="2800" dirty="0" err="1"/>
              <a:t>ke</a:t>
            </a:r>
            <a:r>
              <a:rPr lang="en-GB" sz="2800" dirty="0"/>
              <a:t> </a:t>
            </a:r>
            <a:r>
              <a:rPr lang="en-GB" sz="2800" dirty="0" err="1"/>
              <a:t>suatu</a:t>
            </a:r>
            <a:r>
              <a:rPr lang="en-GB" sz="2800" dirty="0"/>
              <a:t> </a:t>
            </a:r>
            <a:r>
              <a:rPr lang="en-GB" sz="2800" dirty="0" err="1"/>
              <a:t>sistem</a:t>
            </a:r>
            <a:r>
              <a:rPr lang="en-GB" sz="2800" dirty="0"/>
              <a:t> </a:t>
            </a:r>
            <a:r>
              <a:rPr lang="en-GB" sz="2800" dirty="0" err="1"/>
              <a:t>jaringan</a:t>
            </a:r>
            <a:endParaRPr lang="en-GB" sz="28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6324600" cy="609600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Sumber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Menghasilkan</a:t>
            </a:r>
            <a:r>
              <a:rPr lang="en-GB" dirty="0"/>
              <a:t> data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ditransmisikan</a:t>
            </a:r>
            <a:endParaRPr lang="en-GB" dirty="0"/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Pemancar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Mengubah</a:t>
            </a:r>
            <a:r>
              <a:rPr lang="en-GB" dirty="0"/>
              <a:t> data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sinyal</a:t>
            </a:r>
            <a:r>
              <a:rPr lang="en-GB" dirty="0"/>
              <a:t> </a:t>
            </a:r>
            <a:r>
              <a:rPr lang="en-GB" dirty="0" err="1"/>
              <a:t>yg</a:t>
            </a:r>
            <a:r>
              <a:rPr lang="en-GB" dirty="0"/>
              <a:t> </a:t>
            </a:r>
            <a:r>
              <a:rPr lang="en-GB" dirty="0" err="1"/>
              <a:t>dapat</a:t>
            </a:r>
            <a:r>
              <a:rPr lang="en-GB" dirty="0"/>
              <a:t> </a:t>
            </a:r>
            <a:r>
              <a:rPr lang="en-GB" dirty="0" err="1"/>
              <a:t>dipancarkan</a:t>
            </a:r>
            <a:endParaRPr lang="en-GB" dirty="0"/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Media/system</a:t>
            </a:r>
            <a:r>
              <a:rPr lang="en-GB" dirty="0" smtClean="0"/>
              <a:t> </a:t>
            </a:r>
            <a:r>
              <a:rPr lang="en-GB" dirty="0" err="1"/>
              <a:t>Transmisi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Membawa</a:t>
            </a:r>
            <a:r>
              <a:rPr lang="en-GB" dirty="0"/>
              <a:t> data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Penerima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sinyal</a:t>
            </a:r>
            <a:r>
              <a:rPr lang="en-GB" dirty="0"/>
              <a:t> </a:t>
            </a:r>
            <a:r>
              <a:rPr lang="en-GB" dirty="0" err="1"/>
              <a:t>yg</a:t>
            </a:r>
            <a:r>
              <a:rPr lang="en-GB" dirty="0"/>
              <a:t> </a:t>
            </a:r>
            <a:r>
              <a:rPr lang="en-GB" dirty="0" err="1"/>
              <a:t>diterima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data</a:t>
            </a:r>
          </a:p>
          <a:p>
            <a:pPr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Tujuan</a:t>
            </a:r>
            <a:endParaRPr lang="en-GB" dirty="0"/>
          </a:p>
          <a:p>
            <a:pPr lvl="1" eaLnBrk="1" hangingPunct="1">
              <a:lnSpc>
                <a:spcPct val="90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err="1"/>
              <a:t>Pengambilan</a:t>
            </a:r>
            <a:r>
              <a:rPr lang="en-GB" dirty="0"/>
              <a:t> data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3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-139700"/>
            <a:ext cx="8204200" cy="1435100"/>
          </a:xfrm>
        </p:spPr>
        <p:txBody>
          <a:bodyPr lIns="90000" tIns="46800" rIns="90000" bIns="46800"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Diagram-model komunikasi yg disederhanakan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5"/>
          <a:stretch>
            <a:fillRect/>
          </a:stretch>
        </p:blipFill>
        <p:spPr bwMode="auto">
          <a:xfrm>
            <a:off x="152400" y="1427163"/>
            <a:ext cx="8686800" cy="543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35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0774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-139700"/>
            <a:ext cx="8204200" cy="1435100"/>
          </a:xfrm>
        </p:spPr>
        <p:txBody>
          <a:bodyPr lIns="90000" tIns="46800" rIns="90000" bIns="46800" anchor="b"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mtClean="0"/>
              <a:t>Model komunikasi data yang disederhanakan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66"/>
          <a:stretch>
            <a:fillRect/>
          </a:stretch>
        </p:blipFill>
        <p:spPr bwMode="auto">
          <a:xfrm>
            <a:off x="76200" y="1987550"/>
            <a:ext cx="90678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3776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3762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Placeholder 1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5715000" cy="609600"/>
          </a:xfrm>
        </p:spPr>
        <p:txBody>
          <a:bodyPr/>
          <a:lstStyle/>
          <a:p>
            <a:pPr eaLnBrk="1" hangingPunct="1"/>
            <a:r>
              <a:rPr lang="en-US" smtClean="0"/>
              <a:t>Jaringan Komputer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What is Network?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id-ID" sz="2800" dirty="0"/>
              <a:t>Jaringan </a:t>
            </a:r>
            <a:r>
              <a:rPr lang="en-US" sz="2800" dirty="0" smtClean="0"/>
              <a:t>:</a:t>
            </a:r>
          </a:p>
          <a:p>
            <a:pPr>
              <a:defRPr/>
            </a:pPr>
            <a:r>
              <a:rPr lang="en-US" sz="2800" dirty="0"/>
              <a:t>	</a:t>
            </a:r>
            <a:r>
              <a:rPr lang="en-US" sz="2800" dirty="0" smtClean="0"/>
              <a:t>Kumpulan “</a:t>
            </a:r>
            <a:r>
              <a:rPr lang="en-US" sz="2800" dirty="0" err="1" smtClean="0"/>
              <a:t>benda</a:t>
            </a:r>
            <a:r>
              <a:rPr lang="en-US" sz="2800" dirty="0" smtClean="0"/>
              <a:t>” yang </a:t>
            </a:r>
            <a:r>
              <a:rPr lang="en-US" sz="2800" dirty="0" err="1" smtClean="0"/>
              <a:t>memiliki</a:t>
            </a:r>
            <a:r>
              <a:rPr lang="en-US" sz="2800" dirty="0" smtClean="0"/>
              <a:t> </a:t>
            </a:r>
            <a:r>
              <a:rPr lang="en-US" sz="2800" dirty="0" err="1" smtClean="0"/>
              <a:t>fungsi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bentuk</a:t>
            </a:r>
            <a:r>
              <a:rPr lang="en-US" sz="2800" dirty="0" smtClean="0"/>
              <a:t> </a:t>
            </a:r>
            <a:r>
              <a:rPr lang="en-US" sz="2800" dirty="0" err="1" smtClean="0"/>
              <a:t>sama</a:t>
            </a:r>
            <a:r>
              <a:rPr lang="en-US" sz="28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2800" dirty="0" err="1" smtClean="0"/>
              <a:t>Jaringan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:</a:t>
            </a:r>
            <a:endParaRPr lang="id-ID" sz="2800" dirty="0"/>
          </a:p>
          <a:p>
            <a:pPr>
              <a:defRPr/>
            </a:pPr>
            <a:r>
              <a:rPr lang="id-ID" sz="2800" dirty="0"/>
              <a:t>	Suatu himpunan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sejenisnya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saling</a:t>
            </a:r>
            <a:r>
              <a:rPr lang="en-US" sz="2800" dirty="0" smtClean="0"/>
              <a:t> </a:t>
            </a:r>
            <a:r>
              <a:rPr lang="en-US" sz="2800" dirty="0" err="1" smtClean="0"/>
              <a:t>berhubungan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protokol</a:t>
            </a:r>
            <a:r>
              <a:rPr lang="en-US" sz="2800" dirty="0" smtClean="0"/>
              <a:t>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media </a:t>
            </a:r>
            <a:r>
              <a:rPr lang="en-US" sz="2800" dirty="0" err="1" smtClean="0"/>
              <a:t>komunikasi</a:t>
            </a:r>
            <a:r>
              <a:rPr lang="en-US" sz="2800" dirty="0" smtClean="0"/>
              <a:t> </a:t>
            </a:r>
            <a:r>
              <a:rPr lang="en-US" sz="2800" dirty="0" err="1" smtClean="0"/>
              <a:t>sehingga</a:t>
            </a:r>
            <a:r>
              <a:rPr lang="en-US" sz="2800" dirty="0" smtClean="0"/>
              <a:t>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berbagi</a:t>
            </a:r>
            <a:r>
              <a:rPr lang="en-US" sz="2800" dirty="0" smtClean="0"/>
              <a:t> </a:t>
            </a:r>
            <a:r>
              <a:rPr lang="en-US" sz="2800" dirty="0" err="1" smtClean="0"/>
              <a:t>informasi</a:t>
            </a:r>
            <a:r>
              <a:rPr lang="en-US" sz="2800" dirty="0" smtClean="0"/>
              <a:t>. </a:t>
            </a:r>
            <a:r>
              <a:rPr lang="en-US" sz="2800" dirty="0" smtClean="0"/>
              <a:t>(Stalling</a:t>
            </a:r>
            <a:r>
              <a:rPr lang="en-US" sz="2800" dirty="0" smtClean="0"/>
              <a:t>, 2000) </a:t>
            </a:r>
          </a:p>
        </p:txBody>
      </p:sp>
      <p:sp>
        <p:nvSpPr>
          <p:cNvPr id="819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1100</Words>
  <Application>Microsoft Office PowerPoint</Application>
  <PresentationFormat>On-screen Show (4:3)</PresentationFormat>
  <Paragraphs>276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Dasar Komunikasi data dan Jaringan Komputer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Diagram-model komunikasi yg disederhanakan</vt:lpstr>
      <vt:lpstr>Model komunikasi data yang disederhanakan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Macam-macam media</vt:lpstr>
      <vt:lpstr>Type connections of UTP </vt:lpstr>
      <vt:lpstr>Type connections of UTP </vt:lpstr>
      <vt:lpstr>UTP straight VS Cross Over</vt:lpstr>
      <vt:lpstr>Klasifikasi type kabel</vt:lpstr>
      <vt:lpstr>Fungsi Router</vt:lpstr>
      <vt:lpstr>Fungsi Switch</vt:lpstr>
      <vt:lpstr>Perbedaan Swicth dan Hub dan Bridge</vt:lpstr>
      <vt:lpstr>Klasifikasi Jaringan berdasar Geografis</vt:lpstr>
      <vt:lpstr>Topologi Jaringan</vt:lpstr>
      <vt:lpstr>1. Star</vt:lpstr>
      <vt:lpstr>Kelebihan/kekurangan Star</vt:lpstr>
      <vt:lpstr>2. Tree</vt:lpstr>
      <vt:lpstr>Kelebihan/kekurangan tree</vt:lpstr>
      <vt:lpstr>3. Bus</vt:lpstr>
      <vt:lpstr>Kelebihan/kekurangan Bus</vt:lpstr>
      <vt:lpstr>4. Ring</vt:lpstr>
      <vt:lpstr>Kelebihan/Kekurangan Ring</vt:lpstr>
      <vt:lpstr>5. Daisy chain</vt:lpstr>
      <vt:lpstr>Kelebihan/kekurangan daisy chain</vt:lpstr>
      <vt:lpstr>6. Mesh</vt:lpstr>
      <vt:lpstr>Mesh lanjutan….</vt:lpstr>
      <vt:lpstr>Kelebihan/kekurangan Mesh</vt:lpstr>
      <vt:lpstr>Latihan soal</vt:lpstr>
      <vt:lpstr>Renungan</vt:lpstr>
      <vt:lpstr>Referensi</vt:lpstr>
      <vt:lpstr>Terima kasih Material Next week is IP Address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Silabus, kontrak Perkuliahan dan Tujuan Pembelajaran</dc:title>
  <dc:creator>rifki</dc:creator>
  <cp:lastModifiedBy>rifki</cp:lastModifiedBy>
  <cp:revision>65</cp:revision>
  <dcterms:created xsi:type="dcterms:W3CDTF">2014-08-31T02:21:08Z</dcterms:created>
  <dcterms:modified xsi:type="dcterms:W3CDTF">2015-03-02T03:01:30Z</dcterms:modified>
</cp:coreProperties>
</file>