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9" r:id="rId1"/>
  </p:sldMasterIdLst>
  <p:notesMasterIdLst>
    <p:notesMasterId r:id="rId66"/>
  </p:notesMasterIdLst>
  <p:sldIdLst>
    <p:sldId id="256" r:id="rId2"/>
    <p:sldId id="257" r:id="rId3"/>
    <p:sldId id="260" r:id="rId4"/>
    <p:sldId id="258" r:id="rId5"/>
    <p:sldId id="259" r:id="rId6"/>
    <p:sldId id="270" r:id="rId7"/>
    <p:sldId id="261" r:id="rId8"/>
    <p:sldId id="263" r:id="rId9"/>
    <p:sldId id="264" r:id="rId10"/>
    <p:sldId id="265" r:id="rId11"/>
    <p:sldId id="266" r:id="rId12"/>
    <p:sldId id="267" r:id="rId13"/>
    <p:sldId id="323" r:id="rId14"/>
    <p:sldId id="271" r:id="rId15"/>
    <p:sldId id="269" r:id="rId16"/>
    <p:sldId id="272" r:id="rId17"/>
    <p:sldId id="273"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20" r:id="rId49"/>
    <p:sldId id="321" r:id="rId50"/>
    <p:sldId id="322" r:id="rId51"/>
    <p:sldId id="274" r:id="rId52"/>
    <p:sldId id="275" r:id="rId53"/>
    <p:sldId id="276" r:id="rId54"/>
    <p:sldId id="277" r:id="rId55"/>
    <p:sldId id="278" r:id="rId56"/>
    <p:sldId id="279" r:id="rId57"/>
    <p:sldId id="280" r:id="rId58"/>
    <p:sldId id="281" r:id="rId59"/>
    <p:sldId id="282" r:id="rId60"/>
    <p:sldId id="283" r:id="rId61"/>
    <p:sldId id="284" r:id="rId62"/>
    <p:sldId id="285" r:id="rId63"/>
    <p:sldId id="286" r:id="rId64"/>
    <p:sldId id="324"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Ponce" initials="SP" lastIdx="5" clrIdx="0"/>
  <p:cmAuthor id="2" name="heni utami" initials="hu" lastIdx="1" clrIdx="1">
    <p:extLst>
      <p:ext uri="{19B8F6BF-5375-455C-9EA6-DF929625EA0E}">
        <p15:presenceInfo xmlns:p15="http://schemas.microsoft.com/office/powerpoint/2012/main" userId="d4840c6a61a4eb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2" d="100"/>
          <a:sy n="62" d="100"/>
        </p:scale>
        <p:origin x="66"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3988E-FB4F-4C1B-B571-FC778F72EB07}" type="datetimeFigureOut">
              <a:rPr lang="id-ID" smtClean="0"/>
              <a:t>16/11/2016</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49B24F-2C86-48F8-8124-E378EB8A6154}" type="slidenum">
              <a:rPr lang="id-ID" smtClean="0"/>
              <a:t>‹#›</a:t>
            </a:fld>
            <a:endParaRPr lang="id-ID"/>
          </a:p>
        </p:txBody>
      </p:sp>
    </p:spTree>
    <p:extLst>
      <p:ext uri="{BB962C8B-B14F-4D97-AF65-F5344CB8AC3E}">
        <p14:creationId xmlns:p14="http://schemas.microsoft.com/office/powerpoint/2010/main" val="286270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238-A67A-4C5A-85C6-E8343AD3A984}" type="slidenum">
              <a:rPr lang="en-US"/>
              <a:pPr/>
              <a:t>13</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id-ID"/>
          </a:p>
        </p:txBody>
      </p:sp>
    </p:spTree>
    <p:extLst>
      <p:ext uri="{BB962C8B-B14F-4D97-AF65-F5344CB8AC3E}">
        <p14:creationId xmlns:p14="http://schemas.microsoft.com/office/powerpoint/2010/main" val="2071067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EDD785-A1F3-43E2-BA31-DC6D73F45DA9}" type="slidenum">
              <a:rPr lang="en-US"/>
              <a:pPr/>
              <a:t>32</a:t>
            </a:fld>
            <a:endParaRPr lang="en-US"/>
          </a:p>
        </p:txBody>
      </p:sp>
      <p:sp>
        <p:nvSpPr>
          <p:cNvPr id="173058" name="Rectangle 2"/>
          <p:cNvSpPr>
            <a:spLocks noGrp="1" noRot="1" noChangeAspect="1" noChangeArrowheads="1" noTextEdit="1"/>
          </p:cNvSpPr>
          <p:nvPr>
            <p:ph type="sldImg"/>
          </p:nvPr>
        </p:nvSpPr>
        <p:spPr>
          <a:xfrm>
            <a:off x="381000" y="684213"/>
            <a:ext cx="6097588" cy="3430587"/>
          </a:xfrm>
          <a:ln/>
        </p:spPr>
      </p:sp>
      <p:sp>
        <p:nvSpPr>
          <p:cNvPr id="173059" name="Rectangle 3"/>
          <p:cNvSpPr>
            <a:spLocks noGrp="1" noChangeArrowheads="1"/>
          </p:cNvSpPr>
          <p:nvPr>
            <p:ph type="body" idx="1"/>
          </p:nvPr>
        </p:nvSpPr>
        <p:spPr>
          <a:xfrm>
            <a:off x="914400" y="4343400"/>
            <a:ext cx="5029200" cy="4116388"/>
          </a:xfrm>
        </p:spPr>
        <p:txBody>
          <a:bodyPr lIns="88660" tIns="44330" rIns="88660" bIns="44330"/>
          <a:lstStyle/>
          <a:p>
            <a:pPr marL="114300" indent="-114300">
              <a:buFont typeface="Wingdings 2" panose="05020102010507070707" pitchFamily="18" charset="2"/>
              <a:buChar char="Ø"/>
            </a:pPr>
            <a:endParaRPr lang="en-CA" sz="1000"/>
          </a:p>
        </p:txBody>
      </p:sp>
    </p:spTree>
    <p:extLst>
      <p:ext uri="{BB962C8B-B14F-4D97-AF65-F5344CB8AC3E}">
        <p14:creationId xmlns:p14="http://schemas.microsoft.com/office/powerpoint/2010/main" val="14709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AC3F5-AD00-49CB-B9F1-3D88C96AF36E}" type="slidenum">
              <a:rPr lang="en-US"/>
              <a:pPr/>
              <a:t>34</a:t>
            </a:fld>
            <a:endParaRPr lang="en-US"/>
          </a:p>
        </p:txBody>
      </p:sp>
      <p:sp>
        <p:nvSpPr>
          <p:cNvPr id="415746" name="Rectangle 2"/>
          <p:cNvSpPr>
            <a:spLocks noGrp="1" noRot="1" noChangeAspect="1" noChangeArrowheads="1" noTextEdit="1"/>
          </p:cNvSpPr>
          <p:nvPr>
            <p:ph type="sldImg"/>
          </p:nvPr>
        </p:nvSpPr>
        <p:spPr>
          <a:xfrm>
            <a:off x="381000" y="684213"/>
            <a:ext cx="6097588" cy="3430587"/>
          </a:xfrm>
          <a:ln/>
        </p:spPr>
      </p:sp>
      <p:sp>
        <p:nvSpPr>
          <p:cNvPr id="415747" name="Rectangle 3"/>
          <p:cNvSpPr>
            <a:spLocks noGrp="1" noChangeArrowheads="1"/>
          </p:cNvSpPr>
          <p:nvPr>
            <p:ph type="body" idx="1"/>
          </p:nvPr>
        </p:nvSpPr>
        <p:spPr>
          <a:xfrm>
            <a:off x="914400" y="4343400"/>
            <a:ext cx="5029200" cy="4116388"/>
          </a:xfrm>
        </p:spPr>
        <p:txBody>
          <a:bodyPr/>
          <a:lstStyle/>
          <a:p>
            <a:pPr>
              <a:buFont typeface="Wingdings" panose="05000000000000000000" pitchFamily="2" charset="2"/>
              <a:buChar char="Ø"/>
            </a:pPr>
            <a:r>
              <a:rPr lang="en-GB" sz="1000">
                <a:ea typeface="Arial Unicode MS" panose="020B0604020202020204" pitchFamily="34" charset="-128"/>
                <a:cs typeface="Arial Unicode MS" panose="020B0604020202020204" pitchFamily="34" charset="-128"/>
              </a:rPr>
              <a:t>Monitoring helps determine the effectiveness of the processes, technologies and personnel executing enterprise risk management. The entity establishes minimum standards for each component of enterprise risk management. The entity</a:t>
            </a:r>
            <a:r>
              <a:rPr lang="en-GB" sz="1000">
                <a:latin typeface="Arial" panose="020B0604020202020204" pitchFamily="34" charset="0"/>
                <a:ea typeface="Arial Unicode MS" panose="020B0604020202020204" pitchFamily="34" charset="-128"/>
                <a:cs typeface="Arial Unicode MS" panose="020B0604020202020204" pitchFamily="34" charset="-128"/>
              </a:rPr>
              <a:t>’</a:t>
            </a:r>
            <a:r>
              <a:rPr lang="en-GB" sz="1000">
                <a:ea typeface="Arial Unicode MS" panose="020B0604020202020204" pitchFamily="34" charset="-128"/>
                <a:cs typeface="Arial Unicode MS" panose="020B0604020202020204" pitchFamily="34" charset="-128"/>
              </a:rPr>
              <a:t>s performance against these standards can then be monitored objectively. </a:t>
            </a:r>
          </a:p>
          <a:p>
            <a:pPr>
              <a:buFont typeface="Wingdings" panose="05000000000000000000" pitchFamily="2" charset="2"/>
              <a:buChar char="Ø"/>
            </a:pPr>
            <a:r>
              <a:rPr lang="en-GB" sz="1000">
                <a:ea typeface="Arial Unicode MS" panose="020B0604020202020204" pitchFamily="34" charset="-128"/>
                <a:cs typeface="Arial Unicode MS" panose="020B0604020202020204" pitchFamily="34" charset="-128"/>
              </a:rPr>
              <a:t>Monitoring can be done in two ways: through ongoing activities or separate evaluations.  Enterprise risk management mechanisms usually are structured to monitor themselves on an ongoing basis, at least to some degree.  </a:t>
            </a:r>
          </a:p>
          <a:p>
            <a:pPr>
              <a:buFont typeface="Wingdings" panose="05000000000000000000" pitchFamily="2" charset="2"/>
              <a:buChar char="Ø"/>
            </a:pPr>
            <a:r>
              <a:rPr lang="en-GB" sz="1000">
                <a:cs typeface="Times New Roman" panose="02020603050405020304" pitchFamily="18" charset="0"/>
              </a:rPr>
              <a:t>Ongoing monitoring is built into the normal, recurring operating activities of an entity. Ongoing monitoring is performed on a real-time basis, reacts dynamically to changing conditions and is ingrained in the entity.  As a result, it is more effective than separate evaluations. </a:t>
            </a:r>
            <a:endParaRPr lang="en-GB" sz="1000">
              <a:ea typeface="Arial Unicode MS" panose="020B0604020202020204" pitchFamily="34" charset="-128"/>
              <a:cs typeface="Arial Unicode MS" panose="020B0604020202020204" pitchFamily="34" charset="-128"/>
            </a:endParaRPr>
          </a:p>
          <a:p>
            <a:pPr>
              <a:buFont typeface="Wingdings" panose="05000000000000000000" pitchFamily="2" charset="2"/>
              <a:buChar char="Ø"/>
            </a:pPr>
            <a:r>
              <a:rPr lang="en-GB" sz="1000">
                <a:ea typeface="Arial Unicode MS" panose="020B0604020202020204" pitchFamily="34" charset="-128"/>
                <a:cs typeface="Arial Unicode MS" panose="020B0604020202020204" pitchFamily="34" charset="-128"/>
              </a:rPr>
              <a:t>The greater the degree and effectiveness of ongoing monitoring, the lesser need for separate evaluations.  The frequency of separate evaluations is a matter of management's judgment. In making that determination, consideration is given to </a:t>
            </a:r>
          </a:p>
          <a:p>
            <a:pPr lvl="1">
              <a:buFontTx/>
              <a:buChar char="•"/>
            </a:pPr>
            <a:r>
              <a:rPr lang="en-GB" sz="1000">
                <a:ea typeface="Arial Unicode MS" panose="020B0604020202020204" pitchFamily="34" charset="-128"/>
                <a:cs typeface="Arial Unicode MS" panose="020B0604020202020204" pitchFamily="34" charset="-128"/>
              </a:rPr>
              <a:t>the nature and degree of changes occurring, from both internal and external events, and their associated risks; </a:t>
            </a:r>
          </a:p>
          <a:p>
            <a:pPr lvl="1">
              <a:buFontTx/>
              <a:buChar char="•"/>
            </a:pPr>
            <a:r>
              <a:rPr lang="en-GB" sz="1000">
                <a:ea typeface="Arial Unicode MS" panose="020B0604020202020204" pitchFamily="34" charset="-128"/>
                <a:cs typeface="Arial Unicode MS" panose="020B0604020202020204" pitchFamily="34" charset="-128"/>
              </a:rPr>
              <a:t>the competence and experience of the personnel implementing risk responses and related controls; and </a:t>
            </a:r>
          </a:p>
          <a:p>
            <a:pPr lvl="1">
              <a:buFontTx/>
              <a:buChar char="•"/>
            </a:pPr>
            <a:r>
              <a:rPr lang="en-GB" sz="1000">
                <a:ea typeface="Arial Unicode MS" panose="020B0604020202020204" pitchFamily="34" charset="-128"/>
                <a:cs typeface="Arial Unicode MS" panose="020B0604020202020204" pitchFamily="34" charset="-128"/>
              </a:rPr>
              <a:t>the results of the ongoing monitoring. </a:t>
            </a:r>
          </a:p>
          <a:p>
            <a:pPr>
              <a:buFont typeface="Wingdings" panose="05000000000000000000" pitchFamily="2" charset="2"/>
              <a:buChar char="Ø"/>
            </a:pPr>
            <a:r>
              <a:rPr lang="en-GB" sz="1000">
                <a:ea typeface="Arial Unicode MS" panose="020B0604020202020204" pitchFamily="34" charset="-128"/>
                <a:cs typeface="Arial Unicode MS" panose="020B0604020202020204" pitchFamily="34" charset="-128"/>
              </a:rPr>
              <a:t>Usually, some combination of ongoing monitoring and separate evaluations will ensure that enterprise risk management maintains its effectiveness over time. </a:t>
            </a:r>
          </a:p>
          <a:p>
            <a:pPr>
              <a:buFont typeface="Wingdings" panose="05000000000000000000" pitchFamily="2" charset="2"/>
              <a:buChar char="Ø"/>
            </a:pPr>
            <a:r>
              <a:rPr lang="en-GB" sz="1000">
                <a:latin typeface="Arial Unicode MS" panose="020B0604020202020204" pitchFamily="34" charset="-128"/>
                <a:ea typeface="Arial Unicode MS" panose="020B0604020202020204" pitchFamily="34" charset="-128"/>
                <a:cs typeface="Arial Unicode MS" panose="020B0604020202020204" pitchFamily="34" charset="-128"/>
              </a:rPr>
              <a:t>Deficiencies in an entity</a:t>
            </a:r>
            <a:r>
              <a:rPr lang="en-GB" sz="1000">
                <a:latin typeface="Arial" panose="020B0604020202020204" pitchFamily="34" charset="0"/>
                <a:ea typeface="Arial Unicode MS" panose="020B0604020202020204" pitchFamily="34" charset="-128"/>
                <a:cs typeface="Arial Unicode MS" panose="020B0604020202020204" pitchFamily="34" charset="-128"/>
              </a:rPr>
              <a:t>’</a:t>
            </a:r>
            <a:r>
              <a:rPr lang="en-GB" sz="1000">
                <a:latin typeface="Arial Unicode MS" panose="020B0604020202020204" pitchFamily="34" charset="-128"/>
                <a:ea typeface="Arial Unicode MS" panose="020B0604020202020204" pitchFamily="34" charset="-128"/>
                <a:cs typeface="Arial Unicode MS" panose="020B0604020202020204" pitchFamily="34" charset="-128"/>
              </a:rPr>
              <a:t>s enterprise risk management may surface from many sources, including the entity's ongoing monitoring procedures, separate evaluations and external parties. </a:t>
            </a:r>
            <a:r>
              <a:rPr lang="en-GB" sz="1000">
                <a:latin typeface="Arial Unicode MS" panose="020B0604020202020204" pitchFamily="34" charset="-128"/>
                <a:cs typeface="Times New Roman" panose="02020603050405020304" pitchFamily="18" charset="0"/>
              </a:rPr>
              <a:t>All enterprise risk management deficiencies that affect the entity</a:t>
            </a:r>
            <a:r>
              <a:rPr lang="en-GB" sz="1000">
                <a:latin typeface="Arial" panose="020B0604020202020204" pitchFamily="34" charset="0"/>
                <a:cs typeface="Times New Roman" panose="02020603050405020304" pitchFamily="18" charset="0"/>
              </a:rPr>
              <a:t>’</a:t>
            </a:r>
            <a:r>
              <a:rPr lang="en-GB" sz="1000">
                <a:latin typeface="Arial Unicode MS" panose="020B0604020202020204" pitchFamily="34" charset="-128"/>
                <a:cs typeface="Times New Roman" panose="02020603050405020304" pitchFamily="18" charset="0"/>
              </a:rPr>
              <a:t>s ability to develop and implement its strategy and to achieve its established objectives should be reported to those who can take necessary action, as discussed in the next section</a:t>
            </a:r>
            <a:r>
              <a:rPr lang="en-CA" sz="100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000"/>
          </a:p>
        </p:txBody>
      </p:sp>
    </p:spTree>
    <p:extLst>
      <p:ext uri="{BB962C8B-B14F-4D97-AF65-F5344CB8AC3E}">
        <p14:creationId xmlns:p14="http://schemas.microsoft.com/office/powerpoint/2010/main" val="80581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E540D8-AB60-4E89-9EF7-70E53826C131}" type="slidenum">
              <a:rPr lang="en-US"/>
              <a:pPr/>
              <a:t>35</a:t>
            </a:fld>
            <a:endParaRPr lang="en-US"/>
          </a:p>
        </p:txBody>
      </p:sp>
      <p:sp>
        <p:nvSpPr>
          <p:cNvPr id="303106" name="Rectangle 2"/>
          <p:cNvSpPr>
            <a:spLocks noGrp="1" noRot="1" noChangeAspect="1" noChangeArrowheads="1" noTextEdit="1"/>
          </p:cNvSpPr>
          <p:nvPr>
            <p:ph type="sldImg"/>
          </p:nvPr>
        </p:nvSpPr>
        <p:spPr>
          <a:xfrm>
            <a:off x="381000" y="684213"/>
            <a:ext cx="6097588" cy="3430587"/>
          </a:xfrm>
          <a:ln/>
        </p:spPr>
      </p:sp>
      <p:sp>
        <p:nvSpPr>
          <p:cNvPr id="303107" name="Rectangle 3"/>
          <p:cNvSpPr>
            <a:spLocks noGrp="1" noChangeArrowheads="1"/>
          </p:cNvSpPr>
          <p:nvPr>
            <p:ph type="body" idx="1"/>
          </p:nvPr>
        </p:nvSpPr>
        <p:spPr>
          <a:xfrm>
            <a:off x="914400" y="4343400"/>
            <a:ext cx="5029200" cy="4116388"/>
          </a:xfrm>
        </p:spPr>
        <p:txBody>
          <a:bodyPr/>
          <a:lstStyle/>
          <a:p>
            <a:r>
              <a:rPr lang="en-GB">
                <a:solidFill>
                  <a:srgbClr val="3A4972"/>
                </a:solidFill>
              </a:rPr>
              <a:t>ERM expands and elaborates on elements of internal control as set out in COSO’s Internal Control – Integrated Framework (IC-IF).</a:t>
            </a:r>
            <a:endParaRPr lang="en-US">
              <a:solidFill>
                <a:srgbClr val="3A4972"/>
              </a:solidFill>
            </a:endParaRPr>
          </a:p>
        </p:txBody>
      </p:sp>
    </p:spTree>
    <p:extLst>
      <p:ext uri="{BB962C8B-B14F-4D97-AF65-F5344CB8AC3E}">
        <p14:creationId xmlns:p14="http://schemas.microsoft.com/office/powerpoint/2010/main" val="382344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479249-5865-4FDC-87D1-44C169ABC182}" type="slidenum">
              <a:rPr lang="en-US"/>
              <a:pPr/>
              <a:t>36</a:t>
            </a:fld>
            <a:endParaRPr lang="en-US"/>
          </a:p>
        </p:txBody>
      </p:sp>
      <p:sp>
        <p:nvSpPr>
          <p:cNvPr id="189442" name="Rectangle 2"/>
          <p:cNvSpPr>
            <a:spLocks noGrp="1" noRot="1" noChangeAspect="1" noChangeArrowheads="1" noTextEdit="1"/>
          </p:cNvSpPr>
          <p:nvPr>
            <p:ph type="sldImg"/>
          </p:nvPr>
        </p:nvSpPr>
        <p:spPr>
          <a:xfrm>
            <a:off x="381000" y="684213"/>
            <a:ext cx="6097588" cy="3430587"/>
          </a:xfrm>
          <a:ln/>
        </p:spPr>
      </p:sp>
      <p:sp>
        <p:nvSpPr>
          <p:cNvPr id="189443" name="Rectangle 3"/>
          <p:cNvSpPr>
            <a:spLocks noGrp="1" noChangeArrowheads="1"/>
          </p:cNvSpPr>
          <p:nvPr>
            <p:ph type="body" idx="1"/>
          </p:nvPr>
        </p:nvSpPr>
        <p:spPr>
          <a:xfrm>
            <a:off x="914400" y="4343400"/>
            <a:ext cx="5029200" cy="4116388"/>
          </a:xfrm>
          <a:ln>
            <a:solidFill>
              <a:schemeClr val="tx1"/>
            </a:solidFill>
            <a:miter lim="800000"/>
            <a:headEnd/>
            <a:tailEnd/>
          </a:ln>
        </p:spPr>
        <p:txBody>
          <a:bodyPr/>
          <a:lstStyle/>
          <a:p>
            <a:pPr marL="114300" indent="-114300">
              <a:buFont typeface="Wingdings 2" panose="05020102010507070707" pitchFamily="18" charset="2"/>
              <a:buNone/>
            </a:pPr>
            <a:r>
              <a:rPr lang="en-GB" sz="1000" b="1">
                <a:cs typeface="Times New Roman" panose="02020603050405020304" pitchFamily="18" charset="0"/>
              </a:rPr>
              <a:t>Some</a:t>
            </a:r>
            <a:r>
              <a:rPr lang="en-GB" sz="1000">
                <a:cs typeface="Times New Roman" panose="02020603050405020304" pitchFamily="18" charset="0"/>
              </a:rPr>
              <a:t> differences include (note not all as time is limited):</a:t>
            </a:r>
          </a:p>
          <a:p>
            <a:pPr marL="114300" indent="-114300">
              <a:buFont typeface="Wingdings 2" panose="05020102010507070707" pitchFamily="18" charset="2"/>
              <a:buChar char="Ø"/>
            </a:pPr>
            <a:r>
              <a:rPr lang="en-GB"/>
              <a:t>The choice made by management and its implementation is part of management’s broader role, and are not part of ERM</a:t>
            </a:r>
            <a:endParaRPr lang="en-GB" sz="1000">
              <a:cs typeface="Times New Roman" panose="02020603050405020304" pitchFamily="18" charset="0"/>
            </a:endParaRPr>
          </a:p>
          <a:p>
            <a:pPr marL="114300" indent="-114300">
              <a:buFont typeface="Wingdings 2" panose="05020102010507070707" pitchFamily="18" charset="2"/>
              <a:buChar char="Ø"/>
            </a:pPr>
            <a:r>
              <a:rPr lang="en-GB" sz="1000">
                <a:cs typeface="Times New Roman" panose="02020603050405020304" pitchFamily="18" charset="0"/>
              </a:rPr>
              <a:t>The </a:t>
            </a:r>
            <a:r>
              <a:rPr lang="en-GB" sz="1000" i="1">
                <a:cs typeface="Times New Roman" panose="02020603050405020304" pitchFamily="18" charset="0"/>
              </a:rPr>
              <a:t>Internal Control – Integrated Framework</a:t>
            </a:r>
            <a:r>
              <a:rPr lang="en-GB" sz="1000">
                <a:cs typeface="Times New Roman" panose="02020603050405020304" pitchFamily="18" charset="0"/>
              </a:rPr>
              <a:t> specified the three objective categories of operations, external financial reporting and compliance.  Enterprise risk management also specifies three objective categories – operations, reporting, and compliance.  The reporting category expands the scope of financial reporting as defined in the </a:t>
            </a:r>
            <a:r>
              <a:rPr lang="en-GB" sz="1000" i="1">
                <a:cs typeface="Times New Roman" panose="02020603050405020304" pitchFamily="18" charset="0"/>
              </a:rPr>
              <a:t>Internal Control – Integrated Framework</a:t>
            </a:r>
            <a:r>
              <a:rPr lang="en-GB" sz="1000">
                <a:cs typeface="Times New Roman" panose="02020603050405020304" pitchFamily="18" charset="0"/>
              </a:rPr>
              <a:t> to include a broader array of reporting, </a:t>
            </a:r>
          </a:p>
          <a:p>
            <a:pPr marL="114300" indent="-114300">
              <a:buFont typeface="Wingdings 2" panose="05020102010507070707" pitchFamily="18" charset="2"/>
              <a:buChar char="Ø"/>
            </a:pPr>
            <a:r>
              <a:rPr lang="en-US" sz="1000"/>
              <a:t>Event identification – ERM considers </a:t>
            </a:r>
            <a:r>
              <a:rPr lang="en-GB" sz="1000">
                <a:cs typeface="Times New Roman" panose="02020603050405020304" pitchFamily="18" charset="0"/>
              </a:rPr>
              <a:t>potential events, defining an event as an incident, or series of incidents emanating from internal or external sources that could affect the implementation of strategy and achievement objectives.  ERM also </a:t>
            </a:r>
            <a:r>
              <a:rPr lang="en-GB" sz="1000">
                <a:ea typeface="Arial Unicode MS" panose="020B0604020202020204" pitchFamily="34" charset="-128"/>
                <a:cs typeface="Arial Unicode MS" panose="020B0604020202020204" pitchFamily="34" charset="-128"/>
              </a:rPr>
              <a:t>considers alternatives in setting strategy, identifies events using a combination of techniques that consider both past and potential future events as well as emerging trends, considers what triggers events and groups potential events into risk categories.  </a:t>
            </a:r>
          </a:p>
        </p:txBody>
      </p:sp>
    </p:spTree>
    <p:extLst>
      <p:ext uri="{BB962C8B-B14F-4D97-AF65-F5344CB8AC3E}">
        <p14:creationId xmlns:p14="http://schemas.microsoft.com/office/powerpoint/2010/main" val="1750560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0F12B7-BE79-4C15-87C4-708E50BB0708}" type="slidenum">
              <a:rPr lang="en-US"/>
              <a:pPr/>
              <a:t>41</a:t>
            </a:fld>
            <a:endParaRPr lang="en-US"/>
          </a:p>
        </p:txBody>
      </p:sp>
      <p:sp>
        <p:nvSpPr>
          <p:cNvPr id="72706" name="Rectangle 2"/>
          <p:cNvSpPr>
            <a:spLocks noGrp="1" noRot="1" noChangeAspect="1" noChangeArrowheads="1" noTextEdit="1"/>
          </p:cNvSpPr>
          <p:nvPr>
            <p:ph type="sldImg"/>
          </p:nvPr>
        </p:nvSpPr>
        <p:spPr>
          <a:xfrm>
            <a:off x="319088" y="227013"/>
            <a:ext cx="6232525" cy="3506787"/>
          </a:xfrm>
          <a:ln/>
        </p:spPr>
      </p:sp>
      <p:sp>
        <p:nvSpPr>
          <p:cNvPr id="72707" name="Rectangle 3"/>
          <p:cNvSpPr>
            <a:spLocks noGrp="1" noChangeArrowheads="1"/>
          </p:cNvSpPr>
          <p:nvPr>
            <p:ph type="body" idx="1"/>
          </p:nvPr>
        </p:nvSpPr>
        <p:spPr>
          <a:xfrm>
            <a:off x="382588" y="3962400"/>
            <a:ext cx="6246812" cy="4746625"/>
          </a:xfrm>
        </p:spPr>
        <p:txBody>
          <a:bodyPr lIns="91390" tIns="45697" rIns="91390" bIns="45697"/>
          <a:lstStyle/>
          <a:p>
            <a:pPr>
              <a:lnSpc>
                <a:spcPct val="80000"/>
              </a:lnSpc>
            </a:pPr>
            <a:endParaRPr lang="en-US" altLang="en-US"/>
          </a:p>
        </p:txBody>
      </p:sp>
    </p:spTree>
    <p:extLst>
      <p:ext uri="{BB962C8B-B14F-4D97-AF65-F5344CB8AC3E}">
        <p14:creationId xmlns:p14="http://schemas.microsoft.com/office/powerpoint/2010/main" val="2019507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AA0B1-1AFB-4FA8-A705-7A00BE570DFD}" type="slidenum">
              <a:rPr lang="en-US"/>
              <a:pPr/>
              <a:t>43</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id-ID"/>
          </a:p>
        </p:txBody>
      </p:sp>
    </p:spTree>
    <p:extLst>
      <p:ext uri="{BB962C8B-B14F-4D97-AF65-F5344CB8AC3E}">
        <p14:creationId xmlns:p14="http://schemas.microsoft.com/office/powerpoint/2010/main" val="246545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65484E-1717-4AFF-8079-456996D36302}" type="slidenum">
              <a:rPr lang="en-US"/>
              <a:pPr/>
              <a:t>56</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935038" y="4416425"/>
            <a:ext cx="5140325" cy="4183063"/>
          </a:xfrm>
        </p:spPr>
        <p:txBody>
          <a:bodyPr/>
          <a:lstStyle/>
          <a:p>
            <a:endParaRPr lang="id-ID"/>
          </a:p>
        </p:txBody>
      </p:sp>
    </p:spTree>
    <p:extLst>
      <p:ext uri="{BB962C8B-B14F-4D97-AF65-F5344CB8AC3E}">
        <p14:creationId xmlns:p14="http://schemas.microsoft.com/office/powerpoint/2010/main" val="422532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C97990-D7B6-4640-AF4E-00F027ED4259}" type="slidenum">
              <a:rPr lang="en-US"/>
              <a:pPr/>
              <a:t>17</a:t>
            </a:fld>
            <a:endParaRPr lang="en-US"/>
          </a:p>
        </p:txBody>
      </p:sp>
      <p:sp>
        <p:nvSpPr>
          <p:cNvPr id="33794" name="Rectangle 2"/>
          <p:cNvSpPr>
            <a:spLocks noGrp="1" noRot="1" noChangeAspect="1" noChangeArrowheads="1" noTextEdit="1"/>
          </p:cNvSpPr>
          <p:nvPr>
            <p:ph type="sldImg"/>
          </p:nvPr>
        </p:nvSpPr>
        <p:spPr>
          <a:xfrm>
            <a:off x="406400" y="695325"/>
            <a:ext cx="6199188" cy="3487738"/>
          </a:xfrm>
          <a:ln/>
        </p:spPr>
      </p:sp>
      <p:sp>
        <p:nvSpPr>
          <p:cNvPr id="33795" name="Rectangle 3"/>
          <p:cNvSpPr>
            <a:spLocks noGrp="1" noChangeArrowheads="1"/>
          </p:cNvSpPr>
          <p:nvPr>
            <p:ph type="body" idx="1"/>
          </p:nvPr>
        </p:nvSpPr>
        <p:spPr>
          <a:xfrm>
            <a:off x="935038" y="4416425"/>
            <a:ext cx="5140325" cy="4184650"/>
          </a:xfrm>
        </p:spPr>
        <p:txBody>
          <a:bodyPr/>
          <a:lstStyle/>
          <a:p>
            <a:endParaRPr lang="en-CA"/>
          </a:p>
        </p:txBody>
      </p:sp>
    </p:spTree>
    <p:extLst>
      <p:ext uri="{BB962C8B-B14F-4D97-AF65-F5344CB8AC3E}">
        <p14:creationId xmlns:p14="http://schemas.microsoft.com/office/powerpoint/2010/main" val="160391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467DDF-6D8C-4D10-8DE1-E7EEC1440A13}" type="slidenum">
              <a:rPr lang="en-US"/>
              <a:pPr/>
              <a:t>18</a:t>
            </a:fld>
            <a:endParaRPr lang="en-US"/>
          </a:p>
        </p:txBody>
      </p:sp>
      <p:sp>
        <p:nvSpPr>
          <p:cNvPr id="145410" name="Rectangle 2"/>
          <p:cNvSpPr>
            <a:spLocks noGrp="1" noRot="1" noChangeAspect="1" noChangeArrowheads="1" noTextEdit="1"/>
          </p:cNvSpPr>
          <p:nvPr>
            <p:ph type="sldImg"/>
          </p:nvPr>
        </p:nvSpPr>
        <p:spPr>
          <a:xfrm>
            <a:off x="381000" y="684213"/>
            <a:ext cx="6097588" cy="3430587"/>
          </a:xfrm>
          <a:ln/>
        </p:spPr>
      </p:sp>
      <p:sp>
        <p:nvSpPr>
          <p:cNvPr id="145411" name="Rectangle 3"/>
          <p:cNvSpPr>
            <a:spLocks noGrp="1" noChangeArrowheads="1"/>
          </p:cNvSpPr>
          <p:nvPr>
            <p:ph type="body" idx="1"/>
          </p:nvPr>
        </p:nvSpPr>
        <p:spPr>
          <a:xfrm>
            <a:off x="804863" y="4343400"/>
            <a:ext cx="5748337" cy="4116388"/>
          </a:xfrm>
        </p:spPr>
        <p:txBody>
          <a:bodyPr lIns="88660" tIns="44330" rIns="88660" bIns="44330"/>
          <a:lstStyle/>
          <a:p>
            <a:pPr>
              <a:spcBef>
                <a:spcPct val="100000"/>
              </a:spcBef>
              <a:buClr>
                <a:schemeClr val="tx1"/>
              </a:buClr>
              <a:buFont typeface="Wingdings 2" panose="05020102010507070707" pitchFamily="18" charset="2"/>
              <a:buNone/>
            </a:pPr>
            <a:endParaRPr lang="en-CA" sz="100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85102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BBFFC-AC02-45D2-A387-390846ABAF36}" type="slidenum">
              <a:rPr lang="en-US"/>
              <a:pPr/>
              <a:t>20</a:t>
            </a:fld>
            <a:endParaRPr lang="en-US"/>
          </a:p>
        </p:txBody>
      </p:sp>
      <p:sp>
        <p:nvSpPr>
          <p:cNvPr id="181250" name="Rectangle 2"/>
          <p:cNvSpPr>
            <a:spLocks noGrp="1" noRot="1" noChangeAspect="1" noChangeArrowheads="1" noTextEdit="1"/>
          </p:cNvSpPr>
          <p:nvPr>
            <p:ph type="sldImg"/>
          </p:nvPr>
        </p:nvSpPr>
        <p:spPr>
          <a:xfrm>
            <a:off x="381000" y="684213"/>
            <a:ext cx="6097588" cy="3430587"/>
          </a:xfrm>
          <a:ln/>
        </p:spPr>
      </p:sp>
      <p:sp>
        <p:nvSpPr>
          <p:cNvPr id="181251" name="Rectangle 3"/>
          <p:cNvSpPr>
            <a:spLocks noGrp="1" noChangeArrowheads="1"/>
          </p:cNvSpPr>
          <p:nvPr>
            <p:ph type="body" idx="1"/>
          </p:nvPr>
        </p:nvSpPr>
        <p:spPr>
          <a:xfrm>
            <a:off x="914400" y="4343400"/>
            <a:ext cx="5029200" cy="4116388"/>
          </a:xfrm>
        </p:spPr>
        <p:txBody>
          <a:bodyPr/>
          <a:lstStyle/>
          <a:p>
            <a:endParaRPr lang="en-CA"/>
          </a:p>
        </p:txBody>
      </p:sp>
    </p:spTree>
    <p:extLst>
      <p:ext uri="{BB962C8B-B14F-4D97-AF65-F5344CB8AC3E}">
        <p14:creationId xmlns:p14="http://schemas.microsoft.com/office/powerpoint/2010/main" val="400507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502D5-8D67-412D-970B-FB99C6AA11B3}" type="slidenum">
              <a:rPr lang="en-US"/>
              <a:pPr/>
              <a:t>22</a:t>
            </a:fld>
            <a:endParaRPr lang="en-US"/>
          </a:p>
        </p:txBody>
      </p:sp>
      <p:sp>
        <p:nvSpPr>
          <p:cNvPr id="405506" name="Rectangle 2"/>
          <p:cNvSpPr>
            <a:spLocks noGrp="1" noRot="1" noChangeAspect="1" noChangeArrowheads="1" noTextEdit="1"/>
          </p:cNvSpPr>
          <p:nvPr>
            <p:ph type="sldImg"/>
          </p:nvPr>
        </p:nvSpPr>
        <p:spPr>
          <a:xfrm>
            <a:off x="381000" y="684213"/>
            <a:ext cx="6097588" cy="3430587"/>
          </a:xfrm>
          <a:ln/>
        </p:spPr>
      </p:sp>
      <p:sp>
        <p:nvSpPr>
          <p:cNvPr id="405507" name="Rectangle 3"/>
          <p:cNvSpPr>
            <a:spLocks noGrp="1" noChangeArrowheads="1"/>
          </p:cNvSpPr>
          <p:nvPr>
            <p:ph type="body" idx="1"/>
          </p:nvPr>
        </p:nvSpPr>
        <p:spPr>
          <a:xfrm>
            <a:off x="914400" y="4343400"/>
            <a:ext cx="5029200" cy="4116388"/>
          </a:xfrm>
        </p:spPr>
        <p:txBody>
          <a:bodyPr/>
          <a:lstStyle/>
          <a:p>
            <a:pPr>
              <a:buFont typeface="Wingdings" panose="05000000000000000000" pitchFamily="2" charset="2"/>
              <a:buChar char="Ø"/>
            </a:pPr>
            <a:r>
              <a:rPr lang="en-US"/>
              <a:t>An event is an incident or occurrence emanating from internal or external sources that could affect implementation of strategy or achievement of objectives. Events may have positive or negative impacts, or both.</a:t>
            </a:r>
          </a:p>
          <a:p>
            <a:pPr>
              <a:buFont typeface="Wingdings" panose="05000000000000000000" pitchFamily="2" charset="2"/>
              <a:buChar char="Ø"/>
            </a:pPr>
            <a:r>
              <a:rPr lang="en-US"/>
              <a:t>identifies</a:t>
            </a:r>
            <a:r>
              <a:rPr lang="en-CA"/>
              <a:t> potential events affecting an entity’s ability to</a:t>
            </a:r>
            <a:r>
              <a:rPr lang="en-US"/>
              <a:t> </a:t>
            </a:r>
            <a:r>
              <a:rPr lang="en-CA"/>
              <a:t>successfully implement strategy and achieve objectives.</a:t>
            </a:r>
            <a:r>
              <a:rPr lang="en-US"/>
              <a:t> </a:t>
            </a:r>
            <a:r>
              <a:rPr lang="en-US">
                <a:cs typeface="Times New Roman" panose="02020603050405020304" pitchFamily="18" charset="0"/>
              </a:rPr>
              <a:t>The </a:t>
            </a:r>
            <a:r>
              <a:rPr lang="en-CA">
                <a:cs typeface="Times New Roman" panose="02020603050405020304" pitchFamily="18" charset="0"/>
              </a:rPr>
              <a:t>framework views entity objectives in the context of three categories: </a:t>
            </a:r>
          </a:p>
          <a:p>
            <a:pPr lvl="1">
              <a:buFontTx/>
              <a:buChar char="•"/>
            </a:pPr>
            <a:r>
              <a:rPr lang="en-CA" sz="1000">
                <a:cs typeface="Times New Roman" panose="02020603050405020304" pitchFamily="18" charset="0"/>
              </a:rPr>
              <a:t>Operations – These pertain to the effectiveness and efficiency of the entity's operations, including performance and profitability goals and safeguarding resources against loss.  They vary based on management's choices about structure and performance. </a:t>
            </a:r>
          </a:p>
          <a:p>
            <a:pPr lvl="1">
              <a:buFontTx/>
              <a:buChar char="•"/>
            </a:pPr>
            <a:r>
              <a:rPr lang="en-CA" sz="1000">
                <a:cs typeface="Times New Roman" panose="02020603050405020304" pitchFamily="18" charset="0"/>
              </a:rPr>
              <a:t>Reporting – relating to the effectiveness of the entity’s reporting. </a:t>
            </a:r>
            <a:r>
              <a:rPr lang="en-US" sz="1000">
                <a:cs typeface="Times New Roman" panose="02020603050405020304" pitchFamily="18" charset="0"/>
              </a:rPr>
              <a:t>This </a:t>
            </a:r>
            <a:r>
              <a:rPr lang="en-CA" sz="1000">
                <a:cs typeface="Times New Roman" panose="02020603050405020304" pitchFamily="18" charset="0"/>
              </a:rPr>
              <a:t>include</a:t>
            </a:r>
            <a:r>
              <a:rPr lang="en-US" sz="1000">
                <a:cs typeface="Times New Roman" panose="02020603050405020304" pitchFamily="18" charset="0"/>
              </a:rPr>
              <a:t>s</a:t>
            </a:r>
            <a:r>
              <a:rPr lang="en-CA" sz="1000">
                <a:cs typeface="Times New Roman" panose="02020603050405020304" pitchFamily="18" charset="0"/>
              </a:rPr>
              <a:t> </a:t>
            </a:r>
            <a:r>
              <a:rPr lang="en-US" sz="1000">
                <a:cs typeface="Times New Roman" panose="02020603050405020304" pitchFamily="18" charset="0"/>
              </a:rPr>
              <a:t>both </a:t>
            </a:r>
            <a:r>
              <a:rPr lang="en-CA" sz="1000">
                <a:cs typeface="Times New Roman" panose="02020603050405020304" pitchFamily="18" charset="0"/>
              </a:rPr>
              <a:t>internal and external reporting and may be comprised of financial or non-financial information. </a:t>
            </a:r>
            <a:r>
              <a:rPr lang="en-US" sz="1000">
                <a:cs typeface="Times New Roman" panose="02020603050405020304" pitchFamily="18" charset="0"/>
              </a:rPr>
              <a:t>	</a:t>
            </a:r>
          </a:p>
          <a:p>
            <a:pPr lvl="1">
              <a:buFontTx/>
              <a:buChar char="•"/>
            </a:pPr>
            <a:r>
              <a:rPr lang="en-CA" sz="1000">
                <a:cs typeface="Times New Roman" panose="02020603050405020304" pitchFamily="18" charset="0"/>
              </a:rPr>
              <a:t>Compliance – relating to the entity's compliance with applicable laws and regulations</a:t>
            </a:r>
          </a:p>
          <a:p>
            <a:pPr>
              <a:buFont typeface="Wingdings" panose="05000000000000000000" pitchFamily="2" charset="2"/>
              <a:buChar char="Ø"/>
            </a:pPr>
            <a:r>
              <a:rPr lang="en-US"/>
              <a:t>Internal and external factors:  </a:t>
            </a:r>
            <a:r>
              <a:rPr lang="en-CA"/>
              <a:t>myriad of external and internal factors influence events could potentially affect strategy</a:t>
            </a:r>
            <a:r>
              <a:rPr lang="en-US"/>
              <a:t> </a:t>
            </a:r>
            <a:r>
              <a:rPr lang="en-CA"/>
              <a:t>implementation and achievement of objectives.</a:t>
            </a:r>
            <a:r>
              <a:rPr lang="en-US"/>
              <a:t> Economic, environmental, political, social and technology are examples of external factors. Infrastructure, personnel, process, structural and technology are examples of internal factors.</a:t>
            </a:r>
            <a:endParaRPr lang="en-CA" sz="1000"/>
          </a:p>
          <a:p>
            <a:endParaRPr lang="en-US"/>
          </a:p>
        </p:txBody>
      </p:sp>
    </p:spTree>
    <p:extLst>
      <p:ext uri="{BB962C8B-B14F-4D97-AF65-F5344CB8AC3E}">
        <p14:creationId xmlns:p14="http://schemas.microsoft.com/office/powerpoint/2010/main" val="863543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222FC0-6E96-4CFD-B4F5-07CDB50297D1}" type="slidenum">
              <a:rPr lang="en-US"/>
              <a:pPr/>
              <a:t>23</a:t>
            </a:fld>
            <a:endParaRPr lang="en-US"/>
          </a:p>
        </p:txBody>
      </p:sp>
      <p:sp>
        <p:nvSpPr>
          <p:cNvPr id="35842" name="Rectangle 2"/>
          <p:cNvSpPr>
            <a:spLocks noGrp="1" noRot="1" noChangeAspect="1" noChangeArrowheads="1" noTextEdit="1"/>
          </p:cNvSpPr>
          <p:nvPr>
            <p:ph type="sldImg"/>
          </p:nvPr>
        </p:nvSpPr>
        <p:spPr>
          <a:xfrm>
            <a:off x="381000" y="684213"/>
            <a:ext cx="6097588" cy="3430587"/>
          </a:xfrm>
          <a:ln/>
        </p:spPr>
      </p:sp>
      <p:sp>
        <p:nvSpPr>
          <p:cNvPr id="35843" name="Rectangle 3"/>
          <p:cNvSpPr>
            <a:spLocks noGrp="1" noChangeArrowheads="1"/>
          </p:cNvSpPr>
          <p:nvPr>
            <p:ph type="body" idx="1"/>
          </p:nvPr>
        </p:nvSpPr>
        <p:spPr>
          <a:xfrm>
            <a:off x="914400" y="4343400"/>
            <a:ext cx="5029200" cy="4116388"/>
          </a:xfrm>
        </p:spPr>
        <p:txBody>
          <a:bodyPr lIns="88660" tIns="44330" rIns="88660" bIns="44330"/>
          <a:lstStyle/>
          <a:p>
            <a:pPr marL="171450" indent="-171450">
              <a:buFont typeface="Wingdings 2" panose="05020102010507070707" pitchFamily="18" charset="2"/>
              <a:buChar char="Ø"/>
            </a:pPr>
            <a:endParaRPr lang="en-CA" sz="1000"/>
          </a:p>
        </p:txBody>
      </p:sp>
    </p:spTree>
    <p:extLst>
      <p:ext uri="{BB962C8B-B14F-4D97-AF65-F5344CB8AC3E}">
        <p14:creationId xmlns:p14="http://schemas.microsoft.com/office/powerpoint/2010/main" val="285688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BC233B1-DC05-422D-B0C1-6C816FD35AA0}" type="slidenum">
              <a:rPr lang="en-US"/>
              <a:pPr/>
              <a:t>25</a:t>
            </a:fld>
            <a:endParaRPr lang="en-US"/>
          </a:p>
        </p:txBody>
      </p:sp>
      <p:sp>
        <p:nvSpPr>
          <p:cNvPr id="407554" name="Rectangle 2"/>
          <p:cNvSpPr>
            <a:spLocks noGrp="1" noRot="1" noChangeAspect="1" noChangeArrowheads="1" noTextEdit="1"/>
          </p:cNvSpPr>
          <p:nvPr>
            <p:ph type="sldImg"/>
          </p:nvPr>
        </p:nvSpPr>
        <p:spPr>
          <a:xfrm>
            <a:off x="390525" y="684213"/>
            <a:ext cx="6097588" cy="3430587"/>
          </a:xfrm>
          <a:ln/>
        </p:spPr>
      </p:sp>
      <p:sp>
        <p:nvSpPr>
          <p:cNvPr id="407555" name="Rectangle 3"/>
          <p:cNvSpPr>
            <a:spLocks noGrp="1" noChangeArrowheads="1"/>
          </p:cNvSpPr>
          <p:nvPr>
            <p:ph type="body" idx="1"/>
          </p:nvPr>
        </p:nvSpPr>
        <p:spPr>
          <a:xfrm>
            <a:off x="914400" y="4343400"/>
            <a:ext cx="5029200" cy="4116388"/>
          </a:xfrm>
        </p:spPr>
        <p:txBody>
          <a:bodyPr/>
          <a:lstStyle/>
          <a:p>
            <a:pPr>
              <a:buFont typeface="Wingdings" panose="05000000000000000000" pitchFamily="2" charset="2"/>
              <a:buChar char="Ø"/>
            </a:pPr>
            <a:endParaRPr lang="en-CA" sz="1000">
              <a:ea typeface="Arial Unicode MS" panose="020B0604020202020204" pitchFamily="34" charset="-128"/>
              <a:cs typeface="Arial Unicode MS" panose="020B0604020202020204" pitchFamily="34" charset="-128"/>
            </a:endParaRPr>
          </a:p>
          <a:p>
            <a:endParaRPr lang="en-US" sz="1400"/>
          </a:p>
        </p:txBody>
      </p:sp>
      <p:sp>
        <p:nvSpPr>
          <p:cNvPr id="407556" name="Rectangle 4"/>
          <p:cNvSpPr>
            <a:spLocks noChangeArrowheads="1"/>
          </p:cNvSpPr>
          <p:nvPr/>
        </p:nvSpPr>
        <p:spPr bwMode="auto">
          <a:xfrm>
            <a:off x="660400" y="4495800"/>
            <a:ext cx="575468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54" tIns="45878" rIns="91754" bIns="45878"/>
          <a:lstStyle>
            <a:lvl1pPr>
              <a:spcBef>
                <a:spcPct val="30000"/>
              </a:spcBef>
              <a:defRPr sz="1200">
                <a:solidFill>
                  <a:schemeClr val="tx1"/>
                </a:solidFill>
                <a:latin typeface="Times" panose="02020603050405020304" pitchFamily="18" charset="0"/>
              </a:defRPr>
            </a:lvl1pPr>
            <a:lvl2pPr>
              <a:spcBef>
                <a:spcPct val="30000"/>
              </a:spcBef>
              <a:defRPr sz="1200">
                <a:solidFill>
                  <a:schemeClr val="tx1"/>
                </a:solidFill>
                <a:latin typeface="Times" panose="02020603050405020304" pitchFamily="18" charset="0"/>
              </a:defRPr>
            </a:lvl2pPr>
            <a:lvl3pPr>
              <a:spcBef>
                <a:spcPct val="30000"/>
              </a:spcBef>
              <a:defRPr sz="1200">
                <a:solidFill>
                  <a:schemeClr val="tx1"/>
                </a:solidFill>
                <a:latin typeface="Times" panose="02020603050405020304" pitchFamily="18" charset="0"/>
              </a:defRPr>
            </a:lvl3pPr>
            <a:lvl4pPr>
              <a:spcBef>
                <a:spcPct val="30000"/>
              </a:spcBef>
              <a:defRPr sz="1200">
                <a:solidFill>
                  <a:schemeClr val="tx1"/>
                </a:solidFill>
                <a:latin typeface="Times" panose="02020603050405020304" pitchFamily="18" charset="0"/>
              </a:defRPr>
            </a:lvl4pPr>
            <a:lvl5pPr>
              <a:spcBef>
                <a:spcPct val="30000"/>
              </a:spcBef>
              <a:defRPr sz="1200">
                <a:solidFill>
                  <a:schemeClr val="tx1"/>
                </a:solidFill>
                <a:latin typeface="Times" panose="02020603050405020304" pitchFamily="18" charset="0"/>
              </a:defRPr>
            </a:lvl5pPr>
            <a:lvl6pPr fontAlgn="base">
              <a:spcBef>
                <a:spcPct val="30000"/>
              </a:spcBef>
              <a:spcAft>
                <a:spcPct val="0"/>
              </a:spcAft>
              <a:defRPr sz="1200">
                <a:solidFill>
                  <a:schemeClr val="tx1"/>
                </a:solidFill>
                <a:latin typeface="Times" panose="02020603050405020304" pitchFamily="18" charset="0"/>
              </a:defRPr>
            </a:lvl6pPr>
            <a:lvl7pPr fontAlgn="base">
              <a:spcBef>
                <a:spcPct val="30000"/>
              </a:spcBef>
              <a:spcAft>
                <a:spcPct val="0"/>
              </a:spcAft>
              <a:defRPr sz="1200">
                <a:solidFill>
                  <a:schemeClr val="tx1"/>
                </a:solidFill>
                <a:latin typeface="Times" panose="02020603050405020304" pitchFamily="18" charset="0"/>
              </a:defRPr>
            </a:lvl7pPr>
            <a:lvl8pPr fontAlgn="base">
              <a:spcBef>
                <a:spcPct val="30000"/>
              </a:spcBef>
              <a:spcAft>
                <a:spcPct val="0"/>
              </a:spcAft>
              <a:defRPr sz="1200">
                <a:solidFill>
                  <a:schemeClr val="tx1"/>
                </a:solidFill>
                <a:latin typeface="Times" panose="02020603050405020304" pitchFamily="18" charset="0"/>
              </a:defRPr>
            </a:lvl8pPr>
            <a:lvl9pPr fontAlgn="base">
              <a:spcBef>
                <a:spcPct val="30000"/>
              </a:spcBef>
              <a:spcAft>
                <a:spcPct val="0"/>
              </a:spcAft>
              <a:defRPr sz="1200">
                <a:solidFill>
                  <a:schemeClr val="tx1"/>
                </a:solidFill>
                <a:latin typeface="Times" panose="02020603050405020304" pitchFamily="18" charset="0"/>
              </a:defRPr>
            </a:lvl9pPr>
          </a:lstStyle>
          <a:p>
            <a:pPr>
              <a:buClrTx/>
              <a:buSzTx/>
              <a:buFont typeface="Wingdings" panose="05000000000000000000" pitchFamily="2" charset="2"/>
              <a:buChar char="Ø"/>
            </a:pPr>
            <a:r>
              <a:rPr lang="en-GB" sz="1000">
                <a:cs typeface="Times New Roman" panose="02020603050405020304" pitchFamily="18" charset="0"/>
              </a:rPr>
              <a:t>Assessment allows an entity to consider the extent to which potential events might have an impact on achievement of objectives. </a:t>
            </a:r>
          </a:p>
          <a:p>
            <a:pPr>
              <a:buClrTx/>
              <a:buSzTx/>
              <a:buFont typeface="Wingdings" panose="05000000000000000000" pitchFamily="2" charset="2"/>
              <a:buChar char="Ø"/>
            </a:pPr>
            <a:r>
              <a:rPr lang="en-GB" sz="1000">
                <a:cs typeface="Times New Roman" panose="02020603050405020304" pitchFamily="18" charset="0"/>
              </a:rPr>
              <a:t>Considers both inherent and residual risk in risk assessment.  Inherent risk is the risk to an entity in the absence of any actions management might take to alter either the risk</a:t>
            </a:r>
            <a:r>
              <a:rPr lang="en-GB" sz="1000">
                <a:latin typeface="Arial" panose="020B0604020202020204" pitchFamily="34" charset="0"/>
                <a:cs typeface="Times New Roman" panose="02020603050405020304" pitchFamily="18" charset="0"/>
              </a:rPr>
              <a:t>’</a:t>
            </a:r>
            <a:r>
              <a:rPr lang="en-GB" sz="1000">
                <a:cs typeface="Times New Roman" panose="02020603050405020304" pitchFamily="18" charset="0"/>
              </a:rPr>
              <a:t>s likelihood or impact.  Residual risk is what </a:t>
            </a:r>
            <a:r>
              <a:rPr lang="en-US" sz="1000">
                <a:cs typeface="Times New Roman" panose="02020603050405020304" pitchFamily="18" charset="0"/>
              </a:rPr>
              <a:t>remains after management responds to the risk</a:t>
            </a:r>
            <a:r>
              <a:rPr lang="en-CA" sz="1000">
                <a:cs typeface="Times New Roman" panose="02020603050405020304" pitchFamily="18" charset="0"/>
              </a:rPr>
              <a:t> </a:t>
            </a:r>
            <a:endParaRPr lang="en-US" sz="1000">
              <a:cs typeface="Times New Roman" panose="02020603050405020304" pitchFamily="18" charset="0"/>
            </a:endParaRPr>
          </a:p>
          <a:p>
            <a:pPr>
              <a:buClrTx/>
              <a:buSzTx/>
              <a:buFont typeface="Wingdings" panose="05000000000000000000" pitchFamily="2" charset="2"/>
              <a:buChar char="Ø"/>
            </a:pPr>
            <a:r>
              <a:rPr lang="en-GB" sz="1000">
                <a:cs typeface="Times New Roman" panose="02020603050405020304" pitchFamily="18" charset="0"/>
              </a:rPr>
              <a:t>Likelihood considers the possibility that a given event will occur, while the second, impact, considers its effect. </a:t>
            </a:r>
            <a:r>
              <a:rPr lang="en-GB" sz="1000">
                <a:ea typeface="Arial Unicode MS" panose="020B0604020202020204" pitchFamily="34" charset="-128"/>
                <a:cs typeface="Arial Unicode MS" panose="020B0604020202020204" pitchFamily="34" charset="-128"/>
              </a:rPr>
              <a:t>Sometimes the words take on more specific meanings, with </a:t>
            </a:r>
            <a:r>
              <a:rPr lang="en-GB" sz="1000">
                <a:latin typeface="Arial" panose="020B0604020202020204" pitchFamily="34" charset="0"/>
                <a:ea typeface="Arial Unicode MS" panose="020B0604020202020204" pitchFamily="34" charset="-128"/>
                <a:cs typeface="Arial Unicode MS" panose="020B0604020202020204" pitchFamily="34" charset="-128"/>
              </a:rPr>
              <a:t>“</a:t>
            </a:r>
            <a:r>
              <a:rPr lang="en-GB" sz="1000">
                <a:ea typeface="Arial Unicode MS" panose="020B0604020202020204" pitchFamily="34" charset="-128"/>
                <a:cs typeface="Arial Unicode MS" panose="020B0604020202020204" pitchFamily="34" charset="-128"/>
              </a:rPr>
              <a:t>likelihood</a:t>
            </a:r>
            <a:r>
              <a:rPr lang="en-GB" sz="1000">
                <a:latin typeface="Arial" panose="020B0604020202020204" pitchFamily="34" charset="0"/>
                <a:ea typeface="Arial Unicode MS" panose="020B0604020202020204" pitchFamily="34" charset="-128"/>
                <a:cs typeface="Arial Unicode MS" panose="020B0604020202020204" pitchFamily="34" charset="-128"/>
              </a:rPr>
              <a:t>”</a:t>
            </a:r>
            <a:r>
              <a:rPr lang="en-GB" sz="1000">
                <a:ea typeface="Arial Unicode MS" panose="020B0604020202020204" pitchFamily="34" charset="-128"/>
                <a:cs typeface="Arial Unicode MS" panose="020B0604020202020204" pitchFamily="34" charset="-128"/>
              </a:rPr>
              <a:t> expressing the possibility that a given event will occur in qualitative terms such as high, medium and low, or other judgmental scales; whereas </a:t>
            </a:r>
            <a:r>
              <a:rPr lang="en-GB" sz="1000">
                <a:latin typeface="Arial" panose="020B0604020202020204" pitchFamily="34" charset="0"/>
                <a:ea typeface="Arial Unicode MS" panose="020B0604020202020204" pitchFamily="34" charset="-128"/>
                <a:cs typeface="Arial Unicode MS" panose="020B0604020202020204" pitchFamily="34" charset="-128"/>
              </a:rPr>
              <a:t>“</a:t>
            </a:r>
            <a:r>
              <a:rPr lang="en-GB" sz="1000">
                <a:ea typeface="Arial Unicode MS" panose="020B0604020202020204" pitchFamily="34" charset="-128"/>
                <a:cs typeface="Arial Unicode MS" panose="020B0604020202020204" pitchFamily="34" charset="-128"/>
              </a:rPr>
              <a:t>probability</a:t>
            </a:r>
            <a:r>
              <a:rPr lang="en-GB" sz="1000">
                <a:latin typeface="Arial" panose="020B0604020202020204" pitchFamily="34" charset="0"/>
                <a:ea typeface="Arial Unicode MS" panose="020B0604020202020204" pitchFamily="34" charset="-128"/>
                <a:cs typeface="Arial Unicode MS" panose="020B0604020202020204" pitchFamily="34" charset="-128"/>
              </a:rPr>
              <a:t>”</a:t>
            </a:r>
            <a:r>
              <a:rPr lang="en-GB" sz="1000">
                <a:ea typeface="Arial Unicode MS" panose="020B0604020202020204" pitchFamily="34" charset="-128"/>
                <a:cs typeface="Arial Unicode MS" panose="020B0604020202020204" pitchFamily="34" charset="-128"/>
              </a:rPr>
              <a:t> may be used to express a quantitative measure as a percentage, frequency of occurrence or other numerical metric. </a:t>
            </a:r>
            <a:r>
              <a:rPr lang="en-GB" sz="1000">
                <a:cs typeface="Times New Roman" panose="02020603050405020304" pitchFamily="18" charset="0"/>
              </a:rPr>
              <a:t>Estimates of risk likelihood and impact often </a:t>
            </a:r>
            <a:r>
              <a:rPr lang="en-US" sz="1000">
                <a:cs typeface="Times New Roman" panose="02020603050405020304" pitchFamily="18" charset="0"/>
              </a:rPr>
              <a:t>are determined </a:t>
            </a:r>
            <a:r>
              <a:rPr lang="en-GB" sz="1000">
                <a:cs typeface="Times New Roman" panose="02020603050405020304" pitchFamily="18" charset="0"/>
              </a:rPr>
              <a:t>using data from past observable events, </a:t>
            </a:r>
            <a:r>
              <a:rPr lang="en-US" sz="1000">
                <a:cs typeface="Times New Roman" panose="02020603050405020304" pitchFamily="18" charset="0"/>
              </a:rPr>
              <a:t>which may provide a more objective basis than entirely subjective estimates</a:t>
            </a:r>
            <a:r>
              <a:rPr lang="en-GB" sz="1000">
                <a:cs typeface="Times New Roman" panose="02020603050405020304" pitchFamily="18" charset="0"/>
              </a:rPr>
              <a:t>. </a:t>
            </a:r>
            <a:endParaRPr lang="en-GB" sz="1000">
              <a:ea typeface="Arial Unicode MS" panose="020B0604020202020204" pitchFamily="34" charset="-128"/>
              <a:cs typeface="Arial Unicode MS" panose="020B0604020202020204" pitchFamily="34" charset="-128"/>
            </a:endParaRPr>
          </a:p>
          <a:p>
            <a:pPr>
              <a:buClrTx/>
              <a:buSzTx/>
              <a:buFont typeface="Wingdings" panose="05000000000000000000" pitchFamily="2" charset="2"/>
              <a:buChar char="Ø"/>
            </a:pPr>
            <a:r>
              <a:rPr lang="en-US" sz="1000">
                <a:cs typeface="Times New Roman" panose="02020603050405020304" pitchFamily="18" charset="0"/>
              </a:rPr>
              <a:t>Management uses performance measures in determining the extent to which objectives are being achieved.  The same unit of measure should normally be used when considering the potential impact of a risk to achievement of a specified objective</a:t>
            </a:r>
            <a:r>
              <a:rPr lang="en-CA" sz="1000">
                <a:ea typeface="Arial Unicode MS" panose="020B0604020202020204" pitchFamily="34" charset="-128"/>
                <a:cs typeface="Arial Unicode MS" panose="020B0604020202020204" pitchFamily="34" charset="-128"/>
              </a:rPr>
              <a:t> </a:t>
            </a:r>
            <a:endParaRPr lang="en-US" sz="1000">
              <a:ea typeface="Arial Unicode MS" panose="020B0604020202020204" pitchFamily="34" charset="-128"/>
              <a:cs typeface="Arial Unicode MS" panose="020B0604020202020204" pitchFamily="34" charset="-128"/>
            </a:endParaRPr>
          </a:p>
          <a:p>
            <a:pPr>
              <a:buClrTx/>
              <a:buSzTx/>
              <a:buFont typeface="Wingdings" panose="05000000000000000000" pitchFamily="2" charset="2"/>
              <a:buChar char="Ø"/>
            </a:pPr>
            <a:r>
              <a:rPr lang="en-GB" sz="1000">
                <a:cs typeface="Times New Roman" panose="02020603050405020304" pitchFamily="18" charset="0"/>
              </a:rPr>
              <a:t>Quantitative techniques typically bring more precision, and are used in more complex and sophisticated activities; however, some circumstances do not lend themselves to their use. </a:t>
            </a:r>
            <a:r>
              <a:rPr lang="en-GB" sz="1000">
                <a:ea typeface="Arial Unicode MS" panose="020B0604020202020204" pitchFamily="34" charset="-128"/>
                <a:cs typeface="Arial Unicode MS" panose="020B0604020202020204" pitchFamily="34" charset="-128"/>
              </a:rPr>
              <a:t>Managements often use qualitative assessment techniques when potential likelihood and impact are low, </a:t>
            </a:r>
            <a:r>
              <a:rPr lang="en-US" sz="1000">
                <a:ea typeface="Arial Unicode MS" panose="020B0604020202020204" pitchFamily="34" charset="-128"/>
                <a:cs typeface="Arial Unicode MS" panose="020B0604020202020204" pitchFamily="34" charset="-128"/>
              </a:rPr>
              <a:t>where risks do not lend themselves to quantification</a:t>
            </a:r>
            <a:r>
              <a:rPr lang="en-GB" sz="1000">
                <a:ea typeface="Arial Unicode MS" panose="020B0604020202020204" pitchFamily="34" charset="-128"/>
                <a:cs typeface="Arial Unicode MS" panose="020B0604020202020204" pitchFamily="34" charset="-128"/>
              </a:rPr>
              <a:t> or when sufficient credible data required for quantitative assessments either is not practicably available or obtaining the data is not cost-effective.</a:t>
            </a:r>
            <a:endParaRPr lang="en-US" sz="1000"/>
          </a:p>
        </p:txBody>
      </p:sp>
    </p:spTree>
    <p:extLst>
      <p:ext uri="{BB962C8B-B14F-4D97-AF65-F5344CB8AC3E}">
        <p14:creationId xmlns:p14="http://schemas.microsoft.com/office/powerpoint/2010/main" val="1322638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9F972-A963-4510-A84A-545DC14F0C1C}" type="slidenum">
              <a:rPr lang="en-US"/>
              <a:pPr/>
              <a:t>27</a:t>
            </a:fld>
            <a:endParaRPr lang="en-US"/>
          </a:p>
        </p:txBody>
      </p:sp>
      <p:sp>
        <p:nvSpPr>
          <p:cNvPr id="409602" name="Rectangle 2"/>
          <p:cNvSpPr>
            <a:spLocks noGrp="1" noRot="1" noChangeAspect="1" noChangeArrowheads="1" noTextEdit="1"/>
          </p:cNvSpPr>
          <p:nvPr>
            <p:ph type="sldImg"/>
          </p:nvPr>
        </p:nvSpPr>
        <p:spPr>
          <a:xfrm>
            <a:off x="381000" y="684213"/>
            <a:ext cx="6097588" cy="3430587"/>
          </a:xfrm>
          <a:ln/>
        </p:spPr>
      </p:sp>
      <p:sp>
        <p:nvSpPr>
          <p:cNvPr id="409603" name="Rectangle 3"/>
          <p:cNvSpPr>
            <a:spLocks noGrp="1" noChangeArrowheads="1"/>
          </p:cNvSpPr>
          <p:nvPr>
            <p:ph type="body" idx="1"/>
          </p:nvPr>
        </p:nvSpPr>
        <p:spPr>
          <a:xfrm>
            <a:off x="914400" y="4343400"/>
            <a:ext cx="5029200" cy="4116388"/>
          </a:xfrm>
        </p:spPr>
        <p:txBody>
          <a:bodyPr/>
          <a:lstStyle/>
          <a:p>
            <a:pPr>
              <a:buFont typeface="Wingdings" panose="05000000000000000000" pitchFamily="2" charset="2"/>
              <a:buChar char="Ø"/>
            </a:pPr>
            <a:r>
              <a:rPr lang="en-US" sz="1000">
                <a:latin typeface="Times New Roman" panose="02020603050405020304" pitchFamily="18" charset="0"/>
                <a:cs typeface="Times New Roman" panose="02020603050405020304" pitchFamily="18" charset="0"/>
              </a:rPr>
              <a:t>R</a:t>
            </a:r>
            <a:r>
              <a:rPr lang="en-CA" sz="1000">
                <a:latin typeface="Times New Roman" panose="02020603050405020304" pitchFamily="18" charset="0"/>
                <a:cs typeface="Times New Roman" panose="02020603050405020304" pitchFamily="18" charset="0"/>
              </a:rPr>
              <a:t>esponses fit within the following categories:</a:t>
            </a:r>
          </a:p>
          <a:p>
            <a:pPr lvl="1">
              <a:buFont typeface="Wingdings" panose="05000000000000000000" pitchFamily="2" charset="2"/>
              <a:buChar char="Ø"/>
            </a:pPr>
            <a:r>
              <a:rPr lang="en-CA" sz="1000" b="1">
                <a:latin typeface="Times New Roman" panose="02020603050405020304" pitchFamily="18" charset="0"/>
                <a:cs typeface="Times New Roman" panose="02020603050405020304" pitchFamily="18" charset="0"/>
              </a:rPr>
              <a:t>Avoidance</a:t>
            </a:r>
            <a:r>
              <a:rPr lang="en-US" sz="1000" b="1">
                <a:latin typeface="Times New Roman" panose="02020603050405020304" pitchFamily="18" charset="0"/>
                <a:cs typeface="Times New Roman" panose="02020603050405020304" pitchFamily="18" charset="0"/>
              </a:rPr>
              <a:t> </a:t>
            </a:r>
            <a:r>
              <a:rPr lang="en-CA" sz="1000" b="1">
                <a:latin typeface="Times New Roman" panose="02020603050405020304" pitchFamily="18" charset="0"/>
                <a:cs typeface="Times New Roman" panose="02020603050405020304" pitchFamily="18" charset="0"/>
              </a:rPr>
              <a:t>– </a:t>
            </a:r>
            <a:r>
              <a:rPr lang="en-CA" sz="1000">
                <a:latin typeface="Times New Roman" panose="02020603050405020304" pitchFamily="18" charset="0"/>
                <a:cs typeface="Times New Roman" panose="02020603050405020304" pitchFamily="18" charset="0"/>
              </a:rPr>
              <a:t>Action is taken to exit the activities that create risks.  </a:t>
            </a:r>
            <a:endParaRPr lang="en-US" sz="100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CA" sz="1000" b="1">
                <a:latin typeface="Times New Roman" panose="02020603050405020304" pitchFamily="18" charset="0"/>
                <a:cs typeface="Times New Roman" panose="02020603050405020304" pitchFamily="18" charset="0"/>
              </a:rPr>
              <a:t>Reduction –</a:t>
            </a:r>
            <a:r>
              <a:rPr lang="en-CA" sz="1000">
                <a:latin typeface="Times New Roman" panose="02020603050405020304" pitchFamily="18" charset="0"/>
                <a:cs typeface="Times New Roman" panose="02020603050405020304" pitchFamily="18" charset="0"/>
              </a:rPr>
              <a:t> Action is taken to reduce the risk likelihood or impact, or both.  </a:t>
            </a:r>
            <a:endParaRPr lang="en-US" sz="100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CA" sz="1000" b="1">
                <a:latin typeface="Times New Roman" panose="02020603050405020304" pitchFamily="18" charset="0"/>
                <a:cs typeface="Times New Roman" panose="02020603050405020304" pitchFamily="18" charset="0"/>
              </a:rPr>
              <a:t>Sharing –</a:t>
            </a:r>
            <a:r>
              <a:rPr lang="en-CA" sz="1000">
                <a:latin typeface="Times New Roman" panose="02020603050405020304" pitchFamily="18" charset="0"/>
                <a:cs typeface="Times New Roman" panose="02020603050405020304" pitchFamily="18" charset="0"/>
              </a:rPr>
              <a:t> Action is taken to reduce either the likelihood or impact of a risk by transferring or otherwise sharing a portion of the risk. </a:t>
            </a:r>
            <a:endParaRPr lang="en-US" sz="100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1000" b="1">
                <a:latin typeface="Times New Roman" panose="02020603050405020304" pitchFamily="18" charset="0"/>
                <a:cs typeface="Times New Roman" panose="02020603050405020304" pitchFamily="18" charset="0"/>
              </a:rPr>
              <a:t>A</a:t>
            </a:r>
            <a:r>
              <a:rPr lang="en-CA" sz="1000" b="1">
                <a:latin typeface="Times New Roman" panose="02020603050405020304" pitchFamily="18" charset="0"/>
                <a:cs typeface="Times New Roman" panose="02020603050405020304" pitchFamily="18" charset="0"/>
              </a:rPr>
              <a:t>cceptance –</a:t>
            </a:r>
            <a:r>
              <a:rPr lang="en-CA" sz="1000">
                <a:latin typeface="Times New Roman" panose="02020603050405020304" pitchFamily="18" charset="0"/>
                <a:cs typeface="Times New Roman" panose="02020603050405020304" pitchFamily="18" charset="0"/>
              </a:rPr>
              <a:t> No action is taken to affect either the likelihood or impact. </a:t>
            </a:r>
          </a:p>
          <a:p>
            <a:pPr>
              <a:buFont typeface="Wingdings" panose="05000000000000000000" pitchFamily="2" charset="2"/>
              <a:buChar char="Ø"/>
            </a:pPr>
            <a:r>
              <a:rPr lang="en-GB" sz="1000">
                <a:latin typeface="Times New Roman" panose="02020603050405020304" pitchFamily="18" charset="0"/>
                <a:cs typeface="Times New Roman" panose="02020603050405020304" pitchFamily="18" charset="0"/>
              </a:rPr>
              <a:t>In evaluating response options, management considers the affect on both likelihood and impact, and understands that a response might affect risk likelihood and impact differently. In evaluating alternative responses, management determines their potential effect typically using units of measure for the objective and associated risks as established in the risk assessment component</a:t>
            </a:r>
            <a:r>
              <a:rPr lang="en-CA" sz="1000">
                <a:latin typeface="Times New Roman" panose="02020603050405020304" pitchFamily="18" charset="0"/>
                <a:cs typeface="Times New Roman" panose="02020603050405020304" pitchFamily="18" charset="0"/>
              </a:rPr>
              <a:t> </a:t>
            </a:r>
            <a:endParaRPr lang="en-US" sz="100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sz="1000">
                <a:latin typeface="Times New Roman" panose="02020603050405020304" pitchFamily="18" charset="0"/>
                <a:cs typeface="Times New Roman" panose="02020603050405020304" pitchFamily="18" charset="0"/>
              </a:rPr>
              <a:t>Any of several responses may bring residual risk in line with risk tolerances, and sometimes a combination of responses provides the optimum result.  Similarly, certain responses will affect the risk of multiple potential events. </a:t>
            </a:r>
          </a:p>
          <a:p>
            <a:pPr>
              <a:buFont typeface="Wingdings" panose="05000000000000000000" pitchFamily="2" charset="2"/>
              <a:buChar char="Ø"/>
            </a:pPr>
            <a:r>
              <a:rPr lang="en-GB" sz="1000">
                <a:latin typeface="Times New Roman" panose="02020603050405020304" pitchFamily="18" charset="0"/>
                <a:cs typeface="Times New Roman" panose="02020603050405020304" pitchFamily="18" charset="0"/>
              </a:rPr>
              <a:t>Resources always have constraints, and entities must consider the relative costs and benefits of establishing acceptable risk response options.</a:t>
            </a:r>
          </a:p>
          <a:p>
            <a:pPr>
              <a:buFont typeface="Wingdings" panose="05000000000000000000" pitchFamily="2" charset="2"/>
              <a:buChar char="Ø"/>
            </a:pPr>
            <a:r>
              <a:rPr lang="en-GB" sz="1000">
                <a:latin typeface="Times New Roman" panose="02020603050405020304" pitchFamily="18" charset="0"/>
                <a:cs typeface="Times New Roman" panose="02020603050405020304" pitchFamily="18" charset="0"/>
              </a:rPr>
              <a:t>Once the effects of alternative risk responses have been evaluated, management decides how to manage the risk.  While management strives to select the best response option, enterprise risk management does not ensure </a:t>
            </a:r>
            <a:r>
              <a:rPr lang="en-CA" sz="1000">
                <a:latin typeface="Times New Roman" panose="02020603050405020304" pitchFamily="18" charset="0"/>
                <a:cs typeface="Times New Roman" panose="02020603050405020304" pitchFamily="18" charset="0"/>
              </a:rPr>
              <a:t>that the best response is taken – only that the response or combination of responses bring </a:t>
            </a:r>
            <a:r>
              <a:rPr lang="en-GB" sz="1000">
                <a:latin typeface="Times New Roman" panose="02020603050405020304" pitchFamily="18" charset="0"/>
                <a:cs typeface="Times New Roman" panose="02020603050405020304" pitchFamily="18" charset="0"/>
              </a:rPr>
              <a:t>expected risk likelihood and impact within risk tolerances. management considers the aggregate effect of its risk responses across the entity.  </a:t>
            </a:r>
          </a:p>
          <a:p>
            <a:pPr>
              <a:buFont typeface="Wingdings" panose="05000000000000000000" pitchFamily="2" charset="2"/>
              <a:buChar char="Ø"/>
            </a:pPr>
            <a:r>
              <a:rPr lang="en-GB" sz="1000">
                <a:latin typeface="Times New Roman" panose="02020603050405020304" pitchFamily="18" charset="0"/>
                <a:cs typeface="Times New Roman" panose="02020603050405020304" pitchFamily="18" charset="0"/>
              </a:rPr>
              <a:t>Many entities have multiple business units, each with similar risks, and each unit may appropriately choose a different risk response, as long as the response results in the unit’s residual risk being within its risk tolerances.</a:t>
            </a:r>
            <a:endParaRPr lang="en-US" sz="1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509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E6E1B-F780-4C32-9BBF-5CE91A24429F}" type="slidenum">
              <a:rPr lang="en-US"/>
              <a:pPr/>
              <a:t>30</a:t>
            </a:fld>
            <a:endParaRPr lang="en-US"/>
          </a:p>
        </p:txBody>
      </p:sp>
      <p:sp>
        <p:nvSpPr>
          <p:cNvPr id="199682" name="Rectangle 2"/>
          <p:cNvSpPr>
            <a:spLocks noGrp="1" noRot="1" noChangeAspect="1" noChangeArrowheads="1" noTextEdit="1"/>
          </p:cNvSpPr>
          <p:nvPr>
            <p:ph type="sldImg"/>
          </p:nvPr>
        </p:nvSpPr>
        <p:spPr>
          <a:xfrm>
            <a:off x="381000" y="684213"/>
            <a:ext cx="6097588" cy="3430587"/>
          </a:xfrm>
          <a:ln/>
        </p:spPr>
      </p:sp>
      <p:sp>
        <p:nvSpPr>
          <p:cNvPr id="199683" name="Rectangle 3"/>
          <p:cNvSpPr>
            <a:spLocks noGrp="1" noChangeArrowheads="1"/>
          </p:cNvSpPr>
          <p:nvPr>
            <p:ph type="body" idx="1"/>
          </p:nvPr>
        </p:nvSpPr>
        <p:spPr>
          <a:xfrm>
            <a:off x="914400" y="4343400"/>
            <a:ext cx="5029200" cy="4116388"/>
          </a:xfrm>
        </p:spPr>
        <p:txBody>
          <a:bodyPr lIns="88660" tIns="44330" rIns="88660" bIns="44330"/>
          <a:lstStyle/>
          <a:p>
            <a:pPr marL="114300" indent="-114300"/>
            <a:endParaRPr lang="en-CA"/>
          </a:p>
        </p:txBody>
      </p:sp>
    </p:spTree>
    <p:extLst>
      <p:ext uri="{BB962C8B-B14F-4D97-AF65-F5344CB8AC3E}">
        <p14:creationId xmlns:p14="http://schemas.microsoft.com/office/powerpoint/2010/main" val="128044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1BEF0D-F0BB-DE4B-95CE-6DB70DBA9567}" type="datetimeFigureOut">
              <a:rPr lang="en-US" smtClean="0"/>
              <a:pPr/>
              <a:t>11/16/2016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10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44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517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9768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04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25362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34441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9977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094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14762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58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61BEF0D-F0BB-DE4B-95CE-6DB70DBA9567}" type="datetimeFigureOut">
              <a:rPr lang="en-US" smtClean="0"/>
              <a:pPr/>
              <a:t>11/16/2016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079466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ENTERPRISE RISK MANAGEMENT</a:t>
            </a:r>
            <a:endParaRPr lang="id-ID" dirty="0"/>
          </a:p>
        </p:txBody>
      </p:sp>
    </p:spTree>
    <p:extLst>
      <p:ext uri="{BB962C8B-B14F-4D97-AF65-F5344CB8AC3E}">
        <p14:creationId xmlns:p14="http://schemas.microsoft.com/office/powerpoint/2010/main" val="2253502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427784" y="642694"/>
            <a:ext cx="6087035" cy="628650"/>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pPr eaLnBrk="1" hangingPunct="1">
              <a:lnSpc>
                <a:spcPct val="75000"/>
              </a:lnSpc>
            </a:pPr>
            <a:r>
              <a:rPr lang="en-US" sz="3600" b="1" dirty="0">
                <a:ln/>
                <a:solidFill>
                  <a:schemeClr val="accent3"/>
                </a:solidFill>
              </a:rPr>
              <a:t>Overview of Enterprise Risks	</a:t>
            </a:r>
          </a:p>
        </p:txBody>
      </p:sp>
      <p:sp>
        <p:nvSpPr>
          <p:cNvPr id="8195" name="Rectangle 3"/>
          <p:cNvSpPr>
            <a:spLocks noGrp="1" noChangeArrowheads="1"/>
          </p:cNvSpPr>
          <p:nvPr>
            <p:ph idx="1"/>
          </p:nvPr>
        </p:nvSpPr>
        <p:spPr>
          <a:xfrm>
            <a:off x="1981200" y="1676400"/>
            <a:ext cx="8229600" cy="4648200"/>
          </a:xfrm>
        </p:spPr>
        <p:txBody>
          <a:bodyPr>
            <a:normAutofit/>
          </a:bodyPr>
          <a:lstStyle/>
          <a:p>
            <a:pPr eaLnBrk="1" hangingPunct="1">
              <a:lnSpc>
                <a:spcPct val="80000"/>
              </a:lnSpc>
              <a:buFont typeface="Wingdings" panose="05000000000000000000" pitchFamily="2" charset="2"/>
              <a:buChar char="§"/>
            </a:pPr>
            <a:r>
              <a:rPr lang="en-US" sz="2800" i="1" dirty="0">
                <a:ln w="0"/>
                <a:solidFill>
                  <a:schemeClr val="tx1"/>
                </a:solidFill>
                <a:effectLst>
                  <a:outerShdw blurRad="38100" dist="19050" dir="2700000" algn="tl" rotWithShape="0">
                    <a:schemeClr val="dk1">
                      <a:alpha val="40000"/>
                    </a:schemeClr>
                  </a:outerShdw>
                </a:effectLst>
              </a:rPr>
              <a:t>Operational Risks</a:t>
            </a:r>
            <a:r>
              <a:rPr lang="en-US" sz="2800" dirty="0">
                <a:ln w="0"/>
                <a:solidFill>
                  <a:schemeClr val="tx1"/>
                </a:solidFill>
                <a:effectLst>
                  <a:outerShdw blurRad="38100" dist="19050" dir="2700000" algn="tl" rotWithShape="0">
                    <a:schemeClr val="dk1">
                      <a:alpha val="40000"/>
                    </a:schemeClr>
                  </a:outerShdw>
                </a:effectLst>
              </a:rPr>
              <a:t> </a:t>
            </a:r>
            <a:r>
              <a:rPr lang="en-US" sz="2800" dirty="0">
                <a:solidFill>
                  <a:srgbClr val="002060"/>
                </a:solidFill>
              </a:rPr>
              <a:t>include risks from:</a:t>
            </a:r>
          </a:p>
          <a:p>
            <a:pPr lvl="1" eaLnBrk="1" hangingPunct="1">
              <a:lnSpc>
                <a:spcPct val="80000"/>
              </a:lnSpc>
              <a:buSzPct val="55000"/>
              <a:buFont typeface="Wingdings" panose="05000000000000000000" pitchFamily="2" charset="2"/>
              <a:buChar char="q"/>
            </a:pPr>
            <a:r>
              <a:rPr lang="en-US" dirty="0" smtClean="0">
                <a:solidFill>
                  <a:srgbClr val="002060"/>
                </a:solidFill>
              </a:rPr>
              <a:t>Business operations (e.g., human resources, product development, capacity, efficiency, product/service failure, channel management, supply chain management, business cyclicality, demand for services);</a:t>
            </a:r>
          </a:p>
          <a:p>
            <a:pPr lvl="1" eaLnBrk="1" hangingPunct="1">
              <a:lnSpc>
                <a:spcPct val="80000"/>
              </a:lnSpc>
              <a:buSzPct val="55000"/>
              <a:buFont typeface="Wingdings" panose="05000000000000000000" pitchFamily="2" charset="2"/>
              <a:buChar char="q"/>
            </a:pPr>
            <a:r>
              <a:rPr lang="en-US" dirty="0" smtClean="0">
                <a:solidFill>
                  <a:srgbClr val="002060"/>
                </a:solidFill>
              </a:rPr>
              <a:t>Empowerment (e.g., leadership, change readiness);</a:t>
            </a:r>
          </a:p>
          <a:p>
            <a:pPr lvl="1" eaLnBrk="1" hangingPunct="1">
              <a:lnSpc>
                <a:spcPct val="80000"/>
              </a:lnSpc>
              <a:buSzPct val="55000"/>
              <a:buFont typeface="Wingdings" panose="05000000000000000000" pitchFamily="2" charset="2"/>
              <a:buChar char="q"/>
            </a:pPr>
            <a:r>
              <a:rPr lang="en-US" dirty="0" smtClean="0">
                <a:solidFill>
                  <a:srgbClr val="002060"/>
                </a:solidFill>
              </a:rPr>
              <a:t>Information technology (e.g., relevance, availability);</a:t>
            </a:r>
          </a:p>
          <a:p>
            <a:pPr lvl="1" eaLnBrk="1" hangingPunct="1">
              <a:lnSpc>
                <a:spcPct val="80000"/>
              </a:lnSpc>
              <a:buSzPct val="55000"/>
              <a:buFont typeface="Wingdings" panose="05000000000000000000" pitchFamily="2" charset="2"/>
              <a:buChar char="q"/>
            </a:pPr>
            <a:r>
              <a:rPr lang="en-US" dirty="0" smtClean="0">
                <a:solidFill>
                  <a:srgbClr val="002060"/>
                </a:solidFill>
              </a:rPr>
              <a:t>Information/business reporting (e.g., budgeting and planning, accounting information, pension fund, investment evaluation, taxation);</a:t>
            </a:r>
          </a:p>
          <a:p>
            <a:pPr lvl="1" eaLnBrk="1" hangingPunct="1">
              <a:lnSpc>
                <a:spcPct val="80000"/>
              </a:lnSpc>
              <a:buSzPct val="55000"/>
              <a:buFont typeface="Wingdings" panose="05000000000000000000" pitchFamily="2" charset="2"/>
              <a:buChar char="q"/>
            </a:pPr>
            <a:r>
              <a:rPr lang="en-US" dirty="0" smtClean="0">
                <a:solidFill>
                  <a:srgbClr val="002060"/>
                </a:solidFill>
              </a:rPr>
              <a:t>National disaster;</a:t>
            </a:r>
          </a:p>
          <a:p>
            <a:pPr lvl="1" eaLnBrk="1" hangingPunct="1">
              <a:lnSpc>
                <a:spcPct val="80000"/>
              </a:lnSpc>
              <a:buSzPct val="55000"/>
              <a:buFont typeface="Wingdings" panose="05000000000000000000" pitchFamily="2" charset="2"/>
              <a:buChar char="q"/>
            </a:pPr>
            <a:r>
              <a:rPr lang="en-US" dirty="0" smtClean="0">
                <a:solidFill>
                  <a:srgbClr val="002060"/>
                </a:solidFill>
              </a:rPr>
              <a:t>Failure to identify market trends; and</a:t>
            </a:r>
          </a:p>
          <a:p>
            <a:pPr lvl="1" eaLnBrk="1" hangingPunct="1">
              <a:lnSpc>
                <a:spcPct val="80000"/>
              </a:lnSpc>
              <a:buSzPct val="55000"/>
              <a:buFont typeface="Wingdings" panose="05000000000000000000" pitchFamily="2" charset="2"/>
              <a:buChar char="q"/>
            </a:pPr>
            <a:r>
              <a:rPr lang="en-US" dirty="0" smtClean="0">
                <a:solidFill>
                  <a:srgbClr val="002060"/>
                </a:solidFill>
              </a:rPr>
              <a:t>Failure to properly document deals and transactions.</a:t>
            </a:r>
          </a:p>
        </p:txBody>
      </p:sp>
    </p:spTree>
    <p:extLst>
      <p:ext uri="{BB962C8B-B14F-4D97-AF65-F5344CB8AC3E}">
        <p14:creationId xmlns:p14="http://schemas.microsoft.com/office/powerpoint/2010/main" val="2536960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849816" y="527417"/>
            <a:ext cx="5826369" cy="628650"/>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pPr>
              <a:defRPr/>
            </a:pPr>
            <a:r>
              <a:rPr lang="en-US" sz="4000" b="1" dirty="0">
                <a:ln/>
                <a:solidFill>
                  <a:schemeClr val="accent3"/>
                </a:solidFill>
              </a:rPr>
              <a:t>Overview of Enterprise Risks</a:t>
            </a:r>
          </a:p>
        </p:txBody>
      </p:sp>
      <p:sp>
        <p:nvSpPr>
          <p:cNvPr id="14339" name="Rectangle 3"/>
          <p:cNvSpPr>
            <a:spLocks noGrp="1" noChangeArrowheads="1"/>
          </p:cNvSpPr>
          <p:nvPr>
            <p:ph idx="1"/>
          </p:nvPr>
        </p:nvSpPr>
        <p:spPr>
          <a:xfrm>
            <a:off x="1981200" y="1752600"/>
            <a:ext cx="8229600" cy="4572000"/>
          </a:xfrm>
        </p:spPr>
        <p:txBody>
          <a:bodyPr/>
          <a:lstStyle/>
          <a:p>
            <a:pPr eaLnBrk="1" hangingPunct="1">
              <a:lnSpc>
                <a:spcPct val="90000"/>
              </a:lnSpc>
              <a:buFont typeface="Wingdings" panose="05000000000000000000" pitchFamily="2" charset="2"/>
              <a:buChar char="§"/>
            </a:pPr>
            <a:r>
              <a:rPr lang="en-US" sz="2800" i="1" dirty="0">
                <a:ln w="0"/>
                <a:solidFill>
                  <a:schemeClr val="tx1"/>
                </a:solidFill>
                <a:effectLst>
                  <a:outerShdw blurRad="38100" dist="19050" dir="2700000" algn="tl" rotWithShape="0">
                    <a:schemeClr val="dk1">
                      <a:alpha val="40000"/>
                    </a:schemeClr>
                  </a:outerShdw>
                </a:effectLst>
              </a:rPr>
              <a:t>Strategic Risks</a:t>
            </a:r>
            <a:r>
              <a:rPr lang="en-US" sz="2800" dirty="0">
                <a:ln w="0"/>
                <a:solidFill>
                  <a:schemeClr val="tx1"/>
                </a:solidFill>
                <a:effectLst>
                  <a:outerShdw blurRad="38100" dist="19050" dir="2700000" algn="tl" rotWithShape="0">
                    <a:schemeClr val="dk1">
                      <a:alpha val="40000"/>
                    </a:schemeClr>
                  </a:outerShdw>
                </a:effectLst>
              </a:rPr>
              <a:t> </a:t>
            </a:r>
            <a:r>
              <a:rPr lang="en-US" sz="2800" dirty="0">
                <a:solidFill>
                  <a:srgbClr val="002060"/>
                </a:solidFill>
              </a:rPr>
              <a:t>include risks from:</a:t>
            </a:r>
          </a:p>
          <a:p>
            <a:pPr lvl="1" eaLnBrk="1" hangingPunct="1">
              <a:lnSpc>
                <a:spcPct val="90000"/>
              </a:lnSpc>
              <a:buSzPct val="55000"/>
              <a:buFont typeface="Wingdings" panose="05000000000000000000" pitchFamily="2" charset="2"/>
              <a:buChar char="q"/>
            </a:pPr>
            <a:r>
              <a:rPr lang="en-US" dirty="0" smtClean="0">
                <a:solidFill>
                  <a:srgbClr val="002060"/>
                </a:solidFill>
              </a:rPr>
              <a:t>Reputational damage (e.g., trademark/brand erosion, fraud, unfavorable publicity);</a:t>
            </a:r>
          </a:p>
          <a:p>
            <a:pPr lvl="1" eaLnBrk="1" hangingPunct="1">
              <a:lnSpc>
                <a:spcPct val="90000"/>
              </a:lnSpc>
              <a:buSzPct val="55000"/>
              <a:buFont typeface="Wingdings" panose="05000000000000000000" pitchFamily="2" charset="2"/>
              <a:buChar char="q"/>
            </a:pPr>
            <a:r>
              <a:rPr lang="en-US" dirty="0" smtClean="0">
                <a:solidFill>
                  <a:srgbClr val="002060"/>
                </a:solidFill>
              </a:rPr>
              <a:t>Competition;</a:t>
            </a:r>
          </a:p>
          <a:p>
            <a:pPr lvl="1" eaLnBrk="1" hangingPunct="1">
              <a:lnSpc>
                <a:spcPct val="90000"/>
              </a:lnSpc>
              <a:buSzPct val="55000"/>
              <a:buFont typeface="Wingdings" panose="05000000000000000000" pitchFamily="2" charset="2"/>
              <a:buChar char="q"/>
            </a:pPr>
            <a:r>
              <a:rPr lang="en-US" dirty="0" smtClean="0">
                <a:solidFill>
                  <a:srgbClr val="002060"/>
                </a:solidFill>
              </a:rPr>
              <a:t>Customer wants;</a:t>
            </a:r>
          </a:p>
          <a:p>
            <a:pPr lvl="1" eaLnBrk="1" hangingPunct="1">
              <a:lnSpc>
                <a:spcPct val="90000"/>
              </a:lnSpc>
              <a:buSzPct val="55000"/>
              <a:buFont typeface="Wingdings" panose="05000000000000000000" pitchFamily="2" charset="2"/>
              <a:buChar char="q"/>
            </a:pPr>
            <a:r>
              <a:rPr lang="en-US" dirty="0" smtClean="0">
                <a:solidFill>
                  <a:srgbClr val="002060"/>
                </a:solidFill>
              </a:rPr>
              <a:t>Demographic and social/cultural trends;</a:t>
            </a:r>
          </a:p>
          <a:p>
            <a:pPr lvl="1" eaLnBrk="1" hangingPunct="1">
              <a:lnSpc>
                <a:spcPct val="90000"/>
              </a:lnSpc>
              <a:buSzPct val="55000"/>
              <a:buFont typeface="Wingdings" panose="05000000000000000000" pitchFamily="2" charset="2"/>
              <a:buChar char="q"/>
            </a:pPr>
            <a:r>
              <a:rPr lang="en-US" dirty="0" smtClean="0">
                <a:solidFill>
                  <a:srgbClr val="002060"/>
                </a:solidFill>
              </a:rPr>
              <a:t>Technological innovation;</a:t>
            </a:r>
          </a:p>
          <a:p>
            <a:pPr lvl="1" eaLnBrk="1" hangingPunct="1">
              <a:lnSpc>
                <a:spcPct val="90000"/>
              </a:lnSpc>
              <a:buSzPct val="55000"/>
              <a:buFont typeface="Wingdings" panose="05000000000000000000" pitchFamily="2" charset="2"/>
              <a:buChar char="q"/>
            </a:pPr>
            <a:r>
              <a:rPr lang="en-US" dirty="0" smtClean="0">
                <a:solidFill>
                  <a:srgbClr val="002060"/>
                </a:solidFill>
              </a:rPr>
              <a:t>Capital availability; and</a:t>
            </a:r>
          </a:p>
          <a:p>
            <a:pPr lvl="1" eaLnBrk="1" hangingPunct="1">
              <a:lnSpc>
                <a:spcPct val="90000"/>
              </a:lnSpc>
              <a:buSzPct val="55000"/>
              <a:buFont typeface="Wingdings" panose="05000000000000000000" pitchFamily="2" charset="2"/>
              <a:buChar char="q"/>
            </a:pPr>
            <a:r>
              <a:rPr lang="en-US" dirty="0" smtClean="0">
                <a:solidFill>
                  <a:srgbClr val="002060"/>
                </a:solidFill>
              </a:rPr>
              <a:t>Regulatory and political trends.</a:t>
            </a:r>
          </a:p>
        </p:txBody>
      </p:sp>
    </p:spTree>
    <p:extLst>
      <p:ext uri="{BB962C8B-B14F-4D97-AF65-F5344CB8AC3E}">
        <p14:creationId xmlns:p14="http://schemas.microsoft.com/office/powerpoint/2010/main" val="673752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57" t="-1700" r="22969"/>
          <a:stretch/>
        </p:blipFill>
        <p:spPr bwMode="auto">
          <a:xfrm>
            <a:off x="3694113" y="1141321"/>
            <a:ext cx="7647964" cy="5066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31813" y="495208"/>
            <a:ext cx="6324600" cy="646113"/>
          </a:xfrm>
          <a:prstGeom prst="rect">
            <a:avLst/>
          </a:prstGeom>
        </p:spPr>
        <p:txBody>
          <a:bodyPr>
            <a:spAutoFit/>
          </a:bodyPr>
          <a:lstStyle/>
          <a:p>
            <a:pPr>
              <a:defRPr/>
            </a:pPr>
            <a:r>
              <a:rPr lang="en-US" sz="3600" dirty="0">
                <a:ln w="0"/>
                <a:effectLst>
                  <a:outerShdw blurRad="38100" dist="19050" dir="2700000" algn="tl" rotWithShape="0">
                    <a:schemeClr val="dk1">
                      <a:alpha val="40000"/>
                    </a:schemeClr>
                  </a:outerShdw>
                </a:effectLst>
                <a:latin typeface="+mj-lt"/>
              </a:rPr>
              <a:t>Typical Risk Matrix</a:t>
            </a:r>
          </a:p>
        </p:txBody>
      </p:sp>
    </p:spTree>
    <p:extLst>
      <p:ext uri="{BB962C8B-B14F-4D97-AF65-F5344CB8AC3E}">
        <p14:creationId xmlns:p14="http://schemas.microsoft.com/office/powerpoint/2010/main" val="3603460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15" name="Rectangle 19"/>
          <p:cNvSpPr>
            <a:spLocks noGrp="1" noChangeArrowheads="1"/>
          </p:cNvSpPr>
          <p:nvPr>
            <p:ph type="ctrTitle"/>
          </p:nvPr>
        </p:nvSpPr>
        <p:spPr>
          <a:xfrm>
            <a:off x="1109980" y="882376"/>
            <a:ext cx="9966960" cy="606699"/>
          </a:xfrm>
        </p:spPr>
        <p:txBody>
          <a:bodyPr>
            <a:normAutofit/>
          </a:bodyPr>
          <a:lstStyle/>
          <a:p>
            <a:r>
              <a:rPr lang="en-US" sz="3200" dirty="0"/>
              <a:t>Impact vs. Probability</a:t>
            </a:r>
          </a:p>
        </p:txBody>
      </p:sp>
      <p:sp>
        <p:nvSpPr>
          <p:cNvPr id="285728" name="Text Box 32"/>
          <p:cNvSpPr txBox="1">
            <a:spLocks noChangeArrowheads="1"/>
          </p:cNvSpPr>
          <p:nvPr/>
        </p:nvSpPr>
        <p:spPr bwMode="auto">
          <a:xfrm>
            <a:off x="5377179" y="5122986"/>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Tx/>
              <a:buSzTx/>
            </a:pPr>
            <a:r>
              <a:rPr lang="en-US" sz="2000" b="1" i="1">
                <a:solidFill>
                  <a:srgbClr val="FB4D1D"/>
                </a:solidFill>
                <a:latin typeface="Verdana" panose="020B0604030504040204" pitchFamily="34" charset="0"/>
              </a:rPr>
              <a:t>Control</a:t>
            </a:r>
          </a:p>
        </p:txBody>
      </p:sp>
      <p:sp>
        <p:nvSpPr>
          <p:cNvPr id="285729" name="Text Box 33"/>
          <p:cNvSpPr txBox="1">
            <a:spLocks noChangeArrowheads="1"/>
          </p:cNvSpPr>
          <p:nvPr/>
        </p:nvSpPr>
        <p:spPr bwMode="auto">
          <a:xfrm>
            <a:off x="2100579" y="3217986"/>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Tx/>
              <a:buSzTx/>
            </a:pPr>
            <a:r>
              <a:rPr lang="en-US" sz="2000" b="1" i="1">
                <a:latin typeface="Verdana" panose="020B0604030504040204" pitchFamily="34" charset="0"/>
              </a:rPr>
              <a:t>Share</a:t>
            </a:r>
          </a:p>
        </p:txBody>
      </p:sp>
      <p:sp>
        <p:nvSpPr>
          <p:cNvPr id="285730" name="Text Box 34"/>
          <p:cNvSpPr txBox="1">
            <a:spLocks noChangeArrowheads="1"/>
          </p:cNvSpPr>
          <p:nvPr/>
        </p:nvSpPr>
        <p:spPr bwMode="auto">
          <a:xfrm>
            <a:off x="5377179" y="3217986"/>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Tx/>
              <a:buSzTx/>
            </a:pPr>
            <a:r>
              <a:rPr lang="en-US" sz="2000" b="1" i="1">
                <a:solidFill>
                  <a:srgbClr val="FB4D1D"/>
                </a:solidFill>
                <a:latin typeface="Verdana" panose="020B0604030504040204" pitchFamily="34" charset="0"/>
              </a:rPr>
              <a:t>Mitigate &amp; Control</a:t>
            </a:r>
          </a:p>
        </p:txBody>
      </p:sp>
      <p:sp>
        <p:nvSpPr>
          <p:cNvPr id="285731" name="Text Box 35"/>
          <p:cNvSpPr txBox="1">
            <a:spLocks noChangeArrowheads="1"/>
          </p:cNvSpPr>
          <p:nvPr/>
        </p:nvSpPr>
        <p:spPr bwMode="auto">
          <a:xfrm>
            <a:off x="2100579" y="5122986"/>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Tx/>
              <a:buSzTx/>
            </a:pPr>
            <a:r>
              <a:rPr lang="en-US" sz="2000" b="1" i="1">
                <a:latin typeface="Verdana" panose="020B0604030504040204" pitchFamily="34" charset="0"/>
              </a:rPr>
              <a:t>Accept</a:t>
            </a:r>
          </a:p>
        </p:txBody>
      </p:sp>
      <p:sp>
        <p:nvSpPr>
          <p:cNvPr id="285733" name="Text Box 37"/>
          <p:cNvSpPr txBox="1">
            <a:spLocks noChangeArrowheads="1"/>
          </p:cNvSpPr>
          <p:nvPr/>
        </p:nvSpPr>
        <p:spPr bwMode="auto">
          <a:xfrm>
            <a:off x="6753543" y="2030536"/>
            <a:ext cx="1900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buClrTx/>
              <a:buSzTx/>
            </a:pPr>
            <a:r>
              <a:rPr lang="en-US" sz="2000" i="1" u="sng">
                <a:solidFill>
                  <a:srgbClr val="FB4D1D"/>
                </a:solidFill>
                <a:latin typeface="Verdana" panose="020B0604030504040204" pitchFamily="34" charset="0"/>
              </a:rPr>
              <a:t>High Risk</a:t>
            </a:r>
          </a:p>
        </p:txBody>
      </p:sp>
      <p:sp>
        <p:nvSpPr>
          <p:cNvPr id="285734" name="Text Box 38"/>
          <p:cNvSpPr txBox="1">
            <a:spLocks noChangeArrowheads="1"/>
          </p:cNvSpPr>
          <p:nvPr/>
        </p:nvSpPr>
        <p:spPr bwMode="auto">
          <a:xfrm>
            <a:off x="6215379" y="4072061"/>
            <a:ext cx="2357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buClrTx/>
              <a:buSzTx/>
            </a:pPr>
            <a:r>
              <a:rPr lang="en-US" sz="2000" i="1" u="sng">
                <a:solidFill>
                  <a:srgbClr val="FB4D1D"/>
                </a:solidFill>
                <a:latin typeface="Verdana" panose="020B0604030504040204" pitchFamily="34" charset="0"/>
              </a:rPr>
              <a:t>Medium Risk</a:t>
            </a:r>
          </a:p>
        </p:txBody>
      </p:sp>
      <p:sp>
        <p:nvSpPr>
          <p:cNvPr id="285735" name="Text Box 39"/>
          <p:cNvSpPr txBox="1">
            <a:spLocks noChangeArrowheads="1"/>
          </p:cNvSpPr>
          <p:nvPr/>
        </p:nvSpPr>
        <p:spPr bwMode="auto">
          <a:xfrm>
            <a:off x="3197543" y="2030536"/>
            <a:ext cx="2027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buClrTx/>
              <a:buSzTx/>
            </a:pPr>
            <a:r>
              <a:rPr lang="en-US" sz="2000" i="1" u="sng">
                <a:latin typeface="Verdana" panose="020B0604030504040204" pitchFamily="34" charset="0"/>
              </a:rPr>
              <a:t>Medium Risk</a:t>
            </a:r>
          </a:p>
        </p:txBody>
      </p:sp>
      <p:sp>
        <p:nvSpPr>
          <p:cNvPr id="285736" name="Text Box 40"/>
          <p:cNvSpPr txBox="1">
            <a:spLocks noChangeArrowheads="1"/>
          </p:cNvSpPr>
          <p:nvPr/>
        </p:nvSpPr>
        <p:spPr bwMode="auto">
          <a:xfrm>
            <a:off x="3624579" y="4072061"/>
            <a:ext cx="1620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buClrTx/>
              <a:buSzTx/>
            </a:pPr>
            <a:r>
              <a:rPr lang="en-US" sz="2000" i="1" u="sng">
                <a:latin typeface="Verdana" panose="020B0604030504040204" pitchFamily="34" charset="0"/>
              </a:rPr>
              <a:t>Low Risk</a:t>
            </a:r>
          </a:p>
        </p:txBody>
      </p:sp>
      <p:sp>
        <p:nvSpPr>
          <p:cNvPr id="285737" name="Line 41"/>
          <p:cNvSpPr>
            <a:spLocks noChangeShapeType="1"/>
          </p:cNvSpPr>
          <p:nvPr/>
        </p:nvSpPr>
        <p:spPr bwMode="auto">
          <a:xfrm flipH="1">
            <a:off x="2024379" y="1984499"/>
            <a:ext cx="0" cy="3627437"/>
          </a:xfrm>
          <a:prstGeom prst="line">
            <a:avLst/>
          </a:prstGeom>
          <a:noFill/>
          <a:ln w="12700">
            <a:solidFill>
              <a:srgbClr val="FDE9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85738" name="Line 42"/>
          <p:cNvSpPr>
            <a:spLocks noChangeShapeType="1"/>
          </p:cNvSpPr>
          <p:nvPr/>
        </p:nvSpPr>
        <p:spPr bwMode="auto">
          <a:xfrm>
            <a:off x="2024379" y="5611935"/>
            <a:ext cx="6553200" cy="0"/>
          </a:xfrm>
          <a:prstGeom prst="line">
            <a:avLst/>
          </a:prstGeom>
          <a:noFill/>
          <a:ln w="12700">
            <a:solidFill>
              <a:srgbClr val="FDE9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85739" name="Line 43"/>
          <p:cNvSpPr>
            <a:spLocks noChangeShapeType="1"/>
          </p:cNvSpPr>
          <p:nvPr/>
        </p:nvSpPr>
        <p:spPr bwMode="auto">
          <a:xfrm>
            <a:off x="5300979" y="2030535"/>
            <a:ext cx="0" cy="3581400"/>
          </a:xfrm>
          <a:prstGeom prst="line">
            <a:avLst/>
          </a:prstGeom>
          <a:noFill/>
          <a:ln w="12700">
            <a:solidFill>
              <a:srgbClr val="FDE9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85740" name="Text Box 44"/>
          <p:cNvSpPr txBox="1">
            <a:spLocks noChangeArrowheads="1"/>
          </p:cNvSpPr>
          <p:nvPr/>
        </p:nvSpPr>
        <p:spPr bwMode="auto">
          <a:xfrm>
            <a:off x="1129029" y="5688135"/>
            <a:ext cx="120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Tx/>
              <a:buSzTx/>
            </a:pPr>
            <a:r>
              <a:rPr lang="en-US" sz="2400">
                <a:solidFill>
                  <a:srgbClr val="FDE997"/>
                </a:solidFill>
                <a:latin typeface="Verdana" panose="020B0604030504040204" pitchFamily="34" charset="0"/>
              </a:rPr>
              <a:t>Low</a:t>
            </a:r>
          </a:p>
        </p:txBody>
      </p:sp>
      <p:sp>
        <p:nvSpPr>
          <p:cNvPr id="285741" name="Text Box 45"/>
          <p:cNvSpPr txBox="1">
            <a:spLocks noChangeArrowheads="1"/>
          </p:cNvSpPr>
          <p:nvPr/>
        </p:nvSpPr>
        <p:spPr bwMode="auto">
          <a:xfrm>
            <a:off x="1109980" y="1922585"/>
            <a:ext cx="881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Tx/>
              <a:buSzTx/>
            </a:pPr>
            <a:r>
              <a:rPr lang="en-US" sz="2400">
                <a:solidFill>
                  <a:srgbClr val="FDE997"/>
                </a:solidFill>
                <a:latin typeface="Verdana" panose="020B0604030504040204" pitchFamily="34" charset="0"/>
              </a:rPr>
              <a:t>High</a:t>
            </a:r>
          </a:p>
        </p:txBody>
      </p:sp>
      <p:sp>
        <p:nvSpPr>
          <p:cNvPr id="285742" name="Text Box 46"/>
          <p:cNvSpPr txBox="1">
            <a:spLocks noChangeArrowheads="1"/>
          </p:cNvSpPr>
          <p:nvPr/>
        </p:nvSpPr>
        <p:spPr bwMode="auto">
          <a:xfrm>
            <a:off x="7815580" y="5764335"/>
            <a:ext cx="881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Tx/>
              <a:buSzTx/>
            </a:pPr>
            <a:r>
              <a:rPr lang="en-US" sz="2400">
                <a:solidFill>
                  <a:srgbClr val="FDE997"/>
                </a:solidFill>
                <a:latin typeface="Verdana" panose="020B0604030504040204" pitchFamily="34" charset="0"/>
              </a:rPr>
              <a:t>High</a:t>
            </a:r>
          </a:p>
        </p:txBody>
      </p:sp>
      <p:sp>
        <p:nvSpPr>
          <p:cNvPr id="285743" name="Text Box 47"/>
          <p:cNvSpPr txBox="1">
            <a:spLocks noChangeArrowheads="1"/>
          </p:cNvSpPr>
          <p:nvPr/>
        </p:nvSpPr>
        <p:spPr bwMode="auto">
          <a:xfrm>
            <a:off x="1321036" y="2795710"/>
            <a:ext cx="4764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buClrTx/>
              <a:buSzTx/>
            </a:pPr>
            <a:r>
              <a:rPr lang="en-US" sz="2400" b="1">
                <a:solidFill>
                  <a:srgbClr val="FDE997"/>
                </a:solidFill>
                <a:latin typeface="Verdana" panose="020B0604030504040204" pitchFamily="34" charset="0"/>
              </a:rPr>
              <a:t>I</a:t>
            </a:r>
          </a:p>
          <a:p>
            <a:pPr algn="ctr" eaLnBrk="0" hangingPunct="0">
              <a:buClrTx/>
              <a:buSzTx/>
            </a:pPr>
            <a:r>
              <a:rPr lang="en-US" sz="2400" b="1">
                <a:solidFill>
                  <a:srgbClr val="FDE997"/>
                </a:solidFill>
                <a:latin typeface="Verdana" panose="020B0604030504040204" pitchFamily="34" charset="0"/>
              </a:rPr>
              <a:t>M</a:t>
            </a:r>
          </a:p>
          <a:p>
            <a:pPr algn="ctr" eaLnBrk="0" hangingPunct="0">
              <a:buClrTx/>
              <a:buSzTx/>
            </a:pPr>
            <a:r>
              <a:rPr lang="en-US" sz="2400" b="1">
                <a:solidFill>
                  <a:srgbClr val="FDE997"/>
                </a:solidFill>
                <a:latin typeface="Verdana" panose="020B0604030504040204" pitchFamily="34" charset="0"/>
              </a:rPr>
              <a:t>P</a:t>
            </a:r>
          </a:p>
          <a:p>
            <a:pPr algn="ctr" eaLnBrk="0" hangingPunct="0">
              <a:buClrTx/>
              <a:buSzTx/>
            </a:pPr>
            <a:r>
              <a:rPr lang="en-US" sz="2400" b="1">
                <a:solidFill>
                  <a:srgbClr val="FDE997"/>
                </a:solidFill>
                <a:latin typeface="Verdana" panose="020B0604030504040204" pitchFamily="34" charset="0"/>
              </a:rPr>
              <a:t>A</a:t>
            </a:r>
          </a:p>
          <a:p>
            <a:pPr algn="ctr" eaLnBrk="0" hangingPunct="0">
              <a:buClrTx/>
              <a:buSzTx/>
            </a:pPr>
            <a:r>
              <a:rPr lang="en-US" sz="2400" b="1">
                <a:solidFill>
                  <a:srgbClr val="FDE997"/>
                </a:solidFill>
                <a:latin typeface="Verdana" panose="020B0604030504040204" pitchFamily="34" charset="0"/>
              </a:rPr>
              <a:t>C</a:t>
            </a:r>
          </a:p>
          <a:p>
            <a:pPr algn="ctr" eaLnBrk="0" hangingPunct="0">
              <a:buClrTx/>
              <a:buSzTx/>
            </a:pPr>
            <a:r>
              <a:rPr lang="en-US" sz="2400" b="1">
                <a:solidFill>
                  <a:srgbClr val="FDE997"/>
                </a:solidFill>
                <a:latin typeface="Verdana" panose="020B0604030504040204" pitchFamily="34" charset="0"/>
              </a:rPr>
              <a:t>T</a:t>
            </a:r>
          </a:p>
        </p:txBody>
      </p:sp>
      <p:sp>
        <p:nvSpPr>
          <p:cNvPr id="285744" name="Text Box 48"/>
          <p:cNvSpPr txBox="1">
            <a:spLocks noChangeArrowheads="1"/>
          </p:cNvSpPr>
          <p:nvPr/>
        </p:nvSpPr>
        <p:spPr bwMode="auto">
          <a:xfrm>
            <a:off x="3776979" y="5764335"/>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buClrTx/>
              <a:buSzTx/>
            </a:pPr>
            <a:r>
              <a:rPr lang="en-US" sz="2400" b="1">
                <a:solidFill>
                  <a:srgbClr val="FDE997"/>
                </a:solidFill>
                <a:latin typeface="Verdana" panose="020B0604030504040204" pitchFamily="34" charset="0"/>
              </a:rPr>
              <a:t>PROBABILITY</a:t>
            </a:r>
          </a:p>
        </p:txBody>
      </p:sp>
      <p:sp>
        <p:nvSpPr>
          <p:cNvPr id="285745" name="Line 49"/>
          <p:cNvSpPr>
            <a:spLocks noChangeShapeType="1"/>
          </p:cNvSpPr>
          <p:nvPr/>
        </p:nvSpPr>
        <p:spPr bwMode="auto">
          <a:xfrm>
            <a:off x="2024379" y="3737098"/>
            <a:ext cx="6553200" cy="0"/>
          </a:xfrm>
          <a:prstGeom prst="line">
            <a:avLst/>
          </a:prstGeom>
          <a:noFill/>
          <a:ln w="12700">
            <a:solidFill>
              <a:srgbClr val="FDE9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Tree>
    <p:extLst>
      <p:ext uri="{BB962C8B-B14F-4D97-AF65-F5344CB8AC3E}">
        <p14:creationId xmlns:p14="http://schemas.microsoft.com/office/powerpoint/2010/main" val="1158609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514600" y="1611923"/>
            <a:ext cx="6324600" cy="1143000"/>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85000"/>
              </a:lnSpc>
              <a:spcBef>
                <a:spcPct val="0"/>
              </a:spcBef>
              <a:buNone/>
              <a:defRPr sz="7200" b="1" kern="1200" cap="all" baseline="0">
                <a:solidFill>
                  <a:srgbClr val="FFFFFF"/>
                </a:solidFill>
                <a:latin typeface="+mj-lt"/>
                <a:ea typeface="+mj-ea"/>
                <a:cs typeface="+mj-cs"/>
              </a:defRPr>
            </a:lvl1pPr>
          </a:lstStyle>
          <a:p>
            <a:pPr algn="r"/>
            <a:r>
              <a:rPr lang="en-US" dirty="0" smtClean="0"/>
              <a:t>ERM Frameworks</a:t>
            </a:r>
            <a:endParaRPr lang="en-US" dirty="0"/>
          </a:p>
        </p:txBody>
      </p:sp>
      <p:sp>
        <p:nvSpPr>
          <p:cNvPr id="7" name="Rectangle 3"/>
          <p:cNvSpPr txBox="1">
            <a:spLocks noChangeArrowheads="1"/>
          </p:cNvSpPr>
          <p:nvPr/>
        </p:nvSpPr>
        <p:spPr>
          <a:xfrm>
            <a:off x="2514600" y="3815862"/>
            <a:ext cx="82296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pPr marL="342900" indent="-342900" algn="l">
              <a:buClr>
                <a:srgbClr val="002060"/>
              </a:buClr>
              <a:buFont typeface="Wingdings" panose="05000000000000000000" pitchFamily="2" charset="2"/>
              <a:buChar char="ü"/>
            </a:pPr>
            <a:r>
              <a:rPr lang="en-US" sz="2400" smtClean="0"/>
              <a:t>COSO’s ERM – </a:t>
            </a:r>
            <a:r>
              <a:rPr lang="en-US" sz="2400" i="1" smtClean="0"/>
              <a:t>Integrated Framework</a:t>
            </a:r>
          </a:p>
          <a:p>
            <a:pPr marL="342900" indent="-342900" algn="l">
              <a:buClr>
                <a:srgbClr val="002060"/>
              </a:buClr>
              <a:buFont typeface="Wingdings" panose="05000000000000000000" pitchFamily="2" charset="2"/>
              <a:buChar char="ü"/>
            </a:pPr>
            <a:r>
              <a:rPr lang="en-US" sz="2400" smtClean="0"/>
              <a:t>Australia/New Zealand Standard – </a:t>
            </a:r>
            <a:r>
              <a:rPr lang="en-US" sz="2400" i="1" smtClean="0"/>
              <a:t>Risk Management</a:t>
            </a:r>
          </a:p>
          <a:p>
            <a:pPr marL="342900" indent="-342900" algn="l">
              <a:buClr>
                <a:srgbClr val="002060"/>
              </a:buClr>
              <a:buFont typeface="Wingdings" panose="05000000000000000000" pitchFamily="2" charset="2"/>
              <a:buChar char="ü"/>
            </a:pPr>
            <a:r>
              <a:rPr lang="en-US" sz="2400" smtClean="0"/>
              <a:t>ISO Risk Management - </a:t>
            </a:r>
            <a:r>
              <a:rPr lang="en-US" sz="2400" i="1" smtClean="0"/>
              <a:t>Draft Standard</a:t>
            </a:r>
          </a:p>
          <a:p>
            <a:pPr marL="342900" indent="-342900" algn="l">
              <a:buClr>
                <a:srgbClr val="002060"/>
              </a:buClr>
              <a:buFont typeface="Wingdings" panose="05000000000000000000" pitchFamily="2" charset="2"/>
              <a:buChar char="ü"/>
            </a:pPr>
            <a:r>
              <a:rPr lang="en-US" sz="2400" smtClean="0"/>
              <a:t>The Combined Code and Turnbull Guidance</a:t>
            </a:r>
          </a:p>
          <a:p>
            <a:pPr marL="342900" indent="-342900" algn="l">
              <a:buClr>
                <a:srgbClr val="002060"/>
              </a:buClr>
              <a:buFont typeface="Wingdings" panose="05000000000000000000" pitchFamily="2" charset="2"/>
              <a:buChar char="ü"/>
            </a:pPr>
            <a:r>
              <a:rPr lang="en-US" sz="2400" smtClean="0"/>
              <a:t>A Risk Management Standard by the Federation of European Risk Management Associations (FERMA)</a:t>
            </a:r>
            <a:endParaRPr lang="en-US" sz="2400" dirty="0"/>
          </a:p>
        </p:txBody>
      </p:sp>
    </p:spTree>
    <p:extLst>
      <p:ext uri="{BB962C8B-B14F-4D97-AF65-F5344CB8AC3E}">
        <p14:creationId xmlns:p14="http://schemas.microsoft.com/office/powerpoint/2010/main" val="3164282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02323" y="539261"/>
            <a:ext cx="9875520" cy="1356360"/>
          </a:xfrm>
        </p:spPr>
        <p:txBody>
          <a:bodyPr>
            <a:normAutofit/>
            <a:scene3d>
              <a:camera prst="orthographicFront"/>
              <a:lightRig rig="soft" dir="t">
                <a:rot lat="0" lon="0" rev="15600000"/>
              </a:lightRig>
            </a:scene3d>
            <a:sp3d extrusionH="57150" prstMaterial="softEdge">
              <a:bevelT w="25400" h="38100"/>
            </a:sp3d>
          </a:bodyPr>
          <a:lstStyle/>
          <a:p>
            <a:pPr eaLnBrk="1" fontAlgn="auto" hangingPunct="1">
              <a:spcAft>
                <a:spcPts val="0"/>
              </a:spcAft>
              <a:defRPr/>
            </a:pPr>
            <a:r>
              <a:rPr lang="en-US" sz="4000" b="1" dirty="0" smtClean="0">
                <a:ln/>
                <a:solidFill>
                  <a:schemeClr val="accent4"/>
                </a:solidFill>
              </a:rPr>
              <a:t>Overview of Enterprise Risk Management</a:t>
            </a:r>
          </a:p>
        </p:txBody>
      </p:sp>
      <p:grpSp>
        <p:nvGrpSpPr>
          <p:cNvPr id="5" name="Group 4"/>
          <p:cNvGrpSpPr/>
          <p:nvPr/>
        </p:nvGrpSpPr>
        <p:grpSpPr>
          <a:xfrm>
            <a:off x="838200" y="1895621"/>
            <a:ext cx="10515600" cy="4126523"/>
            <a:chOff x="152400" y="1676400"/>
            <a:chExt cx="8839200" cy="2921000"/>
          </a:xfrm>
        </p:grpSpPr>
        <p:sp>
          <p:nvSpPr>
            <p:cNvPr id="6" name="AutoShape 8"/>
            <p:cNvSpPr>
              <a:spLocks noChangeArrowheads="1"/>
            </p:cNvSpPr>
            <p:nvPr/>
          </p:nvSpPr>
          <p:spPr bwMode="auto">
            <a:xfrm>
              <a:off x="7061200" y="2463800"/>
              <a:ext cx="1600200" cy="1028700"/>
            </a:xfrm>
            <a:prstGeom prst="chevron">
              <a:avLst>
                <a:gd name="adj" fmla="val 34647"/>
              </a:avLst>
            </a:prstGeom>
            <a:solidFill>
              <a:srgbClr val="3399FF"/>
            </a:solidFill>
            <a:ln w="9525">
              <a:solidFill>
                <a:srgbClr val="000000"/>
              </a:solidFill>
              <a:miter lim="800000"/>
              <a:headEnd/>
              <a:tailEnd/>
            </a:ln>
          </p:spPr>
          <p:txBody>
            <a:bodyPr/>
            <a:lstStyle>
              <a:lvl1pPr eaLnBrk="0" hangingPunct="0">
                <a:tabLst>
                  <a:tab pos="346075" algn="l"/>
                </a:tabLst>
                <a:defRPr>
                  <a:solidFill>
                    <a:schemeClr val="tx1"/>
                  </a:solidFill>
                  <a:latin typeface="Arial" panose="020B0604020202020204" pitchFamily="34" charset="0"/>
                </a:defRPr>
              </a:lvl1pPr>
              <a:lvl2pPr marL="742950" indent="-285750" eaLnBrk="0" hangingPunct="0">
                <a:tabLst>
                  <a:tab pos="346075" algn="l"/>
                </a:tabLst>
                <a:defRPr>
                  <a:solidFill>
                    <a:schemeClr val="tx1"/>
                  </a:solidFill>
                  <a:latin typeface="Arial" panose="020B0604020202020204" pitchFamily="34" charset="0"/>
                </a:defRPr>
              </a:lvl2pPr>
              <a:lvl3pPr marL="1143000" indent="-228600" eaLnBrk="0" hangingPunct="0">
                <a:tabLst>
                  <a:tab pos="346075" algn="l"/>
                </a:tabLst>
                <a:defRPr>
                  <a:solidFill>
                    <a:schemeClr val="tx1"/>
                  </a:solidFill>
                  <a:latin typeface="Arial" panose="020B0604020202020204" pitchFamily="34" charset="0"/>
                </a:defRPr>
              </a:lvl3pPr>
              <a:lvl4pPr marL="1600200" indent="-228600" eaLnBrk="0" hangingPunct="0">
                <a:tabLst>
                  <a:tab pos="346075" algn="l"/>
                </a:tabLst>
                <a:defRPr>
                  <a:solidFill>
                    <a:schemeClr val="tx1"/>
                  </a:solidFill>
                  <a:latin typeface="Arial" panose="020B0604020202020204" pitchFamily="34" charset="0"/>
                </a:defRPr>
              </a:lvl4pPr>
              <a:lvl5pPr marL="2057400" indent="-228600" eaLnBrk="0" hangingPunct="0">
                <a:tabLst>
                  <a:tab pos="3460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460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460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460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46075" algn="l"/>
                </a:tabLst>
                <a:defRPr>
                  <a:solidFill>
                    <a:schemeClr val="tx1"/>
                  </a:solidFill>
                  <a:latin typeface="Arial" panose="020B0604020202020204" pitchFamily="34" charset="0"/>
                </a:defRPr>
              </a:lvl9pPr>
            </a:lstStyle>
            <a:p>
              <a:pPr eaLnBrk="1" hangingPunct="1"/>
              <a:r>
                <a:rPr lang="en-US" sz="1400"/>
                <a:t>	</a:t>
              </a:r>
            </a:p>
            <a:p>
              <a:pPr eaLnBrk="1" hangingPunct="1"/>
              <a:r>
                <a:rPr lang="en-US" sz="1400"/>
                <a:t>  </a:t>
              </a:r>
              <a:r>
                <a:rPr lang="en-US" sz="1400" b="1"/>
                <a:t>Treat/</a:t>
              </a:r>
            </a:p>
            <a:p>
              <a:pPr eaLnBrk="1" hangingPunct="1"/>
              <a:r>
                <a:rPr lang="en-US" sz="1400" b="1"/>
                <a:t>  Exploit</a:t>
              </a:r>
            </a:p>
            <a:p>
              <a:pPr eaLnBrk="1" hangingPunct="1"/>
              <a:r>
                <a:rPr lang="en-US" sz="1400" b="1"/>
                <a:t>   Risks</a:t>
              </a:r>
            </a:p>
          </p:txBody>
        </p:sp>
        <p:sp>
          <p:nvSpPr>
            <p:cNvPr id="7" name="AutoShape 9"/>
            <p:cNvSpPr>
              <a:spLocks noChangeArrowheads="1"/>
            </p:cNvSpPr>
            <p:nvPr/>
          </p:nvSpPr>
          <p:spPr bwMode="auto">
            <a:xfrm>
              <a:off x="5334000" y="2463800"/>
              <a:ext cx="1676400" cy="1028700"/>
            </a:xfrm>
            <a:prstGeom prst="chevron">
              <a:avLst>
                <a:gd name="adj" fmla="val 34645"/>
              </a:avLst>
            </a:prstGeom>
            <a:solidFill>
              <a:srgbClr val="CC00FF"/>
            </a:solidFill>
            <a:ln w="9525">
              <a:solidFill>
                <a:srgbClr val="000000"/>
              </a:solidFill>
              <a:miter lim="800000"/>
              <a:headEnd/>
              <a:tailEnd/>
            </a:ln>
          </p:spPr>
          <p:txBody>
            <a:bodyPr/>
            <a:lstStyle>
              <a:lvl1pPr eaLnBrk="0" hangingPunct="0">
                <a:tabLst>
                  <a:tab pos="290513" algn="l"/>
                </a:tabLst>
                <a:defRPr>
                  <a:solidFill>
                    <a:schemeClr val="tx1"/>
                  </a:solidFill>
                  <a:latin typeface="Arial" panose="020B0604020202020204" pitchFamily="34" charset="0"/>
                </a:defRPr>
              </a:lvl1pPr>
              <a:lvl2pPr marL="742950" indent="-285750" eaLnBrk="0" hangingPunct="0">
                <a:tabLst>
                  <a:tab pos="290513" algn="l"/>
                </a:tabLst>
                <a:defRPr>
                  <a:solidFill>
                    <a:schemeClr val="tx1"/>
                  </a:solidFill>
                  <a:latin typeface="Arial" panose="020B0604020202020204" pitchFamily="34" charset="0"/>
                </a:defRPr>
              </a:lvl2pPr>
              <a:lvl3pPr marL="1143000" indent="-228600" eaLnBrk="0" hangingPunct="0">
                <a:tabLst>
                  <a:tab pos="290513" algn="l"/>
                </a:tabLst>
                <a:defRPr>
                  <a:solidFill>
                    <a:schemeClr val="tx1"/>
                  </a:solidFill>
                  <a:latin typeface="Arial" panose="020B0604020202020204" pitchFamily="34" charset="0"/>
                </a:defRPr>
              </a:lvl3pPr>
              <a:lvl4pPr marL="1600200" indent="-228600" eaLnBrk="0" hangingPunct="0">
                <a:tabLst>
                  <a:tab pos="290513" algn="l"/>
                </a:tabLst>
                <a:defRPr>
                  <a:solidFill>
                    <a:schemeClr val="tx1"/>
                  </a:solidFill>
                  <a:latin typeface="Arial" panose="020B0604020202020204" pitchFamily="34" charset="0"/>
                </a:defRPr>
              </a:lvl4pPr>
              <a:lvl5pPr marL="2057400" indent="-228600" eaLnBrk="0" hangingPunct="0">
                <a:tabLst>
                  <a:tab pos="2905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905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905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905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90513" algn="l"/>
                </a:tabLst>
                <a:defRPr>
                  <a:solidFill>
                    <a:schemeClr val="tx1"/>
                  </a:solidFill>
                  <a:latin typeface="Arial" panose="020B0604020202020204" pitchFamily="34" charset="0"/>
                </a:defRPr>
              </a:lvl9pPr>
            </a:lstStyle>
            <a:p>
              <a:pPr eaLnBrk="1" hangingPunct="1"/>
              <a:r>
                <a:rPr lang="en-US" sz="1400"/>
                <a:t>	</a:t>
              </a:r>
            </a:p>
            <a:p>
              <a:pPr eaLnBrk="1" hangingPunct="1"/>
              <a:r>
                <a:rPr lang="en-US" sz="1400" b="1"/>
                <a:t>  Assess/ Prioritize</a:t>
              </a:r>
            </a:p>
            <a:p>
              <a:pPr eaLnBrk="1" hangingPunct="1"/>
              <a:r>
                <a:rPr lang="en-US" sz="1400" b="1"/>
                <a:t>    Risks</a:t>
              </a:r>
            </a:p>
          </p:txBody>
        </p:sp>
        <p:sp>
          <p:nvSpPr>
            <p:cNvPr id="8" name="AutoShape 11"/>
            <p:cNvSpPr>
              <a:spLocks noChangeArrowheads="1"/>
            </p:cNvSpPr>
            <p:nvPr/>
          </p:nvSpPr>
          <p:spPr bwMode="auto">
            <a:xfrm>
              <a:off x="3511550" y="2463800"/>
              <a:ext cx="1770063" cy="1028700"/>
            </a:xfrm>
            <a:prstGeom prst="chevron">
              <a:avLst>
                <a:gd name="adj" fmla="val 34653"/>
              </a:avLst>
            </a:prstGeom>
            <a:solidFill>
              <a:srgbClr val="9966FF"/>
            </a:solidFill>
            <a:ln w="9525">
              <a:solidFill>
                <a:srgbClr val="000000"/>
              </a:solidFill>
              <a:miter lim="800000"/>
              <a:headEnd/>
              <a:tailEnd/>
            </a:ln>
          </p:spPr>
          <p:txBody>
            <a:bodyPr/>
            <a:lstStyle>
              <a:lvl1pPr eaLnBrk="0" hangingPunct="0">
                <a:tabLst>
                  <a:tab pos="290513" algn="l"/>
                </a:tabLst>
                <a:defRPr>
                  <a:solidFill>
                    <a:schemeClr val="tx1"/>
                  </a:solidFill>
                  <a:latin typeface="Arial" panose="020B0604020202020204" pitchFamily="34" charset="0"/>
                </a:defRPr>
              </a:lvl1pPr>
              <a:lvl2pPr marL="742950" indent="-285750" eaLnBrk="0" hangingPunct="0">
                <a:tabLst>
                  <a:tab pos="290513" algn="l"/>
                </a:tabLst>
                <a:defRPr>
                  <a:solidFill>
                    <a:schemeClr val="tx1"/>
                  </a:solidFill>
                  <a:latin typeface="Arial" panose="020B0604020202020204" pitchFamily="34" charset="0"/>
                </a:defRPr>
              </a:lvl2pPr>
              <a:lvl3pPr marL="1143000" indent="-228600" eaLnBrk="0" hangingPunct="0">
                <a:tabLst>
                  <a:tab pos="290513" algn="l"/>
                </a:tabLst>
                <a:defRPr>
                  <a:solidFill>
                    <a:schemeClr val="tx1"/>
                  </a:solidFill>
                  <a:latin typeface="Arial" panose="020B0604020202020204" pitchFamily="34" charset="0"/>
                </a:defRPr>
              </a:lvl3pPr>
              <a:lvl4pPr marL="1600200" indent="-228600" eaLnBrk="0" hangingPunct="0">
                <a:tabLst>
                  <a:tab pos="290513" algn="l"/>
                </a:tabLst>
                <a:defRPr>
                  <a:solidFill>
                    <a:schemeClr val="tx1"/>
                  </a:solidFill>
                  <a:latin typeface="Arial" panose="020B0604020202020204" pitchFamily="34" charset="0"/>
                </a:defRPr>
              </a:lvl4pPr>
              <a:lvl5pPr marL="2057400" indent="-228600" eaLnBrk="0" hangingPunct="0">
                <a:tabLst>
                  <a:tab pos="2905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905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905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905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90513" algn="l"/>
                </a:tabLst>
                <a:defRPr>
                  <a:solidFill>
                    <a:schemeClr val="tx1"/>
                  </a:solidFill>
                  <a:latin typeface="Arial" panose="020B0604020202020204" pitchFamily="34" charset="0"/>
                </a:defRPr>
              </a:lvl9pPr>
            </a:lstStyle>
            <a:p>
              <a:pPr eaLnBrk="1" hangingPunct="1"/>
              <a:r>
                <a:rPr lang="en-US" sz="1400"/>
                <a:t>	</a:t>
              </a:r>
            </a:p>
            <a:p>
              <a:pPr eaLnBrk="1" hangingPunct="1"/>
              <a:r>
                <a:rPr lang="en-US" sz="1400" b="1"/>
                <a:t>  Analyze/</a:t>
              </a:r>
              <a:br>
                <a:rPr lang="en-US" sz="1400" b="1"/>
              </a:br>
              <a:r>
                <a:rPr lang="en-US" sz="1400" b="1"/>
                <a:t>  Quantify</a:t>
              </a:r>
              <a:br>
                <a:rPr lang="en-US" sz="1400" b="1"/>
              </a:br>
              <a:r>
                <a:rPr lang="en-US" sz="1400" b="1"/>
                <a:t>    Risks</a:t>
              </a:r>
              <a:r>
                <a:rPr lang="en-US" sz="1400"/>
                <a:t>	</a:t>
              </a:r>
            </a:p>
          </p:txBody>
        </p:sp>
        <p:sp>
          <p:nvSpPr>
            <p:cNvPr id="9" name="AutoShape 12"/>
            <p:cNvSpPr>
              <a:spLocks noChangeArrowheads="1"/>
            </p:cNvSpPr>
            <p:nvPr/>
          </p:nvSpPr>
          <p:spPr bwMode="auto">
            <a:xfrm>
              <a:off x="1881188" y="2463800"/>
              <a:ext cx="1577975" cy="1028700"/>
            </a:xfrm>
            <a:prstGeom prst="chevron">
              <a:avLst>
                <a:gd name="adj" fmla="val 34642"/>
              </a:avLst>
            </a:prstGeom>
            <a:solidFill>
              <a:srgbClr val="99FF33"/>
            </a:solidFill>
            <a:ln w="9525">
              <a:solidFill>
                <a:srgbClr val="000000"/>
              </a:solidFill>
              <a:miter lim="800000"/>
              <a:headEnd/>
              <a:tailEnd/>
            </a:ln>
          </p:spPr>
          <p:txBody>
            <a:bodyPr/>
            <a:lstStyle>
              <a:lvl1pPr eaLnBrk="0" hangingPunct="0">
                <a:tabLst>
                  <a:tab pos="346075" algn="l"/>
                </a:tabLst>
                <a:defRPr>
                  <a:solidFill>
                    <a:schemeClr val="tx1"/>
                  </a:solidFill>
                  <a:latin typeface="Arial" panose="020B0604020202020204" pitchFamily="34" charset="0"/>
                </a:defRPr>
              </a:lvl1pPr>
              <a:lvl2pPr marL="742950" indent="-285750" eaLnBrk="0" hangingPunct="0">
                <a:tabLst>
                  <a:tab pos="346075" algn="l"/>
                </a:tabLst>
                <a:defRPr>
                  <a:solidFill>
                    <a:schemeClr val="tx1"/>
                  </a:solidFill>
                  <a:latin typeface="Arial" panose="020B0604020202020204" pitchFamily="34" charset="0"/>
                </a:defRPr>
              </a:lvl2pPr>
              <a:lvl3pPr marL="1143000" indent="-228600" eaLnBrk="0" hangingPunct="0">
                <a:tabLst>
                  <a:tab pos="346075" algn="l"/>
                </a:tabLst>
                <a:defRPr>
                  <a:solidFill>
                    <a:schemeClr val="tx1"/>
                  </a:solidFill>
                  <a:latin typeface="Arial" panose="020B0604020202020204" pitchFamily="34" charset="0"/>
                </a:defRPr>
              </a:lvl3pPr>
              <a:lvl4pPr marL="1600200" indent="-228600" eaLnBrk="0" hangingPunct="0">
                <a:tabLst>
                  <a:tab pos="346075" algn="l"/>
                </a:tabLst>
                <a:defRPr>
                  <a:solidFill>
                    <a:schemeClr val="tx1"/>
                  </a:solidFill>
                  <a:latin typeface="Arial" panose="020B0604020202020204" pitchFamily="34" charset="0"/>
                </a:defRPr>
              </a:lvl4pPr>
              <a:lvl5pPr marL="2057400" indent="-228600" eaLnBrk="0" hangingPunct="0">
                <a:tabLst>
                  <a:tab pos="3460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460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460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460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46075" algn="l"/>
                </a:tabLst>
                <a:defRPr>
                  <a:solidFill>
                    <a:schemeClr val="tx1"/>
                  </a:solidFill>
                  <a:latin typeface="Arial" panose="020B0604020202020204" pitchFamily="34" charset="0"/>
                </a:defRPr>
              </a:lvl9pPr>
            </a:lstStyle>
            <a:p>
              <a:pPr eaLnBrk="1" hangingPunct="1"/>
              <a:r>
                <a:rPr lang="en-US" sz="1400"/>
                <a:t>	</a:t>
              </a:r>
              <a:br>
                <a:rPr lang="en-US" sz="1400"/>
              </a:br>
              <a:r>
                <a:rPr lang="en-US" sz="1400" b="1"/>
                <a:t>Identify</a:t>
              </a:r>
              <a:br>
                <a:rPr lang="en-US" sz="1400" b="1"/>
              </a:br>
              <a:r>
                <a:rPr lang="en-US" sz="1400" b="1"/>
                <a:t>Risks</a:t>
              </a:r>
              <a:r>
                <a:rPr lang="en-US"/>
                <a:t>	</a:t>
              </a:r>
            </a:p>
          </p:txBody>
        </p:sp>
        <p:sp>
          <p:nvSpPr>
            <p:cNvPr id="10" name="AutoShape 14"/>
            <p:cNvSpPr>
              <a:spLocks noChangeArrowheads="1"/>
            </p:cNvSpPr>
            <p:nvPr/>
          </p:nvSpPr>
          <p:spPr bwMode="auto">
            <a:xfrm>
              <a:off x="381000" y="2501900"/>
              <a:ext cx="1447800" cy="990600"/>
            </a:xfrm>
            <a:prstGeom prst="homePlate">
              <a:avLst>
                <a:gd name="adj" fmla="val 36538"/>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400" b="1"/>
                <a:t>Establish</a:t>
              </a:r>
              <a:br>
                <a:rPr lang="en-US" sz="1400" b="1"/>
              </a:br>
              <a:r>
                <a:rPr lang="en-US" sz="1400" b="1"/>
                <a:t>Context</a:t>
              </a:r>
            </a:p>
          </p:txBody>
        </p:sp>
        <p:sp>
          <p:nvSpPr>
            <p:cNvPr id="11" name="AutoShape 17"/>
            <p:cNvSpPr>
              <a:spLocks noChangeArrowheads="1"/>
            </p:cNvSpPr>
            <p:nvPr/>
          </p:nvSpPr>
          <p:spPr bwMode="auto">
            <a:xfrm rot="10800000">
              <a:off x="2286000" y="3911600"/>
              <a:ext cx="4419600" cy="685800"/>
            </a:xfrm>
            <a:prstGeom prst="chevron">
              <a:avLst>
                <a:gd name="adj" fmla="val 161111"/>
              </a:avLst>
            </a:prstGeom>
            <a:solidFill>
              <a:schemeClr val="accent4">
                <a:lumMod val="60000"/>
                <a:lumOff val="40000"/>
              </a:schemeClr>
            </a:solidFill>
            <a:ln w="9525">
              <a:solidFill>
                <a:schemeClr val="tx1"/>
              </a:solidFill>
              <a:miter lim="800000"/>
              <a:headEnd/>
              <a:tailEnd/>
            </a:ln>
          </p:spPr>
          <p:txBody>
            <a:bodyPr rot="10800000" wrap="none" anchor="ctr"/>
            <a:lstStyle/>
            <a:p>
              <a:pPr algn="ctr">
                <a:defRPr/>
              </a:pPr>
              <a:r>
                <a:rPr lang="en-US" sz="1600" b="1" dirty="0">
                  <a:latin typeface="Arial" charset="0"/>
                </a:rPr>
                <a:t>Monitor &amp; Review</a:t>
              </a:r>
            </a:p>
          </p:txBody>
        </p:sp>
        <p:sp>
          <p:nvSpPr>
            <p:cNvPr id="12" name="Line 20"/>
            <p:cNvSpPr>
              <a:spLocks noChangeShapeType="1"/>
            </p:cNvSpPr>
            <p:nvPr/>
          </p:nvSpPr>
          <p:spPr bwMode="auto">
            <a:xfrm flipH="1">
              <a:off x="152400" y="4267200"/>
              <a:ext cx="213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 name="Line 22"/>
            <p:cNvSpPr>
              <a:spLocks noChangeShapeType="1"/>
            </p:cNvSpPr>
            <p:nvPr/>
          </p:nvSpPr>
          <p:spPr bwMode="auto">
            <a:xfrm flipV="1">
              <a:off x="152400" y="28194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4" name="Line 23"/>
            <p:cNvSpPr>
              <a:spLocks noChangeShapeType="1"/>
            </p:cNvSpPr>
            <p:nvPr/>
          </p:nvSpPr>
          <p:spPr bwMode="auto">
            <a:xfrm>
              <a:off x="152400" y="2819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5" name="Line 24"/>
            <p:cNvSpPr>
              <a:spLocks noChangeShapeType="1"/>
            </p:cNvSpPr>
            <p:nvPr/>
          </p:nvSpPr>
          <p:spPr bwMode="auto">
            <a:xfrm>
              <a:off x="8686800" y="2971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6" name="Line 25"/>
            <p:cNvSpPr>
              <a:spLocks noChangeShapeType="1"/>
            </p:cNvSpPr>
            <p:nvPr/>
          </p:nvSpPr>
          <p:spPr bwMode="auto">
            <a:xfrm flipH="1">
              <a:off x="8991600" y="29718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7" name="Line 28"/>
            <p:cNvSpPr>
              <a:spLocks noChangeShapeType="1"/>
            </p:cNvSpPr>
            <p:nvPr/>
          </p:nvSpPr>
          <p:spPr bwMode="auto">
            <a:xfrm flipH="1">
              <a:off x="5715000" y="4267200"/>
              <a:ext cx="3276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8" name="Line 29"/>
            <p:cNvSpPr>
              <a:spLocks noChangeShapeType="1"/>
            </p:cNvSpPr>
            <p:nvPr/>
          </p:nvSpPr>
          <p:spPr bwMode="auto">
            <a:xfrm>
              <a:off x="5638800" y="1993900"/>
              <a:ext cx="266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9" name="Line 30"/>
            <p:cNvSpPr>
              <a:spLocks noChangeShapeType="1"/>
            </p:cNvSpPr>
            <p:nvPr/>
          </p:nvSpPr>
          <p:spPr bwMode="auto">
            <a:xfrm>
              <a:off x="5638800" y="19939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0" name="Line 31"/>
            <p:cNvSpPr>
              <a:spLocks noChangeShapeType="1"/>
            </p:cNvSpPr>
            <p:nvPr/>
          </p:nvSpPr>
          <p:spPr bwMode="auto">
            <a:xfrm>
              <a:off x="8305800" y="19939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1" name="Text Box 32"/>
            <p:cNvSpPr txBox="1">
              <a:spLocks noChangeArrowheads="1"/>
            </p:cNvSpPr>
            <p:nvPr/>
          </p:nvSpPr>
          <p:spPr bwMode="auto">
            <a:xfrm>
              <a:off x="6477000" y="16764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b="1"/>
                <a:t>Mitigate</a:t>
              </a:r>
            </a:p>
          </p:txBody>
        </p:sp>
      </p:grpSp>
    </p:spTree>
    <p:extLst>
      <p:ext uri="{BB962C8B-B14F-4D97-AF65-F5344CB8AC3E}">
        <p14:creationId xmlns:p14="http://schemas.microsoft.com/office/powerpoint/2010/main" val="195332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r"/>
            <a:r>
              <a:rPr lang="en-US" sz="4000"/>
              <a:t>COSO Integrated </a:t>
            </a:r>
            <a:br>
              <a:rPr lang="en-US" sz="4000"/>
            </a:br>
            <a:r>
              <a:rPr lang="en-US" sz="4000"/>
              <a:t>Control Framework</a:t>
            </a:r>
          </a:p>
        </p:txBody>
      </p:sp>
      <p:pic>
        <p:nvPicPr>
          <p:cNvPr id="35843" name="Picture 3"/>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981200" y="1600200"/>
            <a:ext cx="8305800" cy="4343400"/>
          </a:xfrm>
        </p:spPr>
      </p:pic>
      <p:sp>
        <p:nvSpPr>
          <p:cNvPr id="35845" name="Rectangle 5"/>
          <p:cNvSpPr>
            <a:spLocks noGrp="1" noChangeArrowheads="1"/>
          </p:cNvSpPr>
          <p:nvPr>
            <p:ph type="body" sz="half" idx="2"/>
          </p:nvPr>
        </p:nvSpPr>
        <p:spPr>
          <a:xfrm>
            <a:off x="1905000" y="6096001"/>
            <a:ext cx="8382000" cy="411163"/>
          </a:xfrm>
        </p:spPr>
        <p:txBody>
          <a:bodyPr/>
          <a:lstStyle/>
          <a:p>
            <a:pPr algn="r">
              <a:lnSpc>
                <a:spcPct val="80000"/>
              </a:lnSpc>
              <a:buFontTx/>
              <a:buNone/>
            </a:pPr>
            <a:r>
              <a:rPr lang="en-US" sz="1800"/>
              <a:t>Committee of Sponsoring Organizations of the Treadway Commission (COSO)</a:t>
            </a:r>
          </a:p>
        </p:txBody>
      </p:sp>
    </p:spTree>
    <p:extLst>
      <p:ext uri="{BB962C8B-B14F-4D97-AF65-F5344CB8AC3E}">
        <p14:creationId xmlns:p14="http://schemas.microsoft.com/office/powerpoint/2010/main" val="2034369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433646" y="490003"/>
            <a:ext cx="5943600" cy="990600"/>
          </a:xfrm>
        </p:spPr>
        <p:txBody>
          <a:bodyPr>
            <a:normAutofit fontScale="90000"/>
          </a:bodyPr>
          <a:lstStyle/>
          <a:p>
            <a:pPr algn="r"/>
            <a:r>
              <a:rPr lang="en-US" sz="4000" dirty="0"/>
              <a:t>COSO’s ERM – </a:t>
            </a:r>
            <a:br>
              <a:rPr lang="en-US" sz="4000" dirty="0"/>
            </a:br>
            <a:r>
              <a:rPr lang="en-US" sz="4000" dirty="0"/>
              <a:t>Integrated Framework</a:t>
            </a:r>
            <a:endParaRPr lang="en-CA" sz="4000" dirty="0"/>
          </a:p>
        </p:txBody>
      </p:sp>
      <p:sp>
        <p:nvSpPr>
          <p:cNvPr id="31747" name="Rectangle 3"/>
          <p:cNvSpPr>
            <a:spLocks noChangeArrowheads="1"/>
          </p:cNvSpPr>
          <p:nvPr/>
        </p:nvSpPr>
        <p:spPr bwMode="auto">
          <a:xfrm>
            <a:off x="1037492" y="1143001"/>
            <a:ext cx="8792308" cy="548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tabLst>
                <a:tab pos="5429250" algn="ctr"/>
              </a:tabLst>
              <a:defRPr>
                <a:solidFill>
                  <a:schemeClr val="tx1"/>
                </a:solidFill>
                <a:latin typeface="Arial" panose="020B0604020202020204" pitchFamily="34" charset="0"/>
                <a:cs typeface="Arial" panose="020B0604020202020204" pitchFamily="34" charset="0"/>
              </a:defRPr>
            </a:lvl1pPr>
            <a:lvl2pPr marL="742950" indent="-285750">
              <a:tabLst>
                <a:tab pos="5429250" algn="ctr"/>
              </a:tabLst>
              <a:defRPr>
                <a:solidFill>
                  <a:schemeClr val="tx1"/>
                </a:solidFill>
                <a:latin typeface="Arial" panose="020B0604020202020204" pitchFamily="34" charset="0"/>
                <a:cs typeface="Arial" panose="020B0604020202020204" pitchFamily="34" charset="0"/>
              </a:defRPr>
            </a:lvl2pPr>
            <a:lvl3pPr marL="1143000" indent="-228600">
              <a:tabLst>
                <a:tab pos="5429250" algn="ctr"/>
              </a:tabLst>
              <a:defRPr>
                <a:solidFill>
                  <a:schemeClr val="tx1"/>
                </a:solidFill>
                <a:latin typeface="Arial" panose="020B0604020202020204" pitchFamily="34" charset="0"/>
                <a:cs typeface="Arial" panose="020B0604020202020204" pitchFamily="34" charset="0"/>
              </a:defRPr>
            </a:lvl3pPr>
            <a:lvl4pPr marL="1600200" indent="-228600">
              <a:tabLst>
                <a:tab pos="5429250" algn="ctr"/>
              </a:tabLst>
              <a:defRPr>
                <a:solidFill>
                  <a:schemeClr val="tx1"/>
                </a:solidFill>
                <a:latin typeface="Arial" panose="020B0604020202020204" pitchFamily="34" charset="0"/>
                <a:cs typeface="Arial" panose="020B0604020202020204" pitchFamily="34" charset="0"/>
              </a:defRPr>
            </a:lvl4pPr>
            <a:lvl5pPr marL="2057400" indent="-228600">
              <a:tabLst>
                <a:tab pos="5429250" algn="ctr"/>
              </a:tabLst>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tabLst>
                <a:tab pos="5429250" algn="ctr"/>
              </a:tabLs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tabLst>
                <a:tab pos="5429250" algn="ctr"/>
              </a:tabLs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tabLst>
                <a:tab pos="5429250" algn="ctr"/>
              </a:tabLs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tabLst>
                <a:tab pos="5429250" algn="ctr"/>
              </a:tabLst>
              <a:defRPr>
                <a:solidFill>
                  <a:schemeClr val="tx1"/>
                </a:solidFill>
                <a:latin typeface="Arial" panose="020B0604020202020204" pitchFamily="34" charset="0"/>
                <a:cs typeface="Arial" panose="020B0604020202020204" pitchFamily="34" charset="0"/>
              </a:defRPr>
            </a:lvl9pPr>
          </a:lstStyle>
          <a:p>
            <a:pPr>
              <a:buClr>
                <a:schemeClr val="hlink"/>
              </a:buClr>
              <a:buSzPct val="80000"/>
              <a:buFont typeface="Wingdings" panose="05000000000000000000" pitchFamily="2" charset="2"/>
              <a:buNone/>
            </a:pPr>
            <a:r>
              <a:rPr lang="en-GB" sz="2400" dirty="0">
                <a:solidFill>
                  <a:srgbClr val="002060"/>
                </a:solidFill>
              </a:rPr>
              <a:t>Entity objectives can be viewed in the</a:t>
            </a:r>
          </a:p>
          <a:p>
            <a:pPr>
              <a:buClr>
                <a:schemeClr val="hlink"/>
              </a:buClr>
              <a:buSzPct val="80000"/>
              <a:buFont typeface="Wingdings" panose="05000000000000000000" pitchFamily="2" charset="2"/>
              <a:buNone/>
            </a:pPr>
            <a:r>
              <a:rPr lang="en-GB" sz="2400" dirty="0">
                <a:solidFill>
                  <a:srgbClr val="002060"/>
                </a:solidFill>
              </a:rPr>
              <a:t>context of four categories: </a:t>
            </a:r>
          </a:p>
          <a:p>
            <a:pPr lvl="1">
              <a:buClr>
                <a:srgbClr val="FDE89B"/>
              </a:buClr>
              <a:buSzPct val="80000"/>
              <a:buFontTx/>
              <a:buChar char="•"/>
            </a:pPr>
            <a:r>
              <a:rPr lang="en-GB" sz="2400" dirty="0">
                <a:solidFill>
                  <a:srgbClr val="002060"/>
                </a:solidFill>
              </a:rPr>
              <a:t>Strategic</a:t>
            </a:r>
          </a:p>
          <a:p>
            <a:pPr lvl="1">
              <a:buClr>
                <a:srgbClr val="FDE89B"/>
              </a:buClr>
              <a:buSzPct val="80000"/>
              <a:buFontTx/>
              <a:buChar char="•"/>
            </a:pPr>
            <a:r>
              <a:rPr lang="en-GB" sz="2400" dirty="0">
                <a:solidFill>
                  <a:srgbClr val="002060"/>
                </a:solidFill>
              </a:rPr>
              <a:t>Operations</a:t>
            </a:r>
            <a:endParaRPr lang="en-US" sz="2400" dirty="0">
              <a:solidFill>
                <a:srgbClr val="002060"/>
              </a:solidFill>
            </a:endParaRPr>
          </a:p>
          <a:p>
            <a:pPr lvl="1">
              <a:buClr>
                <a:srgbClr val="FDE89B"/>
              </a:buClr>
              <a:buSzPct val="80000"/>
              <a:buFontTx/>
              <a:buChar char="•"/>
            </a:pPr>
            <a:r>
              <a:rPr lang="en-GB" sz="2400" dirty="0">
                <a:solidFill>
                  <a:srgbClr val="002060"/>
                </a:solidFill>
              </a:rPr>
              <a:t>Reporting</a:t>
            </a:r>
          </a:p>
          <a:p>
            <a:pPr lvl="1">
              <a:buClr>
                <a:srgbClr val="FDE89B"/>
              </a:buClr>
              <a:buSzPct val="80000"/>
              <a:buFontTx/>
              <a:buChar char="•"/>
            </a:pPr>
            <a:r>
              <a:rPr lang="en-GB" sz="2400" dirty="0" smtClean="0">
                <a:solidFill>
                  <a:srgbClr val="002060"/>
                </a:solidFill>
              </a:rPr>
              <a:t>Compliance</a:t>
            </a:r>
          </a:p>
          <a:p>
            <a:pPr lvl="1">
              <a:buClr>
                <a:srgbClr val="FDE89B"/>
              </a:buClr>
              <a:buSzPct val="80000"/>
              <a:buFontTx/>
              <a:buChar char="•"/>
            </a:pPr>
            <a:endParaRPr lang="en-GB" sz="2400" dirty="0">
              <a:solidFill>
                <a:srgbClr val="002060"/>
              </a:solidFill>
            </a:endParaRPr>
          </a:p>
          <a:p>
            <a:pPr lvl="1">
              <a:buClr>
                <a:srgbClr val="FDE89B"/>
              </a:buClr>
              <a:buSzPct val="80000"/>
              <a:buFontTx/>
              <a:buChar char="•"/>
            </a:pPr>
            <a:endParaRPr lang="en-GB" sz="2400" dirty="0">
              <a:solidFill>
                <a:srgbClr val="002060"/>
              </a:solidFill>
            </a:endParaRPr>
          </a:p>
          <a:p>
            <a:r>
              <a:rPr lang="en-US" sz="2400" dirty="0">
                <a:solidFill>
                  <a:srgbClr val="002060"/>
                </a:solidFill>
              </a:rPr>
              <a:t>ERM considers activities at </a:t>
            </a:r>
            <a:br>
              <a:rPr lang="en-US" sz="2400" dirty="0">
                <a:solidFill>
                  <a:srgbClr val="002060"/>
                </a:solidFill>
              </a:rPr>
            </a:br>
            <a:r>
              <a:rPr lang="en-US" sz="2400" dirty="0">
                <a:solidFill>
                  <a:srgbClr val="002060"/>
                </a:solidFill>
              </a:rPr>
              <a:t>all levels of the organization:</a:t>
            </a:r>
          </a:p>
          <a:p>
            <a:pPr lvl="1">
              <a:buClr>
                <a:srgbClr val="FDE89B"/>
              </a:buClr>
              <a:buSzPct val="80000"/>
              <a:buFontTx/>
              <a:buChar char="•"/>
            </a:pPr>
            <a:r>
              <a:rPr lang="en-US" sz="2400" dirty="0">
                <a:solidFill>
                  <a:srgbClr val="002060"/>
                </a:solidFill>
              </a:rPr>
              <a:t>Enterprise-level</a:t>
            </a:r>
          </a:p>
          <a:p>
            <a:pPr lvl="1">
              <a:buClr>
                <a:srgbClr val="FDE89B"/>
              </a:buClr>
              <a:buSzPct val="80000"/>
              <a:buFontTx/>
              <a:buChar char="•"/>
            </a:pPr>
            <a:r>
              <a:rPr lang="en-US" sz="2400" dirty="0">
                <a:solidFill>
                  <a:srgbClr val="002060"/>
                </a:solidFill>
              </a:rPr>
              <a:t>Division or subsidiary</a:t>
            </a:r>
          </a:p>
          <a:p>
            <a:pPr lvl="1">
              <a:buClr>
                <a:srgbClr val="FDE89B"/>
              </a:buClr>
              <a:buSzPct val="80000"/>
              <a:buFontTx/>
              <a:buChar char="•"/>
            </a:pPr>
            <a:r>
              <a:rPr lang="en-US" sz="2400" dirty="0">
                <a:solidFill>
                  <a:srgbClr val="002060"/>
                </a:solidFill>
              </a:rPr>
              <a:t>Business unit processes</a:t>
            </a:r>
            <a:endParaRPr lang="en-CA" sz="2400" dirty="0">
              <a:solidFill>
                <a:srgbClr val="002060"/>
              </a:solidFill>
            </a:endParaRPr>
          </a:p>
        </p:txBody>
      </p:sp>
      <p:pic>
        <p:nvPicPr>
          <p:cNvPr id="31748" name="Picture 4" descr="RISK_C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1861602"/>
            <a:ext cx="4484077" cy="4158199"/>
          </a:xfrm>
          <a:prstGeom prst="rect">
            <a:avLst/>
          </a:prstGeom>
          <a:noFill/>
          <a:extLst>
            <a:ext uri="{909E8E84-426E-40DD-AFC4-6F175D3DCCD1}">
              <a14:hiddenFill xmlns:a14="http://schemas.microsoft.com/office/drawing/2010/main">
                <a:solidFill>
                  <a:srgbClr val="FFFFFF"/>
                </a:solidFill>
              </a14:hiddenFill>
            </a:ext>
          </a:extLst>
        </p:spPr>
      </p:pic>
      <p:sp>
        <p:nvSpPr>
          <p:cNvPr id="31749" name="Rectangle 5"/>
          <p:cNvSpPr>
            <a:spLocks noChangeArrowheads="1"/>
          </p:cNvSpPr>
          <p:nvPr/>
        </p:nvSpPr>
        <p:spPr bwMode="auto">
          <a:xfrm>
            <a:off x="2057400" y="6400800"/>
            <a:ext cx="83820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Blip>
                <a:blip r:embed="rId4"/>
              </a:buBlip>
              <a:defRPr sz="2800">
                <a:solidFill>
                  <a:srgbClr val="FEFBF0"/>
                </a:solidFill>
                <a:latin typeface="Arial" panose="020B0604020202020204" pitchFamily="34" charset="0"/>
                <a:cs typeface="Arial" panose="020B0604020202020204" pitchFamily="34" charset="0"/>
              </a:defRPr>
            </a:lvl1pPr>
            <a:lvl2pPr marL="742950" indent="-285750">
              <a:spcBef>
                <a:spcPct val="20000"/>
              </a:spcBef>
              <a:buClr>
                <a:srgbClr val="FBB99F"/>
              </a:buClr>
              <a:buFont typeface="Wingdings" panose="05000000000000000000" pitchFamily="2" charset="2"/>
              <a:buChar char="§"/>
              <a:defRPr sz="2400">
                <a:solidFill>
                  <a:srgbClr val="FEFBF0"/>
                </a:solidFill>
                <a:latin typeface="Arial" panose="020B0604020202020204" pitchFamily="34" charset="0"/>
                <a:cs typeface="Arial" panose="020B0604020202020204" pitchFamily="34" charset="0"/>
              </a:defRPr>
            </a:lvl2pPr>
            <a:lvl3pPr marL="1143000" indent="-228600">
              <a:spcBef>
                <a:spcPct val="20000"/>
              </a:spcBef>
              <a:buClr>
                <a:srgbClr val="FBB99F"/>
              </a:buClr>
              <a:buChar char="•"/>
              <a:defRPr sz="2000">
                <a:solidFill>
                  <a:srgbClr val="FEFBF0"/>
                </a:solidFill>
                <a:latin typeface="Arial" panose="020B0604020202020204" pitchFamily="34" charset="0"/>
                <a:cs typeface="Arial" panose="020B0604020202020204" pitchFamily="34" charset="0"/>
              </a:defRPr>
            </a:lvl3pPr>
            <a:lvl4pPr marL="1600200" indent="-228600">
              <a:spcBef>
                <a:spcPct val="20000"/>
              </a:spcBef>
              <a:buClr>
                <a:srgbClr val="FBB99F"/>
              </a:buClr>
              <a:buChar char="–"/>
              <a:defRPr>
                <a:solidFill>
                  <a:srgbClr val="FEFBF0"/>
                </a:solidFill>
                <a:latin typeface="Arial" panose="020B0604020202020204" pitchFamily="34" charset="0"/>
                <a:cs typeface="Arial" panose="020B0604020202020204" pitchFamily="34" charset="0"/>
              </a:defRPr>
            </a:lvl4pPr>
            <a:lvl5pPr marL="2057400" indent="-228600">
              <a:spcBef>
                <a:spcPct val="20000"/>
              </a:spcBef>
              <a:buClr>
                <a:srgbClr val="FBB99F"/>
              </a:buClr>
              <a:buChar char="»"/>
              <a:defRPr>
                <a:solidFill>
                  <a:srgbClr val="FEFBF0"/>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rgbClr val="FBB99F"/>
              </a:buClr>
              <a:buChar char="»"/>
              <a:defRPr>
                <a:solidFill>
                  <a:srgbClr val="FEFBF0"/>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rgbClr val="FBB99F"/>
              </a:buClr>
              <a:buChar char="»"/>
              <a:defRPr>
                <a:solidFill>
                  <a:srgbClr val="FEFBF0"/>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rgbClr val="FBB99F"/>
              </a:buClr>
              <a:buChar char="»"/>
              <a:defRPr>
                <a:solidFill>
                  <a:srgbClr val="FEFBF0"/>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rgbClr val="FBB99F"/>
              </a:buClr>
              <a:buChar char="»"/>
              <a:defRPr>
                <a:solidFill>
                  <a:srgbClr val="FEFBF0"/>
                </a:solidFill>
                <a:latin typeface="Arial" panose="020B0604020202020204" pitchFamily="34" charset="0"/>
                <a:cs typeface="Arial" panose="020B0604020202020204" pitchFamily="34" charset="0"/>
              </a:defRPr>
            </a:lvl9pPr>
          </a:lstStyle>
          <a:p>
            <a:pPr algn="r">
              <a:lnSpc>
                <a:spcPct val="80000"/>
              </a:lnSpc>
              <a:buFontTx/>
              <a:buNone/>
            </a:pPr>
            <a:r>
              <a:rPr lang="en-US" sz="1600"/>
              <a:t>Committee of Sponsoring Organizations of the Treadway Commission (COSO)</a:t>
            </a:r>
          </a:p>
        </p:txBody>
      </p:sp>
    </p:spTree>
    <p:extLst>
      <p:ext uri="{BB962C8B-B14F-4D97-AF65-F5344CB8AC3E}">
        <p14:creationId xmlns:p14="http://schemas.microsoft.com/office/powerpoint/2010/main" val="8017370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Rectangle 5"/>
          <p:cNvSpPr>
            <a:spLocks noGrp="1" noChangeArrowheads="1"/>
          </p:cNvSpPr>
          <p:nvPr>
            <p:ph type="title"/>
          </p:nvPr>
        </p:nvSpPr>
        <p:spPr>
          <a:xfrm>
            <a:off x="1979614" y="455613"/>
            <a:ext cx="7769225" cy="1143000"/>
          </a:xfrm>
          <a:noFill/>
          <a:ln/>
        </p:spPr>
        <p:txBody>
          <a:bodyPr/>
          <a:lstStyle/>
          <a:p>
            <a:r>
              <a:rPr lang="en-US"/>
              <a:t>Internal Environment</a:t>
            </a:r>
            <a:endParaRPr lang="en-CA"/>
          </a:p>
        </p:txBody>
      </p:sp>
      <p:sp>
        <p:nvSpPr>
          <p:cNvPr id="144391" name="Rectangle 7"/>
          <p:cNvSpPr>
            <a:spLocks noGrp="1" noChangeArrowheads="1"/>
          </p:cNvSpPr>
          <p:nvPr>
            <p:ph type="body" idx="1"/>
          </p:nvPr>
        </p:nvSpPr>
        <p:spPr>
          <a:xfrm>
            <a:off x="2438400" y="1447800"/>
            <a:ext cx="7772400" cy="4953000"/>
          </a:xfrm>
          <a:noFill/>
          <a:ln/>
        </p:spPr>
        <p:txBody>
          <a:bodyPr/>
          <a:lstStyle/>
          <a:p>
            <a:pPr>
              <a:buSzPct val="80000"/>
            </a:pPr>
            <a:r>
              <a:rPr lang="en-US" sz="2800">
                <a:solidFill>
                  <a:srgbClr val="002060"/>
                </a:solidFill>
                <a:cs typeface="Times New Roman" panose="02020603050405020304" pitchFamily="18" charset="0"/>
              </a:rPr>
              <a:t>Establishes a philosophy regarding risk management. </a:t>
            </a:r>
            <a:r>
              <a:rPr lang="en-US" sz="2800" dirty="0">
                <a:solidFill>
                  <a:srgbClr val="002060"/>
                </a:solidFill>
                <a:cs typeface="Times New Roman" panose="02020603050405020304" pitchFamily="18" charset="0"/>
              </a:rPr>
              <a:t>It recognizes that unexpected as well as expected events may occur.</a:t>
            </a:r>
          </a:p>
          <a:p>
            <a:pPr>
              <a:buSzPct val="80000"/>
            </a:pPr>
            <a:endParaRPr lang="en-US" sz="2800" dirty="0">
              <a:solidFill>
                <a:srgbClr val="002060"/>
              </a:solidFill>
              <a:cs typeface="Times New Roman" panose="02020603050405020304" pitchFamily="18" charset="0"/>
            </a:endParaRPr>
          </a:p>
          <a:p>
            <a:pPr>
              <a:buSzPct val="80000"/>
            </a:pPr>
            <a:r>
              <a:rPr lang="en-US" sz="2800" dirty="0">
                <a:solidFill>
                  <a:srgbClr val="002060"/>
                </a:solidFill>
                <a:cs typeface="Times New Roman" panose="02020603050405020304" pitchFamily="18" charset="0"/>
              </a:rPr>
              <a:t>Establishes the entity’s risk culture.</a:t>
            </a:r>
          </a:p>
          <a:p>
            <a:pPr>
              <a:buSzPct val="80000"/>
            </a:pPr>
            <a:endParaRPr lang="en-US" sz="2800" dirty="0">
              <a:solidFill>
                <a:srgbClr val="002060"/>
              </a:solidFill>
              <a:cs typeface="Times New Roman" panose="02020603050405020304" pitchFamily="18" charset="0"/>
            </a:endParaRPr>
          </a:p>
          <a:p>
            <a:pPr>
              <a:buSzPct val="80000"/>
            </a:pPr>
            <a:r>
              <a:rPr lang="en-US" sz="2800" dirty="0">
                <a:solidFill>
                  <a:srgbClr val="002060"/>
                </a:solidFill>
                <a:cs typeface="Times New Roman" panose="02020603050405020304" pitchFamily="18" charset="0"/>
              </a:rPr>
              <a:t>Considers all other aspects of how the organization’s actions may affect its risk culture.</a:t>
            </a:r>
            <a:r>
              <a:rPr lang="en-US" sz="2400" dirty="0">
                <a:solidFill>
                  <a:srgbClr val="002060"/>
                </a:solidFill>
              </a:rPr>
              <a:t> </a:t>
            </a:r>
          </a:p>
        </p:txBody>
      </p:sp>
    </p:spTree>
    <p:extLst>
      <p:ext uri="{BB962C8B-B14F-4D97-AF65-F5344CB8AC3E}">
        <p14:creationId xmlns:p14="http://schemas.microsoft.com/office/powerpoint/2010/main" val="2142845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body" idx="1"/>
          </p:nvPr>
        </p:nvSpPr>
        <p:spPr>
          <a:xfrm>
            <a:off x="2904392" y="914400"/>
            <a:ext cx="6154615" cy="4038600"/>
          </a:xfrm>
        </p:spPr>
        <p:txBody>
          <a:bodyPr>
            <a:noAutofit/>
          </a:bodyPr>
          <a:lstStyle/>
          <a:p>
            <a:pPr marL="469900" indent="-469900">
              <a:lnSpc>
                <a:spcPct val="80000"/>
              </a:lnSpc>
            </a:pPr>
            <a:endParaRPr lang="en-US" sz="2000" dirty="0">
              <a:solidFill>
                <a:srgbClr val="002060"/>
              </a:solidFill>
            </a:endParaRPr>
          </a:p>
          <a:p>
            <a:pPr marL="469900" indent="-469900">
              <a:lnSpc>
                <a:spcPct val="80000"/>
              </a:lnSpc>
            </a:pPr>
            <a:endParaRPr lang="en-US" sz="2000" b="1" dirty="0">
              <a:solidFill>
                <a:srgbClr val="002060"/>
              </a:solidFill>
            </a:endParaRPr>
          </a:p>
          <a:p>
            <a:pPr marL="469900" indent="-469900">
              <a:lnSpc>
                <a:spcPct val="80000"/>
              </a:lnSpc>
            </a:pPr>
            <a:r>
              <a:rPr lang="en-US" sz="2000" b="1" dirty="0">
                <a:solidFill>
                  <a:srgbClr val="002060"/>
                </a:solidFill>
              </a:rPr>
              <a:t>Risk Management Philosophy </a:t>
            </a:r>
          </a:p>
          <a:p>
            <a:pPr marL="469900" indent="-469900">
              <a:lnSpc>
                <a:spcPct val="80000"/>
              </a:lnSpc>
            </a:pPr>
            <a:r>
              <a:rPr lang="en-US" sz="2000" b="1" dirty="0">
                <a:solidFill>
                  <a:srgbClr val="002060"/>
                </a:solidFill>
              </a:rPr>
              <a:t>Risk Culture</a:t>
            </a:r>
          </a:p>
          <a:p>
            <a:pPr marL="469900" indent="-469900">
              <a:lnSpc>
                <a:spcPct val="80000"/>
              </a:lnSpc>
            </a:pPr>
            <a:r>
              <a:rPr lang="en-US" sz="2000" b="1" dirty="0">
                <a:solidFill>
                  <a:srgbClr val="002060"/>
                </a:solidFill>
              </a:rPr>
              <a:t>Board of Directors</a:t>
            </a:r>
          </a:p>
          <a:p>
            <a:pPr marL="469900" indent="-469900">
              <a:lnSpc>
                <a:spcPct val="80000"/>
              </a:lnSpc>
            </a:pPr>
            <a:r>
              <a:rPr lang="en-US" sz="2000" b="1" dirty="0">
                <a:solidFill>
                  <a:srgbClr val="002060"/>
                </a:solidFill>
              </a:rPr>
              <a:t>Integrity and Ethical Values</a:t>
            </a:r>
          </a:p>
          <a:p>
            <a:pPr marL="469900" indent="-469900">
              <a:lnSpc>
                <a:spcPct val="80000"/>
              </a:lnSpc>
            </a:pPr>
            <a:r>
              <a:rPr lang="en-US" sz="2000" b="1" dirty="0">
                <a:solidFill>
                  <a:srgbClr val="002060"/>
                </a:solidFill>
              </a:rPr>
              <a:t>Commitment to Competence</a:t>
            </a:r>
          </a:p>
          <a:p>
            <a:pPr marL="469900" indent="-469900">
              <a:lnSpc>
                <a:spcPct val="80000"/>
              </a:lnSpc>
            </a:pPr>
            <a:r>
              <a:rPr lang="en-US" sz="2000" b="1" dirty="0">
                <a:solidFill>
                  <a:srgbClr val="002060"/>
                </a:solidFill>
              </a:rPr>
              <a:t>Management's Philosophy and Operating Style</a:t>
            </a:r>
          </a:p>
          <a:p>
            <a:pPr marL="469900" indent="-469900">
              <a:lnSpc>
                <a:spcPct val="80000"/>
              </a:lnSpc>
            </a:pPr>
            <a:r>
              <a:rPr lang="en-US" sz="2000" b="1" dirty="0">
                <a:solidFill>
                  <a:srgbClr val="002060"/>
                </a:solidFill>
              </a:rPr>
              <a:t>Risk Appetite</a:t>
            </a:r>
          </a:p>
          <a:p>
            <a:pPr marL="469900" indent="-469900">
              <a:lnSpc>
                <a:spcPct val="80000"/>
              </a:lnSpc>
            </a:pPr>
            <a:r>
              <a:rPr lang="en-US" sz="2000" b="1" dirty="0">
                <a:solidFill>
                  <a:srgbClr val="002060"/>
                </a:solidFill>
              </a:rPr>
              <a:t>Organizational Structure</a:t>
            </a:r>
          </a:p>
          <a:p>
            <a:pPr marL="469900" indent="-469900">
              <a:lnSpc>
                <a:spcPct val="80000"/>
              </a:lnSpc>
            </a:pPr>
            <a:r>
              <a:rPr lang="en-US" sz="2000" b="1" dirty="0">
                <a:solidFill>
                  <a:srgbClr val="002060"/>
                </a:solidFill>
              </a:rPr>
              <a:t>Assignment of Authority and Responsibility</a:t>
            </a:r>
          </a:p>
          <a:p>
            <a:pPr marL="469900" indent="-469900">
              <a:lnSpc>
                <a:spcPct val="80000"/>
              </a:lnSpc>
            </a:pPr>
            <a:r>
              <a:rPr lang="en-US" sz="2000" b="1" dirty="0">
                <a:solidFill>
                  <a:srgbClr val="002060"/>
                </a:solidFill>
              </a:rPr>
              <a:t>Human Resource Policies and Practices</a:t>
            </a:r>
            <a:endParaRPr lang="en-US" sz="2000" dirty="0">
              <a:solidFill>
                <a:srgbClr val="002060"/>
              </a:solidFill>
            </a:endParaRPr>
          </a:p>
          <a:p>
            <a:pPr marL="469900" indent="-469900">
              <a:lnSpc>
                <a:spcPct val="80000"/>
              </a:lnSpc>
            </a:pPr>
            <a:endParaRPr lang="en-US" sz="2000" dirty="0">
              <a:solidFill>
                <a:srgbClr val="002060"/>
              </a:solidFill>
            </a:endParaRPr>
          </a:p>
        </p:txBody>
      </p:sp>
      <p:sp>
        <p:nvSpPr>
          <p:cNvPr id="390147" name="Rectangle 3"/>
          <p:cNvSpPr>
            <a:spLocks noChangeArrowheads="1"/>
          </p:cNvSpPr>
          <p:nvPr/>
        </p:nvSpPr>
        <p:spPr bwMode="auto">
          <a:xfrm>
            <a:off x="2362200" y="533400"/>
            <a:ext cx="723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buClrTx/>
              <a:buSzTx/>
            </a:pPr>
            <a:r>
              <a:rPr lang="en-US" sz="4400" b="1">
                <a:solidFill>
                  <a:schemeClr val="tx2"/>
                </a:solidFill>
                <a:latin typeface="Verdana" panose="020B0604030504040204" pitchFamily="34" charset="0"/>
              </a:rPr>
              <a:t>Internal Environment</a:t>
            </a:r>
          </a:p>
        </p:txBody>
      </p:sp>
    </p:spTree>
    <p:extLst>
      <p:ext uri="{BB962C8B-B14F-4D97-AF65-F5344CB8AC3E}">
        <p14:creationId xmlns:p14="http://schemas.microsoft.com/office/powerpoint/2010/main" val="3602877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36967" cy="1356360"/>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n-GB" sz="3200" dirty="0" smtClean="0"/>
              <a:t>PERATURAN MENTERI BUMN </a:t>
            </a:r>
            <a:br>
              <a:rPr lang="en-GB" sz="3200" dirty="0" smtClean="0"/>
            </a:br>
            <a:r>
              <a:rPr lang="en-GB" sz="3200" dirty="0" smtClean="0"/>
              <a:t>PER-01/MBU/2011</a:t>
            </a:r>
            <a:endParaRPr lang="id-ID" sz="3200" dirty="0"/>
          </a:p>
        </p:txBody>
      </p:sp>
      <p:sp>
        <p:nvSpPr>
          <p:cNvPr id="3" name="Content Placeholder 2"/>
          <p:cNvSpPr>
            <a:spLocks noGrp="1"/>
          </p:cNvSpPr>
          <p:nvPr>
            <p:ph idx="1"/>
          </p:nvPr>
        </p:nvSpPr>
        <p:spPr>
          <a:xfrm>
            <a:off x="6333566" y="368449"/>
            <a:ext cx="4814046" cy="1250576"/>
          </a:xfrm>
        </p:spPr>
        <p:txBody>
          <a:bodyPr>
            <a:scene3d>
              <a:camera prst="orthographicFront"/>
              <a:lightRig rig="harsh" dir="t"/>
            </a:scene3d>
            <a:sp3d extrusionH="57150" prstMaterial="matte">
              <a:bevelT w="63500" h="12700" prst="angle"/>
              <a:contourClr>
                <a:schemeClr val="bg1">
                  <a:lumMod val="65000"/>
                </a:schemeClr>
              </a:contourClr>
            </a:sp3d>
          </a:bodyPr>
          <a:lstStyle/>
          <a:p>
            <a:pPr marL="45720" indent="0" algn="ctr">
              <a:lnSpc>
                <a:spcPct val="100000"/>
              </a:lnSpc>
              <a:spcBef>
                <a:spcPts val="0"/>
              </a:spcBef>
              <a:buNone/>
            </a:pPr>
            <a:r>
              <a:rPr lang="en-GB" b="1" dirty="0" err="1" smtClean="0">
                <a:ln/>
                <a:solidFill>
                  <a:schemeClr val="accent3"/>
                </a:solidFill>
              </a:rPr>
              <a:t>Bagian</a:t>
            </a:r>
            <a:r>
              <a:rPr lang="en-GB" b="1" dirty="0" smtClean="0">
                <a:ln/>
                <a:solidFill>
                  <a:schemeClr val="accent3"/>
                </a:solidFill>
              </a:rPr>
              <a:t> </a:t>
            </a:r>
            <a:r>
              <a:rPr lang="en-GB" b="1" dirty="0" err="1" smtClean="0">
                <a:ln/>
                <a:solidFill>
                  <a:schemeClr val="accent3"/>
                </a:solidFill>
              </a:rPr>
              <a:t>Keenam</a:t>
            </a:r>
            <a:endParaRPr lang="en-GB" b="1" dirty="0" smtClean="0">
              <a:ln/>
              <a:solidFill>
                <a:schemeClr val="accent3"/>
              </a:solidFill>
            </a:endParaRPr>
          </a:p>
          <a:p>
            <a:pPr marL="45720" indent="0" algn="ctr">
              <a:lnSpc>
                <a:spcPct val="100000"/>
              </a:lnSpc>
              <a:spcBef>
                <a:spcPts val="0"/>
              </a:spcBef>
              <a:buNone/>
            </a:pPr>
            <a:r>
              <a:rPr lang="en-GB" b="1" dirty="0" err="1" smtClean="0">
                <a:ln/>
                <a:solidFill>
                  <a:schemeClr val="accent3"/>
                </a:solidFill>
              </a:rPr>
              <a:t>Manajemen</a:t>
            </a:r>
            <a:r>
              <a:rPr lang="en-GB" b="1" dirty="0" smtClean="0">
                <a:ln/>
                <a:solidFill>
                  <a:schemeClr val="accent3"/>
                </a:solidFill>
              </a:rPr>
              <a:t> </a:t>
            </a:r>
            <a:r>
              <a:rPr lang="en-GB" b="1" dirty="0" err="1" smtClean="0">
                <a:ln/>
                <a:solidFill>
                  <a:schemeClr val="accent3"/>
                </a:solidFill>
              </a:rPr>
              <a:t>Risiko</a:t>
            </a:r>
            <a:r>
              <a:rPr lang="en-GB" b="1" dirty="0" smtClean="0">
                <a:ln/>
                <a:solidFill>
                  <a:schemeClr val="accent3"/>
                </a:solidFill>
              </a:rPr>
              <a:t> </a:t>
            </a:r>
            <a:r>
              <a:rPr lang="en-GB" b="1" i="1" dirty="0" smtClean="0">
                <a:ln/>
                <a:solidFill>
                  <a:schemeClr val="accent3"/>
                </a:solidFill>
              </a:rPr>
              <a:t>(Risk Management)</a:t>
            </a:r>
            <a:endParaRPr lang="id-ID" b="1" i="1" dirty="0">
              <a:ln/>
              <a:solidFill>
                <a:schemeClr val="accent3"/>
              </a:solidFill>
            </a:endParaRPr>
          </a:p>
        </p:txBody>
      </p:sp>
      <p:sp>
        <p:nvSpPr>
          <p:cNvPr id="4" name="TextBox 3"/>
          <p:cNvSpPr txBox="1"/>
          <p:nvPr/>
        </p:nvSpPr>
        <p:spPr>
          <a:xfrm>
            <a:off x="509155" y="1508066"/>
            <a:ext cx="5972327" cy="5078313"/>
          </a:xfrm>
          <a:prstGeom prst="rect">
            <a:avLst/>
          </a:prstGeom>
          <a:noFill/>
        </p:spPr>
        <p:txBody>
          <a:bodyPr wrap="square" rtlCol="0">
            <a:spAutoFit/>
          </a:bodyPr>
          <a:lstStyle/>
          <a:p>
            <a:pPr algn="ctr"/>
            <a:r>
              <a:rPr lang="en-GB" b="1" dirty="0" err="1" smtClean="0"/>
              <a:t>Pasal</a:t>
            </a:r>
            <a:r>
              <a:rPr lang="en-GB" b="1" dirty="0" smtClean="0"/>
              <a:t> 25</a:t>
            </a:r>
          </a:p>
          <a:p>
            <a:pPr algn="ctr"/>
            <a:endParaRPr lang="en-GB" b="1" dirty="0" smtClean="0"/>
          </a:p>
          <a:p>
            <a:pPr marL="342900" indent="-342900">
              <a:buFont typeface="+mj-lt"/>
              <a:buAutoNum type="arabicParenR"/>
            </a:pPr>
            <a:r>
              <a:rPr lang="en-GB" dirty="0" err="1" smtClean="0"/>
              <a:t>Direksi</a:t>
            </a:r>
            <a:r>
              <a:rPr lang="en-GB" dirty="0" smtClean="0"/>
              <a:t>, </a:t>
            </a:r>
            <a:r>
              <a:rPr lang="en-GB" dirty="0" err="1" smtClean="0"/>
              <a:t>dalam</a:t>
            </a:r>
            <a:r>
              <a:rPr lang="en-GB" dirty="0" smtClean="0"/>
              <a:t> </a:t>
            </a:r>
            <a:r>
              <a:rPr lang="en-GB" dirty="0" err="1" smtClean="0"/>
              <a:t>setiap</a:t>
            </a:r>
            <a:r>
              <a:rPr lang="en-GB" dirty="0" smtClean="0"/>
              <a:t> </a:t>
            </a:r>
            <a:r>
              <a:rPr lang="en-GB" dirty="0" err="1" smtClean="0"/>
              <a:t>pengambilan</a:t>
            </a:r>
            <a:r>
              <a:rPr lang="en-GB" dirty="0" smtClean="0"/>
              <a:t> </a:t>
            </a:r>
            <a:r>
              <a:rPr lang="en-GB" dirty="0" err="1" smtClean="0"/>
              <a:t>keputusan</a:t>
            </a:r>
            <a:r>
              <a:rPr lang="en-GB" dirty="0" smtClean="0"/>
              <a:t>/</a:t>
            </a:r>
            <a:r>
              <a:rPr lang="en-GB" dirty="0" err="1" smtClean="0"/>
              <a:t>tindakan</a:t>
            </a:r>
            <a:r>
              <a:rPr lang="en-GB" dirty="0" smtClean="0"/>
              <a:t> </a:t>
            </a:r>
            <a:r>
              <a:rPr lang="en-GB" dirty="0" err="1" smtClean="0"/>
              <a:t>harus</a:t>
            </a:r>
            <a:r>
              <a:rPr lang="en-GB" dirty="0" smtClean="0"/>
              <a:t> </a:t>
            </a:r>
            <a:r>
              <a:rPr lang="en-GB" dirty="0" err="1" smtClean="0"/>
              <a:t>mempertimbangkan</a:t>
            </a:r>
            <a:r>
              <a:rPr lang="en-GB" dirty="0" smtClean="0"/>
              <a:t> </a:t>
            </a:r>
            <a:r>
              <a:rPr lang="en-GB" dirty="0" err="1" smtClean="0"/>
              <a:t>risiko</a:t>
            </a:r>
            <a:r>
              <a:rPr lang="en-GB" dirty="0" smtClean="0"/>
              <a:t> </a:t>
            </a:r>
            <a:r>
              <a:rPr lang="en-GB" dirty="0" err="1" smtClean="0"/>
              <a:t>usaha</a:t>
            </a:r>
            <a:endParaRPr lang="en-GB" dirty="0" smtClean="0"/>
          </a:p>
          <a:p>
            <a:pPr marL="342900" indent="-342900">
              <a:buFont typeface="+mj-lt"/>
              <a:buAutoNum type="arabicParenR"/>
            </a:pPr>
            <a:r>
              <a:rPr lang="en-GB" dirty="0" err="1" smtClean="0"/>
              <a:t>Direksi</a:t>
            </a:r>
            <a:r>
              <a:rPr lang="en-GB" dirty="0" smtClean="0"/>
              <a:t> </a:t>
            </a:r>
            <a:r>
              <a:rPr lang="en-GB" dirty="0" err="1" smtClean="0"/>
              <a:t>wajib</a:t>
            </a:r>
            <a:r>
              <a:rPr lang="en-GB" dirty="0" smtClean="0"/>
              <a:t> </a:t>
            </a:r>
            <a:r>
              <a:rPr lang="en-GB" dirty="0" err="1" smtClean="0"/>
              <a:t>membangun</a:t>
            </a:r>
            <a:r>
              <a:rPr lang="en-GB" dirty="0" smtClean="0"/>
              <a:t> </a:t>
            </a:r>
            <a:r>
              <a:rPr lang="en-GB" dirty="0" err="1" smtClean="0"/>
              <a:t>dan</a:t>
            </a:r>
            <a:r>
              <a:rPr lang="en-GB" dirty="0" smtClean="0"/>
              <a:t> </a:t>
            </a:r>
            <a:r>
              <a:rPr lang="en-GB" dirty="0" err="1" smtClean="0"/>
              <a:t>melaksanakan</a:t>
            </a:r>
            <a:r>
              <a:rPr lang="en-GB" dirty="0" smtClean="0"/>
              <a:t> program </a:t>
            </a:r>
            <a:r>
              <a:rPr lang="en-GB" dirty="0" err="1" smtClean="0"/>
              <a:t>manajemen</a:t>
            </a:r>
            <a:r>
              <a:rPr lang="en-GB" dirty="0" smtClean="0"/>
              <a:t> </a:t>
            </a:r>
            <a:r>
              <a:rPr lang="en-GB" dirty="0" err="1" smtClean="0"/>
              <a:t>risiko</a:t>
            </a:r>
            <a:r>
              <a:rPr lang="en-GB" dirty="0" smtClean="0"/>
              <a:t> </a:t>
            </a:r>
            <a:r>
              <a:rPr lang="en-GB" dirty="0" err="1" smtClean="0"/>
              <a:t>korporasi</a:t>
            </a:r>
            <a:r>
              <a:rPr lang="en-GB" dirty="0" smtClean="0"/>
              <a:t> </a:t>
            </a:r>
            <a:r>
              <a:rPr lang="en-GB" dirty="0" err="1" smtClean="0"/>
              <a:t>secara</a:t>
            </a:r>
            <a:r>
              <a:rPr lang="en-GB" dirty="0" smtClean="0"/>
              <a:t> </a:t>
            </a:r>
            <a:r>
              <a:rPr lang="en-GB" dirty="0" err="1" smtClean="0"/>
              <a:t>terpadu</a:t>
            </a:r>
            <a:r>
              <a:rPr lang="en-GB" dirty="0" smtClean="0"/>
              <a:t> yang </a:t>
            </a:r>
            <a:r>
              <a:rPr lang="en-GB" dirty="0" err="1" smtClean="0"/>
              <a:t>merupakan</a:t>
            </a:r>
            <a:r>
              <a:rPr lang="en-GB" dirty="0" smtClean="0"/>
              <a:t> </a:t>
            </a:r>
            <a:r>
              <a:rPr lang="en-GB" dirty="0" err="1" smtClean="0"/>
              <a:t>bagian</a:t>
            </a:r>
            <a:r>
              <a:rPr lang="en-GB" dirty="0" smtClean="0"/>
              <a:t> </a:t>
            </a:r>
            <a:r>
              <a:rPr lang="en-GB" dirty="0" err="1" smtClean="0"/>
              <a:t>dari</a:t>
            </a:r>
            <a:r>
              <a:rPr lang="en-GB" dirty="0" smtClean="0"/>
              <a:t> </a:t>
            </a:r>
            <a:r>
              <a:rPr lang="en-GB" dirty="0" err="1" smtClean="0"/>
              <a:t>pelaksanaan</a:t>
            </a:r>
            <a:r>
              <a:rPr lang="en-GB" dirty="0" smtClean="0"/>
              <a:t> program GCG</a:t>
            </a:r>
          </a:p>
          <a:p>
            <a:pPr marL="342900" indent="-342900">
              <a:buFont typeface="+mj-lt"/>
              <a:buAutoNum type="arabicParenR"/>
            </a:pPr>
            <a:r>
              <a:rPr lang="en-GB" dirty="0" err="1" smtClean="0"/>
              <a:t>Pelaksanaan</a:t>
            </a:r>
            <a:r>
              <a:rPr lang="en-GB" dirty="0" smtClean="0"/>
              <a:t> program </a:t>
            </a:r>
            <a:r>
              <a:rPr lang="en-GB" dirty="0" err="1" smtClean="0"/>
              <a:t>Manajemen</a:t>
            </a:r>
            <a:r>
              <a:rPr lang="en-GB" dirty="0" smtClean="0"/>
              <a:t> </a:t>
            </a:r>
            <a:r>
              <a:rPr lang="en-GB" dirty="0" err="1" smtClean="0"/>
              <a:t>Risiko</a:t>
            </a:r>
            <a:r>
              <a:rPr lang="en-GB" dirty="0" smtClean="0"/>
              <a:t> </a:t>
            </a:r>
            <a:r>
              <a:rPr lang="en-GB" dirty="0" err="1" smtClean="0"/>
              <a:t>dapat</a:t>
            </a:r>
            <a:r>
              <a:rPr lang="en-GB" dirty="0" smtClean="0"/>
              <a:t> </a:t>
            </a:r>
            <a:r>
              <a:rPr lang="en-GB" dirty="0" err="1" smtClean="0"/>
              <a:t>dilakukan</a:t>
            </a:r>
            <a:r>
              <a:rPr lang="en-GB" dirty="0" smtClean="0"/>
              <a:t> </a:t>
            </a:r>
            <a:r>
              <a:rPr lang="en-GB" dirty="0" err="1" smtClean="0"/>
              <a:t>dengan</a:t>
            </a:r>
            <a:r>
              <a:rPr lang="en-GB" dirty="0" smtClean="0"/>
              <a:t> :</a:t>
            </a:r>
          </a:p>
          <a:p>
            <a:pPr marL="981075" indent="-254000"/>
            <a:r>
              <a:rPr lang="en-GB" dirty="0" smtClean="0"/>
              <a:t>a. </a:t>
            </a:r>
            <a:r>
              <a:rPr lang="en-GB" dirty="0" err="1" smtClean="0"/>
              <a:t>Membentuk</a:t>
            </a:r>
            <a:r>
              <a:rPr lang="en-GB" dirty="0" smtClean="0"/>
              <a:t> unit </a:t>
            </a:r>
            <a:r>
              <a:rPr lang="en-GB" dirty="0" err="1" smtClean="0"/>
              <a:t>kerja</a:t>
            </a:r>
            <a:r>
              <a:rPr lang="en-GB" dirty="0" smtClean="0"/>
              <a:t> </a:t>
            </a:r>
            <a:r>
              <a:rPr lang="en-GB" dirty="0" err="1" smtClean="0"/>
              <a:t>tersendiri</a:t>
            </a:r>
            <a:r>
              <a:rPr lang="en-GB" dirty="0" smtClean="0"/>
              <a:t> yang </a:t>
            </a:r>
            <a:r>
              <a:rPr lang="en-GB" dirty="0" err="1" smtClean="0"/>
              <a:t>ada</a:t>
            </a:r>
            <a:r>
              <a:rPr lang="en-GB" dirty="0" smtClean="0"/>
              <a:t> </a:t>
            </a:r>
            <a:r>
              <a:rPr lang="en-GB" dirty="0" err="1" smtClean="0"/>
              <a:t>dibawah</a:t>
            </a:r>
            <a:r>
              <a:rPr lang="en-GB" dirty="0" smtClean="0"/>
              <a:t> </a:t>
            </a:r>
            <a:r>
              <a:rPr lang="en-GB" dirty="0" err="1" smtClean="0"/>
              <a:t>Direksi</a:t>
            </a:r>
            <a:r>
              <a:rPr lang="en-GB" dirty="0" smtClean="0"/>
              <a:t>: </a:t>
            </a:r>
            <a:r>
              <a:rPr lang="en-GB" dirty="0" err="1" smtClean="0"/>
              <a:t>atau</a:t>
            </a:r>
            <a:endParaRPr lang="en-GB" dirty="0" smtClean="0"/>
          </a:p>
          <a:p>
            <a:pPr marL="901700" indent="-174625"/>
            <a:r>
              <a:rPr lang="en-GB" dirty="0" smtClean="0"/>
              <a:t>b. </a:t>
            </a:r>
            <a:r>
              <a:rPr lang="en-GB" dirty="0" err="1" smtClean="0"/>
              <a:t>Memberi</a:t>
            </a:r>
            <a:r>
              <a:rPr lang="en-GB" dirty="0" smtClean="0"/>
              <a:t> </a:t>
            </a:r>
            <a:r>
              <a:rPr lang="en-GB" dirty="0" err="1" smtClean="0"/>
              <a:t>penugasan</a:t>
            </a:r>
            <a:r>
              <a:rPr lang="en-GB" dirty="0" smtClean="0"/>
              <a:t> </a:t>
            </a:r>
            <a:r>
              <a:rPr lang="en-GB" dirty="0" err="1" smtClean="0"/>
              <a:t>kepada</a:t>
            </a:r>
            <a:r>
              <a:rPr lang="en-GB" dirty="0" smtClean="0"/>
              <a:t> unit </a:t>
            </a:r>
            <a:r>
              <a:rPr lang="en-GB" dirty="0" err="1" smtClean="0"/>
              <a:t>kerja</a:t>
            </a:r>
            <a:r>
              <a:rPr lang="en-GB" dirty="0" smtClean="0"/>
              <a:t> yang </a:t>
            </a:r>
            <a:r>
              <a:rPr lang="en-GB" dirty="0" err="1" smtClean="0"/>
              <a:t>ada</a:t>
            </a:r>
            <a:r>
              <a:rPr lang="en-GB" dirty="0" smtClean="0"/>
              <a:t> </a:t>
            </a:r>
            <a:r>
              <a:rPr lang="en-GB" dirty="0" err="1" smtClean="0"/>
              <a:t>dan</a:t>
            </a:r>
            <a:r>
              <a:rPr lang="en-GB" dirty="0" smtClean="0"/>
              <a:t> </a:t>
            </a:r>
            <a:r>
              <a:rPr lang="en-GB" dirty="0" err="1" smtClean="0"/>
              <a:t>relevan</a:t>
            </a:r>
            <a:r>
              <a:rPr lang="en-GB" dirty="0" smtClean="0"/>
              <a:t> </a:t>
            </a:r>
            <a:r>
              <a:rPr lang="en-GB" dirty="0" err="1" smtClean="0"/>
              <a:t>untuk</a:t>
            </a:r>
            <a:r>
              <a:rPr lang="en-GB" dirty="0" smtClean="0"/>
              <a:t> </a:t>
            </a:r>
            <a:r>
              <a:rPr lang="en-GB" dirty="0" err="1" smtClean="0"/>
              <a:t>menjalankan</a:t>
            </a:r>
            <a:r>
              <a:rPr lang="en-GB" dirty="0" smtClean="0"/>
              <a:t> </a:t>
            </a:r>
            <a:r>
              <a:rPr lang="en-GB" dirty="0" err="1" smtClean="0"/>
              <a:t>fungsi</a:t>
            </a:r>
            <a:r>
              <a:rPr lang="en-GB" dirty="0" smtClean="0"/>
              <a:t> </a:t>
            </a:r>
            <a:r>
              <a:rPr lang="en-GB" dirty="0" err="1" smtClean="0"/>
              <a:t>manajemen</a:t>
            </a:r>
            <a:r>
              <a:rPr lang="en-GB" dirty="0" smtClean="0"/>
              <a:t> </a:t>
            </a:r>
            <a:r>
              <a:rPr lang="en-GB" dirty="0" err="1" smtClean="0"/>
              <a:t>risiko</a:t>
            </a:r>
            <a:endParaRPr lang="en-GB" dirty="0" smtClean="0"/>
          </a:p>
          <a:p>
            <a:pPr marL="174625" indent="-174625" defTabSz="538163"/>
            <a:r>
              <a:rPr lang="en-GB" dirty="0" smtClean="0"/>
              <a:t>(4) </a:t>
            </a:r>
            <a:r>
              <a:rPr lang="en-GB" dirty="0" err="1" smtClean="0"/>
              <a:t>Direksi</a:t>
            </a:r>
            <a:r>
              <a:rPr lang="en-GB" dirty="0" smtClean="0"/>
              <a:t> </a:t>
            </a:r>
            <a:r>
              <a:rPr lang="en-GB" dirty="0" err="1" smtClean="0"/>
              <a:t>wajib</a:t>
            </a:r>
            <a:r>
              <a:rPr lang="en-GB" dirty="0" smtClean="0"/>
              <a:t> </a:t>
            </a:r>
            <a:r>
              <a:rPr lang="en-GB" dirty="0" err="1" smtClean="0"/>
              <a:t>menyampaikan</a:t>
            </a:r>
            <a:r>
              <a:rPr lang="en-GB" dirty="0" smtClean="0"/>
              <a:t> </a:t>
            </a:r>
            <a:r>
              <a:rPr lang="en-GB" dirty="0" err="1" smtClean="0"/>
              <a:t>laporan</a:t>
            </a:r>
            <a:r>
              <a:rPr lang="en-GB" dirty="0" smtClean="0"/>
              <a:t> </a:t>
            </a:r>
            <a:r>
              <a:rPr lang="en-GB" dirty="0" err="1" smtClean="0"/>
              <a:t>profil</a:t>
            </a:r>
            <a:r>
              <a:rPr lang="en-GB" dirty="0" smtClean="0"/>
              <a:t> </a:t>
            </a:r>
            <a:r>
              <a:rPr lang="en-GB" dirty="0" err="1" smtClean="0"/>
              <a:t>manajemen</a:t>
            </a:r>
            <a:r>
              <a:rPr lang="en-GB" dirty="0" smtClean="0"/>
              <a:t> </a:t>
            </a:r>
            <a:r>
              <a:rPr lang="en-GB" dirty="0" err="1" smtClean="0"/>
              <a:t>risiko</a:t>
            </a:r>
            <a:r>
              <a:rPr lang="en-GB" dirty="0" smtClean="0"/>
              <a:t> </a:t>
            </a:r>
            <a:r>
              <a:rPr lang="en-GB" dirty="0" err="1" smtClean="0"/>
              <a:t>dan</a:t>
            </a:r>
            <a:r>
              <a:rPr lang="en-GB" dirty="0" smtClean="0"/>
              <a:t> </a:t>
            </a:r>
            <a:r>
              <a:rPr lang="en-GB" dirty="0" err="1" smtClean="0"/>
              <a:t>penanganannya</a:t>
            </a:r>
            <a:r>
              <a:rPr lang="en-GB" dirty="0" smtClean="0"/>
              <a:t> </a:t>
            </a:r>
            <a:r>
              <a:rPr lang="en-GB" dirty="0" err="1" smtClean="0"/>
              <a:t>bersamaan</a:t>
            </a:r>
            <a:r>
              <a:rPr lang="en-GB" dirty="0" smtClean="0"/>
              <a:t> </a:t>
            </a:r>
            <a:r>
              <a:rPr lang="en-GB" dirty="0" err="1" smtClean="0"/>
              <a:t>dengan</a:t>
            </a:r>
            <a:r>
              <a:rPr lang="en-GB" dirty="0" smtClean="0"/>
              <a:t> </a:t>
            </a:r>
            <a:r>
              <a:rPr lang="en-GB" dirty="0" err="1" smtClean="0"/>
              <a:t>laporan</a:t>
            </a:r>
            <a:r>
              <a:rPr lang="en-GB" dirty="0" smtClean="0"/>
              <a:t> </a:t>
            </a:r>
            <a:r>
              <a:rPr lang="en-GB" dirty="0" err="1" smtClean="0"/>
              <a:t>berkala</a:t>
            </a:r>
            <a:r>
              <a:rPr lang="en-GB" dirty="0" smtClean="0"/>
              <a:t> </a:t>
            </a:r>
            <a:r>
              <a:rPr lang="en-GB" dirty="0" err="1" smtClean="0"/>
              <a:t>perusahaan</a:t>
            </a:r>
            <a:endParaRPr lang="en-GB" dirty="0"/>
          </a:p>
          <a:p>
            <a:pPr marL="901700" indent="-174625"/>
            <a:endParaRPr lang="id-ID" dirty="0"/>
          </a:p>
        </p:txBody>
      </p:sp>
      <p:sp>
        <p:nvSpPr>
          <p:cNvPr id="5" name="TextBox 4"/>
          <p:cNvSpPr txBox="1"/>
          <p:nvPr/>
        </p:nvSpPr>
        <p:spPr>
          <a:xfrm>
            <a:off x="6736977" y="1619025"/>
            <a:ext cx="4921623" cy="1754326"/>
          </a:xfrm>
          <a:prstGeom prst="rect">
            <a:avLst/>
          </a:prstGeom>
          <a:noFill/>
        </p:spPr>
        <p:txBody>
          <a:bodyPr wrap="square" rtlCol="0">
            <a:spAutoFit/>
          </a:bodyPr>
          <a:lstStyle/>
          <a:p>
            <a:pPr algn="ctr"/>
            <a:r>
              <a:rPr lang="en-GB" b="1" dirty="0" err="1" smtClean="0"/>
              <a:t>Pasal</a:t>
            </a:r>
            <a:r>
              <a:rPr lang="en-GB" b="1" dirty="0" smtClean="0"/>
              <a:t> 26, </a:t>
            </a:r>
            <a:r>
              <a:rPr lang="en-GB" b="1" dirty="0" err="1" smtClean="0"/>
              <a:t>ayat</a:t>
            </a:r>
            <a:r>
              <a:rPr lang="en-GB" b="1" dirty="0" smtClean="0"/>
              <a:t> 2b</a:t>
            </a:r>
          </a:p>
          <a:p>
            <a:endParaRPr lang="en-GB" dirty="0" smtClean="0"/>
          </a:p>
          <a:p>
            <a:pPr algn="ctr"/>
            <a:r>
              <a:rPr lang="en-GB" dirty="0" err="1" smtClean="0"/>
              <a:t>Pengkajian</a:t>
            </a:r>
            <a:r>
              <a:rPr lang="en-GB" dirty="0" smtClean="0"/>
              <a:t> </a:t>
            </a:r>
            <a:r>
              <a:rPr lang="en-GB" dirty="0" err="1" smtClean="0"/>
              <a:t>terhadap</a:t>
            </a:r>
            <a:r>
              <a:rPr lang="en-GB" dirty="0" smtClean="0"/>
              <a:t> </a:t>
            </a:r>
            <a:r>
              <a:rPr lang="en-GB" dirty="0" err="1" smtClean="0"/>
              <a:t>pengelolaan</a:t>
            </a:r>
            <a:r>
              <a:rPr lang="en-GB" dirty="0" smtClean="0"/>
              <a:t> </a:t>
            </a:r>
            <a:r>
              <a:rPr lang="en-GB" dirty="0" err="1" smtClean="0"/>
              <a:t>risiko</a:t>
            </a:r>
            <a:r>
              <a:rPr lang="en-GB" dirty="0" smtClean="0"/>
              <a:t> </a:t>
            </a:r>
            <a:r>
              <a:rPr lang="en-GB" dirty="0" err="1" smtClean="0"/>
              <a:t>usaha</a:t>
            </a:r>
            <a:r>
              <a:rPr lang="en-GB" dirty="0" smtClean="0"/>
              <a:t> (risk assessment) </a:t>
            </a:r>
            <a:r>
              <a:rPr lang="en-GB" dirty="0" err="1" smtClean="0"/>
              <a:t>yaitu</a:t>
            </a:r>
            <a:r>
              <a:rPr lang="en-GB" dirty="0" smtClean="0"/>
              <a:t> </a:t>
            </a:r>
            <a:r>
              <a:rPr lang="en-GB" dirty="0" err="1" smtClean="0"/>
              <a:t>suatu</a:t>
            </a:r>
            <a:r>
              <a:rPr lang="en-GB" dirty="0" smtClean="0"/>
              <a:t> proses </a:t>
            </a:r>
            <a:r>
              <a:rPr lang="en-GB" dirty="0" err="1" smtClean="0"/>
              <a:t>untuk</a:t>
            </a:r>
            <a:r>
              <a:rPr lang="en-GB" dirty="0" smtClean="0"/>
              <a:t> </a:t>
            </a:r>
            <a:r>
              <a:rPr lang="en-GB" dirty="0" err="1" smtClean="0"/>
              <a:t>mengidentifikasi</a:t>
            </a:r>
            <a:r>
              <a:rPr lang="en-GB" dirty="0" smtClean="0"/>
              <a:t>, </a:t>
            </a:r>
            <a:r>
              <a:rPr lang="en-GB" dirty="0" err="1" smtClean="0"/>
              <a:t>menganalisis</a:t>
            </a:r>
            <a:r>
              <a:rPr lang="en-GB" dirty="0" smtClean="0"/>
              <a:t>, </a:t>
            </a:r>
            <a:r>
              <a:rPr lang="en-GB" dirty="0" err="1" smtClean="0"/>
              <a:t>menilai</a:t>
            </a:r>
            <a:r>
              <a:rPr lang="en-GB" dirty="0" smtClean="0"/>
              <a:t> </a:t>
            </a:r>
            <a:r>
              <a:rPr lang="en-GB" dirty="0" err="1" smtClean="0"/>
              <a:t>pengelolaan</a:t>
            </a:r>
            <a:r>
              <a:rPr lang="en-GB" dirty="0" smtClean="0"/>
              <a:t> </a:t>
            </a:r>
            <a:r>
              <a:rPr lang="en-GB" dirty="0" err="1" smtClean="0"/>
              <a:t>risiko</a:t>
            </a:r>
            <a:r>
              <a:rPr lang="en-GB" dirty="0" smtClean="0"/>
              <a:t> yang </a:t>
            </a:r>
            <a:r>
              <a:rPr lang="en-GB" dirty="0" err="1" smtClean="0"/>
              <a:t>relevan</a:t>
            </a:r>
            <a:endParaRPr lang="id-ID" dirty="0"/>
          </a:p>
        </p:txBody>
      </p:sp>
      <p:sp>
        <p:nvSpPr>
          <p:cNvPr id="6" name="TextBox 5"/>
          <p:cNvSpPr txBox="1"/>
          <p:nvPr/>
        </p:nvSpPr>
        <p:spPr>
          <a:xfrm>
            <a:off x="6575612" y="4061012"/>
            <a:ext cx="4948517" cy="2031325"/>
          </a:xfrm>
          <a:prstGeom prst="rect">
            <a:avLst/>
          </a:prstGeom>
          <a:noFill/>
        </p:spPr>
        <p:txBody>
          <a:bodyPr wrap="square" rtlCol="0">
            <a:spAutoFit/>
          </a:bodyPr>
          <a:lstStyle/>
          <a:p>
            <a:pPr algn="ctr"/>
            <a:r>
              <a:rPr lang="en-GB" b="1" dirty="0" err="1" smtClean="0"/>
              <a:t>Pasal</a:t>
            </a:r>
            <a:r>
              <a:rPr lang="en-GB" b="1" dirty="0" smtClean="0"/>
              <a:t> 28 </a:t>
            </a:r>
            <a:r>
              <a:rPr lang="en-GB" b="1" dirty="0" err="1" smtClean="0"/>
              <a:t>ayat</a:t>
            </a:r>
            <a:r>
              <a:rPr lang="en-GB" b="1" dirty="0" smtClean="0"/>
              <a:t> 4a</a:t>
            </a:r>
          </a:p>
          <a:p>
            <a:endParaRPr lang="en-GB" dirty="0"/>
          </a:p>
          <a:p>
            <a:pPr algn="ctr"/>
            <a:r>
              <a:rPr lang="en-GB" dirty="0" err="1" smtClean="0"/>
              <a:t>Evaluasi</a:t>
            </a:r>
            <a:r>
              <a:rPr lang="en-GB" dirty="0" smtClean="0"/>
              <a:t> </a:t>
            </a:r>
            <a:r>
              <a:rPr lang="en-GB" dirty="0" err="1" smtClean="0"/>
              <a:t>atas</a:t>
            </a:r>
            <a:r>
              <a:rPr lang="en-GB" dirty="0" smtClean="0"/>
              <a:t> </a:t>
            </a:r>
            <a:r>
              <a:rPr lang="en-GB" dirty="0" err="1" smtClean="0"/>
              <a:t>efektifitas</a:t>
            </a:r>
            <a:r>
              <a:rPr lang="en-GB" dirty="0" smtClean="0"/>
              <a:t> </a:t>
            </a:r>
            <a:r>
              <a:rPr lang="en-GB" dirty="0" err="1" smtClean="0"/>
              <a:t>pelaksanaan</a:t>
            </a:r>
            <a:r>
              <a:rPr lang="en-GB" dirty="0" smtClean="0"/>
              <a:t> </a:t>
            </a:r>
            <a:r>
              <a:rPr lang="en-GB" dirty="0" err="1" smtClean="0"/>
              <a:t>pengendalian</a:t>
            </a:r>
            <a:r>
              <a:rPr lang="en-GB" dirty="0" smtClean="0"/>
              <a:t> intern, </a:t>
            </a:r>
            <a:r>
              <a:rPr lang="en-GB" dirty="0" err="1" smtClean="0"/>
              <a:t>manajemen</a:t>
            </a:r>
            <a:r>
              <a:rPr lang="en-GB" dirty="0" smtClean="0"/>
              <a:t> </a:t>
            </a:r>
            <a:r>
              <a:rPr lang="en-GB" dirty="0" err="1" smtClean="0"/>
              <a:t>risiko</a:t>
            </a:r>
            <a:r>
              <a:rPr lang="en-GB" dirty="0" smtClean="0"/>
              <a:t>, </a:t>
            </a:r>
            <a:r>
              <a:rPr lang="en-GB" dirty="0" err="1" smtClean="0"/>
              <a:t>dan</a:t>
            </a:r>
            <a:r>
              <a:rPr lang="en-GB" dirty="0" smtClean="0"/>
              <a:t> proses </a:t>
            </a:r>
            <a:r>
              <a:rPr lang="en-GB" dirty="0" err="1" smtClean="0"/>
              <a:t>tata</a:t>
            </a:r>
            <a:r>
              <a:rPr lang="en-GB" dirty="0" smtClean="0"/>
              <a:t> </a:t>
            </a:r>
            <a:r>
              <a:rPr lang="en-GB" dirty="0" err="1" smtClean="0"/>
              <a:t>kelola</a:t>
            </a:r>
            <a:r>
              <a:rPr lang="en-GB" dirty="0" smtClean="0"/>
              <a:t> </a:t>
            </a:r>
            <a:r>
              <a:rPr lang="en-GB" dirty="0" err="1" smtClean="0"/>
              <a:t>perusahaan</a:t>
            </a:r>
            <a:r>
              <a:rPr lang="en-GB" dirty="0" smtClean="0"/>
              <a:t>, </a:t>
            </a:r>
            <a:r>
              <a:rPr lang="en-GB" dirty="0" err="1" smtClean="0"/>
              <a:t>sesuai</a:t>
            </a:r>
            <a:r>
              <a:rPr lang="en-GB" dirty="0" smtClean="0"/>
              <a:t> </a:t>
            </a:r>
            <a:r>
              <a:rPr lang="en-GB" dirty="0" err="1" smtClean="0"/>
              <a:t>dengan</a:t>
            </a:r>
            <a:r>
              <a:rPr lang="en-GB" dirty="0" smtClean="0"/>
              <a:t> </a:t>
            </a:r>
            <a:r>
              <a:rPr lang="en-GB" dirty="0" err="1" smtClean="0"/>
              <a:t>peraturan</a:t>
            </a:r>
            <a:r>
              <a:rPr lang="en-GB" dirty="0" smtClean="0"/>
              <a:t> </a:t>
            </a:r>
            <a:r>
              <a:rPr lang="en-GB" dirty="0" err="1" smtClean="0"/>
              <a:t>perundang-undangan</a:t>
            </a:r>
            <a:r>
              <a:rPr lang="en-GB" dirty="0" smtClean="0"/>
              <a:t> </a:t>
            </a:r>
            <a:r>
              <a:rPr lang="en-GB" dirty="0" err="1" smtClean="0"/>
              <a:t>dan</a:t>
            </a:r>
            <a:r>
              <a:rPr lang="en-GB" dirty="0" smtClean="0"/>
              <a:t> </a:t>
            </a:r>
            <a:r>
              <a:rPr lang="en-GB" dirty="0" err="1" smtClean="0"/>
              <a:t>kebijakan</a:t>
            </a:r>
            <a:r>
              <a:rPr lang="en-GB" dirty="0" smtClean="0"/>
              <a:t> </a:t>
            </a:r>
            <a:r>
              <a:rPr lang="en-GB" dirty="0" err="1" smtClean="0"/>
              <a:t>perusahaan</a:t>
            </a:r>
            <a:endParaRPr lang="id-ID" dirty="0"/>
          </a:p>
        </p:txBody>
      </p:sp>
    </p:spTree>
    <p:extLst>
      <p:ext uri="{BB962C8B-B14F-4D97-AF65-F5344CB8AC3E}">
        <p14:creationId xmlns:p14="http://schemas.microsoft.com/office/powerpoint/2010/main" val="1409610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9" name="Rectangle 2053"/>
          <p:cNvSpPr>
            <a:spLocks noGrp="1" noChangeArrowheads="1"/>
          </p:cNvSpPr>
          <p:nvPr>
            <p:ph type="title"/>
          </p:nvPr>
        </p:nvSpPr>
        <p:spPr>
          <a:xfrm>
            <a:off x="1979613" y="455613"/>
            <a:ext cx="7772400" cy="1143000"/>
          </a:xfrm>
          <a:noFill/>
          <a:ln/>
        </p:spPr>
        <p:txBody>
          <a:bodyPr/>
          <a:lstStyle/>
          <a:p>
            <a:r>
              <a:rPr lang="en-US"/>
              <a:t>Objective Setting</a:t>
            </a:r>
            <a:endParaRPr lang="en-CA"/>
          </a:p>
        </p:txBody>
      </p:sp>
      <p:sp>
        <p:nvSpPr>
          <p:cNvPr id="180230" name="Rectangle 2054"/>
          <p:cNvSpPr>
            <a:spLocks noChangeArrowheads="1"/>
          </p:cNvSpPr>
          <p:nvPr/>
        </p:nvSpPr>
        <p:spPr bwMode="auto">
          <a:xfrm>
            <a:off x="2436814" y="1371601"/>
            <a:ext cx="7769225"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buChar char="•"/>
              <a:defRPr sz="3200">
                <a:solidFill>
                  <a:schemeClr val="tx1"/>
                </a:solidFill>
                <a:latin typeface="Verdana" panose="020B0604030504040204" pitchFamily="34" charset="0"/>
              </a:defRPr>
            </a:lvl1pPr>
            <a:lvl2pPr marL="742950" indent="-285750">
              <a:buChar char="–"/>
              <a:defRPr sz="2800">
                <a:solidFill>
                  <a:srgbClr val="FDE89B"/>
                </a:solidFill>
                <a:latin typeface="Verdana" panose="020B0604030504040204" pitchFamily="34" charset="0"/>
              </a:defRPr>
            </a:lvl2pPr>
            <a:lvl3pPr marL="1085850" indent="-228600">
              <a:buChar char="•"/>
              <a:defRPr sz="2400">
                <a:solidFill>
                  <a:srgbClr val="CAE6E8"/>
                </a:solidFill>
                <a:latin typeface="Verdana" panose="020B0604030504040204" pitchFamily="34" charset="0"/>
              </a:defRPr>
            </a:lvl3pPr>
            <a:lvl4pPr marL="1428750" indent="-228600">
              <a:buChar char="–"/>
              <a:defRPr sz="2000">
                <a:solidFill>
                  <a:srgbClr val="99FFFF"/>
                </a:solidFill>
                <a:latin typeface="Verdana" panose="020B0604030504040204" pitchFamily="34" charset="0"/>
              </a:defRPr>
            </a:lvl4pPr>
            <a:lvl5pPr marL="1771650" indent="-228600">
              <a:buChar char="»"/>
              <a:defRPr sz="2000">
                <a:solidFill>
                  <a:srgbClr val="ACCDED"/>
                </a:solidFill>
                <a:latin typeface="Verdana" panose="020B0604030504040204" pitchFamily="34" charset="0"/>
              </a:defRPr>
            </a:lvl5pPr>
            <a:lvl6pPr marL="2228850" indent="-228600" fontAlgn="base">
              <a:spcBef>
                <a:spcPct val="0"/>
              </a:spcBef>
              <a:spcAft>
                <a:spcPct val="0"/>
              </a:spcAft>
              <a:buChar char="»"/>
              <a:defRPr sz="2000">
                <a:solidFill>
                  <a:srgbClr val="ACCDED"/>
                </a:solidFill>
                <a:latin typeface="Verdana" panose="020B0604030504040204" pitchFamily="34" charset="0"/>
              </a:defRPr>
            </a:lvl6pPr>
            <a:lvl7pPr marL="2686050" indent="-228600" fontAlgn="base">
              <a:spcBef>
                <a:spcPct val="0"/>
              </a:spcBef>
              <a:spcAft>
                <a:spcPct val="0"/>
              </a:spcAft>
              <a:buChar char="»"/>
              <a:defRPr sz="2000">
                <a:solidFill>
                  <a:srgbClr val="ACCDED"/>
                </a:solidFill>
                <a:latin typeface="Verdana" panose="020B0604030504040204" pitchFamily="34" charset="0"/>
              </a:defRPr>
            </a:lvl7pPr>
            <a:lvl8pPr marL="3143250" indent="-228600" fontAlgn="base">
              <a:spcBef>
                <a:spcPct val="0"/>
              </a:spcBef>
              <a:spcAft>
                <a:spcPct val="0"/>
              </a:spcAft>
              <a:buChar char="»"/>
              <a:defRPr sz="2000">
                <a:solidFill>
                  <a:srgbClr val="ACCDED"/>
                </a:solidFill>
                <a:latin typeface="Verdana" panose="020B0604030504040204" pitchFamily="34" charset="0"/>
              </a:defRPr>
            </a:lvl8pPr>
            <a:lvl9pPr marL="3600450" indent="-228600" fontAlgn="base">
              <a:spcBef>
                <a:spcPct val="0"/>
              </a:spcBef>
              <a:spcAft>
                <a:spcPct val="0"/>
              </a:spcAft>
              <a:buChar char="»"/>
              <a:defRPr sz="2000">
                <a:solidFill>
                  <a:srgbClr val="ACCDED"/>
                </a:solidFill>
                <a:latin typeface="Verdana" panose="020B0604030504040204" pitchFamily="34" charset="0"/>
              </a:defRPr>
            </a:lvl9pPr>
          </a:lstStyle>
          <a:p>
            <a:pPr>
              <a:buClrTx/>
              <a:buSzPct val="80000"/>
            </a:pPr>
            <a:r>
              <a:rPr lang="en-US" sz="2800" dirty="0">
                <a:solidFill>
                  <a:srgbClr val="002060"/>
                </a:solidFill>
                <a:cs typeface="Arial" panose="020B0604020202020204" pitchFamily="34" charset="0"/>
              </a:rPr>
              <a:t>Is applied when management considers risks strategy in the setting of objectives.</a:t>
            </a:r>
            <a:endParaRPr lang="en-US" sz="2800" dirty="0">
              <a:solidFill>
                <a:srgbClr val="002060"/>
              </a:solidFill>
              <a:cs typeface="Times New Roman" panose="02020603050405020304" pitchFamily="18" charset="0"/>
            </a:endParaRPr>
          </a:p>
          <a:p>
            <a:pPr>
              <a:buClrTx/>
              <a:buSzPct val="80000"/>
            </a:pPr>
            <a:endParaRPr lang="en-US" sz="2800" dirty="0">
              <a:solidFill>
                <a:srgbClr val="002060"/>
              </a:solidFill>
              <a:cs typeface="Times New Roman" panose="02020603050405020304" pitchFamily="18" charset="0"/>
            </a:endParaRPr>
          </a:p>
          <a:p>
            <a:pPr>
              <a:buClrTx/>
              <a:buSzPct val="80000"/>
            </a:pPr>
            <a:r>
              <a:rPr lang="en-US" sz="2800" dirty="0">
                <a:solidFill>
                  <a:srgbClr val="002060"/>
                </a:solidFill>
                <a:cs typeface="Arial" panose="020B0604020202020204" pitchFamily="34" charset="0"/>
              </a:rPr>
              <a:t>Forms the risk appetite of the entity — a high-level view of how much risk management and the board are willing to accept.</a:t>
            </a:r>
          </a:p>
          <a:p>
            <a:pPr>
              <a:buClrTx/>
              <a:buSzPct val="80000"/>
            </a:pPr>
            <a:endParaRPr lang="en-US" sz="2800" dirty="0">
              <a:solidFill>
                <a:srgbClr val="002060"/>
              </a:solidFill>
              <a:cs typeface="Times New Roman" panose="02020603050405020304" pitchFamily="18" charset="0"/>
            </a:endParaRPr>
          </a:p>
          <a:p>
            <a:pPr>
              <a:buClrTx/>
              <a:buSzPct val="80000"/>
            </a:pPr>
            <a:r>
              <a:rPr lang="en-US" sz="2800" dirty="0">
                <a:solidFill>
                  <a:srgbClr val="002060"/>
                </a:solidFill>
                <a:cs typeface="Arial" panose="020B0604020202020204" pitchFamily="34" charset="0"/>
              </a:rPr>
              <a:t>Risk tolerance, the acceptable level of variation around objectives, is aligned with risk appetite.</a:t>
            </a:r>
            <a:r>
              <a:rPr lang="en-US" sz="2800" dirty="0">
                <a:solidFill>
                  <a:srgbClr val="002060"/>
                </a:solidFill>
                <a:cs typeface="Times New Roman" panose="02020603050405020304" pitchFamily="18" charset="0"/>
              </a:rPr>
              <a:t> </a:t>
            </a:r>
          </a:p>
        </p:txBody>
      </p:sp>
    </p:spTree>
    <p:extLst>
      <p:ext uri="{BB962C8B-B14F-4D97-AF65-F5344CB8AC3E}">
        <p14:creationId xmlns:p14="http://schemas.microsoft.com/office/powerpoint/2010/main" val="173563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normAutofit fontScale="90000"/>
          </a:bodyPr>
          <a:lstStyle/>
          <a:p>
            <a:r>
              <a:rPr lang="en-US" sz="4800"/>
              <a:t/>
            </a:r>
            <a:br>
              <a:rPr lang="en-US" sz="4800"/>
            </a:br>
            <a:r>
              <a:rPr lang="en-US" sz="4800"/>
              <a:t/>
            </a:r>
            <a:br>
              <a:rPr lang="en-US" sz="4800"/>
            </a:br>
            <a:r>
              <a:rPr lang="en-US" sz="7100"/>
              <a:t>Objective Setting</a:t>
            </a:r>
            <a:r>
              <a:rPr lang="en-US" sz="4800"/>
              <a:t/>
            </a:r>
            <a:br>
              <a:rPr lang="en-US" sz="4800"/>
            </a:br>
            <a:endParaRPr lang="en-US" sz="4800"/>
          </a:p>
        </p:txBody>
      </p:sp>
      <p:sp>
        <p:nvSpPr>
          <p:cNvPr id="391171" name="Rectangle 3"/>
          <p:cNvSpPr>
            <a:spLocks noGrp="1" noChangeArrowheads="1"/>
          </p:cNvSpPr>
          <p:nvPr>
            <p:ph type="body" idx="1"/>
          </p:nvPr>
        </p:nvSpPr>
        <p:spPr/>
        <p:txBody>
          <a:bodyPr>
            <a:normAutofit/>
          </a:bodyPr>
          <a:lstStyle/>
          <a:p>
            <a:r>
              <a:rPr lang="en-US" sz="2800" b="1" dirty="0">
                <a:solidFill>
                  <a:srgbClr val="002060"/>
                </a:solidFill>
              </a:rPr>
              <a:t>Strategic Objectives </a:t>
            </a:r>
          </a:p>
          <a:p>
            <a:r>
              <a:rPr lang="en-US" sz="2800" b="1" dirty="0">
                <a:solidFill>
                  <a:srgbClr val="002060"/>
                </a:solidFill>
              </a:rPr>
              <a:t>Related Objectives </a:t>
            </a:r>
          </a:p>
          <a:p>
            <a:r>
              <a:rPr lang="en-US" sz="2800" b="1" dirty="0">
                <a:solidFill>
                  <a:srgbClr val="002060"/>
                </a:solidFill>
              </a:rPr>
              <a:t>Selected Objectives </a:t>
            </a:r>
          </a:p>
          <a:p>
            <a:r>
              <a:rPr lang="en-US" sz="2800" b="1" dirty="0">
                <a:solidFill>
                  <a:srgbClr val="002060"/>
                </a:solidFill>
              </a:rPr>
              <a:t>Risk Appetite </a:t>
            </a:r>
          </a:p>
          <a:p>
            <a:r>
              <a:rPr lang="en-US" sz="2800" b="1" dirty="0">
                <a:solidFill>
                  <a:srgbClr val="002060"/>
                </a:solidFill>
              </a:rPr>
              <a:t>Risk Tolerance</a:t>
            </a:r>
            <a:endParaRPr lang="en-US" sz="2800" dirty="0">
              <a:solidFill>
                <a:srgbClr val="002060"/>
              </a:solidFill>
            </a:endParaRPr>
          </a:p>
          <a:p>
            <a:endParaRPr lang="en-US" sz="2800" dirty="0">
              <a:solidFill>
                <a:srgbClr val="002060"/>
              </a:solidFill>
            </a:endParaRPr>
          </a:p>
        </p:txBody>
      </p:sp>
    </p:spTree>
    <p:extLst>
      <p:ext uri="{BB962C8B-B14F-4D97-AF65-F5344CB8AC3E}">
        <p14:creationId xmlns:p14="http://schemas.microsoft.com/office/powerpoint/2010/main" val="2207013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r>
              <a:rPr lang="en-US"/>
              <a:t>Event identification component</a:t>
            </a:r>
            <a:endParaRPr lang="en-CA"/>
          </a:p>
        </p:txBody>
      </p:sp>
      <p:sp>
        <p:nvSpPr>
          <p:cNvPr id="404483" name="Rectangle 3"/>
          <p:cNvSpPr>
            <a:spLocks noGrp="1" noChangeArrowheads="1"/>
          </p:cNvSpPr>
          <p:nvPr>
            <p:ph type="body" idx="1"/>
          </p:nvPr>
        </p:nvSpPr>
        <p:spPr>
          <a:xfrm>
            <a:off x="2209801" y="1981200"/>
            <a:ext cx="7534275" cy="4114800"/>
          </a:xfrm>
        </p:spPr>
        <p:txBody>
          <a:bodyPr>
            <a:normAutofit/>
          </a:bodyPr>
          <a:lstStyle/>
          <a:p>
            <a:pPr lvl="1"/>
            <a:r>
              <a:rPr lang="en-GB" sz="2400" dirty="0">
                <a:solidFill>
                  <a:srgbClr val="002060"/>
                </a:solidFill>
              </a:rPr>
              <a:t>Identify those incidents, occurring internally or externally, that could affect strategy and achievement of objectives.</a:t>
            </a:r>
          </a:p>
          <a:p>
            <a:pPr lvl="1"/>
            <a:r>
              <a:rPr lang="en-GB" sz="2400" dirty="0">
                <a:solidFill>
                  <a:srgbClr val="002060"/>
                </a:solidFill>
              </a:rPr>
              <a:t>Addresses how </a:t>
            </a:r>
            <a:r>
              <a:rPr lang="en-US" sz="2400" dirty="0">
                <a:solidFill>
                  <a:srgbClr val="002060"/>
                </a:solidFill>
              </a:rPr>
              <a:t>internal and </a:t>
            </a:r>
            <a:r>
              <a:rPr lang="en-GB" sz="2400" dirty="0">
                <a:solidFill>
                  <a:srgbClr val="002060"/>
                </a:solidFill>
              </a:rPr>
              <a:t>external factors combine and interact to </a:t>
            </a:r>
            <a:r>
              <a:rPr lang="en-US" sz="2400" dirty="0">
                <a:solidFill>
                  <a:srgbClr val="002060"/>
                </a:solidFill>
              </a:rPr>
              <a:t>influence its</a:t>
            </a:r>
            <a:r>
              <a:rPr lang="en-GB" sz="2400" dirty="0">
                <a:solidFill>
                  <a:srgbClr val="002060"/>
                </a:solidFill>
              </a:rPr>
              <a:t> risk profile.</a:t>
            </a:r>
          </a:p>
          <a:p>
            <a:pPr lvl="1"/>
            <a:r>
              <a:rPr lang="en-GB" sz="2400" dirty="0">
                <a:solidFill>
                  <a:srgbClr val="002060"/>
                </a:solidFill>
              </a:rPr>
              <a:t>Distinguish risk and opportunity</a:t>
            </a:r>
            <a:endParaRPr lang="en-CA" sz="2400" dirty="0">
              <a:solidFill>
                <a:srgbClr val="002060"/>
              </a:solidFill>
            </a:endParaRPr>
          </a:p>
        </p:txBody>
      </p:sp>
    </p:spTree>
    <p:extLst>
      <p:ext uri="{BB962C8B-B14F-4D97-AF65-F5344CB8AC3E}">
        <p14:creationId xmlns:p14="http://schemas.microsoft.com/office/powerpoint/2010/main" val="4289008774"/>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79614" y="455613"/>
            <a:ext cx="7769225" cy="1143000"/>
          </a:xfrm>
        </p:spPr>
        <p:txBody>
          <a:bodyPr/>
          <a:lstStyle/>
          <a:p>
            <a:r>
              <a:rPr lang="en-US"/>
              <a:t>Event Identification</a:t>
            </a:r>
            <a:endParaRPr lang="en-CA"/>
          </a:p>
        </p:txBody>
      </p:sp>
      <p:sp>
        <p:nvSpPr>
          <p:cNvPr id="34820" name="Rectangle 4"/>
          <p:cNvSpPr>
            <a:spLocks noChangeArrowheads="1"/>
          </p:cNvSpPr>
          <p:nvPr/>
        </p:nvSpPr>
        <p:spPr bwMode="auto">
          <a:xfrm>
            <a:off x="2436814" y="1827213"/>
            <a:ext cx="7769225" cy="457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panose="02020603050405020304" pitchFamily="18" charset="0"/>
              </a:defRPr>
            </a:lvl1pPr>
            <a:lvl2pPr eaLnBrk="0" hangingPunct="0">
              <a:defRPr sz="2400">
                <a:solidFill>
                  <a:schemeClr val="tx1"/>
                </a:solidFill>
                <a:latin typeface="Times" panose="02020603050405020304" pitchFamily="18" charset="0"/>
              </a:defRPr>
            </a:lvl2pPr>
            <a:lvl3pPr eaLnBrk="0" hangingPunct="0">
              <a:defRPr sz="2400">
                <a:solidFill>
                  <a:schemeClr val="tx1"/>
                </a:solidFill>
                <a:latin typeface="Times" panose="02020603050405020304" pitchFamily="18" charset="0"/>
              </a:defRPr>
            </a:lvl3pPr>
            <a:lvl4pPr eaLnBrk="0" hangingPunct="0">
              <a:defRPr sz="2400">
                <a:solidFill>
                  <a:schemeClr val="tx1"/>
                </a:solidFill>
                <a:latin typeface="Times" panose="02020603050405020304" pitchFamily="18" charset="0"/>
              </a:defRPr>
            </a:lvl4pPr>
            <a:lvl5pPr eaLnBrk="0" hangingPunct="0">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buClrTx/>
              <a:buSzPct val="80000"/>
              <a:buFontTx/>
              <a:buChar char="•"/>
            </a:pPr>
            <a:r>
              <a:rPr lang="en-US" sz="2800" dirty="0">
                <a:solidFill>
                  <a:srgbClr val="002060"/>
                </a:solidFill>
                <a:latin typeface="Verdana" panose="020B0604030504040204" pitchFamily="34" charset="0"/>
                <a:cs typeface="Arial" panose="020B0604020202020204" pitchFamily="34" charset="0"/>
              </a:rPr>
              <a:t>Differentiates risks and opportunities.</a:t>
            </a:r>
            <a:endParaRPr lang="en-US" sz="2800" dirty="0">
              <a:solidFill>
                <a:srgbClr val="002060"/>
              </a:solidFill>
              <a:latin typeface="Verdana" panose="020B0604030504040204" pitchFamily="34" charset="0"/>
              <a:cs typeface="Times New Roman" panose="02020603050405020304" pitchFamily="18" charset="0"/>
            </a:endParaRPr>
          </a:p>
          <a:p>
            <a:pPr>
              <a:buClrTx/>
              <a:buSzPct val="80000"/>
            </a:pPr>
            <a:endParaRPr lang="en-US" sz="2800" dirty="0">
              <a:solidFill>
                <a:srgbClr val="002060"/>
              </a:solidFill>
              <a:latin typeface="Verdana" panose="020B0604030504040204" pitchFamily="34" charset="0"/>
              <a:cs typeface="Times New Roman" panose="02020603050405020304" pitchFamily="18" charset="0"/>
            </a:endParaRPr>
          </a:p>
          <a:p>
            <a:pPr>
              <a:buClrTx/>
              <a:buSzPct val="80000"/>
              <a:buFontTx/>
              <a:buChar char="•"/>
            </a:pPr>
            <a:r>
              <a:rPr lang="en-US" sz="2800" dirty="0">
                <a:solidFill>
                  <a:srgbClr val="002060"/>
                </a:solidFill>
                <a:latin typeface="Verdana" panose="020B0604030504040204" pitchFamily="34" charset="0"/>
                <a:cs typeface="Arial" panose="020B0604020202020204" pitchFamily="34" charset="0"/>
              </a:rPr>
              <a:t>Events that may have a negative impact represent risks.</a:t>
            </a:r>
            <a:endParaRPr lang="en-US" sz="2800" dirty="0">
              <a:solidFill>
                <a:srgbClr val="002060"/>
              </a:solidFill>
              <a:latin typeface="Verdana" panose="020B0604030504040204" pitchFamily="34" charset="0"/>
              <a:cs typeface="Times New Roman" panose="02020603050405020304" pitchFamily="18" charset="0"/>
            </a:endParaRPr>
          </a:p>
          <a:p>
            <a:pPr>
              <a:buClrTx/>
              <a:buSzPct val="80000"/>
            </a:pPr>
            <a:endParaRPr lang="en-US" sz="2800" dirty="0">
              <a:solidFill>
                <a:srgbClr val="002060"/>
              </a:solidFill>
              <a:latin typeface="Verdana" panose="020B0604030504040204" pitchFamily="34" charset="0"/>
              <a:cs typeface="Times New Roman" panose="02020603050405020304" pitchFamily="18" charset="0"/>
            </a:endParaRPr>
          </a:p>
          <a:p>
            <a:pPr>
              <a:buClrTx/>
              <a:buSzPct val="80000"/>
              <a:buFontTx/>
              <a:buChar char="•"/>
            </a:pPr>
            <a:r>
              <a:rPr lang="en-US" sz="2800" dirty="0">
                <a:solidFill>
                  <a:srgbClr val="002060"/>
                </a:solidFill>
                <a:latin typeface="Verdana" panose="020B0604030504040204" pitchFamily="34" charset="0"/>
                <a:cs typeface="Times New Roman" panose="02020603050405020304" pitchFamily="18" charset="0"/>
              </a:rPr>
              <a:t>Events that may have a positive impact represent natural offsets (opportunities), which management channels back to strategy setting.</a:t>
            </a:r>
            <a:r>
              <a:rPr lang="en-US" dirty="0">
                <a:solidFill>
                  <a:srgbClr val="002060"/>
                </a:solidFill>
                <a:latin typeface="Verdana" panose="020B0604030504040204" pitchFamily="34" charset="0"/>
              </a:rPr>
              <a:t> </a:t>
            </a:r>
          </a:p>
        </p:txBody>
      </p:sp>
    </p:spTree>
    <p:extLst>
      <p:ext uri="{BB962C8B-B14F-4D97-AF65-F5344CB8AC3E}">
        <p14:creationId xmlns:p14="http://schemas.microsoft.com/office/powerpoint/2010/main" val="2828385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normAutofit fontScale="90000"/>
          </a:bodyPr>
          <a:lstStyle/>
          <a:p>
            <a:r>
              <a:rPr lang="en-US" sz="7100"/>
              <a:t>Event Identification</a:t>
            </a:r>
            <a:r>
              <a:rPr lang="en-US" sz="4800"/>
              <a:t/>
            </a:r>
            <a:br>
              <a:rPr lang="en-US" sz="4800"/>
            </a:br>
            <a:endParaRPr lang="en-US" sz="4800"/>
          </a:p>
        </p:txBody>
      </p:sp>
      <p:sp>
        <p:nvSpPr>
          <p:cNvPr id="392195" name="Rectangle 3"/>
          <p:cNvSpPr>
            <a:spLocks noGrp="1" noChangeArrowheads="1"/>
          </p:cNvSpPr>
          <p:nvPr>
            <p:ph type="body" idx="1"/>
          </p:nvPr>
        </p:nvSpPr>
        <p:spPr/>
        <p:txBody>
          <a:bodyPr/>
          <a:lstStyle/>
          <a:p>
            <a:r>
              <a:rPr lang="en-US" b="1" dirty="0">
                <a:solidFill>
                  <a:srgbClr val="002060"/>
                </a:solidFill>
              </a:rPr>
              <a:t>Events </a:t>
            </a:r>
          </a:p>
          <a:p>
            <a:r>
              <a:rPr lang="en-US" b="1" dirty="0">
                <a:solidFill>
                  <a:srgbClr val="002060"/>
                </a:solidFill>
              </a:rPr>
              <a:t>Factors Influencing Strategy and Objectives </a:t>
            </a:r>
          </a:p>
          <a:p>
            <a:r>
              <a:rPr lang="en-US" b="1" dirty="0">
                <a:solidFill>
                  <a:srgbClr val="002060"/>
                </a:solidFill>
              </a:rPr>
              <a:t>Methodologies and Techniques </a:t>
            </a:r>
          </a:p>
          <a:p>
            <a:r>
              <a:rPr lang="en-US" b="1" dirty="0">
                <a:solidFill>
                  <a:srgbClr val="002060"/>
                </a:solidFill>
              </a:rPr>
              <a:t>Event Interdependencies </a:t>
            </a:r>
          </a:p>
          <a:p>
            <a:r>
              <a:rPr lang="en-US" b="1" dirty="0">
                <a:solidFill>
                  <a:srgbClr val="002060"/>
                </a:solidFill>
              </a:rPr>
              <a:t>Event Categories </a:t>
            </a:r>
          </a:p>
          <a:p>
            <a:r>
              <a:rPr lang="en-US" b="1" dirty="0">
                <a:solidFill>
                  <a:srgbClr val="002060"/>
                </a:solidFill>
              </a:rPr>
              <a:t>Risks and Opportunities</a:t>
            </a:r>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83481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a:t>Risk assessment component</a:t>
            </a:r>
            <a:endParaRPr lang="en-CA"/>
          </a:p>
        </p:txBody>
      </p:sp>
      <p:sp>
        <p:nvSpPr>
          <p:cNvPr id="406531" name="Rectangle 3"/>
          <p:cNvSpPr>
            <a:spLocks noGrp="1" noChangeArrowheads="1"/>
          </p:cNvSpPr>
          <p:nvPr>
            <p:ph type="body" idx="1"/>
          </p:nvPr>
        </p:nvSpPr>
        <p:spPr>
          <a:xfrm>
            <a:off x="2209800" y="1981200"/>
            <a:ext cx="7594600" cy="4114800"/>
          </a:xfrm>
        </p:spPr>
        <p:txBody>
          <a:bodyPr>
            <a:noAutofit/>
          </a:bodyPr>
          <a:lstStyle/>
          <a:p>
            <a:pPr marL="452438" lvl="1" indent="-450850" defTabSz="912813">
              <a:spcBef>
                <a:spcPct val="50000"/>
              </a:spcBef>
            </a:pPr>
            <a:r>
              <a:rPr lang="en-GB" sz="2400" dirty="0">
                <a:solidFill>
                  <a:srgbClr val="002060"/>
                </a:solidFill>
                <a:cs typeface="Times New Roman" panose="02020603050405020304" pitchFamily="18" charset="0"/>
              </a:rPr>
              <a:t>Allows an entity to understand the extent to which potential events might impact objectives.</a:t>
            </a:r>
          </a:p>
          <a:p>
            <a:pPr marL="452438" lvl="1" indent="-450850" defTabSz="912813">
              <a:spcBef>
                <a:spcPts val="1000"/>
              </a:spcBef>
            </a:pPr>
            <a:r>
              <a:rPr lang="en-GB" sz="2400" dirty="0">
                <a:solidFill>
                  <a:srgbClr val="002060"/>
                </a:solidFill>
                <a:ea typeface="Arial Unicode MS" panose="020B0604020202020204" pitchFamily="34" charset="-128"/>
                <a:cs typeface="Arial Unicode MS" panose="020B0604020202020204" pitchFamily="34" charset="-128"/>
              </a:rPr>
              <a:t>Assesses risks from two perspectives – likelihood and impact.</a:t>
            </a:r>
          </a:p>
          <a:p>
            <a:pPr marL="452438" lvl="1" indent="-450850" defTabSz="912813">
              <a:spcBef>
                <a:spcPts val="1000"/>
              </a:spcBef>
            </a:pPr>
            <a:r>
              <a:rPr lang="en-US" sz="2400" dirty="0">
                <a:solidFill>
                  <a:srgbClr val="002060"/>
                </a:solidFill>
                <a:cs typeface="Times New Roman" panose="02020603050405020304" pitchFamily="18" charset="0"/>
              </a:rPr>
              <a:t>The unit of measure used to assess risks should be the same or congruent to measure used for the achievement of objectives.</a:t>
            </a:r>
          </a:p>
          <a:p>
            <a:pPr marL="452438" lvl="1" indent="-450850" defTabSz="912813">
              <a:lnSpc>
                <a:spcPct val="97000"/>
              </a:lnSpc>
            </a:pPr>
            <a:r>
              <a:rPr lang="en-GB" sz="2400" dirty="0">
                <a:solidFill>
                  <a:srgbClr val="002060"/>
                </a:solidFill>
              </a:rPr>
              <a:t>Employs a combination of both qualitative and quantitative risk assessment methodologies. </a:t>
            </a:r>
          </a:p>
          <a:p>
            <a:pPr marL="452438" lvl="1" indent="-450850" defTabSz="912813">
              <a:lnSpc>
                <a:spcPct val="97000"/>
              </a:lnSpc>
            </a:pPr>
            <a:r>
              <a:rPr lang="en-US" sz="2400" dirty="0">
                <a:solidFill>
                  <a:srgbClr val="002060"/>
                </a:solidFill>
              </a:rPr>
              <a:t>Time horizons are related to objective time horizons.</a:t>
            </a:r>
          </a:p>
          <a:p>
            <a:pPr marL="452438" lvl="1" indent="-450850" defTabSz="912813">
              <a:spcBef>
                <a:spcPct val="50000"/>
              </a:spcBef>
            </a:pPr>
            <a:r>
              <a:rPr lang="en-GB" sz="2400" dirty="0">
                <a:solidFill>
                  <a:srgbClr val="002060"/>
                </a:solidFill>
                <a:cs typeface="Times New Roman" panose="02020603050405020304" pitchFamily="18" charset="0"/>
              </a:rPr>
              <a:t>Assesses risk on both an inherent and residual basis.</a:t>
            </a:r>
            <a:endParaRPr lang="en-US" sz="24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184675358"/>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normAutofit fontScale="90000"/>
          </a:bodyPr>
          <a:lstStyle/>
          <a:p>
            <a:r>
              <a:rPr lang="en-US" sz="4800"/>
              <a:t/>
            </a:r>
            <a:br>
              <a:rPr lang="en-US" sz="4800"/>
            </a:br>
            <a:r>
              <a:rPr lang="en-US" sz="7100"/>
              <a:t>Risk Assessment</a:t>
            </a:r>
            <a:r>
              <a:rPr lang="en-US" sz="4800"/>
              <a:t/>
            </a:r>
            <a:br>
              <a:rPr lang="en-US" sz="4800"/>
            </a:br>
            <a:endParaRPr lang="en-US" sz="4800"/>
          </a:p>
        </p:txBody>
      </p:sp>
      <p:sp>
        <p:nvSpPr>
          <p:cNvPr id="393219" name="Rectangle 3"/>
          <p:cNvSpPr>
            <a:spLocks noGrp="1" noChangeArrowheads="1"/>
          </p:cNvSpPr>
          <p:nvPr>
            <p:ph type="body" idx="1"/>
          </p:nvPr>
        </p:nvSpPr>
        <p:spPr/>
        <p:txBody>
          <a:bodyPr/>
          <a:lstStyle/>
          <a:p>
            <a:endParaRPr lang="en-US" dirty="0">
              <a:solidFill>
                <a:srgbClr val="002060"/>
              </a:solidFill>
            </a:endParaRPr>
          </a:p>
          <a:p>
            <a:r>
              <a:rPr lang="en-US" b="1" dirty="0">
                <a:solidFill>
                  <a:srgbClr val="002060"/>
                </a:solidFill>
              </a:rPr>
              <a:t>Inherent and Residual Risk </a:t>
            </a:r>
          </a:p>
          <a:p>
            <a:r>
              <a:rPr lang="en-US" b="1" dirty="0">
                <a:solidFill>
                  <a:srgbClr val="002060"/>
                </a:solidFill>
              </a:rPr>
              <a:t>Likelihood and Impact </a:t>
            </a:r>
          </a:p>
          <a:p>
            <a:r>
              <a:rPr lang="en-US" b="1" dirty="0">
                <a:solidFill>
                  <a:srgbClr val="002060"/>
                </a:solidFill>
              </a:rPr>
              <a:t>Methodologies and Techniques </a:t>
            </a:r>
          </a:p>
          <a:p>
            <a:r>
              <a:rPr lang="en-US" b="1" dirty="0">
                <a:solidFill>
                  <a:srgbClr val="002060"/>
                </a:solidFill>
              </a:rPr>
              <a:t>Correlation</a:t>
            </a:r>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305911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a:t>Risk response component</a:t>
            </a:r>
          </a:p>
        </p:txBody>
      </p:sp>
      <p:sp>
        <p:nvSpPr>
          <p:cNvPr id="408579" name="Rectangle 3"/>
          <p:cNvSpPr>
            <a:spLocks noGrp="1" noChangeArrowheads="1"/>
          </p:cNvSpPr>
          <p:nvPr>
            <p:ph type="body" idx="1"/>
          </p:nvPr>
        </p:nvSpPr>
        <p:spPr/>
        <p:txBody>
          <a:bodyPr/>
          <a:lstStyle/>
          <a:p>
            <a:pPr lvl="1"/>
            <a:r>
              <a:rPr lang="en-GB" sz="2400"/>
              <a:t>Identifies and evaluates possible responses to risk.</a:t>
            </a:r>
            <a:r>
              <a:rPr lang="en-CA" sz="2400"/>
              <a:t> </a:t>
            </a:r>
            <a:endParaRPr lang="en-US" sz="2400"/>
          </a:p>
          <a:p>
            <a:pPr lvl="1"/>
            <a:r>
              <a:rPr lang="en-US" sz="2400"/>
              <a:t>E</a:t>
            </a:r>
            <a:r>
              <a:rPr lang="en-GB" sz="2400"/>
              <a:t>valuates options in relation to entity’s risk appetite, cost vs. benefit of potential risk responses and degree to which a response will reduce impact and/or likelihood. </a:t>
            </a:r>
          </a:p>
          <a:p>
            <a:pPr lvl="1"/>
            <a:r>
              <a:rPr lang="en-GB" sz="2400"/>
              <a:t>Assessment of and response to risks are integral components of ERM; which</a:t>
            </a:r>
            <a:r>
              <a:rPr lang="en-CA" sz="2400"/>
              <a:t> specific response is selected is not</a:t>
            </a:r>
            <a:r>
              <a:rPr lang="en-US" sz="2400"/>
              <a:t>. </a:t>
            </a:r>
          </a:p>
          <a:p>
            <a:pPr lvl="1"/>
            <a:r>
              <a:rPr lang="en-US" sz="2400"/>
              <a:t>S</a:t>
            </a:r>
            <a:r>
              <a:rPr lang="en-CA" sz="2400"/>
              <a:t>elects and executes its response based on evaluation of the portfolio of risks and responses</a:t>
            </a:r>
            <a:r>
              <a:rPr lang="en-US" sz="2400"/>
              <a:t>.</a:t>
            </a:r>
          </a:p>
        </p:txBody>
      </p:sp>
    </p:spTree>
    <p:extLst>
      <p:ext uri="{BB962C8B-B14F-4D97-AF65-F5344CB8AC3E}">
        <p14:creationId xmlns:p14="http://schemas.microsoft.com/office/powerpoint/2010/main" val="1738537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1158240" y="926123"/>
            <a:ext cx="9875520" cy="1356360"/>
          </a:xfrm>
        </p:spPr>
        <p:txBody>
          <a:bodyPr>
            <a:normAutofit fontScale="90000"/>
          </a:bodyPr>
          <a:lstStyle/>
          <a:p>
            <a:pPr algn="ctr"/>
            <a:r>
              <a:rPr lang="en-US" sz="6600" dirty="0">
                <a:latin typeface="Times New Roman" panose="02020603050405020304" pitchFamily="18" charset="0"/>
                <a:cs typeface="Times New Roman" panose="02020603050405020304" pitchFamily="18" charset="0"/>
              </a:rPr>
              <a:t>R</a:t>
            </a:r>
            <a:r>
              <a:rPr lang="en-CA" sz="6600" dirty="0" err="1">
                <a:latin typeface="Times New Roman" panose="02020603050405020304" pitchFamily="18" charset="0"/>
                <a:cs typeface="Times New Roman" panose="02020603050405020304" pitchFamily="18" charset="0"/>
              </a:rPr>
              <a:t>esponses</a:t>
            </a:r>
            <a:r>
              <a:rPr lang="en-CA" sz="6600" dirty="0">
                <a:latin typeface="Times New Roman" panose="02020603050405020304" pitchFamily="18" charset="0"/>
                <a:cs typeface="Times New Roman" panose="02020603050405020304" pitchFamily="18" charset="0"/>
              </a:rPr>
              <a:t> Fit Within The Following Categories:</a:t>
            </a:r>
            <a:br>
              <a:rPr lang="en-CA" sz="6600" dirty="0">
                <a:latin typeface="Times New Roman" panose="02020603050405020304" pitchFamily="18" charset="0"/>
                <a:cs typeface="Times New Roman" panose="02020603050405020304" pitchFamily="18" charset="0"/>
              </a:rPr>
            </a:br>
            <a:endParaRPr lang="en-US" sz="6600" dirty="0">
              <a:latin typeface="Times New Roman" panose="02020603050405020304" pitchFamily="18" charset="0"/>
              <a:cs typeface="Times New Roman" panose="02020603050405020304" pitchFamily="18" charset="0"/>
            </a:endParaRPr>
          </a:p>
        </p:txBody>
      </p:sp>
      <p:sp>
        <p:nvSpPr>
          <p:cNvPr id="417795" name="Rectangle 3"/>
          <p:cNvSpPr>
            <a:spLocks noGrp="1" noChangeArrowheads="1"/>
          </p:cNvSpPr>
          <p:nvPr>
            <p:ph type="body" idx="1"/>
          </p:nvPr>
        </p:nvSpPr>
        <p:spPr>
          <a:xfrm>
            <a:off x="1160889" y="2819400"/>
            <a:ext cx="9872871" cy="4038600"/>
          </a:xfrm>
        </p:spPr>
        <p:txBody>
          <a:bodyPr>
            <a:normAutofit/>
          </a:bodyPr>
          <a:lstStyle/>
          <a:p>
            <a:pPr lvl="1">
              <a:buFont typeface="Wingdings" panose="05000000000000000000" pitchFamily="2" charset="2"/>
              <a:buChar char="Ø"/>
            </a:pPr>
            <a:r>
              <a:rPr lang="en-CA" sz="2400" b="1" dirty="0">
                <a:solidFill>
                  <a:srgbClr val="002060"/>
                </a:solidFill>
                <a:latin typeface="Times New Roman" panose="02020603050405020304" pitchFamily="18" charset="0"/>
                <a:cs typeface="Times New Roman" panose="02020603050405020304" pitchFamily="18" charset="0"/>
              </a:rPr>
              <a:t>Avoidance</a:t>
            </a:r>
            <a:r>
              <a:rPr lang="en-US" sz="2400" b="1" dirty="0">
                <a:solidFill>
                  <a:srgbClr val="002060"/>
                </a:solidFill>
                <a:latin typeface="Times New Roman" panose="02020603050405020304" pitchFamily="18" charset="0"/>
                <a:cs typeface="Times New Roman" panose="02020603050405020304" pitchFamily="18" charset="0"/>
              </a:rPr>
              <a:t> </a:t>
            </a:r>
            <a:r>
              <a:rPr lang="en-CA" sz="2400" b="1" dirty="0">
                <a:solidFill>
                  <a:srgbClr val="002060"/>
                </a:solidFill>
                <a:latin typeface="Times New Roman" panose="02020603050405020304" pitchFamily="18" charset="0"/>
                <a:cs typeface="Times New Roman" panose="02020603050405020304" pitchFamily="18" charset="0"/>
              </a:rPr>
              <a:t>– </a:t>
            </a:r>
            <a:r>
              <a:rPr lang="en-CA" sz="2400" dirty="0">
                <a:solidFill>
                  <a:srgbClr val="002060"/>
                </a:solidFill>
                <a:latin typeface="Times New Roman" panose="02020603050405020304" pitchFamily="18" charset="0"/>
                <a:cs typeface="Times New Roman" panose="02020603050405020304" pitchFamily="18" charset="0"/>
              </a:rPr>
              <a:t>Action is taken to exit the activities that create risks.  </a:t>
            </a:r>
            <a:endParaRPr lang="en-US" sz="2400" dirty="0">
              <a:solidFill>
                <a:srgbClr val="002060"/>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CA" sz="2400" b="1" dirty="0">
                <a:solidFill>
                  <a:srgbClr val="002060"/>
                </a:solidFill>
                <a:latin typeface="Times New Roman" panose="02020603050405020304" pitchFamily="18" charset="0"/>
                <a:cs typeface="Times New Roman" panose="02020603050405020304" pitchFamily="18" charset="0"/>
              </a:rPr>
              <a:t>Reduction –</a:t>
            </a:r>
            <a:r>
              <a:rPr lang="en-CA" sz="2400" dirty="0">
                <a:solidFill>
                  <a:srgbClr val="002060"/>
                </a:solidFill>
                <a:latin typeface="Times New Roman" panose="02020603050405020304" pitchFamily="18" charset="0"/>
                <a:cs typeface="Times New Roman" panose="02020603050405020304" pitchFamily="18" charset="0"/>
              </a:rPr>
              <a:t> Action is taken to reduce the risk likelihood or impact, or both.  </a:t>
            </a:r>
            <a:endParaRPr lang="en-US" sz="2400" dirty="0">
              <a:solidFill>
                <a:srgbClr val="002060"/>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CA" sz="2400" b="1" dirty="0">
                <a:solidFill>
                  <a:srgbClr val="002060"/>
                </a:solidFill>
                <a:latin typeface="Times New Roman" panose="02020603050405020304" pitchFamily="18" charset="0"/>
                <a:cs typeface="Times New Roman" panose="02020603050405020304" pitchFamily="18" charset="0"/>
              </a:rPr>
              <a:t>Sharing –</a:t>
            </a:r>
            <a:r>
              <a:rPr lang="en-CA" sz="2400" dirty="0">
                <a:solidFill>
                  <a:srgbClr val="002060"/>
                </a:solidFill>
                <a:latin typeface="Times New Roman" panose="02020603050405020304" pitchFamily="18" charset="0"/>
                <a:cs typeface="Times New Roman" panose="02020603050405020304" pitchFamily="18" charset="0"/>
              </a:rPr>
              <a:t> Action is taken to reduce either the likelihood or impact of a risk by transferring or otherwise sharing a portion of the risk. </a:t>
            </a:r>
            <a:endParaRPr lang="en-US" sz="2400" dirty="0">
              <a:solidFill>
                <a:srgbClr val="002060"/>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2400" b="1" dirty="0">
                <a:solidFill>
                  <a:srgbClr val="002060"/>
                </a:solidFill>
                <a:latin typeface="Times New Roman" panose="02020603050405020304" pitchFamily="18" charset="0"/>
                <a:cs typeface="Times New Roman" panose="02020603050405020304" pitchFamily="18" charset="0"/>
              </a:rPr>
              <a:t>A</a:t>
            </a:r>
            <a:r>
              <a:rPr lang="en-CA" sz="2400" b="1" dirty="0" err="1">
                <a:solidFill>
                  <a:srgbClr val="002060"/>
                </a:solidFill>
                <a:latin typeface="Times New Roman" panose="02020603050405020304" pitchFamily="18" charset="0"/>
                <a:cs typeface="Times New Roman" panose="02020603050405020304" pitchFamily="18" charset="0"/>
              </a:rPr>
              <a:t>cceptance</a:t>
            </a:r>
            <a:r>
              <a:rPr lang="en-CA" sz="2400" b="1" dirty="0">
                <a:solidFill>
                  <a:srgbClr val="002060"/>
                </a:solidFill>
                <a:latin typeface="Times New Roman" panose="02020603050405020304" pitchFamily="18" charset="0"/>
                <a:cs typeface="Times New Roman" panose="02020603050405020304" pitchFamily="18" charset="0"/>
              </a:rPr>
              <a:t> –</a:t>
            </a:r>
            <a:r>
              <a:rPr lang="en-CA" sz="2400" dirty="0">
                <a:solidFill>
                  <a:srgbClr val="002060"/>
                </a:solidFill>
                <a:latin typeface="Times New Roman" panose="02020603050405020304" pitchFamily="18" charset="0"/>
                <a:cs typeface="Times New Roman" panose="02020603050405020304" pitchFamily="18" charset="0"/>
              </a:rPr>
              <a:t> No action is taken to affect either the likelihood or impact.</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50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normAutofit fontScale="90000"/>
          </a:bodyPr>
          <a:lstStyle/>
          <a:p>
            <a:r>
              <a:rPr lang="en-US" sz="7100"/>
              <a:t>Risk Response</a:t>
            </a:r>
            <a:r>
              <a:rPr lang="en-US" sz="4800"/>
              <a:t/>
            </a:r>
            <a:br>
              <a:rPr lang="en-US" sz="4800"/>
            </a:br>
            <a:endParaRPr lang="en-US" sz="4800"/>
          </a:p>
        </p:txBody>
      </p:sp>
      <p:sp>
        <p:nvSpPr>
          <p:cNvPr id="394243" name="Rectangle 3"/>
          <p:cNvSpPr>
            <a:spLocks noGrp="1" noChangeArrowheads="1"/>
          </p:cNvSpPr>
          <p:nvPr>
            <p:ph type="body" idx="1"/>
          </p:nvPr>
        </p:nvSpPr>
        <p:spPr/>
        <p:txBody>
          <a:bodyPr/>
          <a:lstStyle/>
          <a:p>
            <a:r>
              <a:rPr lang="en-US" b="1"/>
              <a:t>Identify Risk Responses </a:t>
            </a:r>
          </a:p>
          <a:p>
            <a:r>
              <a:rPr lang="en-US" b="1"/>
              <a:t>Evaluate Possible Risk Responses </a:t>
            </a:r>
          </a:p>
          <a:p>
            <a:r>
              <a:rPr lang="en-US" b="1"/>
              <a:t>Select Responses </a:t>
            </a:r>
          </a:p>
          <a:p>
            <a:r>
              <a:rPr lang="en-US" b="1"/>
              <a:t>Portfolio View</a:t>
            </a:r>
            <a:endParaRPr lang="en-US"/>
          </a:p>
          <a:p>
            <a:endParaRPr lang="en-US"/>
          </a:p>
        </p:txBody>
      </p:sp>
    </p:spTree>
    <p:extLst>
      <p:ext uri="{BB962C8B-B14F-4D97-AF65-F5344CB8AC3E}">
        <p14:creationId xmlns:p14="http://schemas.microsoft.com/office/powerpoint/2010/main" val="115555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3329" y="1153004"/>
            <a:ext cx="4939553" cy="830997"/>
          </a:xfrm>
          <a:prstGeom prst="rect">
            <a:avLst/>
          </a:prstGeom>
        </p:spPr>
        <p:txBody>
          <a:bodyPr wrap="square">
            <a:spAutoFit/>
          </a:bodyPr>
          <a:lstStyle/>
          <a:p>
            <a:r>
              <a:rPr lang="id-ID" sz="2400" dirty="0"/>
              <a:t>Risk management should be viewed as a core </a:t>
            </a:r>
            <a:r>
              <a:rPr lang="id-ID" sz="2400" dirty="0" smtClean="0"/>
              <a:t>competency</a:t>
            </a:r>
            <a:endParaRPr lang="id-ID" sz="2400" dirty="0"/>
          </a:p>
        </p:txBody>
      </p:sp>
      <p:sp>
        <p:nvSpPr>
          <p:cNvPr id="6" name="Rectangle 5"/>
          <p:cNvSpPr/>
          <p:nvPr/>
        </p:nvSpPr>
        <p:spPr>
          <a:xfrm>
            <a:off x="6754161" y="2931459"/>
            <a:ext cx="4245534" cy="1569660"/>
          </a:xfrm>
          <a:prstGeom prst="rect">
            <a:avLst/>
          </a:prstGeom>
        </p:spPr>
        <p:txBody>
          <a:bodyPr wrap="square">
            <a:spAutoFit/>
          </a:bodyPr>
          <a:lstStyle/>
          <a:p>
            <a:r>
              <a:rPr lang="id-ID" sz="2400" dirty="0"/>
              <a:t>Organizations seek to create value for their stakeholders, and ERM is implemented with that goal in mind</a:t>
            </a:r>
          </a:p>
        </p:txBody>
      </p:sp>
      <p:pic>
        <p:nvPicPr>
          <p:cNvPr id="7" name="Picture 6"/>
          <p:cNvPicPr>
            <a:picLocks noChangeAspect="1"/>
          </p:cNvPicPr>
          <p:nvPr/>
        </p:nvPicPr>
        <p:blipFill rotWithShape="1">
          <a:blip r:embed="rId2"/>
          <a:srcRect l="39528" t="32536" r="24093" b="21140"/>
          <a:stretch/>
        </p:blipFill>
        <p:spPr>
          <a:xfrm>
            <a:off x="215154" y="2931459"/>
            <a:ext cx="5221726" cy="3738283"/>
          </a:xfrm>
          <a:prstGeom prst="rect">
            <a:avLst/>
          </a:prstGeom>
        </p:spPr>
      </p:pic>
    </p:spTree>
    <p:extLst>
      <p:ext uri="{BB962C8B-B14F-4D97-AF65-F5344CB8AC3E}">
        <p14:creationId xmlns:p14="http://schemas.microsoft.com/office/powerpoint/2010/main" val="510564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1" name="Rectangle 5"/>
          <p:cNvSpPr>
            <a:spLocks noGrp="1" noChangeArrowheads="1"/>
          </p:cNvSpPr>
          <p:nvPr>
            <p:ph type="title"/>
          </p:nvPr>
        </p:nvSpPr>
        <p:spPr>
          <a:xfrm>
            <a:off x="1979614" y="455613"/>
            <a:ext cx="7769225" cy="1143000"/>
          </a:xfrm>
          <a:noFill/>
          <a:ln/>
        </p:spPr>
        <p:txBody>
          <a:bodyPr/>
          <a:lstStyle/>
          <a:p>
            <a:r>
              <a:rPr lang="en-US"/>
              <a:t>Control Activities</a:t>
            </a:r>
            <a:endParaRPr lang="en-CA"/>
          </a:p>
        </p:txBody>
      </p:sp>
      <p:sp>
        <p:nvSpPr>
          <p:cNvPr id="198662" name="Rectangle 6"/>
          <p:cNvSpPr>
            <a:spLocks noChangeArrowheads="1"/>
          </p:cNvSpPr>
          <p:nvPr/>
        </p:nvSpPr>
        <p:spPr bwMode="auto">
          <a:xfrm>
            <a:off x="2436814" y="1827213"/>
            <a:ext cx="7769225" cy="457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sz="2400">
                <a:solidFill>
                  <a:schemeClr val="tx1"/>
                </a:solidFill>
                <a:latin typeface="Times" panose="02020603050405020304" pitchFamily="18" charset="0"/>
              </a:defRPr>
            </a:lvl1pPr>
            <a:lvl2pPr eaLnBrk="0" hangingPunct="0">
              <a:defRPr sz="2400">
                <a:solidFill>
                  <a:schemeClr val="tx1"/>
                </a:solidFill>
                <a:latin typeface="Times" panose="02020603050405020304" pitchFamily="18" charset="0"/>
              </a:defRPr>
            </a:lvl2pPr>
            <a:lvl3pPr eaLnBrk="0" hangingPunct="0">
              <a:defRPr sz="2400">
                <a:solidFill>
                  <a:schemeClr val="tx1"/>
                </a:solidFill>
                <a:latin typeface="Times" panose="02020603050405020304" pitchFamily="18" charset="0"/>
              </a:defRPr>
            </a:lvl3pPr>
            <a:lvl4pPr eaLnBrk="0" hangingPunct="0">
              <a:defRPr sz="2400">
                <a:solidFill>
                  <a:schemeClr val="tx1"/>
                </a:solidFill>
                <a:latin typeface="Times" panose="02020603050405020304" pitchFamily="18" charset="0"/>
              </a:defRPr>
            </a:lvl4pPr>
            <a:lvl5pPr eaLnBrk="0" hangingPunct="0">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buClrTx/>
              <a:buSzPct val="80000"/>
              <a:buFontTx/>
              <a:buChar char="•"/>
            </a:pPr>
            <a:r>
              <a:rPr lang="en-US" sz="2800" dirty="0">
                <a:solidFill>
                  <a:srgbClr val="002060"/>
                </a:solidFill>
                <a:latin typeface="Verdana" panose="020B0604030504040204" pitchFamily="34" charset="0"/>
                <a:cs typeface="Arial" panose="020B0604020202020204" pitchFamily="34" charset="0"/>
              </a:rPr>
              <a:t>Policies and procedures that help ensure that the risk responses, as well as other entity directives, are carried out.</a:t>
            </a:r>
          </a:p>
          <a:p>
            <a:pPr>
              <a:buClrTx/>
              <a:buSzPct val="80000"/>
              <a:buFontTx/>
              <a:buChar char="•"/>
            </a:pPr>
            <a:endParaRPr lang="en-US" sz="2800" dirty="0">
              <a:solidFill>
                <a:srgbClr val="002060"/>
              </a:solidFill>
              <a:latin typeface="Verdana" panose="020B0604030504040204" pitchFamily="34" charset="0"/>
              <a:cs typeface="Times New Roman" panose="02020603050405020304" pitchFamily="18" charset="0"/>
            </a:endParaRPr>
          </a:p>
          <a:p>
            <a:pPr>
              <a:buClrTx/>
              <a:buSzPct val="80000"/>
              <a:buFontTx/>
              <a:buChar char="•"/>
            </a:pPr>
            <a:r>
              <a:rPr lang="en-US" sz="2800" dirty="0">
                <a:solidFill>
                  <a:srgbClr val="002060"/>
                </a:solidFill>
                <a:latin typeface="Verdana" panose="020B0604030504040204" pitchFamily="34" charset="0"/>
                <a:cs typeface="Arial" panose="020B0604020202020204" pitchFamily="34" charset="0"/>
              </a:rPr>
              <a:t>Occur throughout the organization, at all levels and in all functions.</a:t>
            </a:r>
          </a:p>
          <a:p>
            <a:pPr>
              <a:buClrTx/>
              <a:buSzPct val="80000"/>
              <a:buFontTx/>
              <a:buChar char="•"/>
            </a:pPr>
            <a:endParaRPr lang="en-US" sz="2800" dirty="0">
              <a:solidFill>
                <a:srgbClr val="002060"/>
              </a:solidFill>
              <a:latin typeface="Verdana" panose="020B0604030504040204" pitchFamily="34" charset="0"/>
              <a:cs typeface="Times New Roman" panose="02020603050405020304" pitchFamily="18" charset="0"/>
            </a:endParaRPr>
          </a:p>
          <a:p>
            <a:pPr>
              <a:buClrTx/>
              <a:buSzPct val="80000"/>
              <a:buFontTx/>
              <a:buChar char="•"/>
            </a:pPr>
            <a:r>
              <a:rPr lang="en-US" sz="2800" dirty="0">
                <a:solidFill>
                  <a:srgbClr val="002060"/>
                </a:solidFill>
                <a:latin typeface="Verdana" panose="020B0604030504040204" pitchFamily="34" charset="0"/>
                <a:cs typeface="Arial" panose="020B0604020202020204" pitchFamily="34" charset="0"/>
              </a:rPr>
              <a:t>Include application and general information technology controls.</a:t>
            </a:r>
            <a:endParaRPr lang="en-US" sz="2800" dirty="0">
              <a:solidFill>
                <a:srgbClr val="002060"/>
              </a:solidFill>
              <a:latin typeface="Verdana" panose="020B0604030504040204" pitchFamily="34" charset="0"/>
              <a:cs typeface="Times New Roman" panose="02020603050405020304" pitchFamily="18" charset="0"/>
            </a:endParaRPr>
          </a:p>
          <a:p>
            <a:pPr>
              <a:buClrTx/>
              <a:buSzPct val="80000"/>
              <a:buFontTx/>
              <a:buChar char="•"/>
            </a:pPr>
            <a:endParaRPr lang="en-US" sz="28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383107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normAutofit fontScale="90000"/>
          </a:bodyPr>
          <a:lstStyle/>
          <a:p>
            <a:r>
              <a:rPr lang="en-US" sz="6500"/>
              <a:t>Control Activities</a:t>
            </a:r>
            <a:r>
              <a:rPr lang="en-US" sz="4800"/>
              <a:t/>
            </a:r>
            <a:br>
              <a:rPr lang="en-US" sz="4800"/>
            </a:br>
            <a:endParaRPr lang="en-US" sz="4800"/>
          </a:p>
        </p:txBody>
      </p:sp>
      <p:sp>
        <p:nvSpPr>
          <p:cNvPr id="395267" name="Rectangle 3"/>
          <p:cNvSpPr>
            <a:spLocks noGrp="1" noChangeArrowheads="1"/>
          </p:cNvSpPr>
          <p:nvPr>
            <p:ph type="body" idx="1"/>
          </p:nvPr>
        </p:nvSpPr>
        <p:spPr/>
        <p:txBody>
          <a:bodyPr/>
          <a:lstStyle/>
          <a:p>
            <a:r>
              <a:rPr lang="en-US" b="1"/>
              <a:t>Integration with Risk Response </a:t>
            </a:r>
          </a:p>
          <a:p>
            <a:r>
              <a:rPr lang="en-US" b="1"/>
              <a:t>Types of Control Activities </a:t>
            </a:r>
          </a:p>
          <a:p>
            <a:r>
              <a:rPr lang="en-US" b="1"/>
              <a:t>General Controls </a:t>
            </a:r>
          </a:p>
          <a:p>
            <a:r>
              <a:rPr lang="en-US" b="1"/>
              <a:t>Application Controls </a:t>
            </a:r>
          </a:p>
          <a:p>
            <a:r>
              <a:rPr lang="en-US" b="1"/>
              <a:t>Entity Specific</a:t>
            </a:r>
            <a:endParaRPr lang="en-US"/>
          </a:p>
          <a:p>
            <a:endParaRPr lang="en-US"/>
          </a:p>
        </p:txBody>
      </p:sp>
    </p:spTree>
    <p:extLst>
      <p:ext uri="{BB962C8B-B14F-4D97-AF65-F5344CB8AC3E}">
        <p14:creationId xmlns:p14="http://schemas.microsoft.com/office/powerpoint/2010/main" val="2959778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type="body" idx="1"/>
          </p:nvPr>
        </p:nvSpPr>
        <p:spPr>
          <a:xfrm>
            <a:off x="2436814" y="1827213"/>
            <a:ext cx="7769225" cy="4570412"/>
          </a:xfrm>
        </p:spPr>
        <p:txBody>
          <a:bodyPr/>
          <a:lstStyle/>
          <a:p>
            <a:pPr>
              <a:buSzPct val="80000"/>
            </a:pPr>
            <a:r>
              <a:rPr lang="en-US" sz="2800" dirty="0">
                <a:solidFill>
                  <a:srgbClr val="002060"/>
                </a:solidFill>
              </a:rPr>
              <a:t>Management</a:t>
            </a:r>
            <a:r>
              <a:rPr lang="en-GB" sz="2800" dirty="0">
                <a:solidFill>
                  <a:srgbClr val="002060"/>
                </a:solidFill>
              </a:rPr>
              <a:t> identifies, captures, and communicates pertinent information in a form and timeframe that enables people to carry out their responsibilities. </a:t>
            </a:r>
            <a:br>
              <a:rPr lang="en-GB" sz="2800" dirty="0">
                <a:solidFill>
                  <a:srgbClr val="002060"/>
                </a:solidFill>
              </a:rPr>
            </a:br>
            <a:endParaRPr lang="en-GB" sz="2800" dirty="0">
              <a:solidFill>
                <a:srgbClr val="002060"/>
              </a:solidFill>
            </a:endParaRPr>
          </a:p>
          <a:p>
            <a:pPr>
              <a:buSzPct val="80000"/>
            </a:pPr>
            <a:r>
              <a:rPr lang="en-GB" sz="2800" dirty="0">
                <a:solidFill>
                  <a:srgbClr val="002060"/>
                </a:solidFill>
              </a:rPr>
              <a:t>Communication occurs in a broader sense, flowing down, across, and up </a:t>
            </a:r>
            <a:br>
              <a:rPr lang="en-GB" sz="2800" dirty="0">
                <a:solidFill>
                  <a:srgbClr val="002060"/>
                </a:solidFill>
              </a:rPr>
            </a:br>
            <a:r>
              <a:rPr lang="en-GB" sz="2800" dirty="0">
                <a:solidFill>
                  <a:srgbClr val="002060"/>
                </a:solidFill>
              </a:rPr>
              <a:t>the organization.  </a:t>
            </a:r>
          </a:p>
        </p:txBody>
      </p:sp>
      <p:sp>
        <p:nvSpPr>
          <p:cNvPr id="172037" name="Rectangle 5"/>
          <p:cNvSpPr>
            <a:spLocks noGrp="1" noChangeArrowheads="1"/>
          </p:cNvSpPr>
          <p:nvPr>
            <p:ph type="title"/>
          </p:nvPr>
        </p:nvSpPr>
        <p:spPr>
          <a:xfrm>
            <a:off x="1979614" y="455613"/>
            <a:ext cx="8154987" cy="1143000"/>
          </a:xfrm>
          <a:noFill/>
          <a:ln/>
        </p:spPr>
        <p:txBody>
          <a:bodyPr/>
          <a:lstStyle/>
          <a:p>
            <a:r>
              <a:rPr lang="en-US"/>
              <a:t>Information &amp; Communication</a:t>
            </a:r>
            <a:endParaRPr lang="en-CA"/>
          </a:p>
        </p:txBody>
      </p:sp>
    </p:spTree>
    <p:extLst>
      <p:ext uri="{BB962C8B-B14F-4D97-AF65-F5344CB8AC3E}">
        <p14:creationId xmlns:p14="http://schemas.microsoft.com/office/powerpoint/2010/main" val="1185250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normAutofit fontScale="90000"/>
          </a:bodyPr>
          <a:lstStyle/>
          <a:p>
            <a:r>
              <a:rPr lang="en-US" sz="6000"/>
              <a:t>Information and Communication</a:t>
            </a:r>
            <a:endParaRPr lang="en-US" sz="4800"/>
          </a:p>
        </p:txBody>
      </p:sp>
      <p:sp>
        <p:nvSpPr>
          <p:cNvPr id="396291" name="Rectangle 3"/>
          <p:cNvSpPr>
            <a:spLocks noGrp="1" noChangeArrowheads="1"/>
          </p:cNvSpPr>
          <p:nvPr>
            <p:ph type="body" idx="1"/>
          </p:nvPr>
        </p:nvSpPr>
        <p:spPr/>
        <p:txBody>
          <a:bodyPr/>
          <a:lstStyle/>
          <a:p>
            <a:r>
              <a:rPr lang="en-US" b="1"/>
              <a:t>Information </a:t>
            </a:r>
          </a:p>
          <a:p>
            <a:r>
              <a:rPr lang="en-US" b="1"/>
              <a:t>Strategic and Integrated Systems </a:t>
            </a:r>
          </a:p>
          <a:p>
            <a:r>
              <a:rPr lang="en-US" b="1"/>
              <a:t>Communication</a:t>
            </a:r>
            <a:endParaRPr lang="en-US"/>
          </a:p>
          <a:p>
            <a:endParaRPr lang="en-US"/>
          </a:p>
        </p:txBody>
      </p:sp>
    </p:spTree>
    <p:extLst>
      <p:ext uri="{BB962C8B-B14F-4D97-AF65-F5344CB8AC3E}">
        <p14:creationId xmlns:p14="http://schemas.microsoft.com/office/powerpoint/2010/main" val="4260272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en-US"/>
              <a:t>Monitoring component</a:t>
            </a:r>
            <a:endParaRPr lang="en-CA"/>
          </a:p>
        </p:txBody>
      </p:sp>
      <p:sp>
        <p:nvSpPr>
          <p:cNvPr id="414723" name="Rectangle 3"/>
          <p:cNvSpPr>
            <a:spLocks noGrp="1" noChangeArrowheads="1"/>
          </p:cNvSpPr>
          <p:nvPr>
            <p:ph type="body" idx="1"/>
          </p:nvPr>
        </p:nvSpPr>
        <p:spPr/>
        <p:txBody>
          <a:bodyPr>
            <a:normAutofit/>
          </a:bodyPr>
          <a:lstStyle/>
          <a:p>
            <a:pPr lvl="1"/>
            <a:r>
              <a:rPr lang="en-GB" sz="2400" dirty="0">
                <a:solidFill>
                  <a:srgbClr val="002060"/>
                </a:solidFill>
              </a:rPr>
              <a:t>Monitors the ongoing effectiveness of the other enterprise risk management components through: </a:t>
            </a:r>
          </a:p>
          <a:p>
            <a:pPr lvl="2"/>
            <a:r>
              <a:rPr lang="en-GB" sz="2400" dirty="0">
                <a:solidFill>
                  <a:srgbClr val="002060"/>
                </a:solidFill>
              </a:rPr>
              <a:t>Ongoing monitoring activities</a:t>
            </a:r>
          </a:p>
          <a:p>
            <a:pPr lvl="2"/>
            <a:r>
              <a:rPr lang="en-GB" sz="2400" dirty="0">
                <a:solidFill>
                  <a:srgbClr val="002060"/>
                </a:solidFill>
              </a:rPr>
              <a:t>Separate evaluations</a:t>
            </a:r>
          </a:p>
          <a:p>
            <a:pPr lvl="2"/>
            <a:r>
              <a:rPr lang="en-GB" sz="2400" dirty="0">
                <a:solidFill>
                  <a:srgbClr val="002060"/>
                </a:solidFill>
              </a:rPr>
              <a:t>A combination of the two </a:t>
            </a:r>
          </a:p>
          <a:p>
            <a:pPr lvl="2"/>
            <a:endParaRPr lang="en-GB" sz="2400" dirty="0">
              <a:solidFill>
                <a:srgbClr val="002060"/>
              </a:solidFill>
            </a:endParaRPr>
          </a:p>
        </p:txBody>
      </p:sp>
    </p:spTree>
    <p:extLst>
      <p:ext uri="{BB962C8B-B14F-4D97-AF65-F5344CB8AC3E}">
        <p14:creationId xmlns:p14="http://schemas.microsoft.com/office/powerpoint/2010/main" val="2241408095"/>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GB" dirty="0"/>
              <a:t>Relationship with internal control</a:t>
            </a:r>
            <a:endParaRPr lang="en-US" dirty="0"/>
          </a:p>
        </p:txBody>
      </p:sp>
      <p:pic>
        <p:nvPicPr>
          <p:cNvPr id="302083" name="Picture 3" descr="Sarbanes Cube_v1"/>
          <p:cNvPicPr>
            <a:picLocks noGrp="1" noChangeAspect="1" noChangeArrowheads="1"/>
          </p:cNvPicPr>
          <p:nvPr>
            <p:ph sz="half" idx="1"/>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t="2469"/>
          <a:stretch>
            <a:fillRect/>
          </a:stretch>
        </p:blipFill>
        <p:spPr>
          <a:xfrm>
            <a:off x="2460626" y="2874964"/>
            <a:ext cx="3495675" cy="2763837"/>
          </a:xfrm>
          <a:noFill/>
          <a:ln/>
          <a:extLst>
            <a:ext uri="{909E8E84-426E-40DD-AFC4-6F175D3DCCD1}">
              <a14:hiddenFill xmlns:a14="http://schemas.microsoft.com/office/drawing/2010/main">
                <a:solidFill>
                  <a:srgbClr val="3A497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2084" name="Picture 4" descr="whole_cube"/>
          <p:cNvPicPr>
            <a:picLocks noGrp="1" noChangeAspect="1" noChangeArrowheads="1"/>
          </p:cNvPicPr>
          <p:nvPr>
            <p:ph sz="half" idx="2"/>
          </p:nvPr>
        </p:nvPicPr>
        <p:blipFill>
          <a:blip r:embed="rId4">
            <a:clrChange>
              <a:clrFrom>
                <a:srgbClr val="01A0E2"/>
              </a:clrFrom>
              <a:clrTo>
                <a:srgbClr val="01A0E2">
                  <a:alpha val="0"/>
                </a:srgbClr>
              </a:clrTo>
            </a:clrChange>
            <a:extLst>
              <a:ext uri="{28A0092B-C50C-407E-A947-70E740481C1C}">
                <a14:useLocalDpi xmlns:a14="http://schemas.microsoft.com/office/drawing/2010/main" val="0"/>
              </a:ext>
            </a:extLst>
          </a:blip>
          <a:srcRect/>
          <a:stretch>
            <a:fillRect/>
          </a:stretch>
        </p:blipFill>
        <p:spPr>
          <a:xfrm>
            <a:off x="6197601" y="2508250"/>
            <a:ext cx="3749675" cy="306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54178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1"/>
          </p:nvPr>
        </p:nvSpPr>
        <p:spPr>
          <a:xfrm>
            <a:off x="2436814" y="1827213"/>
            <a:ext cx="7769225" cy="4570412"/>
          </a:xfrm>
        </p:spPr>
        <p:txBody>
          <a:bodyPr/>
          <a:lstStyle/>
          <a:p>
            <a:pPr marL="341313" lvl="1" indent="-339725" defTabSz="912813">
              <a:buFontTx/>
              <a:buChar char="•"/>
            </a:pPr>
            <a:r>
              <a:rPr lang="en-GB" sz="2400" dirty="0">
                <a:solidFill>
                  <a:srgbClr val="002060"/>
                </a:solidFill>
              </a:rPr>
              <a:t>Expands and elaborates on elements </a:t>
            </a:r>
            <a:br>
              <a:rPr lang="en-GB" sz="2400" dirty="0">
                <a:solidFill>
                  <a:srgbClr val="002060"/>
                </a:solidFill>
              </a:rPr>
            </a:br>
            <a:r>
              <a:rPr lang="en-GB" sz="2400" dirty="0">
                <a:solidFill>
                  <a:srgbClr val="002060"/>
                </a:solidFill>
              </a:rPr>
              <a:t>of internal control as set out in COSO’s</a:t>
            </a:r>
            <a:br>
              <a:rPr lang="en-GB" sz="2400" dirty="0">
                <a:solidFill>
                  <a:srgbClr val="002060"/>
                </a:solidFill>
              </a:rPr>
            </a:br>
            <a:r>
              <a:rPr lang="en-GB" sz="2400" dirty="0">
                <a:solidFill>
                  <a:srgbClr val="002060"/>
                </a:solidFill>
              </a:rPr>
              <a:t>“control framework.”</a:t>
            </a:r>
            <a:br>
              <a:rPr lang="en-GB" sz="2400" dirty="0">
                <a:solidFill>
                  <a:srgbClr val="002060"/>
                </a:solidFill>
              </a:rPr>
            </a:br>
            <a:endParaRPr lang="en-GB" sz="2400" dirty="0">
              <a:solidFill>
                <a:srgbClr val="002060"/>
              </a:solidFill>
            </a:endParaRPr>
          </a:p>
          <a:p>
            <a:pPr marL="341313" lvl="1" indent="-339725" defTabSz="912813">
              <a:buFontTx/>
              <a:buChar char="•"/>
            </a:pPr>
            <a:r>
              <a:rPr lang="en-GB" sz="2400" dirty="0">
                <a:solidFill>
                  <a:srgbClr val="002060"/>
                </a:solidFill>
              </a:rPr>
              <a:t>Includes objective setting as a separate component. Objectives are a “prerequisite” for internal control.</a:t>
            </a:r>
            <a:endParaRPr lang="en-US" sz="2400" dirty="0">
              <a:solidFill>
                <a:srgbClr val="002060"/>
              </a:solidFill>
            </a:endParaRPr>
          </a:p>
          <a:p>
            <a:pPr marL="341313" lvl="1" indent="-339725" defTabSz="912813">
              <a:buFontTx/>
              <a:buChar char="•"/>
            </a:pPr>
            <a:endParaRPr lang="en-US" sz="2400" dirty="0">
              <a:solidFill>
                <a:srgbClr val="002060"/>
              </a:solidFill>
            </a:endParaRPr>
          </a:p>
          <a:p>
            <a:pPr marL="341313" lvl="1" indent="-339725" defTabSz="912813">
              <a:buFontTx/>
              <a:buChar char="•"/>
            </a:pPr>
            <a:r>
              <a:rPr lang="en-US" sz="2400" dirty="0">
                <a:solidFill>
                  <a:srgbClr val="002060"/>
                </a:solidFill>
              </a:rPr>
              <a:t>Expands the control framework’s</a:t>
            </a:r>
            <a:r>
              <a:rPr lang="en-US" sz="2400" i="1" dirty="0">
                <a:solidFill>
                  <a:srgbClr val="002060"/>
                </a:solidFill>
              </a:rPr>
              <a:t> “</a:t>
            </a:r>
            <a:r>
              <a:rPr lang="en-US" sz="2400" dirty="0">
                <a:solidFill>
                  <a:srgbClr val="002060"/>
                </a:solidFill>
              </a:rPr>
              <a:t>Financial Reporting” and “Risk Assessment.”</a:t>
            </a:r>
            <a:endParaRPr lang="en-GB" sz="2400" dirty="0">
              <a:solidFill>
                <a:srgbClr val="002060"/>
              </a:solidFill>
            </a:endParaRPr>
          </a:p>
        </p:txBody>
      </p:sp>
      <p:sp>
        <p:nvSpPr>
          <p:cNvPr id="188421" name="Rectangle 5"/>
          <p:cNvSpPr>
            <a:spLocks noGrp="1" noChangeArrowheads="1"/>
          </p:cNvSpPr>
          <p:nvPr>
            <p:ph type="title"/>
          </p:nvPr>
        </p:nvSpPr>
        <p:spPr>
          <a:xfrm>
            <a:off x="1979614" y="455613"/>
            <a:ext cx="8459787" cy="1143000"/>
          </a:xfrm>
          <a:noFill/>
          <a:ln/>
        </p:spPr>
        <p:txBody>
          <a:bodyPr>
            <a:normAutofit fontScale="90000"/>
          </a:bodyPr>
          <a:lstStyle/>
          <a:p>
            <a:r>
              <a:rPr lang="en-GB"/>
              <a:t>Relationship to </a:t>
            </a:r>
            <a:r>
              <a:rPr lang="en-GB" i="1"/>
              <a:t>Internal Control — Integrated Framework</a:t>
            </a:r>
            <a:endParaRPr lang="en-CA" i="1"/>
          </a:p>
        </p:txBody>
      </p:sp>
    </p:spTree>
    <p:extLst>
      <p:ext uri="{BB962C8B-B14F-4D97-AF65-F5344CB8AC3E}">
        <p14:creationId xmlns:p14="http://schemas.microsoft.com/office/powerpoint/2010/main" val="257186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body" idx="1"/>
          </p:nvPr>
        </p:nvSpPr>
        <p:spPr>
          <a:xfrm>
            <a:off x="2438400" y="1828801"/>
            <a:ext cx="7772400" cy="4570413"/>
          </a:xfrm>
        </p:spPr>
        <p:txBody>
          <a:bodyPr/>
          <a:lstStyle/>
          <a:p>
            <a:pPr marL="457200" indent="-457200">
              <a:spcBef>
                <a:spcPct val="30000"/>
              </a:spcBef>
              <a:buClrTx/>
              <a:buFont typeface="Wingdings" panose="05000000000000000000" pitchFamily="2" charset="2"/>
              <a:buAutoNum type="arabicPeriod"/>
            </a:pPr>
            <a:r>
              <a:rPr lang="en-US" sz="2800">
                <a:solidFill>
                  <a:srgbClr val="002060"/>
                </a:solidFill>
              </a:rPr>
              <a:t>Organizational design of business</a:t>
            </a:r>
          </a:p>
          <a:p>
            <a:pPr marL="457200" indent="-457200">
              <a:spcBef>
                <a:spcPct val="30000"/>
              </a:spcBef>
              <a:buClrTx/>
              <a:buFont typeface="Wingdings" panose="05000000000000000000" pitchFamily="2" charset="2"/>
              <a:buAutoNum type="arabicPeriod"/>
            </a:pPr>
            <a:r>
              <a:rPr lang="en-US" sz="2800">
                <a:solidFill>
                  <a:srgbClr val="002060"/>
                </a:solidFill>
              </a:rPr>
              <a:t>Establishing an ERM organization</a:t>
            </a:r>
          </a:p>
          <a:p>
            <a:pPr marL="457200" indent="-457200">
              <a:spcBef>
                <a:spcPct val="30000"/>
              </a:spcBef>
              <a:buClrTx/>
              <a:buFont typeface="Wingdings" panose="05000000000000000000" pitchFamily="2" charset="2"/>
              <a:buAutoNum type="arabicPeriod"/>
            </a:pPr>
            <a:r>
              <a:rPr lang="en-US" sz="2800">
                <a:solidFill>
                  <a:srgbClr val="002060"/>
                </a:solidFill>
              </a:rPr>
              <a:t>Performing risk assessments</a:t>
            </a:r>
          </a:p>
          <a:p>
            <a:pPr marL="457200" indent="-457200">
              <a:spcBef>
                <a:spcPct val="30000"/>
              </a:spcBef>
              <a:buClrTx/>
              <a:buFont typeface="Wingdings" panose="05000000000000000000" pitchFamily="2" charset="2"/>
              <a:buAutoNum type="arabicPeriod"/>
            </a:pPr>
            <a:r>
              <a:rPr lang="en-US" sz="2800">
                <a:solidFill>
                  <a:srgbClr val="002060"/>
                </a:solidFill>
              </a:rPr>
              <a:t>Determining overall risk appetite</a:t>
            </a:r>
          </a:p>
          <a:p>
            <a:pPr marL="457200" indent="-457200">
              <a:spcBef>
                <a:spcPct val="30000"/>
              </a:spcBef>
              <a:buClrTx/>
              <a:buFont typeface="Wingdings" panose="05000000000000000000" pitchFamily="2" charset="2"/>
              <a:buAutoNum type="arabicPeriod"/>
            </a:pPr>
            <a:r>
              <a:rPr lang="en-US" sz="2800">
                <a:solidFill>
                  <a:srgbClr val="002060"/>
                </a:solidFill>
              </a:rPr>
              <a:t>Identifying risk responses</a:t>
            </a:r>
          </a:p>
          <a:p>
            <a:pPr marL="457200" indent="-457200">
              <a:spcBef>
                <a:spcPct val="30000"/>
              </a:spcBef>
              <a:buClrTx/>
              <a:buFont typeface="Wingdings" panose="05000000000000000000" pitchFamily="2" charset="2"/>
              <a:buAutoNum type="arabicPeriod"/>
            </a:pPr>
            <a:r>
              <a:rPr lang="en-US" sz="2800">
                <a:solidFill>
                  <a:srgbClr val="002060"/>
                </a:solidFill>
              </a:rPr>
              <a:t>Communication of risk results</a:t>
            </a:r>
          </a:p>
          <a:p>
            <a:pPr marL="457200" indent="-457200">
              <a:spcBef>
                <a:spcPct val="30000"/>
              </a:spcBef>
              <a:buClrTx/>
              <a:buFont typeface="Wingdings" panose="05000000000000000000" pitchFamily="2" charset="2"/>
              <a:buAutoNum type="arabicPeriod"/>
            </a:pPr>
            <a:r>
              <a:rPr lang="en-US" sz="2800">
                <a:solidFill>
                  <a:srgbClr val="002060"/>
                </a:solidFill>
              </a:rPr>
              <a:t>Monitoring</a:t>
            </a:r>
          </a:p>
          <a:p>
            <a:pPr marL="457200" indent="-457200">
              <a:spcBef>
                <a:spcPct val="30000"/>
              </a:spcBef>
              <a:buClrTx/>
              <a:buFont typeface="Wingdings" panose="05000000000000000000" pitchFamily="2" charset="2"/>
              <a:buAutoNum type="arabicPeriod"/>
            </a:pPr>
            <a:r>
              <a:rPr lang="en-US" sz="2800">
                <a:solidFill>
                  <a:srgbClr val="002060"/>
                </a:solidFill>
              </a:rPr>
              <a:t>Oversight &amp; periodic review </a:t>
            </a:r>
            <a:br>
              <a:rPr lang="en-US" sz="2800">
                <a:solidFill>
                  <a:srgbClr val="002060"/>
                </a:solidFill>
              </a:rPr>
            </a:br>
            <a:r>
              <a:rPr lang="en-US" sz="2800">
                <a:solidFill>
                  <a:srgbClr val="002060"/>
                </a:solidFill>
              </a:rPr>
              <a:t>by management</a:t>
            </a:r>
          </a:p>
        </p:txBody>
      </p:sp>
      <p:sp>
        <p:nvSpPr>
          <p:cNvPr id="241669" name="Rectangle 5"/>
          <p:cNvSpPr>
            <a:spLocks noGrp="1" noChangeArrowheads="1"/>
          </p:cNvSpPr>
          <p:nvPr>
            <p:ph type="title"/>
          </p:nvPr>
        </p:nvSpPr>
        <p:spPr>
          <a:xfrm>
            <a:off x="1979614" y="455613"/>
            <a:ext cx="7769225" cy="1143000"/>
          </a:xfrm>
          <a:noFill/>
          <a:ln/>
        </p:spPr>
        <p:txBody>
          <a:bodyPr/>
          <a:lstStyle/>
          <a:p>
            <a:r>
              <a:rPr lang="en-US"/>
              <a:t>Key Implementation Factors</a:t>
            </a:r>
          </a:p>
        </p:txBody>
      </p:sp>
    </p:spTree>
    <p:extLst>
      <p:ext uri="{BB962C8B-B14F-4D97-AF65-F5344CB8AC3E}">
        <p14:creationId xmlns:p14="http://schemas.microsoft.com/office/powerpoint/2010/main" val="2618002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3"/>
          <p:cNvSpPr>
            <a:spLocks noGrp="1" noChangeArrowheads="1"/>
          </p:cNvSpPr>
          <p:nvPr>
            <p:ph type="title"/>
          </p:nvPr>
        </p:nvSpPr>
        <p:spPr>
          <a:xfrm>
            <a:off x="1979614" y="455613"/>
            <a:ext cx="7769225" cy="1143000"/>
          </a:xfrm>
        </p:spPr>
        <p:txBody>
          <a:bodyPr/>
          <a:lstStyle/>
          <a:p>
            <a:r>
              <a:rPr lang="en-US"/>
              <a:t>Organizational Design</a:t>
            </a:r>
          </a:p>
        </p:txBody>
      </p:sp>
      <p:sp>
        <p:nvSpPr>
          <p:cNvPr id="243717" name="Rectangle 5"/>
          <p:cNvSpPr>
            <a:spLocks noGrp="1" noChangeArrowheads="1"/>
          </p:cNvSpPr>
          <p:nvPr>
            <p:ph type="body" idx="1"/>
          </p:nvPr>
        </p:nvSpPr>
        <p:spPr>
          <a:xfrm>
            <a:off x="2436813" y="1827213"/>
            <a:ext cx="7772400" cy="4570412"/>
          </a:xfrm>
          <a:noFill/>
          <a:ln/>
        </p:spPr>
        <p:txBody>
          <a:bodyPr/>
          <a:lstStyle/>
          <a:p>
            <a:pPr>
              <a:spcBef>
                <a:spcPct val="60000"/>
              </a:spcBef>
              <a:buSzPct val="80000"/>
            </a:pPr>
            <a:r>
              <a:rPr lang="en-US" sz="2800" dirty="0">
                <a:solidFill>
                  <a:srgbClr val="002060"/>
                </a:solidFill>
              </a:rPr>
              <a:t>Strategies of the business</a:t>
            </a:r>
          </a:p>
          <a:p>
            <a:pPr>
              <a:spcBef>
                <a:spcPct val="60000"/>
              </a:spcBef>
              <a:buSzPct val="80000"/>
            </a:pPr>
            <a:r>
              <a:rPr lang="en-US" sz="2800" dirty="0">
                <a:solidFill>
                  <a:srgbClr val="002060"/>
                </a:solidFill>
              </a:rPr>
              <a:t>Key business objectives</a:t>
            </a:r>
          </a:p>
          <a:p>
            <a:pPr>
              <a:spcBef>
                <a:spcPct val="60000"/>
              </a:spcBef>
              <a:buSzPct val="80000"/>
            </a:pPr>
            <a:r>
              <a:rPr lang="en-US" sz="2800" dirty="0">
                <a:solidFill>
                  <a:srgbClr val="002060"/>
                </a:solidFill>
              </a:rPr>
              <a:t>Related objectives that cascade </a:t>
            </a:r>
            <a:br>
              <a:rPr lang="en-US" sz="2800" dirty="0">
                <a:solidFill>
                  <a:srgbClr val="002060"/>
                </a:solidFill>
              </a:rPr>
            </a:br>
            <a:r>
              <a:rPr lang="en-US" sz="2800" dirty="0">
                <a:solidFill>
                  <a:srgbClr val="002060"/>
                </a:solidFill>
              </a:rPr>
              <a:t>down the organization from key business objectives</a:t>
            </a:r>
          </a:p>
          <a:p>
            <a:pPr>
              <a:spcBef>
                <a:spcPct val="60000"/>
              </a:spcBef>
              <a:buSzPct val="80000"/>
            </a:pPr>
            <a:r>
              <a:rPr lang="en-US" sz="2800" dirty="0">
                <a:solidFill>
                  <a:srgbClr val="002060"/>
                </a:solidFill>
              </a:rPr>
              <a:t>Assignment of responsibilities to organizational elements and leaders (linkage)</a:t>
            </a:r>
          </a:p>
        </p:txBody>
      </p:sp>
    </p:spTree>
    <p:extLst>
      <p:ext uri="{BB962C8B-B14F-4D97-AF65-F5344CB8AC3E}">
        <p14:creationId xmlns:p14="http://schemas.microsoft.com/office/powerpoint/2010/main" val="3622446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1979614" y="455613"/>
            <a:ext cx="7769225" cy="1096962"/>
          </a:xfrm>
        </p:spPr>
        <p:txBody>
          <a:bodyPr/>
          <a:lstStyle/>
          <a:p>
            <a:r>
              <a:rPr lang="en-US" i="1"/>
              <a:t>Example: Linkage</a:t>
            </a:r>
          </a:p>
        </p:txBody>
      </p:sp>
      <p:sp>
        <p:nvSpPr>
          <p:cNvPr id="247811" name="Rectangle 3"/>
          <p:cNvSpPr>
            <a:spLocks noGrp="1" noChangeArrowheads="1"/>
          </p:cNvSpPr>
          <p:nvPr>
            <p:ph type="body" idx="1"/>
          </p:nvPr>
        </p:nvSpPr>
        <p:spPr>
          <a:xfrm>
            <a:off x="2133600" y="1371601"/>
            <a:ext cx="8072438" cy="5026025"/>
          </a:xfrm>
        </p:spPr>
        <p:txBody>
          <a:bodyPr/>
          <a:lstStyle/>
          <a:p>
            <a:pPr>
              <a:lnSpc>
                <a:spcPct val="90000"/>
              </a:lnSpc>
            </a:pPr>
            <a:r>
              <a:rPr lang="en-US" sz="2800" b="1" dirty="0">
                <a:solidFill>
                  <a:schemeClr val="tx2"/>
                </a:solidFill>
              </a:rPr>
              <a:t>Mission</a:t>
            </a:r>
            <a:r>
              <a:rPr lang="en-US" sz="2800" dirty="0"/>
              <a:t> – </a:t>
            </a:r>
            <a:r>
              <a:rPr lang="en-US" sz="2800" dirty="0">
                <a:solidFill>
                  <a:srgbClr val="002060"/>
                </a:solidFill>
              </a:rPr>
              <a:t>To provide high-quality accessible and affordable community-based health care</a:t>
            </a:r>
            <a:br>
              <a:rPr lang="en-US" sz="2800" dirty="0">
                <a:solidFill>
                  <a:srgbClr val="002060"/>
                </a:solidFill>
              </a:rPr>
            </a:br>
            <a:endParaRPr lang="en-US" sz="2800" dirty="0">
              <a:solidFill>
                <a:srgbClr val="002060"/>
              </a:solidFill>
            </a:endParaRPr>
          </a:p>
          <a:p>
            <a:pPr>
              <a:lnSpc>
                <a:spcPct val="90000"/>
              </a:lnSpc>
            </a:pPr>
            <a:r>
              <a:rPr lang="en-US" sz="2800" b="1" dirty="0">
                <a:solidFill>
                  <a:schemeClr val="tx2"/>
                </a:solidFill>
              </a:rPr>
              <a:t>Strategic Objective</a:t>
            </a:r>
            <a:r>
              <a:rPr lang="en-US" sz="2800" dirty="0"/>
              <a:t> – </a:t>
            </a:r>
            <a:r>
              <a:rPr lang="en-US" sz="2800" dirty="0">
                <a:solidFill>
                  <a:srgbClr val="002060"/>
                </a:solidFill>
              </a:rPr>
              <a:t>To be the first </a:t>
            </a:r>
            <a:br>
              <a:rPr lang="en-US" sz="2800" dirty="0">
                <a:solidFill>
                  <a:srgbClr val="002060"/>
                </a:solidFill>
              </a:rPr>
            </a:br>
            <a:r>
              <a:rPr lang="en-US" sz="2800" dirty="0">
                <a:solidFill>
                  <a:srgbClr val="002060"/>
                </a:solidFill>
              </a:rPr>
              <a:t>or second largest, full-service health </a:t>
            </a:r>
            <a:br>
              <a:rPr lang="en-US" sz="2800" dirty="0">
                <a:solidFill>
                  <a:srgbClr val="002060"/>
                </a:solidFill>
              </a:rPr>
            </a:br>
            <a:r>
              <a:rPr lang="en-US" sz="2800" dirty="0">
                <a:solidFill>
                  <a:srgbClr val="002060"/>
                </a:solidFill>
              </a:rPr>
              <a:t>care provider in mid-size metropolitan markets</a:t>
            </a:r>
            <a:r>
              <a:rPr lang="en-US" sz="2800" dirty="0">
                <a:solidFill>
                  <a:srgbClr val="FDE89B"/>
                </a:solidFill>
              </a:rPr>
              <a:t/>
            </a:r>
            <a:br>
              <a:rPr lang="en-US" sz="2800" dirty="0">
                <a:solidFill>
                  <a:srgbClr val="FDE89B"/>
                </a:solidFill>
              </a:rPr>
            </a:br>
            <a:endParaRPr lang="en-US" sz="2800" dirty="0">
              <a:solidFill>
                <a:srgbClr val="FDE89B"/>
              </a:solidFill>
            </a:endParaRPr>
          </a:p>
          <a:p>
            <a:pPr>
              <a:lnSpc>
                <a:spcPct val="90000"/>
              </a:lnSpc>
            </a:pPr>
            <a:r>
              <a:rPr lang="en-US" sz="2800" b="1" dirty="0">
                <a:solidFill>
                  <a:schemeClr val="tx2"/>
                </a:solidFill>
              </a:rPr>
              <a:t>Related Objective</a:t>
            </a:r>
            <a:r>
              <a:rPr lang="en-US" sz="2800" dirty="0"/>
              <a:t> – </a:t>
            </a:r>
            <a:r>
              <a:rPr lang="en-US" sz="2800" dirty="0">
                <a:solidFill>
                  <a:srgbClr val="002060"/>
                </a:solidFill>
              </a:rPr>
              <a:t>To initiate </a:t>
            </a:r>
            <a:br>
              <a:rPr lang="en-US" sz="2800" dirty="0">
                <a:solidFill>
                  <a:srgbClr val="002060"/>
                </a:solidFill>
              </a:rPr>
            </a:br>
            <a:r>
              <a:rPr lang="en-US" sz="2800" dirty="0">
                <a:solidFill>
                  <a:srgbClr val="002060"/>
                </a:solidFill>
              </a:rPr>
              <a:t>dialogue with leadership of 10 top under-performing hospitals and negotiate agreements with two this </a:t>
            </a:r>
            <a:r>
              <a:rPr lang="en-US" sz="2800" dirty="0">
                <a:solidFill>
                  <a:srgbClr val="FDE89B"/>
                </a:solidFill>
              </a:rPr>
              <a:t>year</a:t>
            </a:r>
          </a:p>
        </p:txBody>
      </p:sp>
    </p:spTree>
    <p:extLst>
      <p:ext uri="{BB962C8B-B14F-4D97-AF65-F5344CB8AC3E}">
        <p14:creationId xmlns:p14="http://schemas.microsoft.com/office/powerpoint/2010/main" val="3250520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8812305" y="860612"/>
            <a:ext cx="1048871" cy="995082"/>
          </a:xfrm>
          <a:prstGeom prst="star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d-ID"/>
          </a:p>
        </p:txBody>
      </p:sp>
      <p:sp>
        <p:nvSpPr>
          <p:cNvPr id="5" name="7-Point Star 4"/>
          <p:cNvSpPr/>
          <p:nvPr/>
        </p:nvSpPr>
        <p:spPr>
          <a:xfrm>
            <a:off x="8812304" y="4165816"/>
            <a:ext cx="1048871" cy="995082"/>
          </a:xfrm>
          <a:prstGeom prst="star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d-ID"/>
          </a:p>
        </p:txBody>
      </p:sp>
      <p:sp>
        <p:nvSpPr>
          <p:cNvPr id="6" name="7-Point Star 5"/>
          <p:cNvSpPr/>
          <p:nvPr/>
        </p:nvSpPr>
        <p:spPr>
          <a:xfrm>
            <a:off x="5450114" y="4201461"/>
            <a:ext cx="1048871" cy="995082"/>
          </a:xfrm>
          <a:prstGeom prst="star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d-ID"/>
          </a:p>
        </p:txBody>
      </p:sp>
      <p:sp>
        <p:nvSpPr>
          <p:cNvPr id="7" name="Rectangle 6"/>
          <p:cNvSpPr/>
          <p:nvPr/>
        </p:nvSpPr>
        <p:spPr>
          <a:xfrm>
            <a:off x="5251609" y="3919073"/>
            <a:ext cx="4865061" cy="1559858"/>
          </a:xfrm>
          <a:prstGeom prst="rect">
            <a:avLst/>
          </a:prstGeom>
          <a:noFill/>
          <a:ln w="635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rot="5400000">
            <a:off x="6904210" y="2266471"/>
            <a:ext cx="4865061" cy="1559858"/>
          </a:xfrm>
          <a:prstGeom prst="rect">
            <a:avLst/>
          </a:prstGeom>
          <a:noFill/>
          <a:ln w="635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4069976" y="5944453"/>
            <a:ext cx="1181633" cy="461665"/>
          </a:xfrm>
          <a:prstGeom prst="rect">
            <a:avLst/>
          </a:prstGeom>
          <a:noFill/>
        </p:spPr>
        <p:txBody>
          <a:bodyPr wrap="square" rtlCol="0">
            <a:spAutoFit/>
          </a:bodyPr>
          <a:lstStyle/>
          <a:p>
            <a:r>
              <a:rPr lang="en-GB" sz="2400" b="1" dirty="0" smtClean="0">
                <a:latin typeface="Cambria" panose="02040503050406030204" pitchFamily="18" charset="0"/>
                <a:ea typeface="Adobe Gothic Std B" panose="020B0800000000000000" pitchFamily="34" charset="-128"/>
              </a:rPr>
              <a:t>LOW</a:t>
            </a:r>
            <a:endParaRPr lang="id-ID" sz="2400" b="1" dirty="0">
              <a:latin typeface="Cambria" panose="02040503050406030204" pitchFamily="18" charset="0"/>
              <a:ea typeface="Adobe Gothic Std B" panose="020B0800000000000000" pitchFamily="34" charset="-128"/>
            </a:endParaRPr>
          </a:p>
        </p:txBody>
      </p:sp>
      <p:sp>
        <p:nvSpPr>
          <p:cNvPr id="10" name="TextBox 9"/>
          <p:cNvSpPr txBox="1"/>
          <p:nvPr/>
        </p:nvSpPr>
        <p:spPr>
          <a:xfrm>
            <a:off x="10116668" y="5944453"/>
            <a:ext cx="1181633" cy="461665"/>
          </a:xfrm>
          <a:prstGeom prst="rect">
            <a:avLst/>
          </a:prstGeom>
          <a:noFill/>
        </p:spPr>
        <p:txBody>
          <a:bodyPr wrap="square" rtlCol="0">
            <a:spAutoFit/>
          </a:bodyPr>
          <a:lstStyle/>
          <a:p>
            <a:r>
              <a:rPr lang="en-GB" sz="2400" b="1" dirty="0" smtClean="0">
                <a:latin typeface="Cambria" panose="02040503050406030204" pitchFamily="18" charset="0"/>
                <a:ea typeface="Adobe Gothic Std B" panose="020B0800000000000000" pitchFamily="34" charset="-128"/>
              </a:rPr>
              <a:t>HIGH</a:t>
            </a:r>
            <a:endParaRPr lang="id-ID" sz="2400" b="1" dirty="0">
              <a:latin typeface="Cambria" panose="02040503050406030204" pitchFamily="18" charset="0"/>
              <a:ea typeface="Adobe Gothic Std B" panose="020B0800000000000000" pitchFamily="34" charset="-128"/>
            </a:endParaRPr>
          </a:p>
        </p:txBody>
      </p:sp>
      <p:sp>
        <p:nvSpPr>
          <p:cNvPr id="11" name="TextBox 10"/>
          <p:cNvSpPr txBox="1"/>
          <p:nvPr/>
        </p:nvSpPr>
        <p:spPr>
          <a:xfrm>
            <a:off x="3840523" y="398947"/>
            <a:ext cx="1181633" cy="461665"/>
          </a:xfrm>
          <a:prstGeom prst="rect">
            <a:avLst/>
          </a:prstGeom>
          <a:noFill/>
        </p:spPr>
        <p:txBody>
          <a:bodyPr wrap="square" rtlCol="0">
            <a:spAutoFit/>
          </a:bodyPr>
          <a:lstStyle/>
          <a:p>
            <a:r>
              <a:rPr lang="en-GB" sz="2400" b="1" dirty="0" smtClean="0">
                <a:latin typeface="Cambria" panose="02040503050406030204" pitchFamily="18" charset="0"/>
                <a:ea typeface="Adobe Gothic Std B" panose="020B0800000000000000" pitchFamily="34" charset="-128"/>
              </a:rPr>
              <a:t>HIGH</a:t>
            </a:r>
            <a:endParaRPr lang="id-ID" sz="2400" b="1" dirty="0">
              <a:latin typeface="Cambria" panose="02040503050406030204" pitchFamily="18" charset="0"/>
              <a:ea typeface="Adobe Gothic Std B" panose="020B0800000000000000" pitchFamily="34" charset="-128"/>
            </a:endParaRPr>
          </a:p>
        </p:txBody>
      </p:sp>
      <p:sp>
        <p:nvSpPr>
          <p:cNvPr id="12" name="TextBox 11"/>
          <p:cNvSpPr txBox="1"/>
          <p:nvPr/>
        </p:nvSpPr>
        <p:spPr>
          <a:xfrm>
            <a:off x="7093322" y="5944453"/>
            <a:ext cx="1181633" cy="461665"/>
          </a:xfrm>
          <a:prstGeom prst="rect">
            <a:avLst/>
          </a:prstGeom>
          <a:noFill/>
        </p:spPr>
        <p:txBody>
          <a:bodyPr wrap="square" rtlCol="0">
            <a:spAutoFit/>
          </a:bodyPr>
          <a:lstStyle/>
          <a:p>
            <a:r>
              <a:rPr lang="en-GB" sz="2400" b="1" dirty="0" smtClean="0">
                <a:latin typeface="Cambria" panose="02040503050406030204" pitchFamily="18" charset="0"/>
                <a:ea typeface="Adobe Gothic Std B" panose="020B0800000000000000" pitchFamily="34" charset="-128"/>
              </a:rPr>
              <a:t>RISK</a:t>
            </a:r>
            <a:endParaRPr lang="id-ID" sz="2400" b="1" dirty="0">
              <a:latin typeface="Cambria" panose="02040503050406030204" pitchFamily="18" charset="0"/>
              <a:ea typeface="Adobe Gothic Std B" panose="020B0800000000000000" pitchFamily="34" charset="-128"/>
            </a:endParaRPr>
          </a:p>
        </p:txBody>
      </p:sp>
      <p:sp>
        <p:nvSpPr>
          <p:cNvPr id="13" name="TextBox 12"/>
          <p:cNvSpPr txBox="1"/>
          <p:nvPr/>
        </p:nvSpPr>
        <p:spPr>
          <a:xfrm rot="16200000">
            <a:off x="3480643" y="3003078"/>
            <a:ext cx="1640331" cy="461665"/>
          </a:xfrm>
          <a:prstGeom prst="rect">
            <a:avLst/>
          </a:prstGeom>
          <a:noFill/>
          <a:ln w="69850">
            <a:noFill/>
          </a:ln>
        </p:spPr>
        <p:txBody>
          <a:bodyPr wrap="square" rtlCol="0">
            <a:spAutoFit/>
          </a:bodyPr>
          <a:lstStyle/>
          <a:p>
            <a:r>
              <a:rPr lang="en-GB" sz="2400" b="1" dirty="0" smtClean="0">
                <a:latin typeface="Cambria" panose="02040503050406030204" pitchFamily="18" charset="0"/>
                <a:ea typeface="Adobe Gothic Std B" panose="020B0800000000000000" pitchFamily="34" charset="-128"/>
              </a:rPr>
              <a:t>RETURN</a:t>
            </a:r>
            <a:endParaRPr lang="id-ID" sz="2400" b="1" dirty="0">
              <a:latin typeface="Cambria" panose="02040503050406030204" pitchFamily="18" charset="0"/>
              <a:ea typeface="Adobe Gothic Std B" panose="020B0800000000000000" pitchFamily="34" charset="-128"/>
            </a:endParaRPr>
          </a:p>
        </p:txBody>
      </p:sp>
      <p:sp>
        <p:nvSpPr>
          <p:cNvPr id="14" name="TextBox 13"/>
          <p:cNvSpPr txBox="1"/>
          <p:nvPr/>
        </p:nvSpPr>
        <p:spPr>
          <a:xfrm>
            <a:off x="6934092" y="629779"/>
            <a:ext cx="1494972" cy="646331"/>
          </a:xfrm>
          <a:prstGeom prst="rect">
            <a:avLst/>
          </a:prstGeom>
          <a:noFill/>
        </p:spPr>
        <p:txBody>
          <a:bodyPr wrap="square" rtlCol="0">
            <a:spAutoFit/>
          </a:bodyPr>
          <a:lstStyle/>
          <a:p>
            <a:r>
              <a:rPr lang="en-GB" i="1" dirty="0" smtClean="0">
                <a:solidFill>
                  <a:srgbClr val="0070C0"/>
                </a:solidFill>
              </a:rPr>
              <a:t>Same Risk-More Return</a:t>
            </a:r>
            <a:endParaRPr lang="id-ID" i="1" dirty="0">
              <a:solidFill>
                <a:srgbClr val="0070C0"/>
              </a:solidFill>
            </a:endParaRPr>
          </a:p>
        </p:txBody>
      </p:sp>
      <p:sp>
        <p:nvSpPr>
          <p:cNvPr id="15" name="TextBox 14"/>
          <p:cNvSpPr txBox="1"/>
          <p:nvPr/>
        </p:nvSpPr>
        <p:spPr>
          <a:xfrm>
            <a:off x="4571891" y="3229413"/>
            <a:ext cx="1494972" cy="646331"/>
          </a:xfrm>
          <a:prstGeom prst="rect">
            <a:avLst/>
          </a:prstGeom>
          <a:noFill/>
        </p:spPr>
        <p:txBody>
          <a:bodyPr wrap="square" rtlCol="0">
            <a:spAutoFit/>
          </a:bodyPr>
          <a:lstStyle/>
          <a:p>
            <a:r>
              <a:rPr lang="en-GB" i="1" dirty="0" smtClean="0">
                <a:solidFill>
                  <a:srgbClr val="0070C0"/>
                </a:solidFill>
              </a:rPr>
              <a:t>Same Return-Less Risk</a:t>
            </a:r>
            <a:endParaRPr lang="id-ID" i="1" dirty="0">
              <a:solidFill>
                <a:srgbClr val="0070C0"/>
              </a:solidFill>
            </a:endParaRPr>
          </a:p>
        </p:txBody>
      </p:sp>
      <p:cxnSp>
        <p:nvCxnSpPr>
          <p:cNvPr id="17" name="Straight Arrow Connector 16"/>
          <p:cNvCxnSpPr>
            <a:stCxn id="13" idx="3"/>
          </p:cNvCxnSpPr>
          <p:nvPr/>
        </p:nvCxnSpPr>
        <p:spPr>
          <a:xfrm flipH="1" flipV="1">
            <a:off x="4300808" y="952944"/>
            <a:ext cx="1" cy="1460801"/>
          </a:xfrm>
          <a:prstGeom prst="straightConnector1">
            <a:avLst/>
          </a:prstGeom>
          <a:ln w="698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00808" y="4333368"/>
            <a:ext cx="0" cy="1248228"/>
          </a:xfrm>
          <a:prstGeom prst="straightConnector1">
            <a:avLst/>
          </a:prstGeom>
          <a:ln w="698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p:cNvCxnSpPr>
          <p:nvPr/>
        </p:nvCxnSpPr>
        <p:spPr>
          <a:xfrm flipV="1">
            <a:off x="8274955" y="6175285"/>
            <a:ext cx="1586220" cy="1"/>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129519" y="6175285"/>
            <a:ext cx="1538514"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9336739" y="2011082"/>
            <a:ext cx="0" cy="174171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flipH="1" flipV="1">
            <a:off x="6739013" y="4771789"/>
            <a:ext cx="1583649" cy="1152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Rectangle 28"/>
          <p:cNvSpPr/>
          <p:nvPr/>
        </p:nvSpPr>
        <p:spPr>
          <a:xfrm>
            <a:off x="9579814" y="2584735"/>
            <a:ext cx="1329210"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cap="none" spc="0" dirty="0" err="1" smtClean="0">
                <a:ln/>
                <a:solidFill>
                  <a:schemeClr val="accent3"/>
                </a:solidFill>
                <a:effectLst/>
              </a:rPr>
              <a:t>Asuransi</a:t>
            </a:r>
            <a:endParaRPr lang="en-US" sz="2400" b="1" cap="none" spc="0" dirty="0">
              <a:ln/>
              <a:solidFill>
                <a:schemeClr val="accent3"/>
              </a:solidFill>
              <a:effectLst/>
            </a:endParaRPr>
          </a:p>
        </p:txBody>
      </p:sp>
      <p:sp>
        <p:nvSpPr>
          <p:cNvPr id="30" name="Rectangle 29"/>
          <p:cNvSpPr/>
          <p:nvPr/>
        </p:nvSpPr>
        <p:spPr>
          <a:xfrm>
            <a:off x="6835557" y="4846500"/>
            <a:ext cx="1245854"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cap="none" spc="0" dirty="0" err="1" smtClean="0">
                <a:ln/>
                <a:solidFill>
                  <a:schemeClr val="accent3"/>
                </a:solidFill>
                <a:effectLst/>
              </a:rPr>
              <a:t>Mitigasi</a:t>
            </a:r>
            <a:endParaRPr lang="en-US" sz="2400" b="1" cap="none" spc="0" dirty="0">
              <a:ln/>
              <a:solidFill>
                <a:schemeClr val="accent3"/>
              </a:solidFill>
              <a:effectLst/>
            </a:endParaRPr>
          </a:p>
        </p:txBody>
      </p:sp>
      <p:sp>
        <p:nvSpPr>
          <p:cNvPr id="31" name="Rectangle 30"/>
          <p:cNvSpPr/>
          <p:nvPr/>
        </p:nvSpPr>
        <p:spPr>
          <a:xfrm>
            <a:off x="10199444" y="4303650"/>
            <a:ext cx="1535997"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Inefficient</a:t>
            </a:r>
          </a:p>
          <a:p>
            <a:pPr algn="ctr"/>
            <a:r>
              <a:rPr lang="en-US" sz="2400" b="1" cap="none" spc="0" dirty="0" err="1" smtClean="0">
                <a:ln/>
                <a:solidFill>
                  <a:schemeClr val="accent4"/>
                </a:solidFill>
                <a:effectLst/>
              </a:rPr>
              <a:t>Portofolio</a:t>
            </a:r>
            <a:endParaRPr lang="en-US" sz="2400" b="1" cap="none" spc="0" dirty="0">
              <a:ln/>
              <a:solidFill>
                <a:schemeClr val="accent4"/>
              </a:solidFill>
              <a:effectLst/>
            </a:endParaRPr>
          </a:p>
        </p:txBody>
      </p:sp>
      <p:sp>
        <p:nvSpPr>
          <p:cNvPr id="32" name="Rectangle 31"/>
          <p:cNvSpPr/>
          <p:nvPr/>
        </p:nvSpPr>
        <p:spPr>
          <a:xfrm>
            <a:off x="10372656" y="943932"/>
            <a:ext cx="1279517"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efficient</a:t>
            </a:r>
          </a:p>
          <a:p>
            <a:pPr algn="ctr"/>
            <a:r>
              <a:rPr lang="en-US" sz="2400" b="1" dirty="0" smtClean="0">
                <a:ln/>
                <a:solidFill>
                  <a:schemeClr val="accent4"/>
                </a:solidFill>
              </a:rPr>
              <a:t>Frontier</a:t>
            </a:r>
            <a:endParaRPr lang="en-US" sz="2400" b="1" cap="none" spc="0" dirty="0">
              <a:ln/>
              <a:solidFill>
                <a:schemeClr val="accent4"/>
              </a:solidFill>
              <a:effectLst/>
            </a:endParaRPr>
          </a:p>
        </p:txBody>
      </p:sp>
      <p:sp>
        <p:nvSpPr>
          <p:cNvPr id="3" name="Rectangle 2"/>
          <p:cNvSpPr/>
          <p:nvPr/>
        </p:nvSpPr>
        <p:spPr>
          <a:xfrm>
            <a:off x="667227" y="1683344"/>
            <a:ext cx="2841227" cy="93871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2160"/>
              </a:lnSpc>
            </a:pPr>
            <a:r>
              <a:rPr lang="en-US" sz="2400" b="1" dirty="0" err="1" smtClean="0">
                <a:ln/>
                <a:solidFill>
                  <a:schemeClr val="accent3"/>
                </a:solidFill>
              </a:rPr>
              <a:t>Filosofi</a:t>
            </a:r>
            <a:r>
              <a:rPr lang="en-US" sz="2400" b="1" dirty="0" smtClean="0">
                <a:ln/>
                <a:solidFill>
                  <a:schemeClr val="accent3"/>
                </a:solidFill>
              </a:rPr>
              <a:t> </a:t>
            </a:r>
            <a:r>
              <a:rPr lang="en-US" sz="2400" b="1" dirty="0" err="1" smtClean="0">
                <a:ln/>
                <a:solidFill>
                  <a:schemeClr val="accent3"/>
                </a:solidFill>
              </a:rPr>
              <a:t>Dasar</a:t>
            </a:r>
            <a:r>
              <a:rPr lang="en-US" sz="2400" b="1" dirty="0" smtClean="0">
                <a:ln/>
                <a:solidFill>
                  <a:schemeClr val="accent3"/>
                </a:solidFill>
              </a:rPr>
              <a:t> </a:t>
            </a:r>
            <a:r>
              <a:rPr lang="en-US" sz="2400" b="1" dirty="0" err="1" smtClean="0">
                <a:ln/>
                <a:solidFill>
                  <a:schemeClr val="accent3"/>
                </a:solidFill>
              </a:rPr>
              <a:t>Risiko</a:t>
            </a:r>
            <a:endParaRPr lang="en-US" sz="2400" b="1" dirty="0" smtClean="0">
              <a:ln/>
              <a:solidFill>
                <a:schemeClr val="accent3"/>
              </a:solidFill>
            </a:endParaRPr>
          </a:p>
          <a:p>
            <a:pPr algn="ctr">
              <a:lnSpc>
                <a:spcPts val="2160"/>
              </a:lnSpc>
            </a:pPr>
            <a:r>
              <a:rPr lang="en-US" sz="2400" b="1" dirty="0" smtClean="0">
                <a:ln/>
                <a:solidFill>
                  <a:schemeClr val="accent3"/>
                </a:solidFill>
              </a:rPr>
              <a:t>Dan</a:t>
            </a:r>
          </a:p>
          <a:p>
            <a:pPr algn="ctr">
              <a:lnSpc>
                <a:spcPts val="2160"/>
              </a:lnSpc>
            </a:pPr>
            <a:r>
              <a:rPr lang="en-US" sz="2400" b="1" dirty="0" err="1" smtClean="0">
                <a:ln/>
                <a:solidFill>
                  <a:schemeClr val="accent3"/>
                </a:solidFill>
              </a:rPr>
              <a:t>Manajemen</a:t>
            </a:r>
            <a:r>
              <a:rPr lang="en-US" sz="2400" b="1" dirty="0" smtClean="0">
                <a:ln/>
                <a:solidFill>
                  <a:schemeClr val="accent3"/>
                </a:solidFill>
              </a:rPr>
              <a:t> </a:t>
            </a:r>
            <a:r>
              <a:rPr lang="en-US" sz="2400" b="1" dirty="0" err="1" smtClean="0">
                <a:ln/>
                <a:solidFill>
                  <a:schemeClr val="accent3"/>
                </a:solidFill>
              </a:rPr>
              <a:t>Risiko</a:t>
            </a:r>
            <a:endParaRPr lang="en-US" sz="2400" b="1" dirty="0">
              <a:ln/>
              <a:solidFill>
                <a:schemeClr val="accent3"/>
              </a:solidFill>
            </a:endParaRPr>
          </a:p>
        </p:txBody>
      </p:sp>
    </p:spTree>
    <p:extLst>
      <p:ext uri="{BB962C8B-B14F-4D97-AF65-F5344CB8AC3E}">
        <p14:creationId xmlns:p14="http://schemas.microsoft.com/office/powerpoint/2010/main" val="3163422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1979614" y="455613"/>
            <a:ext cx="7769225" cy="1143000"/>
          </a:xfrm>
        </p:spPr>
        <p:txBody>
          <a:bodyPr/>
          <a:lstStyle/>
          <a:p>
            <a:r>
              <a:rPr lang="en-US"/>
              <a:t>Establish ERM</a:t>
            </a:r>
          </a:p>
        </p:txBody>
      </p:sp>
      <p:sp>
        <p:nvSpPr>
          <p:cNvPr id="248835" name="Rectangle 3"/>
          <p:cNvSpPr>
            <a:spLocks noGrp="1" noChangeArrowheads="1"/>
          </p:cNvSpPr>
          <p:nvPr>
            <p:ph type="body" idx="1"/>
          </p:nvPr>
        </p:nvSpPr>
        <p:spPr>
          <a:xfrm>
            <a:off x="2436813" y="1827213"/>
            <a:ext cx="7772400" cy="4570412"/>
          </a:xfrm>
          <a:noFill/>
          <a:ln/>
        </p:spPr>
        <p:txBody>
          <a:bodyPr/>
          <a:lstStyle/>
          <a:p>
            <a:pPr>
              <a:buSzPct val="80000"/>
            </a:pPr>
            <a:r>
              <a:rPr lang="en-US" sz="2800" dirty="0">
                <a:solidFill>
                  <a:srgbClr val="002060"/>
                </a:solidFill>
              </a:rPr>
              <a:t>Determine a risk philosophy</a:t>
            </a:r>
            <a:br>
              <a:rPr lang="en-US" sz="2800" dirty="0">
                <a:solidFill>
                  <a:srgbClr val="002060"/>
                </a:solidFill>
              </a:rPr>
            </a:br>
            <a:endParaRPr lang="en-US" sz="2800" dirty="0">
              <a:solidFill>
                <a:srgbClr val="002060"/>
              </a:solidFill>
            </a:endParaRPr>
          </a:p>
          <a:p>
            <a:pPr>
              <a:buSzPct val="80000"/>
            </a:pPr>
            <a:r>
              <a:rPr lang="en-US" sz="2800" dirty="0">
                <a:solidFill>
                  <a:srgbClr val="002060"/>
                </a:solidFill>
              </a:rPr>
              <a:t>Survey risk culture</a:t>
            </a:r>
            <a:br>
              <a:rPr lang="en-US" sz="2800" dirty="0">
                <a:solidFill>
                  <a:srgbClr val="002060"/>
                </a:solidFill>
              </a:rPr>
            </a:br>
            <a:endParaRPr lang="en-US" sz="2800" dirty="0">
              <a:solidFill>
                <a:srgbClr val="002060"/>
              </a:solidFill>
            </a:endParaRPr>
          </a:p>
          <a:p>
            <a:pPr>
              <a:buSzPct val="80000"/>
            </a:pPr>
            <a:r>
              <a:rPr lang="en-US" sz="2800" dirty="0">
                <a:solidFill>
                  <a:srgbClr val="002060"/>
                </a:solidFill>
              </a:rPr>
              <a:t>Consider organizational integrity </a:t>
            </a:r>
            <a:br>
              <a:rPr lang="en-US" sz="2800" dirty="0">
                <a:solidFill>
                  <a:srgbClr val="002060"/>
                </a:solidFill>
              </a:rPr>
            </a:br>
            <a:r>
              <a:rPr lang="en-US" sz="2800" dirty="0">
                <a:solidFill>
                  <a:srgbClr val="002060"/>
                </a:solidFill>
              </a:rPr>
              <a:t>and ethical values</a:t>
            </a:r>
          </a:p>
          <a:p>
            <a:pPr>
              <a:buSzPct val="80000"/>
            </a:pPr>
            <a:endParaRPr lang="en-US" sz="2800" dirty="0">
              <a:solidFill>
                <a:srgbClr val="002060"/>
              </a:solidFill>
            </a:endParaRPr>
          </a:p>
          <a:p>
            <a:pPr>
              <a:buSzPct val="80000"/>
            </a:pPr>
            <a:r>
              <a:rPr lang="en-US" sz="2800" dirty="0">
                <a:solidFill>
                  <a:srgbClr val="002060"/>
                </a:solidFill>
              </a:rPr>
              <a:t>Decide roles and responsibilities</a:t>
            </a:r>
          </a:p>
          <a:p>
            <a:pPr lvl="1">
              <a:buSzPct val="80000"/>
              <a:buFontTx/>
              <a:buChar char="•"/>
            </a:pPr>
            <a:endParaRPr lang="en-US" dirty="0">
              <a:solidFill>
                <a:srgbClr val="002060"/>
              </a:solidFill>
            </a:endParaRPr>
          </a:p>
          <a:p>
            <a:pPr>
              <a:buSzPct val="80000"/>
            </a:pPr>
            <a:endParaRPr lang="en-US" sz="2800" dirty="0">
              <a:solidFill>
                <a:srgbClr val="002060"/>
              </a:solidFill>
            </a:endParaRPr>
          </a:p>
        </p:txBody>
      </p:sp>
    </p:spTree>
    <p:extLst>
      <p:ext uri="{BB962C8B-B14F-4D97-AF65-F5344CB8AC3E}">
        <p14:creationId xmlns:p14="http://schemas.microsoft.com/office/powerpoint/2010/main" val="1314668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4" name="Line 64"/>
          <p:cNvSpPr>
            <a:spLocks noChangeShapeType="1"/>
          </p:cNvSpPr>
          <p:nvPr/>
        </p:nvSpPr>
        <p:spPr bwMode="blackWhite">
          <a:xfrm>
            <a:off x="7924800" y="3429000"/>
            <a:ext cx="0" cy="2057400"/>
          </a:xfrm>
          <a:prstGeom prst="line">
            <a:avLst/>
          </a:prstGeom>
          <a:noFill/>
          <a:ln w="127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002060"/>
              </a:solidFill>
            </a:endParaRPr>
          </a:p>
        </p:txBody>
      </p:sp>
      <p:sp>
        <p:nvSpPr>
          <p:cNvPr id="71682" name="Line 2"/>
          <p:cNvSpPr>
            <a:spLocks noChangeShapeType="1"/>
          </p:cNvSpPr>
          <p:nvPr/>
        </p:nvSpPr>
        <p:spPr bwMode="auto">
          <a:xfrm>
            <a:off x="5638800" y="5105400"/>
            <a:ext cx="0" cy="609600"/>
          </a:xfrm>
          <a:prstGeom prst="line">
            <a:avLst/>
          </a:prstGeom>
          <a:noFill/>
          <a:ln w="127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id-ID">
              <a:solidFill>
                <a:srgbClr val="002060"/>
              </a:solidFill>
            </a:endParaRPr>
          </a:p>
        </p:txBody>
      </p:sp>
      <p:sp>
        <p:nvSpPr>
          <p:cNvPr id="71690" name="Line 10"/>
          <p:cNvSpPr>
            <a:spLocks noChangeShapeType="1"/>
          </p:cNvSpPr>
          <p:nvPr/>
        </p:nvSpPr>
        <p:spPr bwMode="blackWhite">
          <a:xfrm>
            <a:off x="3429000" y="2689225"/>
            <a:ext cx="0" cy="217488"/>
          </a:xfrm>
          <a:prstGeom prst="line">
            <a:avLst/>
          </a:prstGeom>
          <a:noFill/>
          <a:ln w="9525">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002060"/>
              </a:solidFill>
            </a:endParaRPr>
          </a:p>
        </p:txBody>
      </p:sp>
      <p:sp>
        <p:nvSpPr>
          <p:cNvPr id="71691" name="Line 11"/>
          <p:cNvSpPr>
            <a:spLocks noChangeShapeType="1"/>
          </p:cNvSpPr>
          <p:nvPr/>
        </p:nvSpPr>
        <p:spPr bwMode="blackWhite">
          <a:xfrm>
            <a:off x="7758113" y="2689225"/>
            <a:ext cx="0" cy="217488"/>
          </a:xfrm>
          <a:prstGeom prst="line">
            <a:avLst/>
          </a:prstGeom>
          <a:noFill/>
          <a:ln w="9525">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002060"/>
              </a:solidFill>
            </a:endParaRPr>
          </a:p>
        </p:txBody>
      </p:sp>
      <p:sp>
        <p:nvSpPr>
          <p:cNvPr id="71699" name="Line 19"/>
          <p:cNvSpPr>
            <a:spLocks noChangeShapeType="1"/>
          </p:cNvSpPr>
          <p:nvPr/>
        </p:nvSpPr>
        <p:spPr bwMode="blackWhite">
          <a:xfrm flipH="1">
            <a:off x="5637214" y="1981200"/>
            <a:ext cx="1587" cy="1150938"/>
          </a:xfrm>
          <a:prstGeom prst="line">
            <a:avLst/>
          </a:prstGeom>
          <a:noFill/>
          <a:ln w="127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002060"/>
              </a:solidFill>
            </a:endParaRPr>
          </a:p>
        </p:txBody>
      </p:sp>
      <p:sp>
        <p:nvSpPr>
          <p:cNvPr id="71700" name="Line 20"/>
          <p:cNvSpPr>
            <a:spLocks noChangeShapeType="1"/>
          </p:cNvSpPr>
          <p:nvPr/>
        </p:nvSpPr>
        <p:spPr bwMode="auto">
          <a:xfrm>
            <a:off x="3429001" y="2689225"/>
            <a:ext cx="4329113" cy="0"/>
          </a:xfrm>
          <a:prstGeom prst="line">
            <a:avLst/>
          </a:prstGeom>
          <a:noFill/>
          <a:ln w="127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002060"/>
              </a:solidFill>
            </a:endParaRPr>
          </a:p>
        </p:txBody>
      </p:sp>
      <p:sp>
        <p:nvSpPr>
          <p:cNvPr id="71701" name="Line 21"/>
          <p:cNvSpPr>
            <a:spLocks noChangeShapeType="1"/>
          </p:cNvSpPr>
          <p:nvPr/>
        </p:nvSpPr>
        <p:spPr bwMode="auto">
          <a:xfrm flipV="1">
            <a:off x="4419600" y="4038600"/>
            <a:ext cx="2362200" cy="0"/>
          </a:xfrm>
          <a:prstGeom prst="line">
            <a:avLst/>
          </a:prstGeom>
          <a:noFill/>
          <a:ln w="127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002060"/>
              </a:solidFill>
            </a:endParaRPr>
          </a:p>
        </p:txBody>
      </p:sp>
      <p:sp>
        <p:nvSpPr>
          <p:cNvPr id="71702" name="Line 22"/>
          <p:cNvSpPr>
            <a:spLocks noChangeShapeType="1"/>
          </p:cNvSpPr>
          <p:nvPr/>
        </p:nvSpPr>
        <p:spPr bwMode="auto">
          <a:xfrm flipV="1">
            <a:off x="5637214" y="3810001"/>
            <a:ext cx="3811587" cy="9525"/>
          </a:xfrm>
          <a:prstGeom prst="line">
            <a:avLst/>
          </a:prstGeom>
          <a:noFill/>
          <a:ln w="12700">
            <a:solidFill>
              <a:srgbClr val="96969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id-ID">
              <a:solidFill>
                <a:srgbClr val="002060"/>
              </a:solidFill>
            </a:endParaRPr>
          </a:p>
        </p:txBody>
      </p:sp>
      <p:sp>
        <p:nvSpPr>
          <p:cNvPr id="71703" name="Line 23"/>
          <p:cNvSpPr>
            <a:spLocks noChangeShapeType="1"/>
          </p:cNvSpPr>
          <p:nvPr/>
        </p:nvSpPr>
        <p:spPr bwMode="auto">
          <a:xfrm>
            <a:off x="9448800" y="3851276"/>
            <a:ext cx="0" cy="339725"/>
          </a:xfrm>
          <a:prstGeom prst="line">
            <a:avLst/>
          </a:prstGeom>
          <a:noFill/>
          <a:ln w="12700">
            <a:solidFill>
              <a:srgbClr val="96969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id-ID">
              <a:solidFill>
                <a:srgbClr val="002060"/>
              </a:solidFill>
            </a:endParaRPr>
          </a:p>
        </p:txBody>
      </p:sp>
      <p:sp>
        <p:nvSpPr>
          <p:cNvPr id="71704" name="Line 24"/>
          <p:cNvSpPr>
            <a:spLocks noChangeShapeType="1"/>
          </p:cNvSpPr>
          <p:nvPr/>
        </p:nvSpPr>
        <p:spPr bwMode="auto">
          <a:xfrm>
            <a:off x="6781800" y="4678364"/>
            <a:ext cx="0" cy="427037"/>
          </a:xfrm>
          <a:prstGeom prst="line">
            <a:avLst/>
          </a:prstGeom>
          <a:noFill/>
          <a:ln w="127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id-ID">
              <a:solidFill>
                <a:srgbClr val="002060"/>
              </a:solidFill>
            </a:endParaRPr>
          </a:p>
        </p:txBody>
      </p:sp>
      <p:sp>
        <p:nvSpPr>
          <p:cNvPr id="71725" name="Line 45"/>
          <p:cNvSpPr>
            <a:spLocks noChangeShapeType="1"/>
          </p:cNvSpPr>
          <p:nvPr/>
        </p:nvSpPr>
        <p:spPr bwMode="auto">
          <a:xfrm flipV="1">
            <a:off x="4419600" y="5105400"/>
            <a:ext cx="2362200" cy="0"/>
          </a:xfrm>
          <a:prstGeom prst="line">
            <a:avLst/>
          </a:prstGeom>
          <a:noFill/>
          <a:ln w="127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002060"/>
              </a:solidFill>
            </a:endParaRPr>
          </a:p>
        </p:txBody>
      </p:sp>
      <p:sp>
        <p:nvSpPr>
          <p:cNvPr id="71726" name="Line 46"/>
          <p:cNvSpPr>
            <a:spLocks noChangeShapeType="1"/>
          </p:cNvSpPr>
          <p:nvPr/>
        </p:nvSpPr>
        <p:spPr bwMode="blackWhite">
          <a:xfrm>
            <a:off x="6781800" y="4038600"/>
            <a:ext cx="0" cy="457200"/>
          </a:xfrm>
          <a:prstGeom prst="line">
            <a:avLst/>
          </a:prstGeom>
          <a:noFill/>
          <a:ln w="127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002060"/>
              </a:solidFill>
            </a:endParaRPr>
          </a:p>
        </p:txBody>
      </p:sp>
      <p:sp>
        <p:nvSpPr>
          <p:cNvPr id="71727" name="Line 47"/>
          <p:cNvSpPr>
            <a:spLocks noChangeShapeType="1"/>
          </p:cNvSpPr>
          <p:nvPr/>
        </p:nvSpPr>
        <p:spPr bwMode="blackWhite">
          <a:xfrm>
            <a:off x="4419600" y="4038600"/>
            <a:ext cx="0" cy="381000"/>
          </a:xfrm>
          <a:prstGeom prst="line">
            <a:avLst/>
          </a:prstGeom>
          <a:noFill/>
          <a:ln w="127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002060"/>
              </a:solidFill>
            </a:endParaRPr>
          </a:p>
        </p:txBody>
      </p:sp>
      <p:sp>
        <p:nvSpPr>
          <p:cNvPr id="71728" name="Line 48"/>
          <p:cNvSpPr>
            <a:spLocks noChangeShapeType="1"/>
          </p:cNvSpPr>
          <p:nvPr/>
        </p:nvSpPr>
        <p:spPr bwMode="auto">
          <a:xfrm>
            <a:off x="4419600" y="4754564"/>
            <a:ext cx="0" cy="350837"/>
          </a:xfrm>
          <a:prstGeom prst="line">
            <a:avLst/>
          </a:prstGeom>
          <a:noFill/>
          <a:ln w="127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id-ID">
              <a:solidFill>
                <a:srgbClr val="002060"/>
              </a:solidFill>
            </a:endParaRPr>
          </a:p>
        </p:txBody>
      </p:sp>
      <p:sp>
        <p:nvSpPr>
          <p:cNvPr id="71729" name="Line 49"/>
          <p:cNvSpPr>
            <a:spLocks noChangeShapeType="1"/>
          </p:cNvSpPr>
          <p:nvPr/>
        </p:nvSpPr>
        <p:spPr bwMode="auto">
          <a:xfrm>
            <a:off x="5638800" y="3429000"/>
            <a:ext cx="0" cy="609600"/>
          </a:xfrm>
          <a:prstGeom prst="line">
            <a:avLst/>
          </a:prstGeom>
          <a:noFill/>
          <a:ln w="127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id-ID">
              <a:solidFill>
                <a:srgbClr val="002060"/>
              </a:solidFill>
            </a:endParaRPr>
          </a:p>
        </p:txBody>
      </p:sp>
      <p:sp>
        <p:nvSpPr>
          <p:cNvPr id="71743" name="Line 63"/>
          <p:cNvSpPr>
            <a:spLocks noChangeShapeType="1"/>
          </p:cNvSpPr>
          <p:nvPr/>
        </p:nvSpPr>
        <p:spPr bwMode="blackWhite">
          <a:xfrm>
            <a:off x="3048000" y="3581400"/>
            <a:ext cx="0" cy="1905000"/>
          </a:xfrm>
          <a:prstGeom prst="line">
            <a:avLst/>
          </a:prstGeom>
          <a:noFill/>
          <a:ln w="127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solidFill>
                <a:srgbClr val="002060"/>
              </a:solidFill>
            </a:endParaRPr>
          </a:p>
        </p:txBody>
      </p:sp>
      <p:sp>
        <p:nvSpPr>
          <p:cNvPr id="71747" name="Rectangle 67"/>
          <p:cNvSpPr>
            <a:spLocks noGrp="1" noChangeArrowheads="1"/>
          </p:cNvSpPr>
          <p:nvPr>
            <p:ph type="title"/>
          </p:nvPr>
        </p:nvSpPr>
        <p:spPr>
          <a:xfrm>
            <a:off x="1979614" y="455613"/>
            <a:ext cx="7769225" cy="1143000"/>
          </a:xfrm>
          <a:noFill/>
          <a:ln/>
        </p:spPr>
        <p:txBody>
          <a:bodyPr/>
          <a:lstStyle/>
          <a:p>
            <a:r>
              <a:rPr lang="en-US" i="1"/>
              <a:t>Example: ERM Organization</a:t>
            </a:r>
          </a:p>
        </p:txBody>
      </p:sp>
      <p:sp>
        <p:nvSpPr>
          <p:cNvPr id="71711" name="Text Box 31"/>
          <p:cNvSpPr txBox="1">
            <a:spLocks noChangeArrowheads="1"/>
          </p:cNvSpPr>
          <p:nvPr/>
        </p:nvSpPr>
        <p:spPr bwMode="blackWhite">
          <a:xfrm>
            <a:off x="4648200" y="2895600"/>
            <a:ext cx="1919288" cy="685800"/>
          </a:xfrm>
          <a:prstGeom prst="rect">
            <a:avLst/>
          </a:prstGeom>
          <a:solidFill>
            <a:srgbClr val="FDE997"/>
          </a:solidFill>
          <a:ln w="3175">
            <a:solidFill>
              <a:schemeClr val="bg1"/>
            </a:solidFill>
            <a:miter lim="800000"/>
            <a:headEnd type="none" w="sm" len="sm"/>
            <a:tailEnd type="none" w="sm" len="sm"/>
          </a:ln>
          <a:effectLst>
            <a:outerShdw dist="17961" dir="2700000" algn="ctr" rotWithShape="0">
              <a:schemeClr val="bg2"/>
            </a:outerShdw>
          </a:effectLst>
        </p:spPr>
        <p:txBody>
          <a:bodyPr wrap="none" lIns="0" tIns="0" rIns="0" bIns="0" anchor="ctr" anchorCtr="1"/>
          <a:lstStyle/>
          <a:p>
            <a:pPr algn="ctr" eaLnBrk="0" hangingPunct="0">
              <a:lnSpc>
                <a:spcPct val="95000"/>
              </a:lnSpc>
              <a:spcBef>
                <a:spcPct val="20000"/>
              </a:spcBef>
              <a:buClrTx/>
              <a:buSzTx/>
            </a:pPr>
            <a:r>
              <a:rPr lang="en-US">
                <a:solidFill>
                  <a:srgbClr val="002060"/>
                </a:solidFill>
              </a:rPr>
              <a:t>ERM </a:t>
            </a:r>
            <a:br>
              <a:rPr lang="en-US">
                <a:solidFill>
                  <a:srgbClr val="002060"/>
                </a:solidFill>
              </a:rPr>
            </a:br>
            <a:r>
              <a:rPr lang="en-US">
                <a:solidFill>
                  <a:srgbClr val="002060"/>
                </a:solidFill>
              </a:rPr>
              <a:t>Director</a:t>
            </a:r>
          </a:p>
        </p:txBody>
      </p:sp>
      <p:sp>
        <p:nvSpPr>
          <p:cNvPr id="71714" name="Text Box 34"/>
          <p:cNvSpPr txBox="1">
            <a:spLocks noChangeArrowheads="1"/>
          </p:cNvSpPr>
          <p:nvPr/>
        </p:nvSpPr>
        <p:spPr bwMode="blackWhite">
          <a:xfrm>
            <a:off x="4114800" y="1676400"/>
            <a:ext cx="3124200" cy="685800"/>
          </a:xfrm>
          <a:prstGeom prst="rect">
            <a:avLst/>
          </a:prstGeom>
          <a:solidFill>
            <a:srgbClr val="FDE997"/>
          </a:solidFill>
          <a:ln w="3175">
            <a:solidFill>
              <a:schemeClr val="bg1"/>
            </a:solidFill>
            <a:miter lim="800000"/>
            <a:headEnd type="none" w="sm" len="sm"/>
            <a:tailEnd type="none" w="sm" len="sm"/>
          </a:ln>
          <a:effectLst>
            <a:outerShdw dist="17961" dir="2700000" algn="ctr" rotWithShape="0">
              <a:schemeClr val="bg2"/>
            </a:outerShdw>
          </a:effectLst>
        </p:spPr>
        <p:txBody>
          <a:bodyPr wrap="none" lIns="0" tIns="0" rIns="0" bIns="0" anchor="ctr" anchorCtr="1"/>
          <a:lstStyle/>
          <a:p>
            <a:pPr algn="ctr" eaLnBrk="0" hangingPunct="0">
              <a:lnSpc>
                <a:spcPct val="95000"/>
              </a:lnSpc>
              <a:spcBef>
                <a:spcPct val="20000"/>
              </a:spcBef>
              <a:buClrTx/>
              <a:buSzTx/>
            </a:pPr>
            <a:r>
              <a:rPr lang="en-US">
                <a:solidFill>
                  <a:srgbClr val="002060"/>
                </a:solidFill>
              </a:rPr>
              <a:t>Vice President and</a:t>
            </a:r>
            <a:br>
              <a:rPr lang="en-US">
                <a:solidFill>
                  <a:srgbClr val="002060"/>
                </a:solidFill>
              </a:rPr>
            </a:br>
            <a:r>
              <a:rPr lang="en-US">
                <a:solidFill>
                  <a:srgbClr val="002060"/>
                </a:solidFill>
              </a:rPr>
              <a:t>Chief Risk Officer</a:t>
            </a:r>
          </a:p>
        </p:txBody>
      </p:sp>
      <p:sp>
        <p:nvSpPr>
          <p:cNvPr id="71731" name="Text Box 51"/>
          <p:cNvSpPr txBox="1">
            <a:spLocks noChangeArrowheads="1"/>
          </p:cNvSpPr>
          <p:nvPr/>
        </p:nvSpPr>
        <p:spPr bwMode="blackWhite">
          <a:xfrm>
            <a:off x="6843714" y="2895600"/>
            <a:ext cx="1919287" cy="685800"/>
          </a:xfrm>
          <a:prstGeom prst="rect">
            <a:avLst/>
          </a:prstGeom>
          <a:solidFill>
            <a:srgbClr val="FDE997"/>
          </a:solidFill>
          <a:ln w="3175">
            <a:solidFill>
              <a:schemeClr val="bg1"/>
            </a:solidFill>
            <a:miter lim="800000"/>
            <a:headEnd type="none" w="sm" len="sm"/>
            <a:tailEnd type="none" w="sm" len="sm"/>
          </a:ln>
          <a:effectLst>
            <a:outerShdw dist="17961" dir="2700000" algn="ctr" rotWithShape="0">
              <a:schemeClr val="bg2"/>
            </a:outerShdw>
          </a:effectLst>
        </p:spPr>
        <p:txBody>
          <a:bodyPr wrap="none" lIns="0" tIns="0" rIns="0" bIns="0" anchor="ctr" anchorCtr="1"/>
          <a:lstStyle/>
          <a:p>
            <a:pPr algn="ctr" eaLnBrk="0" hangingPunct="0">
              <a:lnSpc>
                <a:spcPct val="95000"/>
              </a:lnSpc>
              <a:spcBef>
                <a:spcPct val="20000"/>
              </a:spcBef>
              <a:buClrTx/>
              <a:buSzTx/>
            </a:pPr>
            <a:r>
              <a:rPr lang="en-US">
                <a:solidFill>
                  <a:srgbClr val="002060"/>
                </a:solidFill>
              </a:rPr>
              <a:t>Corporate Credit </a:t>
            </a:r>
            <a:br>
              <a:rPr lang="en-US">
                <a:solidFill>
                  <a:srgbClr val="002060"/>
                </a:solidFill>
              </a:rPr>
            </a:br>
            <a:r>
              <a:rPr lang="en-US">
                <a:solidFill>
                  <a:srgbClr val="002060"/>
                </a:solidFill>
              </a:rPr>
              <a:t>Risk Manager</a:t>
            </a:r>
          </a:p>
        </p:txBody>
      </p:sp>
      <p:sp>
        <p:nvSpPr>
          <p:cNvPr id="71733" name="Text Box 53"/>
          <p:cNvSpPr txBox="1">
            <a:spLocks noChangeArrowheads="1"/>
          </p:cNvSpPr>
          <p:nvPr/>
        </p:nvSpPr>
        <p:spPr bwMode="blackWhite">
          <a:xfrm>
            <a:off x="2438400" y="2895600"/>
            <a:ext cx="1919288" cy="685800"/>
          </a:xfrm>
          <a:prstGeom prst="rect">
            <a:avLst/>
          </a:prstGeom>
          <a:solidFill>
            <a:srgbClr val="FDE997"/>
          </a:solidFill>
          <a:ln w="3175">
            <a:solidFill>
              <a:schemeClr val="bg1"/>
            </a:solidFill>
            <a:miter lim="800000"/>
            <a:headEnd type="none" w="sm" len="sm"/>
            <a:tailEnd type="none" w="sm" len="sm"/>
          </a:ln>
          <a:effectLst>
            <a:outerShdw dist="17961" dir="2700000" algn="ctr" rotWithShape="0">
              <a:schemeClr val="bg2"/>
            </a:outerShdw>
          </a:effectLst>
        </p:spPr>
        <p:txBody>
          <a:bodyPr wrap="none" lIns="0" tIns="0" rIns="0" bIns="0" anchor="ctr" anchorCtr="1"/>
          <a:lstStyle/>
          <a:p>
            <a:pPr algn="ctr" eaLnBrk="0" hangingPunct="0">
              <a:lnSpc>
                <a:spcPct val="95000"/>
              </a:lnSpc>
              <a:spcBef>
                <a:spcPct val="20000"/>
              </a:spcBef>
              <a:buClrTx/>
              <a:buSzTx/>
            </a:pPr>
            <a:r>
              <a:rPr lang="en-US">
                <a:solidFill>
                  <a:srgbClr val="002060"/>
                </a:solidFill>
              </a:rPr>
              <a:t>Insurance </a:t>
            </a:r>
            <a:br>
              <a:rPr lang="en-US">
                <a:solidFill>
                  <a:srgbClr val="002060"/>
                </a:solidFill>
              </a:rPr>
            </a:br>
            <a:r>
              <a:rPr lang="en-US">
                <a:solidFill>
                  <a:srgbClr val="002060"/>
                </a:solidFill>
              </a:rPr>
              <a:t>Risk Manager</a:t>
            </a:r>
          </a:p>
        </p:txBody>
      </p:sp>
      <p:sp>
        <p:nvSpPr>
          <p:cNvPr id="71734" name="Text Box 54"/>
          <p:cNvSpPr txBox="1">
            <a:spLocks noChangeArrowheads="1"/>
          </p:cNvSpPr>
          <p:nvPr/>
        </p:nvSpPr>
        <p:spPr bwMode="blackWhite">
          <a:xfrm>
            <a:off x="3657600" y="4267200"/>
            <a:ext cx="1447800" cy="547688"/>
          </a:xfrm>
          <a:prstGeom prst="rect">
            <a:avLst/>
          </a:prstGeom>
          <a:solidFill>
            <a:srgbClr val="FDE997"/>
          </a:solidFill>
          <a:ln w="3175">
            <a:solidFill>
              <a:schemeClr val="bg1"/>
            </a:solidFill>
            <a:miter lim="800000"/>
            <a:headEnd type="none" w="sm" len="sm"/>
            <a:tailEnd type="none" w="sm" len="sm"/>
          </a:ln>
          <a:effectLst>
            <a:outerShdw dist="17961" dir="2700000" algn="ctr" rotWithShape="0">
              <a:schemeClr val="bg2"/>
            </a:outerShdw>
          </a:effectLst>
        </p:spPr>
        <p:txBody>
          <a:bodyPr lIns="0" tIns="0" rIns="0" bIns="0" anchor="ctr" anchorCtr="1"/>
          <a:lstStyle/>
          <a:p>
            <a:pPr algn="ctr" eaLnBrk="0" hangingPunct="0">
              <a:lnSpc>
                <a:spcPct val="95000"/>
              </a:lnSpc>
              <a:spcBef>
                <a:spcPct val="20000"/>
              </a:spcBef>
              <a:buClrTx/>
              <a:buSzTx/>
            </a:pPr>
            <a:r>
              <a:rPr lang="en-US">
                <a:solidFill>
                  <a:srgbClr val="002060"/>
                </a:solidFill>
              </a:rPr>
              <a:t>ERM</a:t>
            </a:r>
            <a:br>
              <a:rPr lang="en-US">
                <a:solidFill>
                  <a:srgbClr val="002060"/>
                </a:solidFill>
              </a:rPr>
            </a:br>
            <a:r>
              <a:rPr lang="en-US">
                <a:solidFill>
                  <a:srgbClr val="002060"/>
                </a:solidFill>
              </a:rPr>
              <a:t>Manager</a:t>
            </a:r>
          </a:p>
        </p:txBody>
      </p:sp>
      <p:sp>
        <p:nvSpPr>
          <p:cNvPr id="71737" name="Text Box 57"/>
          <p:cNvSpPr txBox="1">
            <a:spLocks noChangeArrowheads="1"/>
          </p:cNvSpPr>
          <p:nvPr/>
        </p:nvSpPr>
        <p:spPr bwMode="blackWhite">
          <a:xfrm>
            <a:off x="6019800" y="4267200"/>
            <a:ext cx="1447800" cy="547688"/>
          </a:xfrm>
          <a:prstGeom prst="rect">
            <a:avLst/>
          </a:prstGeom>
          <a:solidFill>
            <a:srgbClr val="FDE997"/>
          </a:solidFill>
          <a:ln w="3175">
            <a:solidFill>
              <a:schemeClr val="bg1"/>
            </a:solidFill>
            <a:miter lim="800000"/>
            <a:headEnd type="none" w="sm" len="sm"/>
            <a:tailEnd type="none" w="sm" len="sm"/>
          </a:ln>
          <a:effectLst>
            <a:outerShdw dist="17961" dir="2700000" algn="ctr" rotWithShape="0">
              <a:schemeClr val="bg2"/>
            </a:outerShdw>
          </a:effectLst>
        </p:spPr>
        <p:txBody>
          <a:bodyPr lIns="0" tIns="0" rIns="0" bIns="0" anchor="ctr" anchorCtr="1"/>
          <a:lstStyle/>
          <a:p>
            <a:pPr algn="ctr" eaLnBrk="0" hangingPunct="0">
              <a:lnSpc>
                <a:spcPct val="95000"/>
              </a:lnSpc>
              <a:spcBef>
                <a:spcPct val="20000"/>
              </a:spcBef>
              <a:buClrTx/>
              <a:buSzTx/>
            </a:pPr>
            <a:r>
              <a:rPr lang="en-US">
                <a:solidFill>
                  <a:srgbClr val="002060"/>
                </a:solidFill>
              </a:rPr>
              <a:t>ERM</a:t>
            </a:r>
            <a:br>
              <a:rPr lang="en-US">
                <a:solidFill>
                  <a:srgbClr val="002060"/>
                </a:solidFill>
              </a:rPr>
            </a:br>
            <a:r>
              <a:rPr lang="en-US">
                <a:solidFill>
                  <a:srgbClr val="002060"/>
                </a:solidFill>
              </a:rPr>
              <a:t>Manager</a:t>
            </a:r>
          </a:p>
        </p:txBody>
      </p:sp>
      <p:sp>
        <p:nvSpPr>
          <p:cNvPr id="71738" name="Text Box 58"/>
          <p:cNvSpPr txBox="1">
            <a:spLocks noChangeArrowheads="1"/>
          </p:cNvSpPr>
          <p:nvPr/>
        </p:nvSpPr>
        <p:spPr bwMode="blackWhite">
          <a:xfrm>
            <a:off x="4800600" y="5516564"/>
            <a:ext cx="1447800" cy="274637"/>
          </a:xfrm>
          <a:prstGeom prst="rect">
            <a:avLst/>
          </a:prstGeom>
          <a:solidFill>
            <a:srgbClr val="FDE997"/>
          </a:solidFill>
          <a:ln w="3175">
            <a:solidFill>
              <a:schemeClr val="bg1"/>
            </a:solidFill>
            <a:miter lim="800000"/>
            <a:headEnd type="none" w="sm" len="sm"/>
            <a:tailEnd type="none" w="sm" len="sm"/>
          </a:ln>
          <a:effectLst>
            <a:outerShdw dist="17961" dir="2700000" algn="ctr" rotWithShape="0">
              <a:schemeClr val="bg2"/>
            </a:outerShdw>
          </a:effectLst>
        </p:spPr>
        <p:txBody>
          <a:bodyPr lIns="0" tIns="0" rIns="0" bIns="0" anchor="ctr" anchorCtr="1"/>
          <a:lstStyle/>
          <a:p>
            <a:pPr algn="ctr" eaLnBrk="0" hangingPunct="0">
              <a:lnSpc>
                <a:spcPct val="95000"/>
              </a:lnSpc>
              <a:spcBef>
                <a:spcPct val="20000"/>
              </a:spcBef>
              <a:buClrTx/>
              <a:buSzTx/>
            </a:pPr>
            <a:r>
              <a:rPr lang="en-US">
                <a:solidFill>
                  <a:srgbClr val="002060"/>
                </a:solidFill>
              </a:rPr>
              <a:t>Staff</a:t>
            </a:r>
          </a:p>
        </p:txBody>
      </p:sp>
      <p:sp>
        <p:nvSpPr>
          <p:cNvPr id="71739" name="Text Box 59"/>
          <p:cNvSpPr txBox="1">
            <a:spLocks noChangeArrowheads="1"/>
          </p:cNvSpPr>
          <p:nvPr/>
        </p:nvSpPr>
        <p:spPr bwMode="blackWhite">
          <a:xfrm>
            <a:off x="7162800" y="5516564"/>
            <a:ext cx="1447800" cy="274637"/>
          </a:xfrm>
          <a:prstGeom prst="rect">
            <a:avLst/>
          </a:prstGeom>
          <a:solidFill>
            <a:srgbClr val="FDE997"/>
          </a:solidFill>
          <a:ln w="3175">
            <a:solidFill>
              <a:schemeClr val="bg1"/>
            </a:solidFill>
            <a:miter lim="800000"/>
            <a:headEnd type="none" w="sm" len="sm"/>
            <a:tailEnd type="none" w="sm" len="sm"/>
          </a:ln>
          <a:effectLst>
            <a:outerShdw dist="17961" dir="2700000" algn="ctr" rotWithShape="0">
              <a:schemeClr val="bg2"/>
            </a:outerShdw>
          </a:effectLst>
        </p:spPr>
        <p:txBody>
          <a:bodyPr lIns="0" tIns="0" rIns="0" bIns="0" anchor="ctr" anchorCtr="1"/>
          <a:lstStyle/>
          <a:p>
            <a:pPr algn="ctr" eaLnBrk="0" hangingPunct="0">
              <a:lnSpc>
                <a:spcPct val="95000"/>
              </a:lnSpc>
              <a:spcBef>
                <a:spcPct val="20000"/>
              </a:spcBef>
              <a:buClrTx/>
              <a:buSzTx/>
            </a:pPr>
            <a:r>
              <a:rPr lang="en-US">
                <a:solidFill>
                  <a:srgbClr val="002060"/>
                </a:solidFill>
              </a:rPr>
              <a:t>Staff</a:t>
            </a:r>
          </a:p>
        </p:txBody>
      </p:sp>
      <p:sp>
        <p:nvSpPr>
          <p:cNvPr id="71740" name="Text Box 60"/>
          <p:cNvSpPr txBox="1">
            <a:spLocks noChangeArrowheads="1"/>
          </p:cNvSpPr>
          <p:nvPr/>
        </p:nvSpPr>
        <p:spPr bwMode="blackWhite">
          <a:xfrm>
            <a:off x="2438400" y="5516564"/>
            <a:ext cx="1447800" cy="274637"/>
          </a:xfrm>
          <a:prstGeom prst="rect">
            <a:avLst/>
          </a:prstGeom>
          <a:solidFill>
            <a:srgbClr val="FDE997"/>
          </a:solidFill>
          <a:ln w="3175">
            <a:solidFill>
              <a:schemeClr val="bg1"/>
            </a:solidFill>
            <a:miter lim="800000"/>
            <a:headEnd type="none" w="sm" len="sm"/>
            <a:tailEnd type="none" w="sm" len="sm"/>
          </a:ln>
          <a:effectLst>
            <a:outerShdw dist="17961" dir="2700000" algn="ctr" rotWithShape="0">
              <a:schemeClr val="bg2"/>
            </a:outerShdw>
          </a:effectLst>
        </p:spPr>
        <p:txBody>
          <a:bodyPr lIns="0" tIns="0" rIns="0" bIns="0" anchor="ctr" anchorCtr="1"/>
          <a:lstStyle/>
          <a:p>
            <a:pPr algn="ctr" eaLnBrk="0" hangingPunct="0">
              <a:lnSpc>
                <a:spcPct val="95000"/>
              </a:lnSpc>
              <a:spcBef>
                <a:spcPct val="20000"/>
              </a:spcBef>
              <a:buClrTx/>
              <a:buSzTx/>
            </a:pPr>
            <a:r>
              <a:rPr lang="en-US">
                <a:solidFill>
                  <a:srgbClr val="002060"/>
                </a:solidFill>
              </a:rPr>
              <a:t>Staff</a:t>
            </a:r>
          </a:p>
        </p:txBody>
      </p:sp>
      <p:sp>
        <p:nvSpPr>
          <p:cNvPr id="71742" name="Text Box 62"/>
          <p:cNvSpPr txBox="1">
            <a:spLocks noChangeArrowheads="1"/>
          </p:cNvSpPr>
          <p:nvPr/>
        </p:nvSpPr>
        <p:spPr bwMode="blackWhite">
          <a:xfrm>
            <a:off x="8382000" y="4068764"/>
            <a:ext cx="1447800" cy="1189037"/>
          </a:xfrm>
          <a:prstGeom prst="rect">
            <a:avLst/>
          </a:prstGeom>
          <a:solidFill>
            <a:srgbClr val="FDE997"/>
          </a:solidFill>
          <a:ln w="3175">
            <a:solidFill>
              <a:schemeClr val="bg1"/>
            </a:solidFill>
            <a:miter lim="800000"/>
            <a:headEnd type="none" w="sm" len="sm"/>
            <a:tailEnd type="none" w="sm" len="sm"/>
          </a:ln>
          <a:effectLst>
            <a:outerShdw dist="17961" dir="2700000" algn="ctr" rotWithShape="0">
              <a:schemeClr val="bg2"/>
            </a:outerShdw>
          </a:effectLst>
        </p:spPr>
        <p:txBody>
          <a:bodyPr wrap="none" lIns="0" tIns="0" rIns="0" bIns="0" anchor="ctr" anchorCtr="1"/>
          <a:lstStyle/>
          <a:p>
            <a:pPr algn="ctr" eaLnBrk="0" hangingPunct="0">
              <a:lnSpc>
                <a:spcPct val="95000"/>
              </a:lnSpc>
              <a:spcBef>
                <a:spcPct val="20000"/>
              </a:spcBef>
              <a:buClrTx/>
              <a:buSzTx/>
            </a:pPr>
            <a:r>
              <a:rPr lang="en-US">
                <a:solidFill>
                  <a:srgbClr val="002060"/>
                </a:solidFill>
              </a:rPr>
              <a:t>FES </a:t>
            </a:r>
            <a:br>
              <a:rPr lang="en-US">
                <a:solidFill>
                  <a:srgbClr val="002060"/>
                </a:solidFill>
              </a:rPr>
            </a:br>
            <a:r>
              <a:rPr lang="en-US">
                <a:solidFill>
                  <a:srgbClr val="002060"/>
                </a:solidFill>
              </a:rPr>
              <a:t>Commodity </a:t>
            </a:r>
            <a:br>
              <a:rPr lang="en-US">
                <a:solidFill>
                  <a:srgbClr val="002060"/>
                </a:solidFill>
              </a:rPr>
            </a:br>
            <a:r>
              <a:rPr lang="en-US">
                <a:solidFill>
                  <a:srgbClr val="002060"/>
                </a:solidFill>
              </a:rPr>
              <a:t>Risk Mg.</a:t>
            </a:r>
          </a:p>
          <a:p>
            <a:pPr algn="ctr" eaLnBrk="0" hangingPunct="0">
              <a:lnSpc>
                <a:spcPct val="95000"/>
              </a:lnSpc>
              <a:spcBef>
                <a:spcPct val="20000"/>
              </a:spcBef>
              <a:buClrTx/>
              <a:buSzTx/>
            </a:pPr>
            <a:r>
              <a:rPr lang="en-US">
                <a:solidFill>
                  <a:srgbClr val="002060"/>
                </a:solidFill>
              </a:rPr>
              <a:t>Director</a:t>
            </a:r>
          </a:p>
        </p:txBody>
      </p:sp>
    </p:spTree>
    <p:extLst>
      <p:ext uri="{BB962C8B-B14F-4D97-AF65-F5344CB8AC3E}">
        <p14:creationId xmlns:p14="http://schemas.microsoft.com/office/powerpoint/2010/main" val="234753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2436814" y="1827213"/>
            <a:ext cx="7769225" cy="4570412"/>
          </a:xfrm>
        </p:spPr>
        <p:txBody>
          <a:bodyPr/>
          <a:lstStyle/>
          <a:p>
            <a:pPr marL="0" indent="0">
              <a:buNone/>
            </a:pPr>
            <a:r>
              <a:rPr lang="en-US" sz="3600" dirty="0">
                <a:solidFill>
                  <a:srgbClr val="002060"/>
                </a:solidFill>
              </a:rPr>
              <a:t>Risk assessment is the identification and analysis of risks to the achievement of business objectives. It forms a basis for determining how risks should be managed.</a:t>
            </a:r>
          </a:p>
        </p:txBody>
      </p:sp>
      <p:sp>
        <p:nvSpPr>
          <p:cNvPr id="75782" name="Rectangle 6"/>
          <p:cNvSpPr>
            <a:spLocks noGrp="1" noChangeArrowheads="1"/>
          </p:cNvSpPr>
          <p:nvPr>
            <p:ph type="title"/>
          </p:nvPr>
        </p:nvSpPr>
        <p:spPr>
          <a:xfrm>
            <a:off x="1979614" y="455613"/>
            <a:ext cx="7769225" cy="1143000"/>
          </a:xfrm>
          <a:noFill/>
          <a:ln/>
        </p:spPr>
        <p:txBody>
          <a:bodyPr/>
          <a:lstStyle/>
          <a:p>
            <a:r>
              <a:rPr lang="en-US"/>
              <a:t>Assess Risk</a:t>
            </a:r>
          </a:p>
        </p:txBody>
      </p:sp>
    </p:spTree>
    <p:extLst>
      <p:ext uri="{BB962C8B-B14F-4D97-AF65-F5344CB8AC3E}">
        <p14:creationId xmlns:p14="http://schemas.microsoft.com/office/powerpoint/2010/main" val="386396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6" name="Text Box 2056"/>
          <p:cNvSpPr txBox="1">
            <a:spLocks noChangeArrowheads="1"/>
          </p:cNvSpPr>
          <p:nvPr/>
        </p:nvSpPr>
        <p:spPr bwMode="auto">
          <a:xfrm>
            <a:off x="2436814" y="1143001"/>
            <a:ext cx="7769225"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panose="02020603050405020304" pitchFamily="18" charset="0"/>
              </a:defRPr>
            </a:lvl1pPr>
            <a:lvl2pPr marL="685800" indent="-228600" eaLnBrk="0" hangingPunct="0">
              <a:defRPr sz="2400">
                <a:solidFill>
                  <a:schemeClr val="tx1"/>
                </a:solidFill>
                <a:latin typeface="Times" panose="02020603050405020304" pitchFamily="18" charset="0"/>
              </a:defRPr>
            </a:lvl2pPr>
            <a:lvl3pPr eaLnBrk="0" hangingPunct="0">
              <a:defRPr sz="2400">
                <a:solidFill>
                  <a:schemeClr val="tx1"/>
                </a:solidFill>
                <a:latin typeface="Times" panose="02020603050405020304" pitchFamily="18" charset="0"/>
              </a:defRPr>
            </a:lvl3pPr>
            <a:lvl4pPr eaLnBrk="0" hangingPunct="0">
              <a:defRPr sz="2400">
                <a:solidFill>
                  <a:schemeClr val="tx1"/>
                </a:solidFill>
                <a:latin typeface="Times" panose="02020603050405020304" pitchFamily="18" charset="0"/>
              </a:defRPr>
            </a:lvl4pPr>
            <a:lvl5pPr eaLnBrk="0" hangingPunct="0">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buClrTx/>
              <a:buSzPct val="80000"/>
            </a:pPr>
            <a:r>
              <a:rPr lang="en-US" sz="2200" b="1" dirty="0">
                <a:solidFill>
                  <a:schemeClr val="tx2"/>
                </a:solidFill>
                <a:latin typeface="Verdana" panose="020B0604030504040204" pitchFamily="34" charset="0"/>
              </a:rPr>
              <a:t>Environmental Risks</a:t>
            </a:r>
          </a:p>
          <a:p>
            <a:pPr lvl="1">
              <a:buClrTx/>
              <a:buSzPct val="80000"/>
              <a:buFontTx/>
              <a:buChar char="•"/>
            </a:pPr>
            <a:r>
              <a:rPr lang="en-US" sz="2200" dirty="0">
                <a:solidFill>
                  <a:srgbClr val="002060"/>
                </a:solidFill>
                <a:latin typeface="Verdana" panose="020B0604030504040204" pitchFamily="34" charset="0"/>
              </a:rPr>
              <a:t>Capital Availability</a:t>
            </a:r>
          </a:p>
          <a:p>
            <a:pPr lvl="1">
              <a:buClrTx/>
              <a:buSzPct val="80000"/>
              <a:buFontTx/>
              <a:buChar char="•"/>
            </a:pPr>
            <a:r>
              <a:rPr lang="en-US" sz="2200" dirty="0">
                <a:solidFill>
                  <a:srgbClr val="002060"/>
                </a:solidFill>
                <a:latin typeface="Verdana" panose="020B0604030504040204" pitchFamily="34" charset="0"/>
              </a:rPr>
              <a:t>Regulatory, Political, and Legal</a:t>
            </a:r>
          </a:p>
          <a:p>
            <a:pPr lvl="1">
              <a:buClrTx/>
              <a:buSzPct val="80000"/>
              <a:buFontTx/>
              <a:buChar char="•"/>
            </a:pPr>
            <a:r>
              <a:rPr lang="en-US" sz="2200" dirty="0">
                <a:solidFill>
                  <a:srgbClr val="002060"/>
                </a:solidFill>
                <a:latin typeface="Verdana" panose="020B0604030504040204" pitchFamily="34" charset="0"/>
              </a:rPr>
              <a:t>Financial Markets and Shareholder Relations</a:t>
            </a:r>
          </a:p>
          <a:p>
            <a:pPr lvl="1">
              <a:buClrTx/>
              <a:buSzPct val="80000"/>
              <a:buFontTx/>
              <a:buChar char="•"/>
            </a:pPr>
            <a:endParaRPr lang="en-US" sz="2200" dirty="0">
              <a:solidFill>
                <a:srgbClr val="002060"/>
              </a:solidFill>
              <a:latin typeface="Verdana" panose="020B0604030504040204" pitchFamily="34" charset="0"/>
            </a:endParaRPr>
          </a:p>
          <a:p>
            <a:pPr>
              <a:buClrTx/>
              <a:buSzPct val="80000"/>
            </a:pPr>
            <a:r>
              <a:rPr lang="en-US" sz="2200" b="1" dirty="0">
                <a:solidFill>
                  <a:schemeClr val="tx2"/>
                </a:solidFill>
                <a:latin typeface="Verdana" panose="020B0604030504040204" pitchFamily="34" charset="0"/>
              </a:rPr>
              <a:t>Process Risks</a:t>
            </a:r>
          </a:p>
          <a:p>
            <a:pPr lvl="1">
              <a:buClrTx/>
              <a:buSzPct val="80000"/>
              <a:buFontTx/>
              <a:buChar char="•"/>
            </a:pPr>
            <a:r>
              <a:rPr lang="en-US" sz="2200" dirty="0">
                <a:solidFill>
                  <a:srgbClr val="002060"/>
                </a:solidFill>
                <a:latin typeface="Verdana" panose="020B0604030504040204" pitchFamily="34" charset="0"/>
              </a:rPr>
              <a:t>Operations Risk</a:t>
            </a:r>
          </a:p>
          <a:p>
            <a:pPr lvl="1">
              <a:buClrTx/>
              <a:buSzPct val="80000"/>
              <a:buFontTx/>
              <a:buChar char="•"/>
            </a:pPr>
            <a:r>
              <a:rPr lang="en-US" sz="2200" dirty="0">
                <a:solidFill>
                  <a:srgbClr val="002060"/>
                </a:solidFill>
                <a:latin typeface="Verdana" panose="020B0604030504040204" pitchFamily="34" charset="0"/>
              </a:rPr>
              <a:t>Empowerment Risk</a:t>
            </a:r>
          </a:p>
          <a:p>
            <a:pPr lvl="1">
              <a:buClrTx/>
              <a:buSzPct val="80000"/>
              <a:buFontTx/>
              <a:buChar char="•"/>
            </a:pPr>
            <a:r>
              <a:rPr lang="en-US" sz="2200" dirty="0">
                <a:solidFill>
                  <a:srgbClr val="002060"/>
                </a:solidFill>
                <a:latin typeface="Verdana" panose="020B0604030504040204" pitchFamily="34" charset="0"/>
              </a:rPr>
              <a:t>Information Processing / Technology Risk</a:t>
            </a:r>
          </a:p>
          <a:p>
            <a:pPr lvl="1">
              <a:buClrTx/>
              <a:buSzPct val="80000"/>
              <a:buFontTx/>
              <a:buChar char="•"/>
            </a:pPr>
            <a:r>
              <a:rPr lang="en-US" sz="2200" dirty="0">
                <a:solidFill>
                  <a:srgbClr val="002060"/>
                </a:solidFill>
                <a:latin typeface="Verdana" panose="020B0604030504040204" pitchFamily="34" charset="0"/>
              </a:rPr>
              <a:t>Integrity Risk</a:t>
            </a:r>
          </a:p>
          <a:p>
            <a:pPr lvl="1">
              <a:buClrTx/>
              <a:buSzPct val="80000"/>
              <a:buFontTx/>
              <a:buChar char="•"/>
            </a:pPr>
            <a:r>
              <a:rPr lang="en-US" sz="2200" dirty="0">
                <a:solidFill>
                  <a:srgbClr val="002060"/>
                </a:solidFill>
                <a:latin typeface="Verdana" panose="020B0604030504040204" pitchFamily="34" charset="0"/>
              </a:rPr>
              <a:t>Financial Risk</a:t>
            </a:r>
          </a:p>
          <a:p>
            <a:pPr lvl="1">
              <a:buClrTx/>
              <a:buSzPct val="80000"/>
              <a:buFontTx/>
              <a:buChar char="•"/>
            </a:pPr>
            <a:endParaRPr lang="en-US" sz="2200" dirty="0">
              <a:solidFill>
                <a:srgbClr val="FDE89B"/>
              </a:solidFill>
              <a:latin typeface="Verdana" panose="020B0604030504040204" pitchFamily="34" charset="0"/>
            </a:endParaRPr>
          </a:p>
          <a:p>
            <a:pPr>
              <a:buClrTx/>
              <a:buSzPct val="80000"/>
            </a:pPr>
            <a:r>
              <a:rPr lang="en-US" sz="2200" b="1" dirty="0">
                <a:solidFill>
                  <a:schemeClr val="tx2"/>
                </a:solidFill>
                <a:latin typeface="Verdana" panose="020B0604030504040204" pitchFamily="34" charset="0"/>
              </a:rPr>
              <a:t>Information for Decision Making</a:t>
            </a:r>
          </a:p>
          <a:p>
            <a:pPr lvl="1">
              <a:buClrTx/>
              <a:buSzPct val="80000"/>
              <a:buFontTx/>
              <a:buChar char="•"/>
            </a:pPr>
            <a:r>
              <a:rPr lang="en-US" sz="2200" dirty="0">
                <a:solidFill>
                  <a:srgbClr val="002060"/>
                </a:solidFill>
                <a:latin typeface="Verdana" panose="020B0604030504040204" pitchFamily="34" charset="0"/>
              </a:rPr>
              <a:t>Operational Risk</a:t>
            </a:r>
          </a:p>
          <a:p>
            <a:pPr lvl="1">
              <a:buClrTx/>
              <a:buSzPct val="80000"/>
              <a:buFontTx/>
              <a:buChar char="•"/>
            </a:pPr>
            <a:r>
              <a:rPr lang="en-US" sz="2200" dirty="0">
                <a:solidFill>
                  <a:srgbClr val="002060"/>
                </a:solidFill>
                <a:latin typeface="Verdana" panose="020B0604030504040204" pitchFamily="34" charset="0"/>
              </a:rPr>
              <a:t>Financial Risk</a:t>
            </a:r>
          </a:p>
          <a:p>
            <a:pPr lvl="1">
              <a:buClrTx/>
              <a:buSzPct val="80000"/>
              <a:buFontTx/>
              <a:buChar char="•"/>
            </a:pPr>
            <a:r>
              <a:rPr lang="en-US" sz="2200" dirty="0">
                <a:solidFill>
                  <a:srgbClr val="002060"/>
                </a:solidFill>
                <a:latin typeface="Verdana" panose="020B0604030504040204" pitchFamily="34" charset="0"/>
              </a:rPr>
              <a:t>Strategic Risk</a:t>
            </a:r>
          </a:p>
        </p:txBody>
      </p:sp>
      <p:sp>
        <p:nvSpPr>
          <p:cNvPr id="78865" name="Rectangle 2065"/>
          <p:cNvSpPr>
            <a:spLocks noGrp="1" noChangeArrowheads="1"/>
          </p:cNvSpPr>
          <p:nvPr>
            <p:ph type="title" idx="4294967295"/>
          </p:nvPr>
        </p:nvSpPr>
        <p:spPr>
          <a:xfrm>
            <a:off x="1979613" y="455613"/>
            <a:ext cx="7772400" cy="1143000"/>
          </a:xfrm>
        </p:spPr>
        <p:txBody>
          <a:bodyPr/>
          <a:lstStyle/>
          <a:p>
            <a:r>
              <a:rPr lang="en-US" i="1"/>
              <a:t>Example: Risk Model</a:t>
            </a:r>
            <a:endParaRPr lang="en-US"/>
          </a:p>
        </p:txBody>
      </p:sp>
    </p:spTree>
    <p:extLst>
      <p:ext uri="{BB962C8B-B14F-4D97-AF65-F5344CB8AC3E}">
        <p14:creationId xmlns:p14="http://schemas.microsoft.com/office/powerpoint/2010/main" val="349460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5" name="Line 2063"/>
          <p:cNvSpPr>
            <a:spLocks noChangeShapeType="1"/>
          </p:cNvSpPr>
          <p:nvPr/>
        </p:nvSpPr>
        <p:spPr bwMode="auto">
          <a:xfrm>
            <a:off x="5994400" y="1143000"/>
            <a:ext cx="0" cy="571500"/>
          </a:xfrm>
          <a:prstGeom prst="line">
            <a:avLst/>
          </a:prstGeom>
          <a:noFill/>
          <a:ln w="6350">
            <a:solidFill>
              <a:srgbClr val="FDE997"/>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81947" name="Text Box 2075"/>
          <p:cNvSpPr txBox="1">
            <a:spLocks noChangeArrowheads="1"/>
          </p:cNvSpPr>
          <p:nvPr/>
        </p:nvSpPr>
        <p:spPr bwMode="auto">
          <a:xfrm>
            <a:off x="1957389" y="6308725"/>
            <a:ext cx="41841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Tx/>
              <a:buSzTx/>
            </a:pPr>
            <a:r>
              <a:rPr lang="en-US" sz="1000">
                <a:cs typeface="Arial" panose="020B0604020202020204" pitchFamily="34" charset="0"/>
              </a:rPr>
              <a:t>Source:  Business Risk Assessment.  1998 – The Institute of Internal Auditors</a:t>
            </a:r>
          </a:p>
          <a:p>
            <a:pPr eaLnBrk="0" hangingPunct="0">
              <a:buClrTx/>
              <a:buSzTx/>
            </a:pPr>
            <a:endParaRPr lang="en-US" sz="1000">
              <a:latin typeface="Times New Roman" panose="02020603050405020304" pitchFamily="18" charset="0"/>
            </a:endParaRPr>
          </a:p>
        </p:txBody>
      </p:sp>
      <p:sp>
        <p:nvSpPr>
          <p:cNvPr id="81948" name="Line 2076"/>
          <p:cNvSpPr>
            <a:spLocks noChangeShapeType="1"/>
          </p:cNvSpPr>
          <p:nvPr/>
        </p:nvSpPr>
        <p:spPr bwMode="auto">
          <a:xfrm>
            <a:off x="8382000" y="1143000"/>
            <a:ext cx="0" cy="571500"/>
          </a:xfrm>
          <a:prstGeom prst="line">
            <a:avLst/>
          </a:prstGeom>
          <a:noFill/>
          <a:ln w="63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81949" name="Line 2077"/>
          <p:cNvSpPr>
            <a:spLocks noChangeShapeType="1"/>
          </p:cNvSpPr>
          <p:nvPr/>
        </p:nvSpPr>
        <p:spPr bwMode="auto">
          <a:xfrm>
            <a:off x="3657600" y="1143000"/>
            <a:ext cx="0" cy="57150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81952" name="Line 2080"/>
          <p:cNvSpPr>
            <a:spLocks noChangeShapeType="1"/>
          </p:cNvSpPr>
          <p:nvPr/>
        </p:nvSpPr>
        <p:spPr bwMode="auto">
          <a:xfrm>
            <a:off x="2057400" y="6324600"/>
            <a:ext cx="777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id-ID"/>
          </a:p>
        </p:txBody>
      </p:sp>
      <p:grpSp>
        <p:nvGrpSpPr>
          <p:cNvPr id="81987" name="Group 2115"/>
          <p:cNvGrpSpPr>
            <a:grpSpLocks/>
          </p:cNvGrpSpPr>
          <p:nvPr/>
        </p:nvGrpSpPr>
        <p:grpSpPr bwMode="auto">
          <a:xfrm>
            <a:off x="2209800" y="1722438"/>
            <a:ext cx="7848600" cy="4221162"/>
            <a:chOff x="432" y="1085"/>
            <a:chExt cx="4944" cy="2659"/>
          </a:xfrm>
        </p:grpSpPr>
        <p:grpSp>
          <p:nvGrpSpPr>
            <p:cNvPr id="81986" name="Group 2114"/>
            <p:cNvGrpSpPr>
              <a:grpSpLocks/>
            </p:cNvGrpSpPr>
            <p:nvPr/>
          </p:nvGrpSpPr>
          <p:grpSpPr bwMode="auto">
            <a:xfrm>
              <a:off x="2184" y="1085"/>
              <a:ext cx="1440" cy="2659"/>
              <a:chOff x="2184" y="1085"/>
              <a:chExt cx="1440" cy="2659"/>
            </a:xfrm>
          </p:grpSpPr>
          <p:grpSp>
            <p:nvGrpSpPr>
              <p:cNvPr id="81969" name="Group 2097"/>
              <p:cNvGrpSpPr>
                <a:grpSpLocks/>
              </p:cNvGrpSpPr>
              <p:nvPr/>
            </p:nvGrpSpPr>
            <p:grpSpPr bwMode="auto">
              <a:xfrm>
                <a:off x="2904" y="1536"/>
                <a:ext cx="0" cy="1866"/>
                <a:chOff x="960" y="1536"/>
                <a:chExt cx="0" cy="1866"/>
              </a:xfrm>
            </p:grpSpPr>
            <p:sp>
              <p:nvSpPr>
                <p:cNvPr id="81970" name="Line 2098"/>
                <p:cNvSpPr>
                  <a:spLocks noChangeShapeType="1"/>
                </p:cNvSpPr>
                <p:nvPr/>
              </p:nvSpPr>
              <p:spPr bwMode="auto">
                <a:xfrm>
                  <a:off x="960" y="3024"/>
                  <a:ext cx="0" cy="378"/>
                </a:xfrm>
                <a:prstGeom prst="line">
                  <a:avLst/>
                </a:prstGeom>
                <a:noFill/>
                <a:ln w="6350">
                  <a:solidFill>
                    <a:srgbClr val="FDE997"/>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endParaRPr lang="id-ID"/>
                </a:p>
              </p:txBody>
            </p:sp>
            <p:sp>
              <p:nvSpPr>
                <p:cNvPr id="81971" name="Line 2099"/>
                <p:cNvSpPr>
                  <a:spLocks noChangeShapeType="1"/>
                </p:cNvSpPr>
                <p:nvPr/>
              </p:nvSpPr>
              <p:spPr bwMode="auto">
                <a:xfrm>
                  <a:off x="960" y="2304"/>
                  <a:ext cx="0" cy="402"/>
                </a:xfrm>
                <a:prstGeom prst="line">
                  <a:avLst/>
                </a:prstGeom>
                <a:noFill/>
                <a:ln w="6350">
                  <a:solidFill>
                    <a:srgbClr val="FDE997"/>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endParaRPr lang="id-ID"/>
                </a:p>
              </p:txBody>
            </p:sp>
            <p:sp>
              <p:nvSpPr>
                <p:cNvPr id="81972" name="Line 2100"/>
                <p:cNvSpPr>
                  <a:spLocks noChangeShapeType="1"/>
                </p:cNvSpPr>
                <p:nvPr/>
              </p:nvSpPr>
              <p:spPr bwMode="auto">
                <a:xfrm>
                  <a:off x="960" y="1536"/>
                  <a:ext cx="0" cy="474"/>
                </a:xfrm>
                <a:prstGeom prst="line">
                  <a:avLst/>
                </a:prstGeom>
                <a:noFill/>
                <a:ln w="6350">
                  <a:solidFill>
                    <a:srgbClr val="FDE997"/>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endParaRPr lang="id-ID"/>
                </a:p>
              </p:txBody>
            </p:sp>
          </p:grpSp>
          <p:grpSp>
            <p:nvGrpSpPr>
              <p:cNvPr id="81956" name="Group 2084"/>
              <p:cNvGrpSpPr>
                <a:grpSpLocks/>
              </p:cNvGrpSpPr>
              <p:nvPr/>
            </p:nvGrpSpPr>
            <p:grpSpPr bwMode="auto">
              <a:xfrm>
                <a:off x="2328" y="2016"/>
                <a:ext cx="1152" cy="1728"/>
                <a:chOff x="2256" y="2016"/>
                <a:chExt cx="1152" cy="1728"/>
              </a:xfrm>
            </p:grpSpPr>
            <p:sp>
              <p:nvSpPr>
                <p:cNvPr id="81929" name="Text Box 2057"/>
                <p:cNvSpPr txBox="1">
                  <a:spLocks noChangeArrowheads="1"/>
                </p:cNvSpPr>
                <p:nvPr/>
              </p:nvSpPr>
              <p:spPr bwMode="auto">
                <a:xfrm>
                  <a:off x="2256" y="2016"/>
                  <a:ext cx="1152" cy="345"/>
                </a:xfrm>
                <a:prstGeom prst="rect">
                  <a:avLst/>
                </a:prstGeom>
                <a:solidFill>
                  <a:srgbClr val="99FFFF"/>
                </a:solidFill>
                <a:ln w="6350">
                  <a:solidFill>
                    <a:srgbClr val="FDE9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0" hangingPunct="0">
                    <a:buClrTx/>
                    <a:buSzTx/>
                  </a:pPr>
                  <a:r>
                    <a:rPr lang="en-US">
                      <a:solidFill>
                        <a:schemeClr val="bg1"/>
                      </a:solidFill>
                    </a:rPr>
                    <a:t>Control It</a:t>
                  </a:r>
                </a:p>
              </p:txBody>
            </p:sp>
            <p:sp>
              <p:nvSpPr>
                <p:cNvPr id="81930" name="Text Box 2058"/>
                <p:cNvSpPr txBox="1">
                  <a:spLocks noChangeArrowheads="1"/>
                </p:cNvSpPr>
                <p:nvPr/>
              </p:nvSpPr>
              <p:spPr bwMode="auto">
                <a:xfrm>
                  <a:off x="2256" y="2707"/>
                  <a:ext cx="1152" cy="345"/>
                </a:xfrm>
                <a:prstGeom prst="rect">
                  <a:avLst/>
                </a:prstGeom>
                <a:solidFill>
                  <a:srgbClr val="99FFFF"/>
                </a:solidFill>
                <a:ln w="6350">
                  <a:solidFill>
                    <a:srgbClr val="FDE9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0" hangingPunct="0">
                    <a:buClrTx/>
                    <a:buSzTx/>
                  </a:pPr>
                  <a:r>
                    <a:rPr lang="en-US">
                      <a:solidFill>
                        <a:schemeClr val="bg1"/>
                      </a:solidFill>
                    </a:rPr>
                    <a:t>Share or</a:t>
                  </a:r>
                </a:p>
                <a:p>
                  <a:pPr algn="ctr" eaLnBrk="0" hangingPunct="0">
                    <a:buClrTx/>
                    <a:buSzTx/>
                  </a:pPr>
                  <a:r>
                    <a:rPr lang="en-US">
                      <a:solidFill>
                        <a:schemeClr val="bg1"/>
                      </a:solidFill>
                    </a:rPr>
                    <a:t>Transfer It</a:t>
                  </a:r>
                </a:p>
              </p:txBody>
            </p:sp>
            <p:sp>
              <p:nvSpPr>
                <p:cNvPr id="81931" name="Text Box 2059"/>
                <p:cNvSpPr txBox="1">
                  <a:spLocks noChangeArrowheads="1"/>
                </p:cNvSpPr>
                <p:nvPr/>
              </p:nvSpPr>
              <p:spPr bwMode="auto">
                <a:xfrm>
                  <a:off x="2256" y="3399"/>
                  <a:ext cx="1152" cy="345"/>
                </a:xfrm>
                <a:prstGeom prst="rect">
                  <a:avLst/>
                </a:prstGeom>
                <a:solidFill>
                  <a:srgbClr val="99FFFF"/>
                </a:solidFill>
                <a:ln w="6350">
                  <a:solidFill>
                    <a:srgbClr val="FDE9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0" hangingPunct="0">
                    <a:buClrTx/>
                    <a:buSzTx/>
                  </a:pPr>
                  <a:r>
                    <a:rPr lang="en-US">
                      <a:solidFill>
                        <a:schemeClr val="bg1"/>
                      </a:solidFill>
                    </a:rPr>
                    <a:t>Diversify or</a:t>
                  </a:r>
                </a:p>
                <a:p>
                  <a:pPr algn="ctr" eaLnBrk="0" hangingPunct="0">
                    <a:buClrTx/>
                    <a:buSzTx/>
                  </a:pPr>
                  <a:r>
                    <a:rPr lang="en-US">
                      <a:solidFill>
                        <a:schemeClr val="bg1"/>
                      </a:solidFill>
                    </a:rPr>
                    <a:t>Avoid It</a:t>
                  </a:r>
                </a:p>
              </p:txBody>
            </p:sp>
          </p:grpSp>
          <p:sp>
            <p:nvSpPr>
              <p:cNvPr id="81924" name="Rectangle 2052"/>
              <p:cNvSpPr>
                <a:spLocks noChangeArrowheads="1"/>
              </p:cNvSpPr>
              <p:nvPr/>
            </p:nvSpPr>
            <p:spPr bwMode="auto">
              <a:xfrm>
                <a:off x="2184" y="1085"/>
                <a:ext cx="1440" cy="691"/>
              </a:xfrm>
              <a:prstGeom prst="rect">
                <a:avLst/>
              </a:prstGeom>
              <a:solidFill>
                <a:srgbClr val="99FFFF"/>
              </a:solidFill>
              <a:ln w="6350">
                <a:solidFill>
                  <a:srgbClr val="FDE9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buClrTx/>
                  <a:buSzTx/>
                </a:pPr>
                <a:r>
                  <a:rPr lang="en-US" sz="2400" b="1">
                    <a:solidFill>
                      <a:schemeClr val="bg1"/>
                    </a:solidFill>
                  </a:rPr>
                  <a:t>Risk</a:t>
                </a:r>
              </a:p>
              <a:p>
                <a:pPr algn="ctr" eaLnBrk="0" hangingPunct="0">
                  <a:buClrTx/>
                  <a:buSzTx/>
                </a:pPr>
                <a:r>
                  <a:rPr lang="en-US" sz="2400" b="1">
                    <a:solidFill>
                      <a:schemeClr val="bg1"/>
                    </a:solidFill>
                  </a:rPr>
                  <a:t>Management</a:t>
                </a:r>
              </a:p>
            </p:txBody>
          </p:sp>
        </p:grpSp>
        <p:grpSp>
          <p:nvGrpSpPr>
            <p:cNvPr id="81984" name="Group 2112"/>
            <p:cNvGrpSpPr>
              <a:grpSpLocks/>
            </p:cNvGrpSpPr>
            <p:nvPr/>
          </p:nvGrpSpPr>
          <p:grpSpPr bwMode="auto">
            <a:xfrm>
              <a:off x="3936" y="1085"/>
              <a:ext cx="1440" cy="2659"/>
              <a:chOff x="3936" y="1085"/>
              <a:chExt cx="1440" cy="2659"/>
            </a:xfrm>
          </p:grpSpPr>
          <p:grpSp>
            <p:nvGrpSpPr>
              <p:cNvPr id="81973" name="Group 2101"/>
              <p:cNvGrpSpPr>
                <a:grpSpLocks/>
              </p:cNvGrpSpPr>
              <p:nvPr/>
            </p:nvGrpSpPr>
            <p:grpSpPr bwMode="auto">
              <a:xfrm>
                <a:off x="4680" y="1536"/>
                <a:ext cx="0" cy="1866"/>
                <a:chOff x="960" y="1536"/>
                <a:chExt cx="0" cy="1866"/>
              </a:xfrm>
            </p:grpSpPr>
            <p:sp>
              <p:nvSpPr>
                <p:cNvPr id="81974" name="Line 2102"/>
                <p:cNvSpPr>
                  <a:spLocks noChangeShapeType="1"/>
                </p:cNvSpPr>
                <p:nvPr/>
              </p:nvSpPr>
              <p:spPr bwMode="auto">
                <a:xfrm>
                  <a:off x="960" y="3024"/>
                  <a:ext cx="0" cy="378"/>
                </a:xfrm>
                <a:prstGeom prst="line">
                  <a:avLst/>
                </a:prstGeom>
                <a:noFill/>
                <a:ln w="63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endParaRPr lang="id-ID"/>
                </a:p>
              </p:txBody>
            </p:sp>
            <p:sp>
              <p:nvSpPr>
                <p:cNvPr id="81975" name="Line 2103"/>
                <p:cNvSpPr>
                  <a:spLocks noChangeShapeType="1"/>
                </p:cNvSpPr>
                <p:nvPr/>
              </p:nvSpPr>
              <p:spPr bwMode="auto">
                <a:xfrm>
                  <a:off x="960" y="2304"/>
                  <a:ext cx="0" cy="402"/>
                </a:xfrm>
                <a:prstGeom prst="line">
                  <a:avLst/>
                </a:prstGeom>
                <a:noFill/>
                <a:ln w="63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endParaRPr lang="id-ID"/>
                </a:p>
              </p:txBody>
            </p:sp>
            <p:sp>
              <p:nvSpPr>
                <p:cNvPr id="81976" name="Line 2104"/>
                <p:cNvSpPr>
                  <a:spLocks noChangeShapeType="1"/>
                </p:cNvSpPr>
                <p:nvPr/>
              </p:nvSpPr>
              <p:spPr bwMode="auto">
                <a:xfrm>
                  <a:off x="960" y="1536"/>
                  <a:ext cx="0" cy="474"/>
                </a:xfrm>
                <a:prstGeom prst="line">
                  <a:avLst/>
                </a:prstGeom>
                <a:noFill/>
                <a:ln w="63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endParaRPr lang="id-ID"/>
                </a:p>
              </p:txBody>
            </p:sp>
          </p:grpSp>
          <p:grpSp>
            <p:nvGrpSpPr>
              <p:cNvPr id="81954" name="Group 2082"/>
              <p:cNvGrpSpPr>
                <a:grpSpLocks/>
              </p:cNvGrpSpPr>
              <p:nvPr/>
            </p:nvGrpSpPr>
            <p:grpSpPr bwMode="auto">
              <a:xfrm>
                <a:off x="4080" y="2016"/>
                <a:ext cx="1152" cy="1728"/>
                <a:chOff x="4104" y="2016"/>
                <a:chExt cx="1152" cy="1728"/>
              </a:xfrm>
            </p:grpSpPr>
            <p:sp>
              <p:nvSpPr>
                <p:cNvPr id="81932" name="Text Box 2060"/>
                <p:cNvSpPr txBox="1">
                  <a:spLocks noChangeArrowheads="1"/>
                </p:cNvSpPr>
                <p:nvPr/>
              </p:nvSpPr>
              <p:spPr bwMode="auto">
                <a:xfrm>
                  <a:off x="4104" y="2016"/>
                  <a:ext cx="1152" cy="345"/>
                </a:xfrm>
                <a:prstGeom prst="rect">
                  <a:avLst/>
                </a:prstGeom>
                <a:solidFill>
                  <a:srgbClr val="FDE997"/>
                </a:solidFill>
                <a:ln w="63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0" hangingPunct="0">
                    <a:buClrTx/>
                    <a:buSzTx/>
                  </a:pPr>
                  <a:r>
                    <a:rPr lang="en-US">
                      <a:solidFill>
                        <a:schemeClr val="bg1"/>
                      </a:solidFill>
                    </a:rPr>
                    <a:t>Process</a:t>
                  </a:r>
                </a:p>
                <a:p>
                  <a:pPr algn="ctr" eaLnBrk="0" hangingPunct="0">
                    <a:buClrTx/>
                    <a:buSzTx/>
                  </a:pPr>
                  <a:r>
                    <a:rPr lang="en-US">
                      <a:solidFill>
                        <a:schemeClr val="bg1"/>
                      </a:solidFill>
                    </a:rPr>
                    <a:t>Level</a:t>
                  </a:r>
                </a:p>
              </p:txBody>
            </p:sp>
            <p:sp>
              <p:nvSpPr>
                <p:cNvPr id="81933" name="Text Box 2061"/>
                <p:cNvSpPr txBox="1">
                  <a:spLocks noChangeArrowheads="1"/>
                </p:cNvSpPr>
                <p:nvPr/>
              </p:nvSpPr>
              <p:spPr bwMode="auto">
                <a:xfrm>
                  <a:off x="4104" y="2707"/>
                  <a:ext cx="1152" cy="345"/>
                </a:xfrm>
                <a:prstGeom prst="rect">
                  <a:avLst/>
                </a:prstGeom>
                <a:solidFill>
                  <a:srgbClr val="FDE997"/>
                </a:solidFill>
                <a:ln w="63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0" hangingPunct="0">
                    <a:buClrTx/>
                    <a:buSzTx/>
                  </a:pPr>
                  <a:r>
                    <a:rPr lang="en-US">
                      <a:solidFill>
                        <a:schemeClr val="bg1"/>
                      </a:solidFill>
                    </a:rPr>
                    <a:t>Activity</a:t>
                  </a:r>
                </a:p>
                <a:p>
                  <a:pPr algn="ctr" eaLnBrk="0" hangingPunct="0">
                    <a:buClrTx/>
                    <a:buSzTx/>
                  </a:pPr>
                  <a:r>
                    <a:rPr lang="en-US">
                      <a:solidFill>
                        <a:schemeClr val="bg1"/>
                      </a:solidFill>
                    </a:rPr>
                    <a:t>Level</a:t>
                  </a:r>
                </a:p>
              </p:txBody>
            </p:sp>
            <p:sp>
              <p:nvSpPr>
                <p:cNvPr id="81934" name="Text Box 2062"/>
                <p:cNvSpPr txBox="1">
                  <a:spLocks noChangeArrowheads="1"/>
                </p:cNvSpPr>
                <p:nvPr/>
              </p:nvSpPr>
              <p:spPr bwMode="auto">
                <a:xfrm>
                  <a:off x="4104" y="3399"/>
                  <a:ext cx="1152" cy="345"/>
                </a:xfrm>
                <a:prstGeom prst="rect">
                  <a:avLst/>
                </a:prstGeom>
                <a:solidFill>
                  <a:srgbClr val="FDE997"/>
                </a:solidFill>
                <a:ln w="63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0" hangingPunct="0">
                    <a:buClrTx/>
                    <a:buSzTx/>
                  </a:pPr>
                  <a:r>
                    <a:rPr lang="en-US">
                      <a:solidFill>
                        <a:schemeClr val="bg1"/>
                      </a:solidFill>
                    </a:rPr>
                    <a:t>Entity Level</a:t>
                  </a:r>
                </a:p>
              </p:txBody>
            </p:sp>
          </p:grpSp>
          <p:sp>
            <p:nvSpPr>
              <p:cNvPr id="81925" name="Rectangle 2053"/>
              <p:cNvSpPr>
                <a:spLocks noChangeArrowheads="1"/>
              </p:cNvSpPr>
              <p:nvPr/>
            </p:nvSpPr>
            <p:spPr bwMode="auto">
              <a:xfrm>
                <a:off x="3936" y="1085"/>
                <a:ext cx="1440" cy="691"/>
              </a:xfrm>
              <a:prstGeom prst="rect">
                <a:avLst/>
              </a:prstGeom>
              <a:solidFill>
                <a:srgbClr val="FDE997"/>
              </a:solidFill>
              <a:ln w="63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buClrTx/>
                  <a:buSzTx/>
                </a:pPr>
                <a:r>
                  <a:rPr lang="en-US" sz="2400" b="1">
                    <a:solidFill>
                      <a:schemeClr val="bg1"/>
                    </a:solidFill>
                  </a:rPr>
                  <a:t>Risk</a:t>
                </a:r>
              </a:p>
              <a:p>
                <a:pPr algn="ctr" eaLnBrk="0" hangingPunct="0">
                  <a:buClrTx/>
                  <a:buSzTx/>
                </a:pPr>
                <a:r>
                  <a:rPr lang="en-US" sz="2400" b="1">
                    <a:solidFill>
                      <a:schemeClr val="bg1"/>
                    </a:solidFill>
                  </a:rPr>
                  <a:t>Monitoring</a:t>
                </a:r>
                <a:r>
                  <a:rPr lang="en-US" sz="2400">
                    <a:solidFill>
                      <a:schemeClr val="bg1"/>
                    </a:solidFill>
                  </a:rPr>
                  <a:t> </a:t>
                </a:r>
              </a:p>
            </p:txBody>
          </p:sp>
        </p:grpSp>
        <p:grpSp>
          <p:nvGrpSpPr>
            <p:cNvPr id="81979" name="Group 2107"/>
            <p:cNvGrpSpPr>
              <a:grpSpLocks/>
            </p:cNvGrpSpPr>
            <p:nvPr/>
          </p:nvGrpSpPr>
          <p:grpSpPr bwMode="auto">
            <a:xfrm>
              <a:off x="432" y="1085"/>
              <a:ext cx="1440" cy="2659"/>
              <a:chOff x="320" y="1085"/>
              <a:chExt cx="1440" cy="2659"/>
            </a:xfrm>
          </p:grpSpPr>
          <p:grpSp>
            <p:nvGrpSpPr>
              <p:cNvPr id="81977" name="Group 2105"/>
              <p:cNvGrpSpPr>
                <a:grpSpLocks/>
              </p:cNvGrpSpPr>
              <p:nvPr/>
            </p:nvGrpSpPr>
            <p:grpSpPr bwMode="auto">
              <a:xfrm>
                <a:off x="464" y="1536"/>
                <a:ext cx="1152" cy="2208"/>
                <a:chOff x="384" y="1536"/>
                <a:chExt cx="1152" cy="2208"/>
              </a:xfrm>
            </p:grpSpPr>
            <p:grpSp>
              <p:nvGrpSpPr>
                <p:cNvPr id="81968" name="Group 2096"/>
                <p:cNvGrpSpPr>
                  <a:grpSpLocks/>
                </p:cNvGrpSpPr>
                <p:nvPr/>
              </p:nvGrpSpPr>
              <p:grpSpPr bwMode="auto">
                <a:xfrm>
                  <a:off x="960" y="1536"/>
                  <a:ext cx="0" cy="1866"/>
                  <a:chOff x="960" y="1536"/>
                  <a:chExt cx="0" cy="1866"/>
                </a:xfrm>
              </p:grpSpPr>
              <p:sp>
                <p:nvSpPr>
                  <p:cNvPr id="81940" name="Line 2068"/>
                  <p:cNvSpPr>
                    <a:spLocks noChangeShapeType="1"/>
                  </p:cNvSpPr>
                  <p:nvPr/>
                </p:nvSpPr>
                <p:spPr bwMode="auto">
                  <a:xfrm>
                    <a:off x="960" y="3024"/>
                    <a:ext cx="0" cy="378"/>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endParaRPr lang="id-ID"/>
                  </a:p>
                </p:txBody>
              </p:sp>
              <p:sp>
                <p:nvSpPr>
                  <p:cNvPr id="81957" name="Line 2085"/>
                  <p:cNvSpPr>
                    <a:spLocks noChangeShapeType="1"/>
                  </p:cNvSpPr>
                  <p:nvPr/>
                </p:nvSpPr>
                <p:spPr bwMode="auto">
                  <a:xfrm>
                    <a:off x="960" y="2304"/>
                    <a:ext cx="0" cy="402"/>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endParaRPr lang="id-ID"/>
                  </a:p>
                </p:txBody>
              </p:sp>
              <p:sp>
                <p:nvSpPr>
                  <p:cNvPr id="81958" name="Line 2086"/>
                  <p:cNvSpPr>
                    <a:spLocks noChangeShapeType="1"/>
                  </p:cNvSpPr>
                  <p:nvPr/>
                </p:nvSpPr>
                <p:spPr bwMode="auto">
                  <a:xfrm>
                    <a:off x="960" y="1536"/>
                    <a:ext cx="0" cy="474"/>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endParaRPr lang="id-ID"/>
                  </a:p>
                </p:txBody>
              </p:sp>
            </p:grpSp>
            <p:grpSp>
              <p:nvGrpSpPr>
                <p:cNvPr id="81955" name="Group 2083"/>
                <p:cNvGrpSpPr>
                  <a:grpSpLocks/>
                </p:cNvGrpSpPr>
                <p:nvPr/>
              </p:nvGrpSpPr>
              <p:grpSpPr bwMode="auto">
                <a:xfrm>
                  <a:off x="384" y="2016"/>
                  <a:ext cx="1152" cy="1728"/>
                  <a:chOff x="384" y="2016"/>
                  <a:chExt cx="1152" cy="1728"/>
                </a:xfrm>
              </p:grpSpPr>
              <p:sp>
                <p:nvSpPr>
                  <p:cNvPr id="81926" name="Text Box 2054"/>
                  <p:cNvSpPr txBox="1">
                    <a:spLocks noChangeArrowheads="1"/>
                  </p:cNvSpPr>
                  <p:nvPr/>
                </p:nvSpPr>
                <p:spPr bwMode="auto">
                  <a:xfrm>
                    <a:off x="384" y="2016"/>
                    <a:ext cx="1152" cy="345"/>
                  </a:xfrm>
                  <a:prstGeom prst="rect">
                    <a:avLst/>
                  </a:prstGeom>
                  <a:solidFill>
                    <a:schemeClr val="tx2"/>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0" hangingPunct="0">
                      <a:buClrTx/>
                      <a:buSzTx/>
                    </a:pPr>
                    <a:r>
                      <a:rPr lang="en-US">
                        <a:solidFill>
                          <a:schemeClr val="bg1"/>
                        </a:solidFill>
                      </a:rPr>
                      <a:t>Identification</a:t>
                    </a:r>
                  </a:p>
                </p:txBody>
              </p:sp>
              <p:sp>
                <p:nvSpPr>
                  <p:cNvPr id="81927" name="Text Box 2055"/>
                  <p:cNvSpPr txBox="1">
                    <a:spLocks noChangeArrowheads="1"/>
                  </p:cNvSpPr>
                  <p:nvPr/>
                </p:nvSpPr>
                <p:spPr bwMode="auto">
                  <a:xfrm>
                    <a:off x="384" y="2707"/>
                    <a:ext cx="1152" cy="345"/>
                  </a:xfrm>
                  <a:prstGeom prst="rect">
                    <a:avLst/>
                  </a:prstGeom>
                  <a:solidFill>
                    <a:schemeClr val="tx2"/>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0" hangingPunct="0">
                      <a:buClrTx/>
                      <a:buSzTx/>
                    </a:pPr>
                    <a:r>
                      <a:rPr lang="en-US">
                        <a:solidFill>
                          <a:schemeClr val="bg1"/>
                        </a:solidFill>
                        <a:latin typeface="Verdana" panose="020B0604030504040204" pitchFamily="34" charset="0"/>
                      </a:rPr>
                      <a:t>Measurement</a:t>
                    </a:r>
                  </a:p>
                </p:txBody>
              </p:sp>
              <p:sp>
                <p:nvSpPr>
                  <p:cNvPr id="81928" name="Text Box 2056"/>
                  <p:cNvSpPr txBox="1">
                    <a:spLocks noChangeArrowheads="1"/>
                  </p:cNvSpPr>
                  <p:nvPr/>
                </p:nvSpPr>
                <p:spPr bwMode="auto">
                  <a:xfrm>
                    <a:off x="384" y="3399"/>
                    <a:ext cx="1152" cy="345"/>
                  </a:xfrm>
                  <a:prstGeom prst="rect">
                    <a:avLst/>
                  </a:prstGeom>
                  <a:solidFill>
                    <a:schemeClr val="tx2"/>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eaLnBrk="0" hangingPunct="0">
                      <a:buClrTx/>
                      <a:buSzTx/>
                    </a:pPr>
                    <a:r>
                      <a:rPr lang="en-US">
                        <a:solidFill>
                          <a:schemeClr val="bg1"/>
                        </a:solidFill>
                      </a:rPr>
                      <a:t>Prioritization</a:t>
                    </a:r>
                  </a:p>
                </p:txBody>
              </p:sp>
            </p:grpSp>
          </p:grpSp>
          <p:sp>
            <p:nvSpPr>
              <p:cNvPr id="81923" name="Rectangle 2051"/>
              <p:cNvSpPr>
                <a:spLocks noChangeArrowheads="1"/>
              </p:cNvSpPr>
              <p:nvPr/>
            </p:nvSpPr>
            <p:spPr bwMode="auto">
              <a:xfrm>
                <a:off x="320" y="1085"/>
                <a:ext cx="1440" cy="691"/>
              </a:xfrm>
              <a:prstGeom prst="rect">
                <a:avLst/>
              </a:prstGeom>
              <a:solidFill>
                <a:schemeClr val="tx2"/>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buClrTx/>
                  <a:buSzTx/>
                </a:pPr>
                <a:r>
                  <a:rPr lang="en-US" sz="2400" b="1">
                    <a:solidFill>
                      <a:schemeClr val="bg1"/>
                    </a:solidFill>
                  </a:rPr>
                  <a:t>Risk</a:t>
                </a:r>
              </a:p>
              <a:p>
                <a:pPr algn="ctr" eaLnBrk="0" hangingPunct="0">
                  <a:buClrTx/>
                  <a:buSzTx/>
                </a:pPr>
                <a:r>
                  <a:rPr lang="en-US" sz="2400" b="1">
                    <a:solidFill>
                      <a:schemeClr val="bg1"/>
                    </a:solidFill>
                  </a:rPr>
                  <a:t>Assessment</a:t>
                </a:r>
              </a:p>
            </p:txBody>
          </p:sp>
        </p:grpSp>
      </p:grpSp>
      <p:sp>
        <p:nvSpPr>
          <p:cNvPr id="81922" name="Rectangle 2050"/>
          <p:cNvSpPr>
            <a:spLocks noChangeArrowheads="1"/>
          </p:cNvSpPr>
          <p:nvPr/>
        </p:nvSpPr>
        <p:spPr bwMode="auto">
          <a:xfrm>
            <a:off x="3028950" y="609600"/>
            <a:ext cx="5943600" cy="685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buClrTx/>
              <a:buSzTx/>
            </a:pPr>
            <a:endParaRPr lang="id-ID" sz="4000" b="1">
              <a:solidFill>
                <a:schemeClr val="tx2"/>
              </a:solidFill>
              <a:latin typeface="Verdana" panose="020B0604030504040204" pitchFamily="34" charset="0"/>
            </a:endParaRPr>
          </a:p>
        </p:txBody>
      </p:sp>
      <p:sp>
        <p:nvSpPr>
          <p:cNvPr id="81951" name="Rectangle 2079"/>
          <p:cNvSpPr>
            <a:spLocks noGrp="1" noChangeArrowheads="1"/>
          </p:cNvSpPr>
          <p:nvPr>
            <p:ph type="title" idx="4294967295"/>
          </p:nvPr>
        </p:nvSpPr>
        <p:spPr>
          <a:xfrm>
            <a:off x="3095625" y="638175"/>
            <a:ext cx="5791200" cy="685800"/>
          </a:xfrm>
        </p:spPr>
        <p:txBody>
          <a:bodyPr>
            <a:normAutofit fontScale="90000"/>
          </a:bodyPr>
          <a:lstStyle/>
          <a:p>
            <a:pPr algn="ctr"/>
            <a:r>
              <a:rPr lang="en-US"/>
              <a:t>Risk Analysis</a:t>
            </a:r>
          </a:p>
        </p:txBody>
      </p:sp>
      <p:sp>
        <p:nvSpPr>
          <p:cNvPr id="81950" name="Rectangle 2078"/>
          <p:cNvSpPr>
            <a:spLocks noChangeArrowheads="1"/>
          </p:cNvSpPr>
          <p:nvPr/>
        </p:nvSpPr>
        <p:spPr bwMode="auto">
          <a:xfrm>
            <a:off x="4267200" y="609600"/>
            <a:ext cx="3887788"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baseline="4000">
                <a:solidFill>
                  <a:schemeClr val="tx2"/>
                </a:solidFill>
                <a:latin typeface="Verdana" panose="020B0604030504040204" pitchFamily="34" charset="0"/>
              </a:defRPr>
            </a:lvl1pPr>
            <a:lvl2pPr>
              <a:defRPr sz="5400" b="1" baseline="4000">
                <a:solidFill>
                  <a:schemeClr val="tx2"/>
                </a:solidFill>
                <a:latin typeface="Verdana" panose="020B0604030504040204" pitchFamily="34" charset="0"/>
              </a:defRPr>
            </a:lvl2pPr>
            <a:lvl3pPr>
              <a:defRPr sz="5400" b="1" baseline="4000">
                <a:solidFill>
                  <a:schemeClr val="tx2"/>
                </a:solidFill>
                <a:latin typeface="Verdana" panose="020B0604030504040204" pitchFamily="34" charset="0"/>
              </a:defRPr>
            </a:lvl3pPr>
            <a:lvl4pPr>
              <a:defRPr sz="5400" b="1" baseline="4000">
                <a:solidFill>
                  <a:schemeClr val="tx2"/>
                </a:solidFill>
                <a:latin typeface="Verdana" panose="020B0604030504040204" pitchFamily="34" charset="0"/>
              </a:defRPr>
            </a:lvl4pPr>
            <a:lvl5pPr>
              <a:defRPr sz="5400" b="1" baseline="4000">
                <a:solidFill>
                  <a:schemeClr val="tx2"/>
                </a:solidFill>
                <a:latin typeface="Verdana" panose="020B0604030504040204" pitchFamily="34" charset="0"/>
              </a:defRPr>
            </a:lvl5pPr>
            <a:lvl6pPr marL="457200" fontAlgn="base">
              <a:spcBef>
                <a:spcPct val="0"/>
              </a:spcBef>
              <a:spcAft>
                <a:spcPct val="0"/>
              </a:spcAft>
              <a:defRPr sz="5400" b="1" baseline="4000">
                <a:solidFill>
                  <a:schemeClr val="tx2"/>
                </a:solidFill>
                <a:latin typeface="Verdana" panose="020B0604030504040204" pitchFamily="34" charset="0"/>
              </a:defRPr>
            </a:lvl6pPr>
            <a:lvl7pPr marL="914400" fontAlgn="base">
              <a:spcBef>
                <a:spcPct val="0"/>
              </a:spcBef>
              <a:spcAft>
                <a:spcPct val="0"/>
              </a:spcAft>
              <a:defRPr sz="5400" b="1" baseline="4000">
                <a:solidFill>
                  <a:schemeClr val="tx2"/>
                </a:solidFill>
                <a:latin typeface="Verdana" panose="020B0604030504040204" pitchFamily="34" charset="0"/>
              </a:defRPr>
            </a:lvl7pPr>
            <a:lvl8pPr marL="1371600" fontAlgn="base">
              <a:spcBef>
                <a:spcPct val="0"/>
              </a:spcBef>
              <a:spcAft>
                <a:spcPct val="0"/>
              </a:spcAft>
              <a:defRPr sz="5400" b="1" baseline="4000">
                <a:solidFill>
                  <a:schemeClr val="tx2"/>
                </a:solidFill>
                <a:latin typeface="Verdana" panose="020B0604030504040204" pitchFamily="34" charset="0"/>
              </a:defRPr>
            </a:lvl8pPr>
            <a:lvl9pPr marL="1828800" fontAlgn="base">
              <a:spcBef>
                <a:spcPct val="0"/>
              </a:spcBef>
              <a:spcAft>
                <a:spcPct val="0"/>
              </a:spcAft>
              <a:defRPr sz="5400" b="1" baseline="4000">
                <a:solidFill>
                  <a:schemeClr val="tx2"/>
                </a:solidFill>
                <a:latin typeface="Verdana" panose="020B0604030504040204" pitchFamily="34" charset="0"/>
              </a:defRPr>
            </a:lvl9pPr>
          </a:lstStyle>
          <a:p>
            <a:pPr>
              <a:buClrTx/>
              <a:buSzTx/>
            </a:pPr>
            <a:r>
              <a:rPr lang="en-US"/>
              <a:t/>
            </a:r>
            <a:br>
              <a:rPr lang="en-US"/>
            </a:br>
            <a:endParaRPr lang="en-US"/>
          </a:p>
        </p:txBody>
      </p:sp>
    </p:spTree>
    <p:extLst>
      <p:ext uri="{BB962C8B-B14F-4D97-AF65-F5344CB8AC3E}">
        <p14:creationId xmlns:p14="http://schemas.microsoft.com/office/powerpoint/2010/main" val="4204253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979614" y="455613"/>
            <a:ext cx="7769225" cy="1143000"/>
          </a:xfrm>
        </p:spPr>
        <p:txBody>
          <a:bodyPr/>
          <a:lstStyle/>
          <a:p>
            <a:r>
              <a:rPr lang="en-US"/>
              <a:t>DETERMINE RISK APPETITE</a:t>
            </a:r>
          </a:p>
        </p:txBody>
      </p:sp>
      <p:sp>
        <p:nvSpPr>
          <p:cNvPr id="84995" name="Rectangle 3"/>
          <p:cNvSpPr>
            <a:spLocks noGrp="1" noChangeArrowheads="1"/>
          </p:cNvSpPr>
          <p:nvPr>
            <p:ph type="body" idx="1"/>
          </p:nvPr>
        </p:nvSpPr>
        <p:spPr>
          <a:xfrm>
            <a:off x="2436814" y="1828801"/>
            <a:ext cx="7769225" cy="4570413"/>
          </a:xfrm>
        </p:spPr>
        <p:txBody>
          <a:bodyPr/>
          <a:lstStyle/>
          <a:p>
            <a:pPr>
              <a:buSzPct val="80000"/>
            </a:pPr>
            <a:r>
              <a:rPr lang="en-US" sz="2800" dirty="0">
                <a:solidFill>
                  <a:srgbClr val="002060"/>
                </a:solidFill>
              </a:rPr>
              <a:t>Risk appetite is the amount of risk — on a broad level — an entity is willing to accept in pursuit of value.</a:t>
            </a:r>
          </a:p>
          <a:p>
            <a:pPr>
              <a:buSzPct val="80000"/>
            </a:pPr>
            <a:endParaRPr lang="en-US" sz="2800" dirty="0">
              <a:solidFill>
                <a:srgbClr val="002060"/>
              </a:solidFill>
            </a:endParaRPr>
          </a:p>
          <a:p>
            <a:pPr>
              <a:buSzPct val="80000"/>
            </a:pPr>
            <a:r>
              <a:rPr lang="en-US" sz="2800" dirty="0">
                <a:solidFill>
                  <a:srgbClr val="002060"/>
                </a:solidFill>
              </a:rPr>
              <a:t>Use quantitative or qualitative terms (e.g. earnings at risk vs. reputation risk), and consider risk tolerance (range of acceptable variation).</a:t>
            </a:r>
          </a:p>
          <a:p>
            <a:pPr>
              <a:buSzPct val="80000"/>
            </a:pPr>
            <a:endParaRPr lang="en-US" sz="2800" dirty="0">
              <a:solidFill>
                <a:srgbClr val="002060"/>
              </a:solidFill>
            </a:endParaRPr>
          </a:p>
        </p:txBody>
      </p:sp>
    </p:spTree>
    <p:extLst>
      <p:ext uri="{BB962C8B-B14F-4D97-AF65-F5344CB8AC3E}">
        <p14:creationId xmlns:p14="http://schemas.microsoft.com/office/powerpoint/2010/main" val="300092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3"/>
          <p:cNvSpPr>
            <a:spLocks noGrp="1" noChangeArrowheads="1"/>
          </p:cNvSpPr>
          <p:nvPr>
            <p:ph type="body" idx="1"/>
          </p:nvPr>
        </p:nvSpPr>
        <p:spPr>
          <a:xfrm>
            <a:off x="2436814" y="1827213"/>
            <a:ext cx="7769225" cy="4570412"/>
          </a:xfrm>
        </p:spPr>
        <p:txBody>
          <a:bodyPr>
            <a:normAutofit/>
          </a:bodyPr>
          <a:lstStyle/>
          <a:p>
            <a:pPr>
              <a:lnSpc>
                <a:spcPct val="90000"/>
              </a:lnSpc>
              <a:buFontTx/>
              <a:buNone/>
            </a:pPr>
            <a:r>
              <a:rPr lang="en-US" sz="2400" dirty="0">
                <a:solidFill>
                  <a:srgbClr val="002060"/>
                </a:solidFill>
              </a:rPr>
              <a:t>Key questions:</a:t>
            </a:r>
          </a:p>
          <a:p>
            <a:pPr>
              <a:lnSpc>
                <a:spcPct val="90000"/>
              </a:lnSpc>
              <a:buFontTx/>
              <a:buNone/>
            </a:pPr>
            <a:endParaRPr lang="en-US" sz="2400" dirty="0">
              <a:solidFill>
                <a:srgbClr val="002060"/>
              </a:solidFill>
            </a:endParaRPr>
          </a:p>
          <a:p>
            <a:pPr lvl="1">
              <a:lnSpc>
                <a:spcPct val="90000"/>
              </a:lnSpc>
              <a:buSzPct val="80000"/>
              <a:buFontTx/>
              <a:buChar char="•"/>
            </a:pPr>
            <a:r>
              <a:rPr lang="en-US" sz="2400" dirty="0">
                <a:solidFill>
                  <a:srgbClr val="002060"/>
                </a:solidFill>
              </a:rPr>
              <a:t>What risks will the organization not accept? </a:t>
            </a:r>
            <a:br>
              <a:rPr lang="en-US" sz="2400" dirty="0">
                <a:solidFill>
                  <a:srgbClr val="002060"/>
                </a:solidFill>
              </a:rPr>
            </a:br>
            <a:r>
              <a:rPr lang="en-US" sz="2400" i="1" dirty="0">
                <a:solidFill>
                  <a:srgbClr val="002060"/>
                </a:solidFill>
              </a:rPr>
              <a:t>(e.g. environmental or quality compromises)</a:t>
            </a:r>
            <a:r>
              <a:rPr lang="en-US" sz="2400" dirty="0">
                <a:solidFill>
                  <a:srgbClr val="002060"/>
                </a:solidFill>
              </a:rPr>
              <a:t/>
            </a:r>
            <a:br>
              <a:rPr lang="en-US" sz="2400" dirty="0">
                <a:solidFill>
                  <a:srgbClr val="002060"/>
                </a:solidFill>
              </a:rPr>
            </a:br>
            <a:endParaRPr lang="en-US" sz="2400" dirty="0">
              <a:solidFill>
                <a:srgbClr val="002060"/>
              </a:solidFill>
            </a:endParaRPr>
          </a:p>
          <a:p>
            <a:pPr lvl="1">
              <a:lnSpc>
                <a:spcPct val="90000"/>
              </a:lnSpc>
              <a:buSzPct val="80000"/>
              <a:buFontTx/>
              <a:buChar char="•"/>
            </a:pPr>
            <a:r>
              <a:rPr lang="en-US" sz="2400" dirty="0">
                <a:solidFill>
                  <a:srgbClr val="002060"/>
                </a:solidFill>
              </a:rPr>
              <a:t>What risks will the organization take on new initiatives? </a:t>
            </a:r>
            <a:br>
              <a:rPr lang="en-US" sz="2400" dirty="0">
                <a:solidFill>
                  <a:srgbClr val="002060"/>
                </a:solidFill>
              </a:rPr>
            </a:br>
            <a:r>
              <a:rPr lang="en-US" sz="2400" i="1" dirty="0">
                <a:solidFill>
                  <a:srgbClr val="002060"/>
                </a:solidFill>
              </a:rPr>
              <a:t>(e.g. new product lines)</a:t>
            </a:r>
            <a:br>
              <a:rPr lang="en-US" sz="2400" i="1" dirty="0">
                <a:solidFill>
                  <a:srgbClr val="002060"/>
                </a:solidFill>
              </a:rPr>
            </a:br>
            <a:endParaRPr lang="en-US" sz="2400" i="1" dirty="0">
              <a:solidFill>
                <a:srgbClr val="002060"/>
              </a:solidFill>
            </a:endParaRPr>
          </a:p>
          <a:p>
            <a:pPr lvl="1">
              <a:lnSpc>
                <a:spcPct val="90000"/>
              </a:lnSpc>
              <a:buSzPct val="80000"/>
              <a:buFontTx/>
              <a:buChar char="•"/>
            </a:pPr>
            <a:r>
              <a:rPr lang="en-US" sz="2400" dirty="0">
                <a:solidFill>
                  <a:srgbClr val="002060"/>
                </a:solidFill>
              </a:rPr>
              <a:t>What risks will the organization accept for competing objectives?</a:t>
            </a:r>
            <a:r>
              <a:rPr lang="en-US" sz="2400" i="1" dirty="0">
                <a:solidFill>
                  <a:srgbClr val="002060"/>
                </a:solidFill>
              </a:rPr>
              <a:t> </a:t>
            </a:r>
            <a:br>
              <a:rPr lang="en-US" sz="2400" i="1" dirty="0">
                <a:solidFill>
                  <a:srgbClr val="002060"/>
                </a:solidFill>
              </a:rPr>
            </a:br>
            <a:r>
              <a:rPr lang="en-US" sz="2400" i="1" dirty="0">
                <a:solidFill>
                  <a:srgbClr val="002060"/>
                </a:solidFill>
              </a:rPr>
              <a:t>(e.g. gross profit vs. market share?)</a:t>
            </a:r>
          </a:p>
        </p:txBody>
      </p:sp>
      <p:sp>
        <p:nvSpPr>
          <p:cNvPr id="251909" name="Rectangle 5"/>
          <p:cNvSpPr>
            <a:spLocks noGrp="1" noChangeArrowheads="1"/>
          </p:cNvSpPr>
          <p:nvPr>
            <p:ph type="title"/>
          </p:nvPr>
        </p:nvSpPr>
        <p:spPr>
          <a:xfrm>
            <a:off x="1979614" y="455613"/>
            <a:ext cx="7769225" cy="1143000"/>
          </a:xfrm>
          <a:noFill/>
          <a:ln/>
        </p:spPr>
        <p:txBody>
          <a:bodyPr/>
          <a:lstStyle/>
          <a:p>
            <a:r>
              <a:rPr lang="en-US"/>
              <a:t>DETERMINE RISK APPETITE</a:t>
            </a:r>
          </a:p>
        </p:txBody>
      </p:sp>
    </p:spTree>
    <p:extLst>
      <p:ext uri="{BB962C8B-B14F-4D97-AF65-F5344CB8AC3E}">
        <p14:creationId xmlns:p14="http://schemas.microsoft.com/office/powerpoint/2010/main" val="4017347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2436814" y="1827213"/>
            <a:ext cx="8078787" cy="4570412"/>
          </a:xfrm>
        </p:spPr>
        <p:txBody>
          <a:bodyPr>
            <a:normAutofit lnSpcReduction="10000"/>
          </a:bodyPr>
          <a:lstStyle/>
          <a:p>
            <a:pPr>
              <a:buSzPct val="80000"/>
            </a:pPr>
            <a:r>
              <a:rPr lang="en-US" sz="2800" dirty="0">
                <a:solidFill>
                  <a:srgbClr val="002060"/>
                </a:solidFill>
              </a:rPr>
              <a:t>Quantification of risk exposure</a:t>
            </a:r>
            <a:br>
              <a:rPr lang="en-US" sz="2800" dirty="0">
                <a:solidFill>
                  <a:srgbClr val="002060"/>
                </a:solidFill>
              </a:rPr>
            </a:br>
            <a:endParaRPr lang="en-US" sz="2800" dirty="0">
              <a:solidFill>
                <a:srgbClr val="002060"/>
              </a:solidFill>
            </a:endParaRPr>
          </a:p>
          <a:p>
            <a:pPr>
              <a:buSzPct val="80000"/>
            </a:pPr>
            <a:r>
              <a:rPr lang="en-US" sz="2800" dirty="0">
                <a:solidFill>
                  <a:srgbClr val="002060"/>
                </a:solidFill>
              </a:rPr>
              <a:t>Options available:</a:t>
            </a:r>
          </a:p>
          <a:p>
            <a:pPr>
              <a:buSzPct val="80000"/>
              <a:buFontTx/>
              <a:buNone/>
            </a:pPr>
            <a:r>
              <a:rPr lang="en-US" sz="2800" dirty="0">
                <a:solidFill>
                  <a:srgbClr val="002060"/>
                </a:solidFill>
                <a:cs typeface="Arial" panose="020B0604020202020204" pitchFamily="34" charset="0"/>
              </a:rPr>
              <a:t>		- </a:t>
            </a:r>
            <a:r>
              <a:rPr lang="en-US" sz="2800" dirty="0">
                <a:solidFill>
                  <a:srgbClr val="002060"/>
                </a:solidFill>
              </a:rPr>
              <a:t>Accept = monitor</a:t>
            </a:r>
          </a:p>
          <a:p>
            <a:pPr>
              <a:buSzPct val="80000"/>
              <a:buFontTx/>
              <a:buNone/>
            </a:pPr>
            <a:r>
              <a:rPr lang="en-US" sz="2800" dirty="0">
                <a:solidFill>
                  <a:srgbClr val="002060"/>
                </a:solidFill>
                <a:cs typeface="Arial" panose="020B0604020202020204" pitchFamily="34" charset="0"/>
              </a:rPr>
              <a:t>		- </a:t>
            </a:r>
            <a:r>
              <a:rPr lang="en-US" sz="2800" dirty="0">
                <a:solidFill>
                  <a:srgbClr val="002060"/>
                </a:solidFill>
              </a:rPr>
              <a:t>Avoid = eliminate </a:t>
            </a:r>
            <a:r>
              <a:rPr lang="en-US" sz="2000" i="1" dirty="0">
                <a:solidFill>
                  <a:srgbClr val="002060"/>
                </a:solidFill>
              </a:rPr>
              <a:t>(get out of situation)</a:t>
            </a:r>
          </a:p>
          <a:p>
            <a:pPr>
              <a:buSzPct val="80000"/>
              <a:buFontTx/>
              <a:buNone/>
            </a:pPr>
            <a:r>
              <a:rPr lang="en-US" sz="2800" dirty="0">
                <a:solidFill>
                  <a:srgbClr val="002060"/>
                </a:solidFill>
                <a:cs typeface="Arial" panose="020B0604020202020204" pitchFamily="34" charset="0"/>
              </a:rPr>
              <a:t>		- </a:t>
            </a:r>
            <a:r>
              <a:rPr lang="en-US" sz="2800" dirty="0">
                <a:solidFill>
                  <a:srgbClr val="002060"/>
                </a:solidFill>
              </a:rPr>
              <a:t>Reduce = institute controls</a:t>
            </a:r>
          </a:p>
          <a:p>
            <a:pPr>
              <a:buSzPct val="80000"/>
              <a:buFontTx/>
              <a:buNone/>
            </a:pPr>
            <a:r>
              <a:rPr lang="en-US" sz="2800" dirty="0">
                <a:solidFill>
                  <a:srgbClr val="002060"/>
                </a:solidFill>
                <a:cs typeface="Arial" panose="020B0604020202020204" pitchFamily="34" charset="0"/>
              </a:rPr>
              <a:t>		- </a:t>
            </a:r>
            <a:r>
              <a:rPr lang="en-US" sz="2800" dirty="0">
                <a:solidFill>
                  <a:srgbClr val="002060"/>
                </a:solidFill>
              </a:rPr>
              <a:t>Share = partner with someone </a:t>
            </a:r>
          </a:p>
          <a:p>
            <a:pPr>
              <a:buSzPct val="80000"/>
              <a:buFontTx/>
              <a:buNone/>
            </a:pPr>
            <a:r>
              <a:rPr lang="en-US" sz="1600" i="1" dirty="0">
                <a:solidFill>
                  <a:srgbClr val="002060"/>
                </a:solidFill>
              </a:rPr>
              <a:t>							</a:t>
            </a:r>
            <a:r>
              <a:rPr lang="en-US" sz="2000" i="1" dirty="0">
                <a:solidFill>
                  <a:srgbClr val="002060"/>
                </a:solidFill>
              </a:rPr>
              <a:t>(e.g. insurance)</a:t>
            </a:r>
            <a:br>
              <a:rPr lang="en-US" sz="2000" i="1" dirty="0">
                <a:solidFill>
                  <a:srgbClr val="002060"/>
                </a:solidFill>
              </a:rPr>
            </a:br>
            <a:endParaRPr lang="en-US" sz="2000" i="1" dirty="0">
              <a:solidFill>
                <a:srgbClr val="002060"/>
              </a:solidFill>
            </a:endParaRPr>
          </a:p>
          <a:p>
            <a:pPr>
              <a:buSzPct val="80000"/>
            </a:pPr>
            <a:r>
              <a:rPr lang="en-US" sz="2800" dirty="0">
                <a:solidFill>
                  <a:srgbClr val="002060"/>
                </a:solidFill>
              </a:rPr>
              <a:t>Residual risk </a:t>
            </a:r>
            <a:r>
              <a:rPr lang="en-US" sz="2000" i="1" dirty="0">
                <a:solidFill>
                  <a:srgbClr val="002060"/>
                </a:solidFill>
              </a:rPr>
              <a:t>(unmitigated risk – e.g. shrinkage)</a:t>
            </a:r>
          </a:p>
        </p:txBody>
      </p:sp>
      <p:sp>
        <p:nvSpPr>
          <p:cNvPr id="87045" name="Rectangle 5"/>
          <p:cNvSpPr>
            <a:spLocks noGrp="1" noChangeArrowheads="1"/>
          </p:cNvSpPr>
          <p:nvPr>
            <p:ph type="title"/>
          </p:nvPr>
        </p:nvSpPr>
        <p:spPr>
          <a:xfrm>
            <a:off x="1979613" y="455613"/>
            <a:ext cx="7772400" cy="1143000"/>
          </a:xfrm>
        </p:spPr>
        <p:txBody>
          <a:bodyPr/>
          <a:lstStyle/>
          <a:p>
            <a:r>
              <a:rPr lang="en-US"/>
              <a:t>IDENTIFY RISK RESPONSES</a:t>
            </a:r>
          </a:p>
        </p:txBody>
      </p:sp>
    </p:spTree>
    <p:extLst>
      <p:ext uri="{BB962C8B-B14F-4D97-AF65-F5344CB8AC3E}">
        <p14:creationId xmlns:p14="http://schemas.microsoft.com/office/powerpoint/2010/main" val="204651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idx="1"/>
          </p:nvPr>
        </p:nvSpPr>
        <p:spPr>
          <a:xfrm>
            <a:off x="2436814" y="1371601"/>
            <a:ext cx="7769225" cy="5026025"/>
          </a:xfrm>
        </p:spPr>
        <p:txBody>
          <a:bodyPr>
            <a:normAutofit lnSpcReduction="10000"/>
          </a:bodyPr>
          <a:lstStyle/>
          <a:p>
            <a:pPr>
              <a:lnSpc>
                <a:spcPct val="90000"/>
              </a:lnSpc>
              <a:buSzPct val="80000"/>
            </a:pPr>
            <a:r>
              <a:rPr lang="en-US" sz="2400" dirty="0">
                <a:solidFill>
                  <a:srgbClr val="002060"/>
                </a:solidFill>
              </a:rPr>
              <a:t>Dashboard of risks and related responses </a:t>
            </a:r>
            <a:br>
              <a:rPr lang="en-US" sz="2400" dirty="0">
                <a:solidFill>
                  <a:srgbClr val="002060"/>
                </a:solidFill>
              </a:rPr>
            </a:br>
            <a:r>
              <a:rPr lang="en-US" sz="2400" dirty="0">
                <a:solidFill>
                  <a:srgbClr val="002060"/>
                </a:solidFill>
              </a:rPr>
              <a:t>(visual status of where key risks stand relative to risk tolerances) </a:t>
            </a:r>
            <a:br>
              <a:rPr lang="en-US" sz="2400" dirty="0">
                <a:solidFill>
                  <a:srgbClr val="002060"/>
                </a:solidFill>
              </a:rPr>
            </a:br>
            <a:endParaRPr lang="en-US" sz="2400" dirty="0">
              <a:solidFill>
                <a:srgbClr val="002060"/>
              </a:solidFill>
            </a:endParaRPr>
          </a:p>
          <a:p>
            <a:pPr>
              <a:lnSpc>
                <a:spcPct val="90000"/>
              </a:lnSpc>
              <a:buSzPct val="80000"/>
            </a:pPr>
            <a:r>
              <a:rPr lang="en-US" sz="2400" dirty="0">
                <a:solidFill>
                  <a:srgbClr val="002060"/>
                </a:solidFill>
              </a:rPr>
              <a:t>Flowcharts of processes with key controls noted</a:t>
            </a:r>
            <a:br>
              <a:rPr lang="en-US" sz="2400" dirty="0">
                <a:solidFill>
                  <a:srgbClr val="002060"/>
                </a:solidFill>
              </a:rPr>
            </a:br>
            <a:endParaRPr lang="en-US" sz="2400" dirty="0">
              <a:solidFill>
                <a:srgbClr val="002060"/>
              </a:solidFill>
            </a:endParaRPr>
          </a:p>
          <a:p>
            <a:pPr>
              <a:lnSpc>
                <a:spcPct val="90000"/>
              </a:lnSpc>
              <a:buSzPct val="80000"/>
            </a:pPr>
            <a:r>
              <a:rPr lang="en-US" sz="2400" dirty="0">
                <a:solidFill>
                  <a:srgbClr val="002060"/>
                </a:solidFill>
              </a:rPr>
              <a:t>Narratives of business objectives linked to operational risks and responses</a:t>
            </a:r>
            <a:br>
              <a:rPr lang="en-US" sz="2400" dirty="0">
                <a:solidFill>
                  <a:srgbClr val="002060"/>
                </a:solidFill>
              </a:rPr>
            </a:br>
            <a:endParaRPr lang="en-US" sz="2400" dirty="0">
              <a:solidFill>
                <a:srgbClr val="002060"/>
              </a:solidFill>
            </a:endParaRPr>
          </a:p>
          <a:p>
            <a:pPr>
              <a:lnSpc>
                <a:spcPct val="90000"/>
              </a:lnSpc>
              <a:buSzPct val="80000"/>
            </a:pPr>
            <a:r>
              <a:rPr lang="en-US" sz="2400" dirty="0">
                <a:solidFill>
                  <a:srgbClr val="002060"/>
                </a:solidFill>
              </a:rPr>
              <a:t>List of key risks to be monitored or used</a:t>
            </a:r>
            <a:br>
              <a:rPr lang="en-US" sz="2400" dirty="0">
                <a:solidFill>
                  <a:srgbClr val="002060"/>
                </a:solidFill>
              </a:rPr>
            </a:br>
            <a:endParaRPr lang="en-US" sz="2400" dirty="0">
              <a:solidFill>
                <a:srgbClr val="002060"/>
              </a:solidFill>
            </a:endParaRPr>
          </a:p>
          <a:p>
            <a:pPr>
              <a:lnSpc>
                <a:spcPct val="90000"/>
              </a:lnSpc>
              <a:buSzPct val="80000"/>
            </a:pPr>
            <a:r>
              <a:rPr lang="en-US" sz="2400" dirty="0">
                <a:solidFill>
                  <a:srgbClr val="002060"/>
                </a:solidFill>
              </a:rPr>
              <a:t>Management understanding of key business risk responsibility and communication of assignments</a:t>
            </a:r>
          </a:p>
        </p:txBody>
      </p:sp>
      <p:sp>
        <p:nvSpPr>
          <p:cNvPr id="94215" name="Rectangle 7"/>
          <p:cNvSpPr>
            <a:spLocks noGrp="1" noChangeArrowheads="1"/>
          </p:cNvSpPr>
          <p:nvPr>
            <p:ph type="title"/>
          </p:nvPr>
        </p:nvSpPr>
        <p:spPr>
          <a:xfrm>
            <a:off x="1979613" y="455613"/>
            <a:ext cx="7772400" cy="1143000"/>
          </a:xfrm>
        </p:spPr>
        <p:txBody>
          <a:bodyPr/>
          <a:lstStyle/>
          <a:p>
            <a:r>
              <a:rPr lang="en-US"/>
              <a:t>Communicate Results</a:t>
            </a:r>
          </a:p>
        </p:txBody>
      </p:sp>
    </p:spTree>
    <p:extLst>
      <p:ext uri="{BB962C8B-B14F-4D97-AF65-F5344CB8AC3E}">
        <p14:creationId xmlns:p14="http://schemas.microsoft.com/office/powerpoint/2010/main" val="289666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979614" y="455613"/>
            <a:ext cx="7769225" cy="1143000"/>
          </a:xfrm>
        </p:spPr>
        <p:txBody>
          <a:bodyPr/>
          <a:lstStyle/>
          <a:p>
            <a:r>
              <a:rPr lang="en-US"/>
              <a:t>Monitor</a:t>
            </a:r>
          </a:p>
        </p:txBody>
      </p:sp>
      <p:sp>
        <p:nvSpPr>
          <p:cNvPr id="97283" name="Rectangle 3"/>
          <p:cNvSpPr>
            <a:spLocks noGrp="1" noChangeArrowheads="1"/>
          </p:cNvSpPr>
          <p:nvPr>
            <p:ph type="body" idx="1"/>
          </p:nvPr>
        </p:nvSpPr>
        <p:spPr>
          <a:xfrm>
            <a:off x="2436814" y="1827213"/>
            <a:ext cx="8231187" cy="4570412"/>
          </a:xfrm>
        </p:spPr>
        <p:txBody>
          <a:bodyPr/>
          <a:lstStyle/>
          <a:p>
            <a:pPr>
              <a:buSzPct val="80000"/>
            </a:pPr>
            <a:r>
              <a:rPr lang="en-US" dirty="0">
                <a:solidFill>
                  <a:srgbClr val="002060"/>
                </a:solidFill>
              </a:rPr>
              <a:t>Collect and display information</a:t>
            </a:r>
            <a:br>
              <a:rPr lang="en-US" dirty="0">
                <a:solidFill>
                  <a:srgbClr val="002060"/>
                </a:solidFill>
              </a:rPr>
            </a:br>
            <a:endParaRPr lang="en-US" dirty="0">
              <a:solidFill>
                <a:srgbClr val="002060"/>
              </a:solidFill>
            </a:endParaRPr>
          </a:p>
          <a:p>
            <a:pPr>
              <a:buSzPct val="80000"/>
            </a:pPr>
            <a:r>
              <a:rPr lang="en-US" dirty="0">
                <a:solidFill>
                  <a:srgbClr val="002060"/>
                </a:solidFill>
              </a:rPr>
              <a:t>Perform analysis</a:t>
            </a:r>
          </a:p>
          <a:p>
            <a:pPr lvl="1">
              <a:buSzPct val="80000"/>
              <a:buFontTx/>
              <a:buNone/>
            </a:pPr>
            <a:r>
              <a:rPr lang="en-US" dirty="0">
                <a:solidFill>
                  <a:srgbClr val="002060"/>
                </a:solidFill>
              </a:rPr>
              <a:t>	- Risks are being properly addressed</a:t>
            </a:r>
          </a:p>
          <a:p>
            <a:pPr lvl="1">
              <a:buSzPct val="80000"/>
              <a:buFontTx/>
              <a:buNone/>
            </a:pPr>
            <a:r>
              <a:rPr lang="en-US" dirty="0">
                <a:solidFill>
                  <a:srgbClr val="002060"/>
                </a:solidFill>
              </a:rPr>
              <a:t>	- Controls are working to mitigate risks</a:t>
            </a:r>
          </a:p>
        </p:txBody>
      </p:sp>
    </p:spTree>
    <p:extLst>
      <p:ext uri="{BB962C8B-B14F-4D97-AF65-F5344CB8AC3E}">
        <p14:creationId xmlns:p14="http://schemas.microsoft.com/office/powerpoint/2010/main" val="302027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2575" y="1999566"/>
            <a:ext cx="6311155" cy="193899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id-ID" sz="2400" dirty="0"/>
              <a:t>a structured and disciplined approach</a:t>
            </a:r>
            <a:r>
              <a:rPr lang="id-ID" sz="2400" dirty="0" smtClean="0"/>
              <a:t>:</a:t>
            </a:r>
            <a:endParaRPr lang="en-GB" sz="2400" dirty="0" smtClean="0"/>
          </a:p>
          <a:p>
            <a:r>
              <a:rPr lang="id-ID" sz="2400" dirty="0" smtClean="0"/>
              <a:t>It </a:t>
            </a:r>
            <a:r>
              <a:rPr lang="id-ID" sz="2400" dirty="0"/>
              <a:t>aligns strategy, processes, technology, and knowledge with the purpose of evaluating and managing the uncertainties the enterprise faces as it creates </a:t>
            </a:r>
            <a:r>
              <a:rPr lang="id-ID" sz="2400" dirty="0" smtClean="0"/>
              <a:t>value</a:t>
            </a:r>
            <a:r>
              <a:rPr lang="en-GB" sz="2400" dirty="0" smtClean="0"/>
              <a:t> </a:t>
            </a:r>
            <a:endParaRPr lang="id-ID" sz="2400" dirty="0"/>
          </a:p>
        </p:txBody>
      </p:sp>
      <p:sp>
        <p:nvSpPr>
          <p:cNvPr id="3" name="Rectangle 2"/>
          <p:cNvSpPr/>
          <p:nvPr/>
        </p:nvSpPr>
        <p:spPr>
          <a:xfrm>
            <a:off x="6915244" y="4576487"/>
            <a:ext cx="4595438" cy="1477328"/>
          </a:xfrm>
          <a:prstGeom prst="rect">
            <a:avLst/>
          </a:prstGeom>
        </p:spPr>
        <p:txBody>
          <a:bodyPr wrap="square">
            <a:spAutoFit/>
          </a:bodyPr>
          <a:lstStyle/>
          <a:p>
            <a:r>
              <a:rPr lang="en-GB" i="1" dirty="0" smtClean="0"/>
              <a:t>I</a:t>
            </a:r>
            <a:r>
              <a:rPr lang="id-ID" i="1" dirty="0" smtClean="0"/>
              <a:t>t </a:t>
            </a:r>
            <a:r>
              <a:rPr lang="id-ID" i="1" dirty="0"/>
              <a:t>is a truly holistic, integrated, forward-looking, and process-oriented approach to managing all key business risks and opportunities—not just financial ones—with the intent of maximizing shareholder value as a whole. </a:t>
            </a:r>
          </a:p>
        </p:txBody>
      </p:sp>
      <p:sp>
        <p:nvSpPr>
          <p:cNvPr id="4" name="Rectangle 3"/>
          <p:cNvSpPr/>
          <p:nvPr/>
        </p:nvSpPr>
        <p:spPr>
          <a:xfrm>
            <a:off x="936362" y="1000410"/>
            <a:ext cx="6352188" cy="584775"/>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3200" b="1" dirty="0">
                <a:ln/>
                <a:solidFill>
                  <a:schemeClr val="accent4"/>
                </a:solidFill>
              </a:rPr>
              <a:t>ENTERPRISE RISK MANAGEMENT</a:t>
            </a:r>
            <a:endParaRPr lang="id-ID" sz="3200" b="1" dirty="0">
              <a:ln/>
              <a:solidFill>
                <a:schemeClr val="accent4"/>
              </a:solidFill>
            </a:endParaRPr>
          </a:p>
        </p:txBody>
      </p:sp>
    </p:spTree>
    <p:extLst>
      <p:ext uri="{BB962C8B-B14F-4D97-AF65-F5344CB8AC3E}">
        <p14:creationId xmlns:p14="http://schemas.microsoft.com/office/powerpoint/2010/main" val="2283398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3200400" y="1827213"/>
            <a:ext cx="7005638" cy="4570412"/>
          </a:xfrm>
        </p:spPr>
        <p:txBody>
          <a:bodyPr/>
          <a:lstStyle/>
          <a:p>
            <a:pPr>
              <a:buSzPct val="80000"/>
            </a:pPr>
            <a:r>
              <a:rPr lang="en-US" dirty="0">
                <a:solidFill>
                  <a:srgbClr val="002060"/>
                </a:solidFill>
              </a:rPr>
              <a:t>Accountability for risks</a:t>
            </a:r>
            <a:br>
              <a:rPr lang="en-US" dirty="0">
                <a:solidFill>
                  <a:srgbClr val="002060"/>
                </a:solidFill>
              </a:rPr>
            </a:br>
            <a:endParaRPr lang="en-US" dirty="0">
              <a:solidFill>
                <a:srgbClr val="002060"/>
              </a:solidFill>
            </a:endParaRPr>
          </a:p>
          <a:p>
            <a:pPr>
              <a:buSzPct val="80000"/>
            </a:pPr>
            <a:r>
              <a:rPr lang="en-US" dirty="0">
                <a:solidFill>
                  <a:srgbClr val="002060"/>
                </a:solidFill>
              </a:rPr>
              <a:t>Ownership</a:t>
            </a:r>
            <a:br>
              <a:rPr lang="en-US" dirty="0">
                <a:solidFill>
                  <a:srgbClr val="002060"/>
                </a:solidFill>
              </a:rPr>
            </a:br>
            <a:endParaRPr lang="en-US" dirty="0">
              <a:solidFill>
                <a:srgbClr val="002060"/>
              </a:solidFill>
            </a:endParaRPr>
          </a:p>
          <a:p>
            <a:pPr>
              <a:buSzPct val="80000"/>
            </a:pPr>
            <a:r>
              <a:rPr lang="en-US" dirty="0">
                <a:solidFill>
                  <a:srgbClr val="002060"/>
                </a:solidFill>
              </a:rPr>
              <a:t>Updates</a:t>
            </a:r>
          </a:p>
          <a:p>
            <a:pPr>
              <a:buSzPct val="80000"/>
              <a:buFontTx/>
              <a:buNone/>
            </a:pPr>
            <a:r>
              <a:rPr lang="en-US" sz="2000" dirty="0">
                <a:solidFill>
                  <a:srgbClr val="002060"/>
                </a:solidFill>
              </a:rPr>
              <a:t>		- </a:t>
            </a:r>
            <a:r>
              <a:rPr lang="en-US" sz="2800" dirty="0">
                <a:solidFill>
                  <a:srgbClr val="002060"/>
                </a:solidFill>
              </a:rPr>
              <a:t>Changes in business objectives</a:t>
            </a:r>
          </a:p>
          <a:p>
            <a:pPr>
              <a:buSzPct val="80000"/>
              <a:buFontTx/>
              <a:buNone/>
            </a:pPr>
            <a:r>
              <a:rPr lang="en-US" sz="2800" dirty="0">
                <a:solidFill>
                  <a:srgbClr val="002060"/>
                </a:solidFill>
              </a:rPr>
              <a:t>		- Changes in systems</a:t>
            </a:r>
          </a:p>
          <a:p>
            <a:pPr>
              <a:buSzPct val="80000"/>
              <a:buFontTx/>
              <a:buNone/>
            </a:pPr>
            <a:r>
              <a:rPr lang="en-US" sz="2800" dirty="0">
                <a:solidFill>
                  <a:srgbClr val="002060"/>
                </a:solidFill>
              </a:rPr>
              <a:t>		- Changes in processes</a:t>
            </a:r>
          </a:p>
        </p:txBody>
      </p:sp>
      <p:sp>
        <p:nvSpPr>
          <p:cNvPr id="104453" name="Rectangle 5"/>
          <p:cNvSpPr>
            <a:spLocks noGrp="1" noChangeArrowheads="1"/>
          </p:cNvSpPr>
          <p:nvPr>
            <p:ph type="title"/>
          </p:nvPr>
        </p:nvSpPr>
        <p:spPr>
          <a:xfrm>
            <a:off x="1979614" y="455613"/>
            <a:ext cx="7769225" cy="1143000"/>
          </a:xfrm>
          <a:noFill/>
          <a:ln/>
        </p:spPr>
        <p:txBody>
          <a:bodyPr>
            <a:normAutofit fontScale="90000"/>
          </a:bodyPr>
          <a:lstStyle/>
          <a:p>
            <a:r>
              <a:rPr lang="en-US">
                <a:cs typeface="Times New Roman" panose="02020603050405020304" pitchFamily="18" charset="0"/>
              </a:rPr>
              <a:t>Management Oversight &amp; Periodic Review</a:t>
            </a:r>
            <a:r>
              <a:rPr lang="en-US"/>
              <a:t> </a:t>
            </a:r>
          </a:p>
        </p:txBody>
      </p:sp>
    </p:spTree>
    <p:extLst>
      <p:ext uri="{BB962C8B-B14F-4D97-AF65-F5344CB8AC3E}">
        <p14:creationId xmlns:p14="http://schemas.microsoft.com/office/powerpoint/2010/main" val="3226615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581400" y="152400"/>
            <a:ext cx="7086600" cy="1143000"/>
          </a:xfrm>
        </p:spPr>
        <p:txBody>
          <a:bodyPr/>
          <a:lstStyle/>
          <a:p>
            <a:pPr algn="r"/>
            <a:r>
              <a:rPr lang="en-US" sz="2800"/>
              <a:t>Australia/New Zealand Standard </a:t>
            </a:r>
            <a:br>
              <a:rPr lang="en-US" sz="2800"/>
            </a:br>
            <a:r>
              <a:rPr lang="en-US" sz="2800"/>
              <a:t>(ASS/NZS 4360:2004) – </a:t>
            </a:r>
            <a:r>
              <a:rPr lang="en-US" sz="2800" i="1"/>
              <a:t>Risk Management</a:t>
            </a:r>
          </a:p>
        </p:txBody>
      </p:sp>
      <p:pic>
        <p:nvPicPr>
          <p:cNvPr id="1638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71600" y="1600201"/>
            <a:ext cx="10515600" cy="5699125"/>
          </a:xfrm>
        </p:spPr>
      </p:pic>
    </p:spTree>
    <p:extLst>
      <p:ext uri="{BB962C8B-B14F-4D97-AF65-F5344CB8AC3E}">
        <p14:creationId xmlns:p14="http://schemas.microsoft.com/office/powerpoint/2010/main" val="11118592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Grp="1" noChangeAspect="1" noChangeArrowheads="1"/>
          </p:cNvPicPr>
          <p:nvPr>
            <p:ph type="body" idx="1"/>
          </p:nvPr>
        </p:nvPicPr>
        <p:blipFill rotWithShape="1">
          <a:blip r:embed="rId2">
            <a:extLst>
              <a:ext uri="{28A0092B-C50C-407E-A947-70E740481C1C}">
                <a14:useLocalDpi xmlns:a14="http://schemas.microsoft.com/office/drawing/2010/main" val="0"/>
              </a:ext>
            </a:extLst>
          </a:blip>
          <a:srcRect l="13179" t="6261" r="3066" b="20751"/>
          <a:stretch/>
        </p:blipFill>
        <p:spPr>
          <a:xfrm>
            <a:off x="1125416" y="1037492"/>
            <a:ext cx="9126416" cy="4783015"/>
          </a:xfrm>
        </p:spPr>
      </p:pic>
      <p:sp>
        <p:nvSpPr>
          <p:cNvPr id="17410" name="Rectangle 2"/>
          <p:cNvSpPr>
            <a:spLocks noGrp="1" noChangeArrowheads="1"/>
          </p:cNvSpPr>
          <p:nvPr>
            <p:ph type="title"/>
          </p:nvPr>
        </p:nvSpPr>
        <p:spPr>
          <a:xfrm>
            <a:off x="4114800" y="0"/>
            <a:ext cx="6324600" cy="1600200"/>
          </a:xfrm>
        </p:spPr>
        <p:txBody>
          <a:bodyPr/>
          <a:lstStyle/>
          <a:p>
            <a:pPr algn="r"/>
            <a:r>
              <a:rPr lang="en-US"/>
              <a:t>ISO Risk Management - Draft Standard</a:t>
            </a:r>
          </a:p>
        </p:txBody>
      </p:sp>
    </p:spTree>
    <p:extLst>
      <p:ext uri="{BB962C8B-B14F-4D97-AF65-F5344CB8AC3E}">
        <p14:creationId xmlns:p14="http://schemas.microsoft.com/office/powerpoint/2010/main" val="38220303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r"/>
            <a:r>
              <a:rPr lang="en-US" sz="4000"/>
              <a:t>The Combined Code and Turnbull Guidance</a:t>
            </a:r>
          </a:p>
        </p:txBody>
      </p:sp>
      <p:sp>
        <p:nvSpPr>
          <p:cNvPr id="18435" name="Rectangle 3"/>
          <p:cNvSpPr>
            <a:spLocks noGrp="1" noChangeArrowheads="1"/>
          </p:cNvSpPr>
          <p:nvPr>
            <p:ph type="body" idx="1"/>
          </p:nvPr>
        </p:nvSpPr>
        <p:spPr/>
        <p:txBody>
          <a:bodyPr/>
          <a:lstStyle/>
          <a:p>
            <a:pPr>
              <a:lnSpc>
                <a:spcPct val="80000"/>
              </a:lnSpc>
              <a:buFontTx/>
              <a:buNone/>
            </a:pPr>
            <a:r>
              <a:rPr lang="en-US" sz="2400" b="1"/>
              <a:t>Risk assessment</a:t>
            </a:r>
          </a:p>
          <a:p>
            <a:pPr>
              <a:lnSpc>
                <a:spcPct val="80000"/>
              </a:lnSpc>
            </a:pPr>
            <a:r>
              <a:rPr lang="en-US" sz="2400"/>
              <a:t>Does the company have clear objectives and have they been communicated so as to provide effective direction to employees on risk assessment and control issues? For example, do objectives and related plans include measurable performance targets and indicators?</a:t>
            </a:r>
          </a:p>
          <a:p>
            <a:pPr>
              <a:lnSpc>
                <a:spcPct val="80000"/>
              </a:lnSpc>
            </a:pPr>
            <a:r>
              <a:rPr lang="en-US" sz="2400"/>
              <a:t>Are the significant internal and external operational, financial, compliance and other risks identified and assessed on an ongoing basis? These are likely to include the principal risks identified in the Operating and Financial Review.</a:t>
            </a:r>
          </a:p>
          <a:p>
            <a:pPr>
              <a:lnSpc>
                <a:spcPct val="80000"/>
              </a:lnSpc>
            </a:pPr>
            <a:r>
              <a:rPr lang="en-US" sz="2400"/>
              <a:t>Is there a clear understanding by management and others within the company of what risks are acceptable to the board?</a:t>
            </a:r>
          </a:p>
        </p:txBody>
      </p:sp>
    </p:spTree>
    <p:extLst>
      <p:ext uri="{BB962C8B-B14F-4D97-AF65-F5344CB8AC3E}">
        <p14:creationId xmlns:p14="http://schemas.microsoft.com/office/powerpoint/2010/main" val="3842623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Grp="1" noChangeAspect="1" noChangeArrowheads="1"/>
          </p:cNvPicPr>
          <p:nvPr>
            <p:ph type="body" idx="1"/>
          </p:nvPr>
        </p:nvPicPr>
        <p:blipFill rotWithShape="1">
          <a:blip r:embed="rId2">
            <a:extLst>
              <a:ext uri="{28A0092B-C50C-407E-A947-70E740481C1C}">
                <a14:useLocalDpi xmlns:a14="http://schemas.microsoft.com/office/drawing/2010/main" val="0"/>
              </a:ext>
            </a:extLst>
          </a:blip>
          <a:srcRect l="15736" t="9292" r="10452" b="17751"/>
          <a:stretch/>
        </p:blipFill>
        <p:spPr>
          <a:xfrm>
            <a:off x="474784" y="1287780"/>
            <a:ext cx="10543736" cy="5292970"/>
          </a:xfrm>
        </p:spPr>
      </p:pic>
      <p:sp>
        <p:nvSpPr>
          <p:cNvPr id="19458" name="Rectangle 2"/>
          <p:cNvSpPr>
            <a:spLocks noGrp="1" noChangeArrowheads="1"/>
          </p:cNvSpPr>
          <p:nvPr>
            <p:ph type="title"/>
          </p:nvPr>
        </p:nvSpPr>
        <p:spPr/>
        <p:txBody>
          <a:bodyPr/>
          <a:lstStyle/>
          <a:p>
            <a:pPr algn="r"/>
            <a:r>
              <a:rPr lang="en-US" sz="2400"/>
              <a:t>A Risk Management Standard </a:t>
            </a:r>
            <a:br>
              <a:rPr lang="en-US" sz="2400"/>
            </a:br>
            <a:r>
              <a:rPr lang="en-US" sz="2400"/>
              <a:t>by the Federation of European </a:t>
            </a:r>
            <a:br>
              <a:rPr lang="en-US" sz="2400"/>
            </a:br>
            <a:r>
              <a:rPr lang="en-US" sz="2400"/>
              <a:t>Risk Management Associations (FERMA)</a:t>
            </a:r>
          </a:p>
        </p:txBody>
      </p:sp>
    </p:spTree>
    <p:extLst>
      <p:ext uri="{BB962C8B-B14F-4D97-AF65-F5344CB8AC3E}">
        <p14:creationId xmlns:p14="http://schemas.microsoft.com/office/powerpoint/2010/main" val="11520800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r"/>
            <a:r>
              <a:rPr lang="en-US" sz="3200"/>
              <a:t>Risk Management Framework for Critical Infrastructure Protection</a:t>
            </a:r>
          </a:p>
        </p:txBody>
      </p:sp>
      <p:pic>
        <p:nvPicPr>
          <p:cNvPr id="22531" name="Picture 3"/>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752600" y="1752600"/>
            <a:ext cx="8686800" cy="4114800"/>
          </a:xfrm>
          <a:noFill/>
          <a:ln/>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22532" name="Rectangle 4"/>
          <p:cNvSpPr>
            <a:spLocks noGrp="1" noChangeArrowheads="1"/>
          </p:cNvSpPr>
          <p:nvPr>
            <p:ph type="body" sz="half" idx="2"/>
          </p:nvPr>
        </p:nvSpPr>
        <p:spPr>
          <a:xfrm>
            <a:off x="5105400" y="6172201"/>
            <a:ext cx="5334000" cy="411163"/>
          </a:xfrm>
        </p:spPr>
        <p:txBody>
          <a:bodyPr/>
          <a:lstStyle/>
          <a:p>
            <a:pPr algn="r">
              <a:lnSpc>
                <a:spcPct val="90000"/>
              </a:lnSpc>
              <a:buFontTx/>
              <a:buNone/>
            </a:pPr>
            <a:r>
              <a:rPr lang="en-US" sz="1600">
                <a:latin typeface="Arial Black" panose="020B0A04020102020204" pitchFamily="34" charset="0"/>
              </a:rPr>
              <a:t>National Infrastructure Protection Plan, 2006</a:t>
            </a:r>
          </a:p>
        </p:txBody>
      </p:sp>
    </p:spTree>
    <p:extLst>
      <p:ext uri="{BB962C8B-B14F-4D97-AF65-F5344CB8AC3E}">
        <p14:creationId xmlns:p14="http://schemas.microsoft.com/office/powerpoint/2010/main" val="34407202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0" y="201613"/>
            <a:ext cx="6858000" cy="914400"/>
          </a:xfrm>
        </p:spPr>
        <p:txBody>
          <a:bodyPr/>
          <a:lstStyle/>
          <a:p>
            <a:r>
              <a:rPr lang="en-US" sz="4000">
                <a:latin typeface="Arial Narrow" panose="020B0606020202030204" pitchFamily="34" charset="0"/>
              </a:rPr>
              <a:t>NIST Risk Management Framework</a:t>
            </a:r>
            <a:endParaRPr lang="en-US" sz="4000" b="1" i="1">
              <a:latin typeface="Arial Narrow" panose="020B0606020202030204" pitchFamily="34" charset="0"/>
            </a:endParaRPr>
          </a:p>
        </p:txBody>
      </p:sp>
      <p:grpSp>
        <p:nvGrpSpPr>
          <p:cNvPr id="2" name="Group 1"/>
          <p:cNvGrpSpPr/>
          <p:nvPr/>
        </p:nvGrpSpPr>
        <p:grpSpPr>
          <a:xfrm>
            <a:off x="1809750" y="1247776"/>
            <a:ext cx="8610600" cy="4522787"/>
            <a:chOff x="1809750" y="1247776"/>
            <a:chExt cx="8610600" cy="4522787"/>
          </a:xfrm>
        </p:grpSpPr>
        <p:grpSp>
          <p:nvGrpSpPr>
            <p:cNvPr id="40963" name="Group 3"/>
            <p:cNvGrpSpPr>
              <a:grpSpLocks/>
            </p:cNvGrpSpPr>
            <p:nvPr/>
          </p:nvGrpSpPr>
          <p:grpSpPr bwMode="auto">
            <a:xfrm>
              <a:off x="1882776" y="4367213"/>
              <a:ext cx="3051175" cy="1403350"/>
              <a:chOff x="226" y="2751"/>
              <a:chExt cx="1922" cy="884"/>
            </a:xfrm>
          </p:grpSpPr>
          <p:sp>
            <p:nvSpPr>
              <p:cNvPr id="40964" name="Text Box 4"/>
              <p:cNvSpPr txBox="1">
                <a:spLocks noChangeArrowheads="1"/>
              </p:cNvSpPr>
              <p:nvPr/>
            </p:nvSpPr>
            <p:spPr bwMode="auto">
              <a:xfrm>
                <a:off x="226" y="3292"/>
                <a:ext cx="1922"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sz="1100"/>
                  <a:t>Determine security control effectiveness (i.e., controls implemented correctly, operating as intended, meeting security requirements)</a:t>
                </a:r>
              </a:p>
            </p:txBody>
          </p:sp>
          <p:grpSp>
            <p:nvGrpSpPr>
              <p:cNvPr id="40965" name="Group 5"/>
              <p:cNvGrpSpPr>
                <a:grpSpLocks/>
              </p:cNvGrpSpPr>
              <p:nvPr/>
            </p:nvGrpSpPr>
            <p:grpSpPr bwMode="auto">
              <a:xfrm>
                <a:off x="552" y="2751"/>
                <a:ext cx="1284" cy="522"/>
                <a:chOff x="552" y="2751"/>
                <a:chExt cx="1284" cy="522"/>
              </a:xfrm>
            </p:grpSpPr>
            <p:sp>
              <p:nvSpPr>
                <p:cNvPr id="40966" name="Text Box 6"/>
                <p:cNvSpPr txBox="1">
                  <a:spLocks noChangeArrowheads="1"/>
                </p:cNvSpPr>
                <p:nvPr/>
              </p:nvSpPr>
              <p:spPr bwMode="auto">
                <a:xfrm>
                  <a:off x="552" y="2751"/>
                  <a:ext cx="12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chemeClr val="accent1"/>
                    </a:buClr>
                    <a:buFont typeface="Wingdings" panose="05000000000000000000" pitchFamily="2" charset="2"/>
                    <a:buNone/>
                  </a:pPr>
                  <a:r>
                    <a:rPr lang="en-US" sz="1600">
                      <a:solidFill>
                        <a:schemeClr val="tx2"/>
                      </a:solidFill>
                    </a:rPr>
                    <a:t> </a:t>
                  </a:r>
                  <a:r>
                    <a:rPr lang="en-US" sz="1000">
                      <a:solidFill>
                        <a:schemeClr val="tx2"/>
                      </a:solidFill>
                    </a:rPr>
                    <a:t>SP 800-53A</a:t>
                  </a:r>
                </a:p>
              </p:txBody>
            </p:sp>
            <p:sp>
              <p:nvSpPr>
                <p:cNvPr id="40967" name="Text Box 7"/>
                <p:cNvSpPr txBox="1">
                  <a:spLocks noChangeArrowheads="1"/>
                </p:cNvSpPr>
                <p:nvPr/>
              </p:nvSpPr>
              <p:spPr bwMode="auto">
                <a:xfrm>
                  <a:off x="708" y="2963"/>
                  <a:ext cx="1008" cy="31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400">
                      <a:solidFill>
                        <a:srgbClr val="000000"/>
                      </a:solidFill>
                    </a:rPr>
                    <a:t>ASSESS</a:t>
                  </a:r>
                </a:p>
                <a:p>
                  <a:pPr algn="ctr"/>
                  <a:r>
                    <a:rPr lang="en-US" sz="1200">
                      <a:solidFill>
                        <a:srgbClr val="000000"/>
                      </a:solidFill>
                    </a:rPr>
                    <a:t>Security Controls</a:t>
                  </a:r>
                </a:p>
              </p:txBody>
            </p:sp>
          </p:grpSp>
        </p:grpSp>
        <p:pic>
          <p:nvPicPr>
            <p:cNvPr id="40968"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162551" y="2990851"/>
              <a:ext cx="1781175" cy="1389063"/>
            </a:xfrm>
            <a:prstGeom prst="rect">
              <a:avLst/>
            </a:prstGeom>
            <a:noFill/>
            <a:extLst>
              <a:ext uri="{909E8E84-426E-40DD-AFC4-6F175D3DCCD1}">
                <a14:hiddenFill xmlns:a14="http://schemas.microsoft.com/office/drawing/2010/main">
                  <a:solidFill>
                    <a:srgbClr val="FFFFFF"/>
                  </a:solidFill>
                </a14:hiddenFill>
              </a:ext>
            </a:extLst>
          </p:spPr>
        </p:pic>
        <p:sp>
          <p:nvSpPr>
            <p:cNvPr id="40969" name="Text Box 9"/>
            <p:cNvSpPr txBox="1">
              <a:spLocks noChangeArrowheads="1"/>
            </p:cNvSpPr>
            <p:nvPr/>
          </p:nvSpPr>
          <p:spPr bwMode="auto">
            <a:xfrm>
              <a:off x="1809750" y="2371725"/>
              <a:ext cx="31242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200"/>
            </a:p>
            <a:p>
              <a:pPr algn="ctr">
                <a:lnSpc>
                  <a:spcPct val="50000"/>
                </a:lnSpc>
              </a:pPr>
              <a:endParaRPr lang="en-US" sz="200"/>
            </a:p>
            <a:p>
              <a:pPr algn="ctr">
                <a:lnSpc>
                  <a:spcPct val="90000"/>
                </a:lnSpc>
              </a:pPr>
              <a:r>
                <a:rPr lang="en-US" sz="1100"/>
                <a:t>Continuously track changes to the information system that may affect security controls and reassess control effectiveness</a:t>
              </a:r>
            </a:p>
          </p:txBody>
        </p:sp>
        <p:sp>
          <p:nvSpPr>
            <p:cNvPr id="40970" name="Text Box 10"/>
            <p:cNvSpPr txBox="1">
              <a:spLocks noChangeArrowheads="1"/>
            </p:cNvSpPr>
            <p:nvPr/>
          </p:nvSpPr>
          <p:spPr bwMode="auto">
            <a:xfrm>
              <a:off x="2486025" y="156845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chemeClr val="accent1"/>
                </a:buClr>
                <a:buFont typeface="Wingdings" panose="05000000000000000000" pitchFamily="2" charset="2"/>
                <a:buNone/>
              </a:pPr>
              <a:r>
                <a:rPr lang="en-US" sz="1600">
                  <a:solidFill>
                    <a:schemeClr val="tx2"/>
                  </a:solidFill>
                </a:rPr>
                <a:t> </a:t>
              </a:r>
              <a:r>
                <a:rPr lang="en-US" sz="1000">
                  <a:solidFill>
                    <a:schemeClr val="tx2"/>
                  </a:solidFill>
                </a:rPr>
                <a:t>SP 800-37 / SP 800-53A</a:t>
              </a:r>
            </a:p>
          </p:txBody>
        </p:sp>
        <p:sp>
          <p:nvSpPr>
            <p:cNvPr id="40971" name="Text Box 11"/>
            <p:cNvSpPr txBox="1">
              <a:spLocks noChangeArrowheads="1"/>
            </p:cNvSpPr>
            <p:nvPr/>
          </p:nvSpPr>
          <p:spPr bwMode="auto">
            <a:xfrm>
              <a:off x="2647950" y="1905001"/>
              <a:ext cx="1600200" cy="492443"/>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00000"/>
                </a:spcBef>
              </a:pPr>
              <a:r>
                <a:rPr lang="en-US" sz="1400">
                  <a:solidFill>
                    <a:srgbClr val="000000"/>
                  </a:solidFill>
                </a:rPr>
                <a:t>MONITOR</a:t>
              </a:r>
            </a:p>
            <a:p>
              <a:pPr algn="ctr"/>
              <a:r>
                <a:rPr lang="en-US" sz="1200">
                  <a:solidFill>
                    <a:srgbClr val="000000"/>
                  </a:solidFill>
                </a:rPr>
                <a:t>Security Controls</a:t>
              </a:r>
            </a:p>
          </p:txBody>
        </p:sp>
        <p:grpSp>
          <p:nvGrpSpPr>
            <p:cNvPr id="40972" name="Group 12"/>
            <p:cNvGrpSpPr>
              <a:grpSpLocks/>
            </p:cNvGrpSpPr>
            <p:nvPr/>
          </p:nvGrpSpPr>
          <p:grpSpPr bwMode="auto">
            <a:xfrm>
              <a:off x="7372350" y="4367213"/>
              <a:ext cx="3048000" cy="1403350"/>
              <a:chOff x="3684" y="2751"/>
              <a:chExt cx="1920" cy="884"/>
            </a:xfrm>
          </p:grpSpPr>
          <p:sp>
            <p:nvSpPr>
              <p:cNvPr id="40973" name="Text Box 13"/>
              <p:cNvSpPr txBox="1">
                <a:spLocks noChangeArrowheads="1"/>
              </p:cNvSpPr>
              <p:nvPr/>
            </p:nvSpPr>
            <p:spPr bwMode="auto">
              <a:xfrm>
                <a:off x="3684" y="3292"/>
                <a:ext cx="1920"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sz="1100"/>
                  <a:t>Document in the security plan, the security requirements for the information system and the security controls planned or in place</a:t>
                </a:r>
              </a:p>
            </p:txBody>
          </p:sp>
          <p:sp>
            <p:nvSpPr>
              <p:cNvPr id="40974" name="Text Box 14"/>
              <p:cNvSpPr txBox="1">
                <a:spLocks noChangeArrowheads="1"/>
              </p:cNvSpPr>
              <p:nvPr/>
            </p:nvSpPr>
            <p:spPr bwMode="auto">
              <a:xfrm>
                <a:off x="3780" y="2751"/>
                <a:ext cx="151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chemeClr val="accent1"/>
                  </a:buClr>
                  <a:buFont typeface="Wingdings" panose="05000000000000000000" pitchFamily="2" charset="2"/>
                  <a:buNone/>
                </a:pPr>
                <a:r>
                  <a:rPr lang="en-US" sz="1600">
                    <a:solidFill>
                      <a:schemeClr val="tx2"/>
                    </a:solidFill>
                  </a:rPr>
                  <a:t> </a:t>
                </a:r>
                <a:r>
                  <a:rPr lang="en-US" sz="1000">
                    <a:solidFill>
                      <a:schemeClr val="tx2"/>
                    </a:solidFill>
                  </a:rPr>
                  <a:t>SP 800-18</a:t>
                </a:r>
              </a:p>
            </p:txBody>
          </p:sp>
          <p:sp>
            <p:nvSpPr>
              <p:cNvPr id="40975" name="Text Box 15"/>
              <p:cNvSpPr txBox="1">
                <a:spLocks noChangeArrowheads="1"/>
              </p:cNvSpPr>
              <p:nvPr/>
            </p:nvSpPr>
            <p:spPr bwMode="auto">
              <a:xfrm>
                <a:off x="4020" y="2963"/>
                <a:ext cx="1008" cy="31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00000"/>
                  </a:spcBef>
                  <a:spcAft>
                    <a:spcPct val="100000"/>
                  </a:spcAft>
                </a:pPr>
                <a:r>
                  <a:rPr lang="en-US" sz="1400">
                    <a:solidFill>
                      <a:srgbClr val="000000"/>
                    </a:solidFill>
                  </a:rPr>
                  <a:t>DOCUMENT </a:t>
                </a:r>
                <a:r>
                  <a:rPr lang="en-US" sz="1200">
                    <a:solidFill>
                      <a:srgbClr val="000000"/>
                    </a:solidFill>
                  </a:rPr>
                  <a:t>Security Controls</a:t>
                </a:r>
                <a:endParaRPr lang="en-US" sz="1300">
                  <a:solidFill>
                    <a:srgbClr val="000000"/>
                  </a:solidFill>
                </a:endParaRPr>
              </a:p>
            </p:txBody>
          </p:sp>
        </p:grpSp>
        <p:grpSp>
          <p:nvGrpSpPr>
            <p:cNvPr id="40976" name="Group 16"/>
            <p:cNvGrpSpPr>
              <a:grpSpLocks/>
            </p:cNvGrpSpPr>
            <p:nvPr/>
          </p:nvGrpSpPr>
          <p:grpSpPr bwMode="auto">
            <a:xfrm>
              <a:off x="2447926" y="1903414"/>
              <a:ext cx="7286625" cy="3290887"/>
              <a:chOff x="582" y="1199"/>
              <a:chExt cx="4590" cy="2073"/>
            </a:xfrm>
          </p:grpSpPr>
          <p:grpSp>
            <p:nvGrpSpPr>
              <p:cNvPr id="40977" name="Group 17"/>
              <p:cNvGrpSpPr>
                <a:grpSpLocks/>
              </p:cNvGrpSpPr>
              <p:nvPr/>
            </p:nvGrpSpPr>
            <p:grpSpPr bwMode="auto">
              <a:xfrm flipV="1">
                <a:off x="582" y="1200"/>
                <a:ext cx="6" cy="2064"/>
                <a:chOff x="546" y="1316"/>
                <a:chExt cx="6" cy="2064"/>
              </a:xfrm>
            </p:grpSpPr>
            <p:sp>
              <p:nvSpPr>
                <p:cNvPr id="40978" name="Line 18"/>
                <p:cNvSpPr>
                  <a:spLocks noChangeShapeType="1"/>
                </p:cNvSpPr>
                <p:nvPr/>
              </p:nvSpPr>
              <p:spPr bwMode="auto">
                <a:xfrm rot="21600000">
                  <a:off x="552" y="3064"/>
                  <a:ext cx="0" cy="316"/>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0979" name="Line 19"/>
                <p:cNvSpPr>
                  <a:spLocks noChangeShapeType="1"/>
                </p:cNvSpPr>
                <p:nvPr/>
              </p:nvSpPr>
              <p:spPr bwMode="auto">
                <a:xfrm rot="21600000">
                  <a:off x="546" y="2178"/>
                  <a:ext cx="0" cy="316"/>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0980" name="Line 20"/>
                <p:cNvSpPr>
                  <a:spLocks noChangeShapeType="1"/>
                </p:cNvSpPr>
                <p:nvPr/>
              </p:nvSpPr>
              <p:spPr bwMode="auto">
                <a:xfrm rot="21600000">
                  <a:off x="552" y="1316"/>
                  <a:ext cx="0" cy="316"/>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40981" name="Group 21"/>
              <p:cNvGrpSpPr>
                <a:grpSpLocks/>
              </p:cNvGrpSpPr>
              <p:nvPr/>
            </p:nvGrpSpPr>
            <p:grpSpPr bwMode="auto">
              <a:xfrm flipV="1">
                <a:off x="5157" y="1199"/>
                <a:ext cx="15" cy="2073"/>
                <a:chOff x="5121" y="1315"/>
                <a:chExt cx="15" cy="2073"/>
              </a:xfrm>
            </p:grpSpPr>
            <p:sp>
              <p:nvSpPr>
                <p:cNvPr id="40982" name="Line 22"/>
                <p:cNvSpPr>
                  <a:spLocks noChangeShapeType="1"/>
                </p:cNvSpPr>
                <p:nvPr/>
              </p:nvSpPr>
              <p:spPr bwMode="auto">
                <a:xfrm rot="32400000">
                  <a:off x="5121" y="1315"/>
                  <a:ext cx="0" cy="316"/>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0983" name="Line 23"/>
                <p:cNvSpPr>
                  <a:spLocks noChangeShapeType="1"/>
                </p:cNvSpPr>
                <p:nvPr/>
              </p:nvSpPr>
              <p:spPr bwMode="auto">
                <a:xfrm rot="32400000">
                  <a:off x="5127" y="2201"/>
                  <a:ext cx="0" cy="316"/>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0984" name="Line 24"/>
                <p:cNvSpPr>
                  <a:spLocks noChangeShapeType="1"/>
                </p:cNvSpPr>
                <p:nvPr/>
              </p:nvSpPr>
              <p:spPr bwMode="auto">
                <a:xfrm rot="32400000">
                  <a:off x="5136" y="3072"/>
                  <a:ext cx="0" cy="316"/>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40985" name="Group 25"/>
              <p:cNvGrpSpPr>
                <a:grpSpLocks/>
              </p:cNvGrpSpPr>
              <p:nvPr/>
            </p:nvGrpSpPr>
            <p:grpSpPr bwMode="auto">
              <a:xfrm>
                <a:off x="1908" y="1260"/>
                <a:ext cx="1948" cy="0"/>
                <a:chOff x="1908" y="1260"/>
                <a:chExt cx="1948" cy="0"/>
              </a:xfrm>
            </p:grpSpPr>
            <p:sp>
              <p:nvSpPr>
                <p:cNvPr id="40986" name="Line 26"/>
                <p:cNvSpPr>
                  <a:spLocks noChangeShapeType="1"/>
                </p:cNvSpPr>
                <p:nvPr/>
              </p:nvSpPr>
              <p:spPr bwMode="auto">
                <a:xfrm rot="16200000" flipH="1">
                  <a:off x="2066" y="1102"/>
                  <a:ext cx="0" cy="316"/>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0987" name="Line 27"/>
                <p:cNvSpPr>
                  <a:spLocks noChangeShapeType="1"/>
                </p:cNvSpPr>
                <p:nvPr/>
              </p:nvSpPr>
              <p:spPr bwMode="auto">
                <a:xfrm rot="16200000" flipH="1">
                  <a:off x="3698" y="1102"/>
                  <a:ext cx="0" cy="316"/>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nvGrpSpPr>
              <p:cNvPr id="40988" name="Group 28"/>
              <p:cNvGrpSpPr>
                <a:grpSpLocks/>
              </p:cNvGrpSpPr>
              <p:nvPr/>
            </p:nvGrpSpPr>
            <p:grpSpPr bwMode="auto">
              <a:xfrm>
                <a:off x="1914" y="3160"/>
                <a:ext cx="1942" cy="18"/>
                <a:chOff x="1914" y="3160"/>
                <a:chExt cx="1942" cy="18"/>
              </a:xfrm>
            </p:grpSpPr>
            <p:sp>
              <p:nvSpPr>
                <p:cNvPr id="40989" name="Line 29"/>
                <p:cNvSpPr>
                  <a:spLocks noChangeShapeType="1"/>
                </p:cNvSpPr>
                <p:nvPr/>
              </p:nvSpPr>
              <p:spPr bwMode="auto">
                <a:xfrm rot="5400000" flipH="1">
                  <a:off x="2072" y="3002"/>
                  <a:ext cx="0" cy="316"/>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40990" name="Line 30"/>
                <p:cNvSpPr>
                  <a:spLocks noChangeShapeType="1"/>
                </p:cNvSpPr>
                <p:nvPr/>
              </p:nvSpPr>
              <p:spPr bwMode="auto">
                <a:xfrm rot="5400000" flipH="1">
                  <a:off x="3698" y="3020"/>
                  <a:ext cx="0" cy="316"/>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grpSp>
        </p:grpSp>
        <p:grpSp>
          <p:nvGrpSpPr>
            <p:cNvPr id="40991" name="Group 31"/>
            <p:cNvGrpSpPr>
              <a:grpSpLocks/>
            </p:cNvGrpSpPr>
            <p:nvPr/>
          </p:nvGrpSpPr>
          <p:grpSpPr bwMode="auto">
            <a:xfrm>
              <a:off x="1809750" y="2962275"/>
              <a:ext cx="3244850" cy="1404938"/>
              <a:chOff x="180" y="1866"/>
              <a:chExt cx="2044" cy="885"/>
            </a:xfrm>
          </p:grpSpPr>
          <p:sp>
            <p:nvSpPr>
              <p:cNvPr id="40992" name="Text Box 32"/>
              <p:cNvSpPr txBox="1">
                <a:spLocks noChangeArrowheads="1"/>
              </p:cNvSpPr>
              <p:nvPr/>
            </p:nvSpPr>
            <p:spPr bwMode="auto">
              <a:xfrm>
                <a:off x="396" y="1866"/>
                <a:ext cx="162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chemeClr val="accent1"/>
                  </a:buClr>
                  <a:buFont typeface="Wingdings" panose="05000000000000000000" pitchFamily="2" charset="2"/>
                  <a:buNone/>
                </a:pPr>
                <a:r>
                  <a:rPr lang="en-US" sz="1600">
                    <a:solidFill>
                      <a:schemeClr val="tx2"/>
                    </a:solidFill>
                  </a:rPr>
                  <a:t> </a:t>
                </a:r>
                <a:r>
                  <a:rPr lang="en-US" sz="1000">
                    <a:solidFill>
                      <a:schemeClr val="tx2"/>
                    </a:solidFill>
                  </a:rPr>
                  <a:t>SP 800-37</a:t>
                </a:r>
              </a:p>
            </p:txBody>
          </p:sp>
          <p:sp>
            <p:nvSpPr>
              <p:cNvPr id="40993" name="Text Box 33"/>
              <p:cNvSpPr txBox="1">
                <a:spLocks noChangeArrowheads="1"/>
              </p:cNvSpPr>
              <p:nvPr/>
            </p:nvSpPr>
            <p:spPr bwMode="auto">
              <a:xfrm>
                <a:off x="708" y="2078"/>
                <a:ext cx="1020" cy="31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00000"/>
                  </a:spcBef>
                  <a:spcAft>
                    <a:spcPct val="100000"/>
                  </a:spcAft>
                </a:pPr>
                <a:r>
                  <a:rPr lang="en-US" sz="1400">
                    <a:solidFill>
                      <a:srgbClr val="000000"/>
                    </a:solidFill>
                  </a:rPr>
                  <a:t>AUTHORIZE </a:t>
                </a:r>
                <a:r>
                  <a:rPr lang="en-US" sz="1200">
                    <a:solidFill>
                      <a:srgbClr val="000000"/>
                    </a:solidFill>
                  </a:rPr>
                  <a:t>Information System</a:t>
                </a:r>
              </a:p>
            </p:txBody>
          </p:sp>
          <p:sp>
            <p:nvSpPr>
              <p:cNvPr id="40994" name="Text Box 34"/>
              <p:cNvSpPr txBox="1">
                <a:spLocks noChangeArrowheads="1"/>
              </p:cNvSpPr>
              <p:nvPr/>
            </p:nvSpPr>
            <p:spPr bwMode="auto">
              <a:xfrm>
                <a:off x="180" y="2408"/>
                <a:ext cx="2044"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sz="1100"/>
                  <a:t>Determine risk to agency operations, agency assets, or individuals and, if acceptable, authorize information system operation</a:t>
                </a:r>
              </a:p>
            </p:txBody>
          </p:sp>
        </p:grpSp>
        <p:grpSp>
          <p:nvGrpSpPr>
            <p:cNvPr id="40995" name="Group 35"/>
            <p:cNvGrpSpPr>
              <a:grpSpLocks/>
            </p:cNvGrpSpPr>
            <p:nvPr/>
          </p:nvGrpSpPr>
          <p:grpSpPr bwMode="auto">
            <a:xfrm>
              <a:off x="7143750" y="2962276"/>
              <a:ext cx="3200400" cy="1393825"/>
              <a:chOff x="3540" y="1866"/>
              <a:chExt cx="2016" cy="878"/>
            </a:xfrm>
          </p:grpSpPr>
          <p:grpSp>
            <p:nvGrpSpPr>
              <p:cNvPr id="40996" name="Group 36"/>
              <p:cNvGrpSpPr>
                <a:grpSpLocks/>
              </p:cNvGrpSpPr>
              <p:nvPr/>
            </p:nvGrpSpPr>
            <p:grpSpPr bwMode="auto">
              <a:xfrm>
                <a:off x="3750" y="1866"/>
                <a:ext cx="1530" cy="522"/>
                <a:chOff x="3750" y="1866"/>
                <a:chExt cx="1530" cy="522"/>
              </a:xfrm>
            </p:grpSpPr>
            <p:sp>
              <p:nvSpPr>
                <p:cNvPr id="40997" name="Text Box 37"/>
                <p:cNvSpPr txBox="1">
                  <a:spLocks noChangeArrowheads="1"/>
                </p:cNvSpPr>
                <p:nvPr/>
              </p:nvSpPr>
              <p:spPr bwMode="auto">
                <a:xfrm>
                  <a:off x="3750" y="1866"/>
                  <a:ext cx="15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chemeClr val="accent1"/>
                    </a:buClr>
                    <a:buFont typeface="Wingdings" panose="05000000000000000000" pitchFamily="2" charset="2"/>
                    <a:buNone/>
                  </a:pPr>
                  <a:r>
                    <a:rPr lang="en-US" sz="1600">
                      <a:solidFill>
                        <a:schemeClr val="tx2"/>
                      </a:solidFill>
                    </a:rPr>
                    <a:t> </a:t>
                  </a:r>
                  <a:r>
                    <a:rPr lang="en-US" sz="1000">
                      <a:solidFill>
                        <a:schemeClr val="tx2"/>
                      </a:solidFill>
                    </a:rPr>
                    <a:t>SP 800-53 / SP 800-30</a:t>
                  </a:r>
                </a:p>
              </p:txBody>
            </p:sp>
            <p:sp>
              <p:nvSpPr>
                <p:cNvPr id="40998" name="Text Box 38"/>
                <p:cNvSpPr txBox="1">
                  <a:spLocks noChangeArrowheads="1"/>
                </p:cNvSpPr>
                <p:nvPr/>
              </p:nvSpPr>
              <p:spPr bwMode="auto">
                <a:xfrm>
                  <a:off x="4020" y="2078"/>
                  <a:ext cx="1008" cy="31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00000"/>
                    </a:spcBef>
                    <a:spcAft>
                      <a:spcPct val="100000"/>
                    </a:spcAft>
                  </a:pPr>
                  <a:r>
                    <a:rPr lang="en-US" sz="1400">
                      <a:solidFill>
                        <a:srgbClr val="000000"/>
                      </a:solidFill>
                    </a:rPr>
                    <a:t>SUPPLEMENT </a:t>
                  </a:r>
                  <a:r>
                    <a:rPr lang="en-US" sz="1200">
                      <a:solidFill>
                        <a:srgbClr val="000000"/>
                      </a:solidFill>
                    </a:rPr>
                    <a:t>Security Controls</a:t>
                  </a:r>
                </a:p>
              </p:txBody>
            </p:sp>
          </p:grpSp>
          <p:sp>
            <p:nvSpPr>
              <p:cNvPr id="40999" name="Text Box 39"/>
              <p:cNvSpPr txBox="1">
                <a:spLocks noChangeArrowheads="1"/>
              </p:cNvSpPr>
              <p:nvPr/>
            </p:nvSpPr>
            <p:spPr bwMode="auto">
              <a:xfrm>
                <a:off x="3540" y="2401"/>
                <a:ext cx="2016"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sz="1100"/>
                  <a:t>Use risk assessment results to supplement the tailored security control baseline as needed to ensure adequate security and due diligence</a:t>
                </a:r>
              </a:p>
            </p:txBody>
          </p:sp>
        </p:grpSp>
        <p:grpSp>
          <p:nvGrpSpPr>
            <p:cNvPr id="41000" name="Group 40"/>
            <p:cNvGrpSpPr>
              <a:grpSpLocks/>
            </p:cNvGrpSpPr>
            <p:nvPr/>
          </p:nvGrpSpPr>
          <p:grpSpPr bwMode="auto">
            <a:xfrm>
              <a:off x="7140576" y="1568450"/>
              <a:ext cx="3222625" cy="1398588"/>
              <a:chOff x="3538" y="988"/>
              <a:chExt cx="2030" cy="881"/>
            </a:xfrm>
          </p:grpSpPr>
          <p:grpSp>
            <p:nvGrpSpPr>
              <p:cNvPr id="41001" name="Group 41"/>
              <p:cNvGrpSpPr>
                <a:grpSpLocks/>
              </p:cNvGrpSpPr>
              <p:nvPr/>
            </p:nvGrpSpPr>
            <p:grpSpPr bwMode="auto">
              <a:xfrm>
                <a:off x="4020" y="988"/>
                <a:ext cx="1008" cy="522"/>
                <a:chOff x="672" y="1084"/>
                <a:chExt cx="1008" cy="522"/>
              </a:xfrm>
            </p:grpSpPr>
            <p:sp>
              <p:nvSpPr>
                <p:cNvPr id="41002" name="Text Box 42"/>
                <p:cNvSpPr txBox="1">
                  <a:spLocks noChangeArrowheads="1"/>
                </p:cNvSpPr>
                <p:nvPr/>
              </p:nvSpPr>
              <p:spPr bwMode="auto">
                <a:xfrm>
                  <a:off x="672" y="1084"/>
                  <a:ext cx="10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chemeClr val="accent1"/>
                    </a:buClr>
                    <a:buFont typeface="Wingdings" panose="05000000000000000000" pitchFamily="2" charset="2"/>
                    <a:buNone/>
                  </a:pPr>
                  <a:r>
                    <a:rPr lang="en-US" sz="1600">
                      <a:solidFill>
                        <a:schemeClr val="tx2"/>
                      </a:solidFill>
                    </a:rPr>
                    <a:t> </a:t>
                  </a:r>
                  <a:r>
                    <a:rPr lang="en-US" sz="1000">
                      <a:solidFill>
                        <a:schemeClr val="tx2"/>
                      </a:solidFill>
                    </a:rPr>
                    <a:t>FIPS 200 / SP 800-53</a:t>
                  </a:r>
                </a:p>
              </p:txBody>
            </p:sp>
            <p:sp>
              <p:nvSpPr>
                <p:cNvPr id="41003" name="Text Box 43"/>
                <p:cNvSpPr txBox="1">
                  <a:spLocks noChangeArrowheads="1"/>
                </p:cNvSpPr>
                <p:nvPr/>
              </p:nvSpPr>
              <p:spPr bwMode="auto">
                <a:xfrm>
                  <a:off x="672" y="1296"/>
                  <a:ext cx="1008" cy="31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00000"/>
                    </a:spcBef>
                    <a:spcAft>
                      <a:spcPct val="100000"/>
                    </a:spcAft>
                  </a:pPr>
                  <a:r>
                    <a:rPr lang="en-US" sz="1400">
                      <a:solidFill>
                        <a:srgbClr val="000000"/>
                      </a:solidFill>
                    </a:rPr>
                    <a:t>SELECT      </a:t>
                  </a:r>
                  <a:r>
                    <a:rPr lang="en-US" sz="1200">
                      <a:solidFill>
                        <a:srgbClr val="000000"/>
                      </a:solidFill>
                    </a:rPr>
                    <a:t>Security Controls</a:t>
                  </a:r>
                  <a:endParaRPr lang="en-US" sz="1300">
                    <a:solidFill>
                      <a:srgbClr val="000000"/>
                    </a:solidFill>
                  </a:endParaRPr>
                </a:p>
              </p:txBody>
            </p:sp>
          </p:grpSp>
          <p:sp>
            <p:nvSpPr>
              <p:cNvPr id="41004" name="Text Box 44"/>
              <p:cNvSpPr txBox="1">
                <a:spLocks noChangeArrowheads="1"/>
              </p:cNvSpPr>
              <p:nvPr/>
            </p:nvSpPr>
            <p:spPr bwMode="auto">
              <a:xfrm>
                <a:off x="3538" y="1526"/>
                <a:ext cx="2030"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sz="1100"/>
                  <a:t>Select baseline (minimum) security controls to protect the information system; apply tailoring guidance as appropriate</a:t>
                </a:r>
              </a:p>
            </p:txBody>
          </p:sp>
        </p:grpSp>
        <p:grpSp>
          <p:nvGrpSpPr>
            <p:cNvPr id="41005" name="Group 45"/>
            <p:cNvGrpSpPr>
              <a:grpSpLocks/>
            </p:cNvGrpSpPr>
            <p:nvPr/>
          </p:nvGrpSpPr>
          <p:grpSpPr bwMode="auto">
            <a:xfrm>
              <a:off x="5010150" y="4476751"/>
              <a:ext cx="2393950" cy="1254125"/>
              <a:chOff x="2160" y="2808"/>
              <a:chExt cx="1508" cy="790"/>
            </a:xfrm>
          </p:grpSpPr>
          <p:sp>
            <p:nvSpPr>
              <p:cNvPr id="41006" name="Text Box 46"/>
              <p:cNvSpPr txBox="1">
                <a:spLocks noChangeArrowheads="1"/>
              </p:cNvSpPr>
              <p:nvPr/>
            </p:nvSpPr>
            <p:spPr bwMode="auto">
              <a:xfrm>
                <a:off x="2160" y="3350"/>
                <a:ext cx="1508"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sz="1100"/>
                  <a:t>Implement security controls; apply security configuration settings</a:t>
                </a:r>
              </a:p>
            </p:txBody>
          </p:sp>
          <p:grpSp>
            <p:nvGrpSpPr>
              <p:cNvPr id="41007" name="Group 47"/>
              <p:cNvGrpSpPr>
                <a:grpSpLocks/>
              </p:cNvGrpSpPr>
              <p:nvPr/>
            </p:nvGrpSpPr>
            <p:grpSpPr bwMode="auto">
              <a:xfrm>
                <a:off x="2346" y="2808"/>
                <a:ext cx="1034" cy="526"/>
                <a:chOff x="2346" y="2808"/>
                <a:chExt cx="1034" cy="526"/>
              </a:xfrm>
            </p:grpSpPr>
            <p:sp>
              <p:nvSpPr>
                <p:cNvPr id="41008" name="Text Box 48"/>
                <p:cNvSpPr txBox="1">
                  <a:spLocks noChangeArrowheads="1"/>
                </p:cNvSpPr>
                <p:nvPr/>
              </p:nvSpPr>
              <p:spPr bwMode="auto">
                <a:xfrm>
                  <a:off x="2372" y="3024"/>
                  <a:ext cx="1008" cy="31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00000"/>
                    </a:spcBef>
                    <a:spcAft>
                      <a:spcPct val="100000"/>
                    </a:spcAft>
                  </a:pPr>
                  <a:r>
                    <a:rPr lang="en-US" sz="1400">
                      <a:solidFill>
                        <a:srgbClr val="000000"/>
                      </a:solidFill>
                    </a:rPr>
                    <a:t>IMPLEMENT </a:t>
                  </a:r>
                  <a:r>
                    <a:rPr lang="en-US" sz="1200">
                      <a:solidFill>
                        <a:srgbClr val="000000"/>
                      </a:solidFill>
                    </a:rPr>
                    <a:t>Security Controls</a:t>
                  </a:r>
                  <a:endParaRPr lang="en-US" sz="1300">
                    <a:solidFill>
                      <a:srgbClr val="000000"/>
                    </a:solidFill>
                  </a:endParaRPr>
                </a:p>
              </p:txBody>
            </p:sp>
            <p:sp>
              <p:nvSpPr>
                <p:cNvPr id="41009" name="Text Box 49"/>
                <p:cNvSpPr txBox="1">
                  <a:spLocks noChangeArrowheads="1"/>
                </p:cNvSpPr>
                <p:nvPr/>
              </p:nvSpPr>
              <p:spPr bwMode="auto">
                <a:xfrm>
                  <a:off x="2346" y="2808"/>
                  <a:ext cx="10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chemeClr val="accent1"/>
                    </a:buClr>
                    <a:buFont typeface="Wingdings" panose="05000000000000000000" pitchFamily="2" charset="2"/>
                    <a:buNone/>
                  </a:pPr>
                  <a:r>
                    <a:rPr lang="en-US" sz="1600">
                      <a:solidFill>
                        <a:schemeClr val="tx2"/>
                      </a:solidFill>
                    </a:rPr>
                    <a:t> </a:t>
                  </a:r>
                  <a:r>
                    <a:rPr lang="en-US" sz="1000">
                      <a:solidFill>
                        <a:schemeClr val="tx2"/>
                      </a:solidFill>
                    </a:rPr>
                    <a:t>SP 800-70</a:t>
                  </a:r>
                </a:p>
              </p:txBody>
            </p:sp>
          </p:grpSp>
        </p:grpSp>
        <p:grpSp>
          <p:nvGrpSpPr>
            <p:cNvPr id="41010" name="Group 50"/>
            <p:cNvGrpSpPr>
              <a:grpSpLocks/>
            </p:cNvGrpSpPr>
            <p:nvPr/>
          </p:nvGrpSpPr>
          <p:grpSpPr bwMode="auto">
            <a:xfrm>
              <a:off x="5010151" y="1247776"/>
              <a:ext cx="2238375" cy="1535113"/>
              <a:chOff x="2196" y="786"/>
              <a:chExt cx="1410" cy="967"/>
            </a:xfrm>
          </p:grpSpPr>
          <p:sp>
            <p:nvSpPr>
              <p:cNvPr id="41011" name="Text Box 51"/>
              <p:cNvSpPr txBox="1">
                <a:spLocks noChangeArrowheads="1"/>
              </p:cNvSpPr>
              <p:nvPr/>
            </p:nvSpPr>
            <p:spPr bwMode="auto">
              <a:xfrm>
                <a:off x="2196" y="1410"/>
                <a:ext cx="1410"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sz="1100"/>
                  <a:t>Define criticality /sensitivity of information system according to potential impact of loss</a:t>
                </a:r>
              </a:p>
            </p:txBody>
          </p:sp>
          <p:sp>
            <p:nvSpPr>
              <p:cNvPr id="41012" name="Text Box 52"/>
              <p:cNvSpPr txBox="1">
                <a:spLocks noChangeArrowheads="1"/>
              </p:cNvSpPr>
              <p:nvPr/>
            </p:nvSpPr>
            <p:spPr bwMode="auto">
              <a:xfrm>
                <a:off x="2408" y="924"/>
                <a:ext cx="100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1"/>
                  </a:buClr>
                  <a:buFont typeface="Wingdings" panose="05000000000000000000" pitchFamily="2" charset="2"/>
                  <a:buNone/>
                </a:pPr>
                <a:r>
                  <a:rPr lang="en-US" sz="1000">
                    <a:solidFill>
                      <a:schemeClr val="tx2"/>
                    </a:solidFill>
                  </a:rPr>
                  <a:t>FIPS 199 / SP 800-60</a:t>
                </a:r>
              </a:p>
            </p:txBody>
          </p:sp>
          <p:sp>
            <p:nvSpPr>
              <p:cNvPr id="41013" name="Text Box 53"/>
              <p:cNvSpPr txBox="1">
                <a:spLocks noChangeArrowheads="1"/>
              </p:cNvSpPr>
              <p:nvPr/>
            </p:nvSpPr>
            <p:spPr bwMode="auto">
              <a:xfrm>
                <a:off x="2396" y="1084"/>
                <a:ext cx="1020" cy="310"/>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00000"/>
                  </a:spcBef>
                  <a:spcAft>
                    <a:spcPct val="100000"/>
                  </a:spcAft>
                </a:pPr>
                <a:r>
                  <a:rPr lang="en-US" sz="1400">
                    <a:solidFill>
                      <a:srgbClr val="000000"/>
                    </a:solidFill>
                  </a:rPr>
                  <a:t>CATEGORIZE </a:t>
                </a:r>
                <a:r>
                  <a:rPr lang="en-US" sz="1200">
                    <a:solidFill>
                      <a:srgbClr val="000000"/>
                    </a:solidFill>
                  </a:rPr>
                  <a:t>Information System</a:t>
                </a:r>
              </a:p>
            </p:txBody>
          </p:sp>
          <p:sp>
            <p:nvSpPr>
              <p:cNvPr id="41014" name="Text Box 54"/>
              <p:cNvSpPr txBox="1">
                <a:spLocks noChangeArrowheads="1"/>
              </p:cNvSpPr>
              <p:nvPr/>
            </p:nvSpPr>
            <p:spPr bwMode="auto">
              <a:xfrm>
                <a:off x="2466" y="786"/>
                <a:ext cx="81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i="1"/>
                  <a:t>Starting Point</a:t>
                </a:r>
              </a:p>
            </p:txBody>
          </p:sp>
        </p:grpSp>
      </p:grpSp>
    </p:spTree>
    <p:extLst>
      <p:ext uri="{BB962C8B-B14F-4D97-AF65-F5344CB8AC3E}">
        <p14:creationId xmlns:p14="http://schemas.microsoft.com/office/powerpoint/2010/main" val="36881244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r"/>
            <a:r>
              <a:rPr lang="en-US" sz="3600"/>
              <a:t>Risk Assessment Framework – Security Task Force</a:t>
            </a:r>
          </a:p>
        </p:txBody>
      </p:sp>
      <p:sp>
        <p:nvSpPr>
          <p:cNvPr id="21507" name="Rectangle 3"/>
          <p:cNvSpPr>
            <a:spLocks noGrp="1" noChangeArrowheads="1"/>
          </p:cNvSpPr>
          <p:nvPr>
            <p:ph type="body" idx="1"/>
          </p:nvPr>
        </p:nvSpPr>
        <p:spPr>
          <a:xfrm>
            <a:off x="1981200" y="1600200"/>
            <a:ext cx="8229600" cy="5257800"/>
          </a:xfrm>
        </p:spPr>
        <p:txBody>
          <a:bodyPr/>
          <a:lstStyle/>
          <a:p>
            <a:pPr>
              <a:lnSpc>
                <a:spcPct val="80000"/>
              </a:lnSpc>
            </a:pPr>
            <a:r>
              <a:rPr lang="en-US" sz="2400" dirty="0">
                <a:solidFill>
                  <a:srgbClr val="002060"/>
                </a:solidFill>
              </a:rPr>
              <a:t>Purpose of Framework:  to provide a high-level overview on the subject of conducting a risk assessment of information systems within higher education.</a:t>
            </a:r>
          </a:p>
          <a:p>
            <a:pPr>
              <a:lnSpc>
                <a:spcPct val="80000"/>
              </a:lnSpc>
            </a:pPr>
            <a:r>
              <a:rPr lang="en-US" sz="2400" dirty="0">
                <a:solidFill>
                  <a:srgbClr val="002060"/>
                </a:solidFill>
              </a:rPr>
              <a:t>Points to Consider:</a:t>
            </a:r>
          </a:p>
          <a:p>
            <a:pPr lvl="1">
              <a:lnSpc>
                <a:spcPct val="80000"/>
              </a:lnSpc>
            </a:pPr>
            <a:r>
              <a:rPr lang="en-US" dirty="0">
                <a:solidFill>
                  <a:srgbClr val="002060"/>
                </a:solidFill>
              </a:rPr>
              <a:t>Risk Assessment (RA) is an ongoing process</a:t>
            </a:r>
          </a:p>
          <a:p>
            <a:pPr lvl="1">
              <a:lnSpc>
                <a:spcPct val="80000"/>
              </a:lnSpc>
            </a:pPr>
            <a:r>
              <a:rPr lang="en-US" dirty="0">
                <a:solidFill>
                  <a:srgbClr val="002060"/>
                </a:solidFill>
              </a:rPr>
              <a:t>RA requires strong commitment from senior administration and collaboration between cross-functional units</a:t>
            </a:r>
          </a:p>
          <a:p>
            <a:pPr lvl="1">
              <a:lnSpc>
                <a:spcPct val="80000"/>
              </a:lnSpc>
            </a:pPr>
            <a:r>
              <a:rPr lang="en-US" dirty="0">
                <a:solidFill>
                  <a:srgbClr val="002060"/>
                </a:solidFill>
              </a:rPr>
              <a:t>RA is part of strategic and continuity planning</a:t>
            </a:r>
          </a:p>
          <a:p>
            <a:pPr lvl="1">
              <a:lnSpc>
                <a:spcPct val="80000"/>
              </a:lnSpc>
            </a:pPr>
            <a:r>
              <a:rPr lang="en-US" dirty="0">
                <a:solidFill>
                  <a:srgbClr val="002060"/>
                </a:solidFill>
              </a:rPr>
              <a:t>RA requires planning and strategy that systematically increases the scope</a:t>
            </a:r>
          </a:p>
          <a:p>
            <a:pPr lvl="1">
              <a:lnSpc>
                <a:spcPct val="80000"/>
              </a:lnSpc>
            </a:pPr>
            <a:r>
              <a:rPr lang="en-US" dirty="0">
                <a:solidFill>
                  <a:srgbClr val="002060"/>
                </a:solidFill>
              </a:rPr>
              <a:t>RA needs to become a part of the culture of the university community</a:t>
            </a:r>
          </a:p>
          <a:p>
            <a:pPr lvl="1">
              <a:lnSpc>
                <a:spcPct val="80000"/>
              </a:lnSpc>
            </a:pPr>
            <a:r>
              <a:rPr lang="en-US" dirty="0">
                <a:solidFill>
                  <a:srgbClr val="002060"/>
                </a:solidFill>
              </a:rPr>
              <a:t>Effective Risk Management (RM) practices require a "risk aware" culture</a:t>
            </a:r>
          </a:p>
          <a:p>
            <a:pPr lvl="1">
              <a:lnSpc>
                <a:spcPct val="80000"/>
              </a:lnSpc>
            </a:pPr>
            <a:r>
              <a:rPr lang="en-US" dirty="0">
                <a:solidFill>
                  <a:srgbClr val="002060"/>
                </a:solidFill>
              </a:rPr>
              <a:t>Effective RM can provide the basis for prioritizing and resolving possible funding conflicts</a:t>
            </a:r>
          </a:p>
          <a:p>
            <a:pPr lvl="1">
              <a:lnSpc>
                <a:spcPct val="80000"/>
              </a:lnSpc>
            </a:pPr>
            <a:r>
              <a:rPr lang="en-US" dirty="0">
                <a:solidFill>
                  <a:srgbClr val="002060"/>
                </a:solidFill>
              </a:rPr>
              <a:t>policy supporting ongoing risk assessment should be developed</a:t>
            </a:r>
          </a:p>
        </p:txBody>
      </p:sp>
    </p:spTree>
    <p:extLst>
      <p:ext uri="{BB962C8B-B14F-4D97-AF65-F5344CB8AC3E}">
        <p14:creationId xmlns:p14="http://schemas.microsoft.com/office/powerpoint/2010/main" val="20774252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r"/>
            <a:r>
              <a:rPr lang="en-US" sz="4000"/>
              <a:t>Phases of</a:t>
            </a:r>
            <a:br>
              <a:rPr lang="en-US" sz="4000"/>
            </a:br>
            <a:r>
              <a:rPr lang="en-US" sz="4000"/>
              <a:t>Risk Assessment</a:t>
            </a:r>
          </a:p>
        </p:txBody>
      </p:sp>
      <p:sp>
        <p:nvSpPr>
          <p:cNvPr id="23555" name="Rectangle 3"/>
          <p:cNvSpPr>
            <a:spLocks noGrp="1" noChangeArrowheads="1"/>
          </p:cNvSpPr>
          <p:nvPr>
            <p:ph type="body" idx="1"/>
          </p:nvPr>
        </p:nvSpPr>
        <p:spPr/>
        <p:txBody>
          <a:bodyPr/>
          <a:lstStyle/>
          <a:p>
            <a:r>
              <a:rPr lang="en-US" sz="2800" dirty="0">
                <a:solidFill>
                  <a:srgbClr val="002060"/>
                </a:solidFill>
              </a:rPr>
              <a:t>Phase 0: Establish Risk Assessment Criteria for the Identification and Prioritization of Critical Assets (a one-time process)</a:t>
            </a:r>
          </a:p>
          <a:p>
            <a:r>
              <a:rPr lang="en-US" sz="2800" dirty="0">
                <a:solidFill>
                  <a:srgbClr val="002060"/>
                </a:solidFill>
              </a:rPr>
              <a:t>Phase 1: Develop Initial Security Strategies</a:t>
            </a:r>
          </a:p>
          <a:p>
            <a:r>
              <a:rPr lang="en-US" sz="2800" dirty="0">
                <a:solidFill>
                  <a:srgbClr val="002060"/>
                </a:solidFill>
              </a:rPr>
              <a:t>Phase 2: Technological View - Identify Infrastructure Vulnerabilities</a:t>
            </a:r>
          </a:p>
          <a:p>
            <a:r>
              <a:rPr lang="en-US" sz="2800" dirty="0">
                <a:solidFill>
                  <a:srgbClr val="002060"/>
                </a:solidFill>
              </a:rPr>
              <a:t>Phase 3: Risk Analysis - Develop Security Strategy and Plans</a:t>
            </a:r>
          </a:p>
        </p:txBody>
      </p:sp>
    </p:spTree>
    <p:extLst>
      <p:ext uri="{BB962C8B-B14F-4D97-AF65-F5344CB8AC3E}">
        <p14:creationId xmlns:p14="http://schemas.microsoft.com/office/powerpoint/2010/main" val="17658801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r"/>
            <a:r>
              <a:rPr lang="en-US" sz="4000"/>
              <a:t>Phase 0: Establish Risk Assessment Criteria</a:t>
            </a:r>
          </a:p>
        </p:txBody>
      </p:sp>
      <p:sp>
        <p:nvSpPr>
          <p:cNvPr id="25603" name="Rectangle 3"/>
          <p:cNvSpPr>
            <a:spLocks noGrp="1" noChangeArrowheads="1"/>
          </p:cNvSpPr>
          <p:nvPr>
            <p:ph type="body" idx="1"/>
          </p:nvPr>
        </p:nvSpPr>
        <p:spPr/>
        <p:txBody>
          <a:bodyPr/>
          <a:lstStyle/>
          <a:p>
            <a:r>
              <a:rPr lang="en-US" sz="2800" dirty="0">
                <a:solidFill>
                  <a:srgbClr val="002060"/>
                </a:solidFill>
              </a:rPr>
              <a:t>Goal: to quickly establish the overall criteria for the identification of critical data assets and their appropriate priority level and to obtain senior management's perspective on issues of strategic importance.</a:t>
            </a:r>
          </a:p>
          <a:p>
            <a:r>
              <a:rPr lang="en-US" sz="2800" dirty="0">
                <a:solidFill>
                  <a:srgbClr val="002060"/>
                </a:solidFill>
              </a:rPr>
              <a:t>Process 1: Establish Risk Assessment Criteria</a:t>
            </a:r>
          </a:p>
          <a:p>
            <a:r>
              <a:rPr lang="en-US" sz="2800" dirty="0">
                <a:solidFill>
                  <a:srgbClr val="002060"/>
                </a:solidFill>
              </a:rPr>
              <a:t>Process 2: Apply the Critical Asset Criteria to Classify Data Collections and Related Resources</a:t>
            </a:r>
          </a:p>
        </p:txBody>
      </p:sp>
    </p:spTree>
    <p:extLst>
      <p:ext uri="{BB962C8B-B14F-4D97-AF65-F5344CB8AC3E}">
        <p14:creationId xmlns:p14="http://schemas.microsoft.com/office/powerpoint/2010/main" val="373983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239" y="420118"/>
            <a:ext cx="6352188" cy="584775"/>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3200" b="1" dirty="0">
                <a:ln/>
                <a:solidFill>
                  <a:schemeClr val="accent4"/>
                </a:solidFill>
              </a:rPr>
              <a:t>ENTERPRISE RISK MANAGEMENT</a:t>
            </a:r>
            <a:endParaRPr lang="id-ID" sz="3200" b="1" dirty="0">
              <a:ln/>
              <a:solidFill>
                <a:schemeClr val="accent4"/>
              </a:solidFill>
            </a:endParaRPr>
          </a:p>
        </p:txBody>
      </p:sp>
      <p:sp>
        <p:nvSpPr>
          <p:cNvPr id="3" name="Rectangle 2"/>
          <p:cNvSpPr/>
          <p:nvPr/>
        </p:nvSpPr>
        <p:spPr>
          <a:xfrm>
            <a:off x="744416" y="1364021"/>
            <a:ext cx="4671646" cy="3342453"/>
          </a:xfrm>
          <a:prstGeom prst="rect">
            <a:avLst/>
          </a:prstGeom>
        </p:spPr>
        <p:txBody>
          <a:bodyPr wrap="square">
            <a:spAutoFit/>
          </a:bodyPr>
          <a:lstStyle/>
          <a:p>
            <a:pPr>
              <a:lnSpc>
                <a:spcPct val="80000"/>
              </a:lnSpc>
            </a:pPr>
            <a:r>
              <a:rPr lang="en-US" sz="2400" dirty="0"/>
              <a:t>A process, effected by an entity’s board of directors, management and other personnel, applied in strategy setting and across the enterprise, designed to identify potential events that may affect the entity, and manage risks to be within its risk appetite, to provide reasonable assurance regarding the achievement of entity objectives. (COSO)</a:t>
            </a:r>
          </a:p>
        </p:txBody>
      </p:sp>
      <p:sp>
        <p:nvSpPr>
          <p:cNvPr id="4" name="Rectangle 3"/>
          <p:cNvSpPr/>
          <p:nvPr/>
        </p:nvSpPr>
        <p:spPr>
          <a:xfrm>
            <a:off x="6585165" y="1364021"/>
            <a:ext cx="4897588" cy="2751522"/>
          </a:xfrm>
          <a:prstGeom prst="rect">
            <a:avLst/>
          </a:prstGeom>
        </p:spPr>
        <p:txBody>
          <a:bodyPr wrap="square">
            <a:spAutoFit/>
          </a:bodyPr>
          <a:lstStyle/>
          <a:p>
            <a:pPr>
              <a:lnSpc>
                <a:spcPct val="80000"/>
              </a:lnSpc>
            </a:pPr>
            <a:r>
              <a:rPr lang="en-US" sz="2400" dirty="0"/>
              <a:t>A rigorous approach to assessing and addressing the risks from all sources that </a:t>
            </a:r>
            <a:r>
              <a:rPr lang="en-US" sz="2400" dirty="0" err="1"/>
              <a:t>threatent</a:t>
            </a:r>
            <a:r>
              <a:rPr lang="en-US" sz="2400" dirty="0"/>
              <a:t> he achievement of an organization’s strategic objectives.  In addition, ERM identifies those risks that represent corresponding opportunities to exploit for competitive advantage. (</a:t>
            </a:r>
            <a:r>
              <a:rPr lang="en-US" sz="2400" dirty="0" err="1"/>
              <a:t>Tillinghast</a:t>
            </a:r>
            <a:r>
              <a:rPr lang="en-US" sz="2400" dirty="0"/>
              <a:t>-Towers Perrin consultancy group)</a:t>
            </a:r>
          </a:p>
        </p:txBody>
      </p:sp>
      <p:sp>
        <p:nvSpPr>
          <p:cNvPr id="5" name="Rectangle 4"/>
          <p:cNvSpPr/>
          <p:nvPr/>
        </p:nvSpPr>
        <p:spPr>
          <a:xfrm>
            <a:off x="3080239" y="5065602"/>
            <a:ext cx="6096000" cy="1274195"/>
          </a:xfrm>
          <a:prstGeom prst="rect">
            <a:avLst/>
          </a:prstGeom>
        </p:spPr>
        <p:txBody>
          <a:bodyPr>
            <a:spAutoFit/>
          </a:bodyPr>
          <a:lstStyle/>
          <a:p>
            <a:pPr>
              <a:lnSpc>
                <a:spcPct val="80000"/>
              </a:lnSpc>
            </a:pPr>
            <a:r>
              <a:rPr lang="en-US" sz="2400" dirty="0"/>
              <a:t>Any issue that impact an organization’s ability to meet its objectives. (</a:t>
            </a:r>
            <a:r>
              <a:rPr lang="en-US" sz="2400" i="1" dirty="0"/>
              <a:t>Developing A Strategy to Manage </a:t>
            </a:r>
            <a:r>
              <a:rPr lang="en-US" sz="2400" i="1" dirty="0" err="1"/>
              <a:t>Enterprisewide</a:t>
            </a:r>
            <a:r>
              <a:rPr lang="en-US" sz="2400" i="1" dirty="0"/>
              <a:t> Risk in Higher Education</a:t>
            </a:r>
            <a:r>
              <a:rPr lang="en-US" sz="2400" dirty="0"/>
              <a:t>, NACUBO)</a:t>
            </a:r>
          </a:p>
        </p:txBody>
      </p:sp>
    </p:spTree>
    <p:extLst>
      <p:ext uri="{BB962C8B-B14F-4D97-AF65-F5344CB8AC3E}">
        <p14:creationId xmlns:p14="http://schemas.microsoft.com/office/powerpoint/2010/main" val="389781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r"/>
            <a:r>
              <a:rPr lang="en-US" sz="4000"/>
              <a:t>Phase 1: Develop Initial Security Strategies</a:t>
            </a:r>
          </a:p>
        </p:txBody>
      </p:sp>
      <p:sp>
        <p:nvSpPr>
          <p:cNvPr id="26627" name="Rectangle 3"/>
          <p:cNvSpPr>
            <a:spLocks noGrp="1" noChangeArrowheads="1"/>
          </p:cNvSpPr>
          <p:nvPr>
            <p:ph type="body" idx="1"/>
          </p:nvPr>
        </p:nvSpPr>
        <p:spPr>
          <a:xfrm>
            <a:off x="433753" y="2109054"/>
            <a:ext cx="4560277" cy="4115899"/>
          </a:xfrm>
        </p:spPr>
        <p:txBody>
          <a:bodyPr>
            <a:normAutofit/>
          </a:bodyPr>
          <a:lstStyle/>
          <a:p>
            <a:pPr marL="45720" indent="0">
              <a:lnSpc>
                <a:spcPct val="80000"/>
              </a:lnSpc>
              <a:buNone/>
            </a:pPr>
            <a:r>
              <a:rPr lang="en-US" sz="2000" dirty="0">
                <a:solidFill>
                  <a:srgbClr val="002060"/>
                </a:solidFill>
              </a:rPr>
              <a:t>Goal:  Once the information assets have been classified, strategic planning for the rest of the risk management process can begin. Vulnerabilities can be identified, and the process of mitigating the threats that can exploit those vulnerabilities can begin. An institution can decide to specifically focus on the very highest risks, or it may decide to focus first on mitigating risks broadly (or both). </a:t>
            </a:r>
          </a:p>
        </p:txBody>
      </p:sp>
      <p:sp>
        <p:nvSpPr>
          <p:cNvPr id="2" name="Rectangle 1"/>
          <p:cNvSpPr/>
          <p:nvPr/>
        </p:nvSpPr>
        <p:spPr>
          <a:xfrm>
            <a:off x="6383215" y="1965960"/>
            <a:ext cx="5451230" cy="3637919"/>
          </a:xfrm>
          <a:prstGeom prst="rect">
            <a:avLst/>
          </a:prstGeom>
        </p:spPr>
        <p:txBody>
          <a:bodyPr wrap="square">
            <a:spAutoFit/>
          </a:bodyPr>
          <a:lstStyle/>
          <a:p>
            <a:pPr>
              <a:lnSpc>
                <a:spcPct val="80000"/>
              </a:lnSpc>
            </a:pPr>
            <a:r>
              <a:rPr lang="en-US" sz="2400" dirty="0">
                <a:solidFill>
                  <a:srgbClr val="002060"/>
                </a:solidFill>
              </a:rPr>
              <a:t>The mere process of bringing management together to discuss the organization's strategy about risk mitigation can be extremely fruitful</a:t>
            </a:r>
            <a:r>
              <a:rPr lang="en-US" sz="2400" dirty="0" smtClean="0">
                <a:solidFill>
                  <a:srgbClr val="002060"/>
                </a:solidFill>
              </a:rPr>
              <a:t>.</a:t>
            </a:r>
          </a:p>
          <a:p>
            <a:pPr>
              <a:lnSpc>
                <a:spcPct val="80000"/>
              </a:lnSpc>
            </a:pPr>
            <a:endParaRPr lang="en-US" sz="2400" dirty="0">
              <a:solidFill>
                <a:srgbClr val="002060"/>
              </a:solidFill>
            </a:endParaRPr>
          </a:p>
          <a:p>
            <a:pPr>
              <a:lnSpc>
                <a:spcPct val="80000"/>
              </a:lnSpc>
            </a:pPr>
            <a:r>
              <a:rPr lang="en-US" sz="2400" dirty="0">
                <a:solidFill>
                  <a:srgbClr val="002060"/>
                </a:solidFill>
              </a:rPr>
              <a:t>Process 1: Strategic Perspective - Senior Management</a:t>
            </a:r>
          </a:p>
          <a:p>
            <a:pPr>
              <a:lnSpc>
                <a:spcPct val="80000"/>
              </a:lnSpc>
            </a:pPr>
            <a:r>
              <a:rPr lang="en-US" sz="2400" dirty="0">
                <a:solidFill>
                  <a:srgbClr val="002060"/>
                </a:solidFill>
              </a:rPr>
              <a:t>Process 2: Operational Perspective - Departmental Management</a:t>
            </a:r>
          </a:p>
          <a:p>
            <a:pPr>
              <a:lnSpc>
                <a:spcPct val="80000"/>
              </a:lnSpc>
            </a:pPr>
            <a:r>
              <a:rPr lang="en-US" sz="2400" dirty="0">
                <a:solidFill>
                  <a:srgbClr val="002060"/>
                </a:solidFill>
              </a:rPr>
              <a:t>Process 3: Practice Perspective – Staff</a:t>
            </a:r>
          </a:p>
          <a:p>
            <a:pPr>
              <a:lnSpc>
                <a:spcPct val="80000"/>
              </a:lnSpc>
            </a:pPr>
            <a:r>
              <a:rPr lang="en-US" sz="2400" dirty="0">
                <a:solidFill>
                  <a:srgbClr val="002060"/>
                </a:solidFill>
              </a:rPr>
              <a:t>Process 4: Consolidated View of Security Requirements</a:t>
            </a:r>
          </a:p>
        </p:txBody>
      </p:sp>
    </p:spTree>
    <p:extLst>
      <p:ext uri="{BB962C8B-B14F-4D97-AF65-F5344CB8AC3E}">
        <p14:creationId xmlns:p14="http://schemas.microsoft.com/office/powerpoint/2010/main" val="10114281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352800" y="152400"/>
            <a:ext cx="7315200" cy="1143000"/>
          </a:xfrm>
        </p:spPr>
        <p:txBody>
          <a:bodyPr>
            <a:normAutofit fontScale="90000"/>
          </a:bodyPr>
          <a:lstStyle/>
          <a:p>
            <a:pPr algn="r"/>
            <a:r>
              <a:rPr lang="en-US" sz="4000"/>
              <a:t>Phase 2: Identify </a:t>
            </a:r>
            <a:br>
              <a:rPr lang="en-US" sz="4000"/>
            </a:br>
            <a:r>
              <a:rPr lang="en-US" sz="4000"/>
              <a:t>Infrastructure Vulnerabilities</a:t>
            </a:r>
          </a:p>
        </p:txBody>
      </p:sp>
      <p:sp>
        <p:nvSpPr>
          <p:cNvPr id="27651" name="Rectangle 3"/>
          <p:cNvSpPr>
            <a:spLocks noGrp="1" noChangeArrowheads="1"/>
          </p:cNvSpPr>
          <p:nvPr>
            <p:ph type="body" idx="1"/>
          </p:nvPr>
        </p:nvSpPr>
        <p:spPr/>
        <p:txBody>
          <a:bodyPr/>
          <a:lstStyle/>
          <a:p>
            <a:r>
              <a:rPr lang="en-US" dirty="0">
                <a:solidFill>
                  <a:srgbClr val="002060"/>
                </a:solidFill>
              </a:rPr>
              <a:t>Goal:  To identify areas of potential exposure associated with the systems architecture.</a:t>
            </a:r>
          </a:p>
          <a:p>
            <a:r>
              <a:rPr lang="en-US" dirty="0">
                <a:solidFill>
                  <a:srgbClr val="002060"/>
                </a:solidFill>
              </a:rPr>
              <a:t>Process 1: Evaluation of Key Technology Components</a:t>
            </a:r>
          </a:p>
          <a:p>
            <a:r>
              <a:rPr lang="en-US" dirty="0">
                <a:solidFill>
                  <a:srgbClr val="002060"/>
                </a:solidFill>
              </a:rPr>
              <a:t>Process 2: Evaluation of Selected Technology Components</a:t>
            </a:r>
          </a:p>
          <a:p>
            <a:endParaRPr lang="en-US" dirty="0">
              <a:solidFill>
                <a:srgbClr val="002060"/>
              </a:solidFill>
            </a:endParaRPr>
          </a:p>
        </p:txBody>
      </p:sp>
    </p:spTree>
    <p:extLst>
      <p:ext uri="{BB962C8B-B14F-4D97-AF65-F5344CB8AC3E}">
        <p14:creationId xmlns:p14="http://schemas.microsoft.com/office/powerpoint/2010/main" val="6914250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038600" y="152400"/>
            <a:ext cx="6629400" cy="1143000"/>
          </a:xfrm>
        </p:spPr>
        <p:txBody>
          <a:bodyPr>
            <a:normAutofit fontScale="90000"/>
          </a:bodyPr>
          <a:lstStyle/>
          <a:p>
            <a:pPr algn="r"/>
            <a:r>
              <a:rPr lang="en-US" sz="4000"/>
              <a:t>Phase 3: Develop Security Strategy and Plans</a:t>
            </a:r>
          </a:p>
        </p:txBody>
      </p:sp>
      <p:sp>
        <p:nvSpPr>
          <p:cNvPr id="28675" name="Rectangle 3"/>
          <p:cNvSpPr>
            <a:spLocks noGrp="1" noChangeArrowheads="1"/>
          </p:cNvSpPr>
          <p:nvPr>
            <p:ph type="body" idx="1"/>
          </p:nvPr>
        </p:nvSpPr>
        <p:spPr>
          <a:xfrm>
            <a:off x="5615354" y="1776046"/>
            <a:ext cx="6131169" cy="5257800"/>
          </a:xfrm>
        </p:spPr>
        <p:txBody>
          <a:bodyPr/>
          <a:lstStyle/>
          <a:p>
            <a:pPr>
              <a:lnSpc>
                <a:spcPct val="80000"/>
              </a:lnSpc>
            </a:pPr>
            <a:r>
              <a:rPr lang="en-US" sz="2000" dirty="0" smtClean="0">
                <a:solidFill>
                  <a:srgbClr val="002060"/>
                </a:solidFill>
              </a:rPr>
              <a:t>Process </a:t>
            </a:r>
            <a:r>
              <a:rPr lang="en-US" sz="2000" dirty="0">
                <a:solidFill>
                  <a:srgbClr val="002060"/>
                </a:solidFill>
              </a:rPr>
              <a:t>1: Risk Assessment</a:t>
            </a:r>
            <a:br>
              <a:rPr lang="en-US" sz="2000" dirty="0">
                <a:solidFill>
                  <a:srgbClr val="002060"/>
                </a:solidFill>
              </a:rPr>
            </a:br>
            <a:r>
              <a:rPr lang="en-US" sz="2000" u="sng" dirty="0">
                <a:solidFill>
                  <a:srgbClr val="002060"/>
                </a:solidFill>
              </a:rPr>
              <a:t>Steps</a:t>
            </a:r>
          </a:p>
          <a:p>
            <a:pPr>
              <a:lnSpc>
                <a:spcPct val="80000"/>
              </a:lnSpc>
              <a:buFontTx/>
              <a:buNone/>
            </a:pPr>
            <a:r>
              <a:rPr lang="en-US" sz="2000" dirty="0">
                <a:solidFill>
                  <a:srgbClr val="002060"/>
                </a:solidFill>
              </a:rPr>
              <a:t>	1. Assess the potential impact of threats (and vulnerabilities) to critical assets (qualitative and/or quantitative)</a:t>
            </a:r>
          </a:p>
          <a:p>
            <a:pPr>
              <a:lnSpc>
                <a:spcPct val="80000"/>
              </a:lnSpc>
              <a:buFontTx/>
              <a:buNone/>
            </a:pPr>
            <a:r>
              <a:rPr lang="en-US" sz="2000" dirty="0">
                <a:solidFill>
                  <a:srgbClr val="002060"/>
                </a:solidFill>
              </a:rPr>
              <a:t>	2. Evaluate the likelihood of occurrence of the threats (high, medium, low)</a:t>
            </a:r>
          </a:p>
          <a:p>
            <a:pPr>
              <a:lnSpc>
                <a:spcPct val="80000"/>
              </a:lnSpc>
              <a:buFontTx/>
              <a:buNone/>
            </a:pPr>
            <a:r>
              <a:rPr lang="en-US" sz="2000" dirty="0">
                <a:solidFill>
                  <a:srgbClr val="002060"/>
                </a:solidFill>
              </a:rPr>
              <a:t>	3. Create a consolidated analysis of risks, based on the impact value to critical assets and the likelihood of occurrence</a:t>
            </a:r>
          </a:p>
          <a:p>
            <a:pPr>
              <a:lnSpc>
                <a:spcPct val="80000"/>
              </a:lnSpc>
            </a:pPr>
            <a:r>
              <a:rPr lang="en-US" sz="2000" dirty="0">
                <a:solidFill>
                  <a:srgbClr val="002060"/>
                </a:solidFill>
              </a:rPr>
              <a:t>Process 2: Protection Strategy and Mitigation Plans</a:t>
            </a:r>
          </a:p>
        </p:txBody>
      </p:sp>
      <p:sp>
        <p:nvSpPr>
          <p:cNvPr id="2" name="Rectangle 1"/>
          <p:cNvSpPr/>
          <p:nvPr/>
        </p:nvSpPr>
        <p:spPr>
          <a:xfrm>
            <a:off x="556846" y="1563874"/>
            <a:ext cx="4015154" cy="3791807"/>
          </a:xfrm>
          <a:prstGeom prst="rect">
            <a:avLst/>
          </a:prstGeom>
        </p:spPr>
        <p:txBody>
          <a:bodyPr wrap="square">
            <a:spAutoFit/>
          </a:bodyPr>
          <a:lstStyle/>
          <a:p>
            <a:pPr>
              <a:lnSpc>
                <a:spcPct val="80000"/>
              </a:lnSpc>
            </a:pPr>
            <a:r>
              <a:rPr lang="en-US" sz="2000" dirty="0">
                <a:solidFill>
                  <a:srgbClr val="002060"/>
                </a:solidFill>
              </a:rPr>
              <a:t>Goal:  After identifying key information systems resources and evaluating the degree of vulnerability with the systems, quantitatively determine the level of risk associated with each system and system component. This information may then be used to prioritize the allocation of resources to ensure appropriate mitigation of the highest risks and to make appropriate management decisions about the degree of risk that the organization will be willing to accept.</a:t>
            </a:r>
          </a:p>
        </p:txBody>
      </p:sp>
    </p:spTree>
    <p:extLst>
      <p:ext uri="{BB962C8B-B14F-4D97-AF65-F5344CB8AC3E}">
        <p14:creationId xmlns:p14="http://schemas.microsoft.com/office/powerpoint/2010/main" val="37295154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r"/>
            <a:r>
              <a:rPr lang="en-US"/>
              <a:t>Conclusion</a:t>
            </a:r>
          </a:p>
        </p:txBody>
      </p:sp>
      <p:sp>
        <p:nvSpPr>
          <p:cNvPr id="24579" name="Rectangle 3"/>
          <p:cNvSpPr>
            <a:spLocks noGrp="1" noChangeArrowheads="1"/>
          </p:cNvSpPr>
          <p:nvPr>
            <p:ph type="body" idx="1"/>
          </p:nvPr>
        </p:nvSpPr>
        <p:spPr>
          <a:xfrm>
            <a:off x="2924321" y="2268415"/>
            <a:ext cx="6312877" cy="4038600"/>
          </a:xfrm>
        </p:spPr>
        <p:txBody>
          <a:bodyPr/>
          <a:lstStyle/>
          <a:p>
            <a:pPr>
              <a:buFontTx/>
              <a:buNone/>
            </a:pPr>
            <a:r>
              <a:rPr lang="en-US" dirty="0">
                <a:solidFill>
                  <a:srgbClr val="002060"/>
                </a:solidFill>
              </a:rPr>
              <a:t>	It is important to note that this is a process that has no finish line. While a risk assessment - the process of identifying and quantifying risks - might take place on an infrequent basis (e.g., annually), the risk management process - the ongoing process of mitigating the risks to the organization - should be ingrained into the institution's culture to be most effective.</a:t>
            </a:r>
          </a:p>
        </p:txBody>
      </p:sp>
    </p:spTree>
    <p:extLst>
      <p:ext uri="{BB962C8B-B14F-4D97-AF65-F5344CB8AC3E}">
        <p14:creationId xmlns:p14="http://schemas.microsoft.com/office/powerpoint/2010/main" val="1282807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Management in Supply Chain</a:t>
            </a:r>
            <a:endParaRPr lang="id-ID" dirty="0"/>
          </a:p>
        </p:txBody>
      </p:sp>
      <p:sp>
        <p:nvSpPr>
          <p:cNvPr id="3" name="Content Placeholder 2"/>
          <p:cNvSpPr>
            <a:spLocks noGrp="1"/>
          </p:cNvSpPr>
          <p:nvPr>
            <p:ph idx="1"/>
          </p:nvPr>
        </p:nvSpPr>
        <p:spPr/>
        <p:txBody>
          <a:bodyPr/>
          <a:lstStyle/>
          <a:p>
            <a:endParaRPr lang="id-ID"/>
          </a:p>
        </p:txBody>
      </p:sp>
      <p:pic>
        <p:nvPicPr>
          <p:cNvPr id="4" name="Picture 2" descr="E:\RONNY\GAMBAR\scm.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40" y="2190750"/>
            <a:ext cx="6406202" cy="399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556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5266079"/>
              </p:ext>
            </p:extLst>
          </p:nvPr>
        </p:nvGraphicFramePr>
        <p:xfrm>
          <a:off x="4033891" y="934569"/>
          <a:ext cx="7369213" cy="5041931"/>
        </p:xfrm>
        <a:graphic>
          <a:graphicData uri="http://schemas.openxmlformats.org/drawingml/2006/table">
            <a:tbl>
              <a:tblPr/>
              <a:tblGrid>
                <a:gridCol w="2331502"/>
                <a:gridCol w="1133038"/>
                <a:gridCol w="1272810"/>
                <a:gridCol w="1311471"/>
                <a:gridCol w="1320392"/>
              </a:tblGrid>
              <a:tr h="484804">
                <a:tc gridSpan="5">
                  <a:txBody>
                    <a:bodyPr/>
                    <a:lstStyle/>
                    <a:p>
                      <a:pPr marL="0" marR="0" indent="0" algn="ctr" rtl="0" eaLnBrk="0" fontAlgn="base" latinLnBrk="0" hangingPunct="0">
                        <a:spcBef>
                          <a:spcPts val="0"/>
                        </a:spcBef>
                        <a:spcAft>
                          <a:spcPts val="0"/>
                        </a:spcAft>
                      </a:pPr>
                      <a:r>
                        <a:rPr lang="en-US" sz="1800" b="1" i="0" u="none" strike="noStrike" kern="1200" baseline="0" dirty="0">
                          <a:ln>
                            <a:noFill/>
                          </a:ln>
                          <a:solidFill>
                            <a:srgbClr val="002060"/>
                          </a:solidFill>
                          <a:effectLst/>
                          <a:latin typeface="Times New Roman" panose="02020603050405020304" pitchFamily="18" charset="0"/>
                          <a:cs typeface="Times New Roman" panose="02020603050405020304" pitchFamily="18" charset="0"/>
                        </a:rPr>
                        <a:t>ERM Framework</a:t>
                      </a:r>
                      <a:endParaRPr lang="en-US" sz="1800" b="0" i="0" u="none" strike="noStrike" dirty="0">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573246">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indent="0" algn="ctr" rtl="0" eaLnBrk="0" fontAlgn="base" latinLnBrk="0" hangingPunct="0">
                        <a:spcBef>
                          <a:spcPts val="0"/>
                        </a:spcBef>
                        <a:spcAft>
                          <a:spcPts val="0"/>
                        </a:spcAft>
                      </a:pPr>
                      <a:r>
                        <a:rPr lang="en-US" sz="1800" b="1" i="0" u="none" strike="noStrike" kern="1200" baseline="0" dirty="0">
                          <a:ln>
                            <a:noFill/>
                          </a:ln>
                          <a:solidFill>
                            <a:srgbClr val="002060"/>
                          </a:solidFill>
                          <a:effectLst/>
                          <a:latin typeface="Times New Roman" panose="02020603050405020304" pitchFamily="18" charset="0"/>
                          <a:cs typeface="Times New Roman" panose="02020603050405020304" pitchFamily="18" charset="0"/>
                        </a:rPr>
                        <a:t>Types of Risk</a:t>
                      </a:r>
                      <a:endParaRPr lang="en-US" sz="1800" b="0" i="0" u="none" strike="noStrike" dirty="0">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r>
              <a:tr h="484804">
                <a:tc>
                  <a:txBody>
                    <a:bodyPr/>
                    <a:lstStyle/>
                    <a:p>
                      <a:pPr marL="0" marR="0" indent="0" algn="l" rtl="0" eaLnBrk="0" fontAlgn="base" latinLnBrk="0" hangingPunct="0">
                        <a:spcBef>
                          <a:spcPts val="0"/>
                        </a:spcBef>
                        <a:spcAft>
                          <a:spcPts val="0"/>
                        </a:spcAft>
                      </a:pPr>
                      <a:r>
                        <a:rPr lang="en-US" sz="1800" b="1" i="0" u="none" strike="noStrike" kern="1200" baseline="0">
                          <a:ln>
                            <a:noFill/>
                          </a:ln>
                          <a:solidFill>
                            <a:srgbClr val="002060"/>
                          </a:solidFill>
                          <a:effectLst/>
                          <a:latin typeface="Times New Roman" panose="02020603050405020304" pitchFamily="18" charset="0"/>
                          <a:cs typeface="Times New Roman" panose="02020603050405020304" pitchFamily="18" charset="0"/>
                        </a:rPr>
                        <a:t>Process Steps</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Times New Roman" panose="02020603050405020304" pitchFamily="18" charset="0"/>
                          <a:cs typeface="Times New Roman" panose="02020603050405020304" pitchFamily="18" charset="0"/>
                        </a:rPr>
                        <a:t>Hazard</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Times New Roman" panose="02020603050405020304" pitchFamily="18" charset="0"/>
                          <a:cs typeface="Times New Roman" panose="02020603050405020304" pitchFamily="18" charset="0"/>
                        </a:rPr>
                        <a:t>Financial</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Times New Roman" panose="02020603050405020304" pitchFamily="18" charset="0"/>
                          <a:cs typeface="Times New Roman" panose="02020603050405020304" pitchFamily="18" charset="0"/>
                        </a:rPr>
                        <a:t>Operational</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Times New Roman" panose="02020603050405020304" pitchFamily="18" charset="0"/>
                          <a:cs typeface="Times New Roman" panose="02020603050405020304" pitchFamily="18" charset="0"/>
                        </a:rPr>
                        <a:t>Strategic</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879">
                <a:tc>
                  <a:txBody>
                    <a:bodyPr/>
                    <a:lstStyle/>
                    <a:p>
                      <a:pPr marL="0" marR="0" indent="0" algn="l" rtl="0" eaLnBrk="0" fontAlgn="base" latinLnBrk="0" hangingPunct="0">
                        <a:spcBef>
                          <a:spcPts val="0"/>
                        </a:spcBef>
                        <a:spcAft>
                          <a:spcPts val="0"/>
                        </a:spcAft>
                      </a:pPr>
                      <a:r>
                        <a:rPr lang="en-US" sz="1800" b="0" i="0" u="none" strike="noStrike" kern="1200" baseline="0" dirty="0">
                          <a:ln>
                            <a:noFill/>
                          </a:ln>
                          <a:solidFill>
                            <a:srgbClr val="002060"/>
                          </a:solidFill>
                          <a:effectLst/>
                          <a:latin typeface="Times New Roman" panose="02020603050405020304" pitchFamily="18" charset="0"/>
                          <a:cs typeface="Times New Roman" panose="02020603050405020304" pitchFamily="18" charset="0"/>
                        </a:rPr>
                        <a:t>Establish Context</a:t>
                      </a:r>
                      <a:endParaRPr lang="en-US" sz="1800" b="0" i="0" u="none" strike="noStrike" dirty="0">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r>
              <a:tr h="573246">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Times New Roman" panose="02020603050405020304" pitchFamily="18" charset="0"/>
                          <a:cs typeface="Times New Roman" panose="02020603050405020304" pitchFamily="18" charset="0"/>
                        </a:rPr>
                        <a:t>Identify Risks</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879">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Times New Roman" panose="02020603050405020304" pitchFamily="18" charset="0"/>
                          <a:cs typeface="Times New Roman" panose="02020603050405020304" pitchFamily="18" charset="0"/>
                        </a:rPr>
                        <a:t>Analyze/Quantify Risks</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879">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Times New Roman" panose="02020603050405020304" pitchFamily="18" charset="0"/>
                          <a:cs typeface="Times New Roman" panose="02020603050405020304" pitchFamily="18" charset="0"/>
                        </a:rPr>
                        <a:t>Assess/Prioritize Risks</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246">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Times New Roman" panose="02020603050405020304" pitchFamily="18" charset="0"/>
                          <a:cs typeface="Times New Roman" panose="02020603050405020304" pitchFamily="18" charset="0"/>
                        </a:rPr>
                        <a:t>Treat/Exploit Risks</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879">
                <a:tc>
                  <a:txBody>
                    <a:bodyPr/>
                    <a:lstStyle/>
                    <a:p>
                      <a:pPr marL="0" marR="0" indent="0" algn="l" rtl="0" eaLnBrk="0" fontAlgn="base" latinLnBrk="0" hangingPunct="0">
                        <a:spcBef>
                          <a:spcPts val="0"/>
                        </a:spcBef>
                        <a:spcAft>
                          <a:spcPts val="0"/>
                        </a:spcAft>
                      </a:pPr>
                      <a:r>
                        <a:rPr lang="en-US" sz="1800" b="0" i="0" u="none" strike="noStrike" kern="1200" baseline="0">
                          <a:ln>
                            <a:noFill/>
                          </a:ln>
                          <a:solidFill>
                            <a:srgbClr val="002060"/>
                          </a:solidFill>
                          <a:effectLst/>
                          <a:latin typeface="Times New Roman" panose="02020603050405020304" pitchFamily="18" charset="0"/>
                          <a:cs typeface="Times New Roman" panose="02020603050405020304" pitchFamily="18" charset="0"/>
                        </a:rPr>
                        <a:t>Monitor &amp; Review</a:t>
                      </a:r>
                      <a:endParaRPr lang="en-US" sz="1800" b="0" i="0" u="none" strike="noStrike">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indent="0" algn="l" rtl="0" eaLnBrk="0" fontAlgn="base" latinLnBrk="0" hangingPunct="0">
                        <a:spcBef>
                          <a:spcPts val="0"/>
                        </a:spcBef>
                        <a:spcAft>
                          <a:spcPts val="0"/>
                        </a:spcAft>
                      </a:pPr>
                      <a:r>
                        <a:rPr lang="en-US" sz="1800" b="0" i="0" u="none" strike="noStrike" kern="1200" baseline="0" dirty="0">
                          <a:ln>
                            <a:noFill/>
                          </a:ln>
                          <a:solidFill>
                            <a:srgbClr val="002060"/>
                          </a:solidFill>
                          <a:effectLst/>
                          <a:latin typeface="Arial" panose="020B0604020202020204" pitchFamily="34" charset="0"/>
                          <a:cs typeface="Times New Roman" panose="02020603050405020304" pitchFamily="18" charset="0"/>
                        </a:rPr>
                        <a:t> </a:t>
                      </a:r>
                      <a:endParaRPr lang="en-US" sz="1800" b="0" i="0" u="none" strike="noStrike" dirty="0">
                        <a:solidFill>
                          <a:srgbClr val="002060"/>
                        </a:solidFill>
                        <a:effectLst/>
                        <a:latin typeface="Arial" panose="020B0604020202020204" pitchFamily="34" charset="0"/>
                      </a:endParaRPr>
                    </a:p>
                  </a:txBody>
                  <a:tcPr marL="79307" marR="79307" marT="39654" marB="396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r>
            </a:tbl>
          </a:graphicData>
        </a:graphic>
      </p:graphicFrame>
      <p:sp>
        <p:nvSpPr>
          <p:cNvPr id="3" name="Rectangle 2"/>
          <p:cNvSpPr txBox="1">
            <a:spLocks noChangeArrowheads="1"/>
          </p:cNvSpPr>
          <p:nvPr/>
        </p:nvSpPr>
        <p:spPr>
          <a:xfrm>
            <a:off x="605118" y="1886044"/>
            <a:ext cx="2743199" cy="6286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defRPr/>
            </a:pPr>
            <a:r>
              <a:rPr lang="en-US" sz="4000" dirty="0" smtClean="0"/>
              <a:t>Conceptual </a:t>
            </a:r>
          </a:p>
          <a:p>
            <a:pPr>
              <a:defRPr/>
            </a:pPr>
            <a:r>
              <a:rPr lang="en-US" sz="4000" dirty="0" smtClean="0"/>
              <a:t>Framework</a:t>
            </a:r>
          </a:p>
        </p:txBody>
      </p:sp>
    </p:spTree>
    <p:extLst>
      <p:ext uri="{BB962C8B-B14F-4D97-AF65-F5344CB8AC3E}">
        <p14:creationId xmlns:p14="http://schemas.microsoft.com/office/powerpoint/2010/main" val="137448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961529" y="367086"/>
            <a:ext cx="5844988" cy="628650"/>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pPr>
              <a:defRPr/>
            </a:pPr>
            <a:r>
              <a:rPr lang="en-US" sz="4000" b="1" dirty="0">
                <a:ln/>
                <a:solidFill>
                  <a:schemeClr val="accent3"/>
                </a:solidFill>
              </a:rPr>
              <a:t>Overview of Enterprise Risks </a:t>
            </a:r>
          </a:p>
        </p:txBody>
      </p:sp>
      <p:sp>
        <p:nvSpPr>
          <p:cNvPr id="6147" name="Rectangle 3"/>
          <p:cNvSpPr>
            <a:spLocks noGrp="1" noChangeArrowheads="1"/>
          </p:cNvSpPr>
          <p:nvPr>
            <p:ph idx="1"/>
          </p:nvPr>
        </p:nvSpPr>
        <p:spPr/>
        <p:txBody>
          <a:bodyPr>
            <a:normAutofit/>
          </a:bodyPr>
          <a:lstStyle/>
          <a:p>
            <a:pPr eaLnBrk="1" hangingPunct="1">
              <a:lnSpc>
                <a:spcPct val="90000"/>
              </a:lnSpc>
              <a:buFont typeface="Wingdings" panose="05000000000000000000" pitchFamily="2" charset="2"/>
              <a:buChar char="§"/>
            </a:pPr>
            <a:r>
              <a:rPr lang="en-US" sz="2800" i="1" dirty="0">
                <a:ln w="0"/>
                <a:solidFill>
                  <a:schemeClr val="tx1"/>
                </a:solidFill>
                <a:effectLst>
                  <a:outerShdw blurRad="38100" dist="19050" dir="2700000" algn="tl" rotWithShape="0">
                    <a:schemeClr val="dk1">
                      <a:alpha val="40000"/>
                    </a:schemeClr>
                  </a:outerShdw>
                </a:effectLst>
              </a:rPr>
              <a:t>Hazard Risks</a:t>
            </a:r>
            <a:r>
              <a:rPr lang="en-US" sz="2800" dirty="0">
                <a:ln w="0"/>
                <a:solidFill>
                  <a:schemeClr val="tx1"/>
                </a:solidFill>
                <a:effectLst>
                  <a:outerShdw blurRad="38100" dist="19050" dir="2700000" algn="tl" rotWithShape="0">
                    <a:schemeClr val="dk1">
                      <a:alpha val="40000"/>
                    </a:schemeClr>
                  </a:outerShdw>
                </a:effectLst>
              </a:rPr>
              <a:t> </a:t>
            </a:r>
            <a:r>
              <a:rPr lang="en-US" sz="2800" dirty="0">
                <a:solidFill>
                  <a:srgbClr val="002060"/>
                </a:solidFill>
              </a:rPr>
              <a:t>include risks from:</a:t>
            </a:r>
          </a:p>
          <a:p>
            <a:pPr lvl="1" eaLnBrk="1" hangingPunct="1">
              <a:lnSpc>
                <a:spcPct val="90000"/>
              </a:lnSpc>
              <a:buSzPct val="55000"/>
              <a:buFont typeface="Wingdings" panose="05000000000000000000" pitchFamily="2" charset="2"/>
              <a:buChar char="q"/>
            </a:pPr>
            <a:r>
              <a:rPr lang="en-US" dirty="0" smtClean="0">
                <a:solidFill>
                  <a:srgbClr val="002060"/>
                </a:solidFill>
              </a:rPr>
              <a:t>Fire and other property damage;</a:t>
            </a:r>
          </a:p>
          <a:p>
            <a:pPr lvl="1" eaLnBrk="1" hangingPunct="1">
              <a:lnSpc>
                <a:spcPct val="90000"/>
              </a:lnSpc>
              <a:buSzPct val="55000"/>
              <a:buFont typeface="Wingdings" panose="05000000000000000000" pitchFamily="2" charset="2"/>
              <a:buChar char="q"/>
            </a:pPr>
            <a:r>
              <a:rPr lang="en-US" dirty="0" smtClean="0">
                <a:solidFill>
                  <a:srgbClr val="002060"/>
                </a:solidFill>
              </a:rPr>
              <a:t>Windstorm and other natural perils;</a:t>
            </a:r>
          </a:p>
          <a:p>
            <a:pPr lvl="1" eaLnBrk="1" hangingPunct="1">
              <a:lnSpc>
                <a:spcPct val="90000"/>
              </a:lnSpc>
              <a:buSzPct val="55000"/>
              <a:buFont typeface="Wingdings" panose="05000000000000000000" pitchFamily="2" charset="2"/>
              <a:buChar char="q"/>
            </a:pPr>
            <a:r>
              <a:rPr lang="en-US" dirty="0" smtClean="0">
                <a:solidFill>
                  <a:srgbClr val="002060"/>
                </a:solidFill>
              </a:rPr>
              <a:t>Theft and other crime, personal injury;</a:t>
            </a:r>
          </a:p>
          <a:p>
            <a:pPr lvl="1" eaLnBrk="1" hangingPunct="1">
              <a:lnSpc>
                <a:spcPct val="90000"/>
              </a:lnSpc>
              <a:buSzPct val="55000"/>
              <a:buFont typeface="Wingdings" panose="05000000000000000000" pitchFamily="2" charset="2"/>
              <a:buChar char="q"/>
            </a:pPr>
            <a:r>
              <a:rPr lang="en-US" dirty="0" smtClean="0">
                <a:solidFill>
                  <a:srgbClr val="002060"/>
                </a:solidFill>
              </a:rPr>
              <a:t>Business interruption;</a:t>
            </a:r>
          </a:p>
          <a:p>
            <a:pPr lvl="1" eaLnBrk="1" hangingPunct="1">
              <a:lnSpc>
                <a:spcPct val="90000"/>
              </a:lnSpc>
              <a:buSzPct val="55000"/>
              <a:buFont typeface="Wingdings" panose="05000000000000000000" pitchFamily="2" charset="2"/>
              <a:buChar char="q"/>
            </a:pPr>
            <a:r>
              <a:rPr lang="en-US" dirty="0" smtClean="0">
                <a:solidFill>
                  <a:srgbClr val="002060"/>
                </a:solidFill>
              </a:rPr>
              <a:t>Disease and disability (including work-related injuries and diseases);</a:t>
            </a:r>
          </a:p>
          <a:p>
            <a:pPr lvl="1" eaLnBrk="1" hangingPunct="1">
              <a:lnSpc>
                <a:spcPct val="90000"/>
              </a:lnSpc>
              <a:buSzPct val="55000"/>
              <a:buFont typeface="Wingdings" panose="05000000000000000000" pitchFamily="2" charset="2"/>
              <a:buChar char="q"/>
            </a:pPr>
            <a:r>
              <a:rPr lang="en-US" dirty="0" smtClean="0">
                <a:solidFill>
                  <a:srgbClr val="002060"/>
                </a:solidFill>
              </a:rPr>
              <a:t>Liability claims;</a:t>
            </a:r>
          </a:p>
          <a:p>
            <a:pPr lvl="1" eaLnBrk="1" hangingPunct="1">
              <a:lnSpc>
                <a:spcPct val="90000"/>
              </a:lnSpc>
              <a:buSzPct val="55000"/>
              <a:buFont typeface="Wingdings" panose="05000000000000000000" pitchFamily="2" charset="2"/>
              <a:buChar char="q"/>
            </a:pPr>
            <a:r>
              <a:rPr lang="en-US" dirty="0" smtClean="0">
                <a:solidFill>
                  <a:srgbClr val="002060"/>
                </a:solidFill>
              </a:rPr>
              <a:t>War, and</a:t>
            </a:r>
          </a:p>
          <a:p>
            <a:pPr lvl="1" eaLnBrk="1" hangingPunct="1">
              <a:lnSpc>
                <a:spcPct val="90000"/>
              </a:lnSpc>
              <a:buSzPct val="55000"/>
              <a:buFont typeface="Wingdings" panose="05000000000000000000" pitchFamily="2" charset="2"/>
              <a:buChar char="q"/>
            </a:pPr>
            <a:r>
              <a:rPr lang="en-US" dirty="0" smtClean="0">
                <a:solidFill>
                  <a:srgbClr val="002060"/>
                </a:solidFill>
              </a:rPr>
              <a:t>Terrorism.</a:t>
            </a:r>
          </a:p>
        </p:txBody>
      </p:sp>
    </p:spTree>
    <p:extLst>
      <p:ext uri="{BB962C8B-B14F-4D97-AF65-F5344CB8AC3E}">
        <p14:creationId xmlns:p14="http://schemas.microsoft.com/office/powerpoint/2010/main" val="702737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611906" y="649475"/>
            <a:ext cx="5952565" cy="628650"/>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pPr>
              <a:defRPr/>
            </a:pPr>
            <a:r>
              <a:rPr lang="en-US" sz="4000" b="1" dirty="0">
                <a:ln/>
                <a:solidFill>
                  <a:schemeClr val="accent3"/>
                </a:solidFill>
              </a:rPr>
              <a:t>Overview of Enterprise Risks 	</a:t>
            </a:r>
          </a:p>
        </p:txBody>
      </p:sp>
      <p:sp>
        <p:nvSpPr>
          <p:cNvPr id="12291" name="Rectangle 3"/>
          <p:cNvSpPr>
            <a:spLocks noGrp="1" noChangeArrowheads="1"/>
          </p:cNvSpPr>
          <p:nvPr>
            <p:ph idx="1"/>
          </p:nvPr>
        </p:nvSpPr>
        <p:spPr/>
        <p:txBody>
          <a:bodyPr/>
          <a:lstStyle/>
          <a:p>
            <a:pPr eaLnBrk="1" hangingPunct="1">
              <a:buFont typeface="Wingdings" panose="05000000000000000000" pitchFamily="2" charset="2"/>
              <a:buChar char="§"/>
            </a:pPr>
            <a:r>
              <a:rPr lang="en-US" sz="2800" i="1" dirty="0">
                <a:ln w="0"/>
                <a:solidFill>
                  <a:schemeClr val="tx1"/>
                </a:solidFill>
                <a:effectLst>
                  <a:outerShdw blurRad="38100" dist="19050" dir="2700000" algn="tl" rotWithShape="0">
                    <a:schemeClr val="dk1">
                      <a:alpha val="40000"/>
                    </a:schemeClr>
                  </a:outerShdw>
                </a:effectLst>
              </a:rPr>
              <a:t>Financial Risks</a:t>
            </a:r>
            <a:r>
              <a:rPr lang="en-US" sz="2800" dirty="0">
                <a:ln w="0"/>
                <a:solidFill>
                  <a:schemeClr val="tx1"/>
                </a:solidFill>
                <a:effectLst>
                  <a:outerShdw blurRad="38100" dist="19050" dir="2700000" algn="tl" rotWithShape="0">
                    <a:schemeClr val="dk1">
                      <a:alpha val="40000"/>
                    </a:schemeClr>
                  </a:outerShdw>
                </a:effectLst>
              </a:rPr>
              <a:t> </a:t>
            </a:r>
            <a:r>
              <a:rPr lang="en-US" sz="2800" dirty="0">
                <a:solidFill>
                  <a:srgbClr val="002060"/>
                </a:solidFill>
              </a:rPr>
              <a:t>include risks from:</a:t>
            </a:r>
          </a:p>
          <a:p>
            <a:pPr lvl="1" eaLnBrk="1" hangingPunct="1">
              <a:buSzPct val="55000"/>
              <a:buFont typeface="Wingdings" panose="05000000000000000000" pitchFamily="2" charset="2"/>
              <a:buChar char="q"/>
            </a:pPr>
            <a:r>
              <a:rPr lang="en-US" dirty="0" smtClean="0">
                <a:solidFill>
                  <a:srgbClr val="002060"/>
                </a:solidFill>
              </a:rPr>
              <a:t>Price (e.g. asset value, interest rate, commodity);</a:t>
            </a:r>
          </a:p>
          <a:p>
            <a:pPr lvl="1" eaLnBrk="1" hangingPunct="1">
              <a:buSzPct val="55000"/>
              <a:buFont typeface="Wingdings" panose="05000000000000000000" pitchFamily="2" charset="2"/>
              <a:buChar char="q"/>
            </a:pPr>
            <a:r>
              <a:rPr lang="en-US" dirty="0" smtClean="0">
                <a:solidFill>
                  <a:srgbClr val="002060"/>
                </a:solidFill>
              </a:rPr>
              <a:t>Liquidity (e.g. cash flow, call risk, opportunity cost);</a:t>
            </a:r>
          </a:p>
          <a:p>
            <a:pPr lvl="1" eaLnBrk="1" hangingPunct="1">
              <a:buSzPct val="55000"/>
              <a:buFont typeface="Wingdings" panose="05000000000000000000" pitchFamily="2" charset="2"/>
              <a:buChar char="q"/>
            </a:pPr>
            <a:r>
              <a:rPr lang="en-US" dirty="0" smtClean="0">
                <a:solidFill>
                  <a:srgbClr val="002060"/>
                </a:solidFill>
              </a:rPr>
              <a:t>Credit (e.g. default, downgrade);</a:t>
            </a:r>
          </a:p>
          <a:p>
            <a:pPr lvl="1" eaLnBrk="1" hangingPunct="1">
              <a:buSzPct val="55000"/>
              <a:buFont typeface="Wingdings" panose="05000000000000000000" pitchFamily="2" charset="2"/>
              <a:buChar char="q"/>
            </a:pPr>
            <a:r>
              <a:rPr lang="en-US" dirty="0" smtClean="0">
                <a:solidFill>
                  <a:srgbClr val="002060"/>
                </a:solidFill>
              </a:rPr>
              <a:t>Inflation/purchasing power;</a:t>
            </a:r>
          </a:p>
          <a:p>
            <a:pPr lvl="1" eaLnBrk="1" hangingPunct="1">
              <a:buSzPct val="55000"/>
              <a:buFont typeface="Wingdings" panose="05000000000000000000" pitchFamily="2" charset="2"/>
              <a:buChar char="q"/>
            </a:pPr>
            <a:r>
              <a:rPr lang="en-US" dirty="0" smtClean="0">
                <a:solidFill>
                  <a:srgbClr val="002060"/>
                </a:solidFill>
              </a:rPr>
              <a:t>Hedging/basis risk,</a:t>
            </a:r>
          </a:p>
          <a:p>
            <a:pPr lvl="1" eaLnBrk="1" hangingPunct="1">
              <a:buSzPct val="55000"/>
              <a:buFont typeface="Wingdings" panose="05000000000000000000" pitchFamily="2" charset="2"/>
              <a:buChar char="q"/>
            </a:pPr>
            <a:r>
              <a:rPr lang="en-US" dirty="0" smtClean="0">
                <a:solidFill>
                  <a:srgbClr val="002060"/>
                </a:solidFill>
              </a:rPr>
              <a:t>Taxes; and</a:t>
            </a:r>
          </a:p>
          <a:p>
            <a:pPr lvl="1" eaLnBrk="1" hangingPunct="1">
              <a:buSzPct val="55000"/>
              <a:buFont typeface="Wingdings" panose="05000000000000000000" pitchFamily="2" charset="2"/>
              <a:buChar char="q"/>
            </a:pPr>
            <a:r>
              <a:rPr lang="en-US" dirty="0" smtClean="0">
                <a:solidFill>
                  <a:srgbClr val="002060"/>
                </a:solidFill>
              </a:rPr>
              <a:t>Currency fluctuations.</a:t>
            </a:r>
          </a:p>
        </p:txBody>
      </p:sp>
    </p:spTree>
    <p:extLst>
      <p:ext uri="{BB962C8B-B14F-4D97-AF65-F5344CB8AC3E}">
        <p14:creationId xmlns:p14="http://schemas.microsoft.com/office/powerpoint/2010/main" val="1154310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Theme15</Template>
  <TotalTime>168</TotalTime>
  <Words>3782</Words>
  <Application>Microsoft Office PowerPoint</Application>
  <PresentationFormat>Widescreen</PresentationFormat>
  <Paragraphs>524</Paragraphs>
  <Slides>64</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64</vt:i4>
      </vt:variant>
    </vt:vector>
  </HeadingPairs>
  <TitlesOfParts>
    <vt:vector size="78" baseType="lpstr">
      <vt:lpstr>Adobe Gothic Std B</vt:lpstr>
      <vt:lpstr>Arial Unicode MS</vt:lpstr>
      <vt:lpstr>Arial</vt:lpstr>
      <vt:lpstr>Arial Black</vt:lpstr>
      <vt:lpstr>Arial Narrow</vt:lpstr>
      <vt:lpstr>Calibri</vt:lpstr>
      <vt:lpstr>Cambria</vt:lpstr>
      <vt:lpstr>Corbel</vt:lpstr>
      <vt:lpstr>Times</vt:lpstr>
      <vt:lpstr>Times New Roman</vt:lpstr>
      <vt:lpstr>Verdana</vt:lpstr>
      <vt:lpstr>Wingdings</vt:lpstr>
      <vt:lpstr>Wingdings 2</vt:lpstr>
      <vt:lpstr>Basis</vt:lpstr>
      <vt:lpstr>ENTERPRISE RISK MANAGEMENT</vt:lpstr>
      <vt:lpstr>PERATURAN MENTERI BUMN  PER-01/MBU/2011</vt:lpstr>
      <vt:lpstr>PowerPoint Presentation</vt:lpstr>
      <vt:lpstr>PowerPoint Presentation</vt:lpstr>
      <vt:lpstr>PowerPoint Presentation</vt:lpstr>
      <vt:lpstr>PowerPoint Presentation</vt:lpstr>
      <vt:lpstr>PowerPoint Presentation</vt:lpstr>
      <vt:lpstr>Overview of Enterprise Risks </vt:lpstr>
      <vt:lpstr>Overview of Enterprise Risks  </vt:lpstr>
      <vt:lpstr>Overview of Enterprise Risks </vt:lpstr>
      <vt:lpstr>Overview of Enterprise Risks</vt:lpstr>
      <vt:lpstr>PowerPoint Presentation</vt:lpstr>
      <vt:lpstr>Impact vs. Probability</vt:lpstr>
      <vt:lpstr>PowerPoint Presentation</vt:lpstr>
      <vt:lpstr>Overview of Enterprise Risk Management</vt:lpstr>
      <vt:lpstr>COSO Integrated  Control Framework</vt:lpstr>
      <vt:lpstr>COSO’s ERM –  Integrated Framework</vt:lpstr>
      <vt:lpstr>Internal Environment</vt:lpstr>
      <vt:lpstr>PowerPoint Presentation</vt:lpstr>
      <vt:lpstr>Objective Setting</vt:lpstr>
      <vt:lpstr>  Objective Setting </vt:lpstr>
      <vt:lpstr>Event identification component</vt:lpstr>
      <vt:lpstr>Event Identification</vt:lpstr>
      <vt:lpstr>Event Identification </vt:lpstr>
      <vt:lpstr>Risk assessment component</vt:lpstr>
      <vt:lpstr> Risk Assessment </vt:lpstr>
      <vt:lpstr>Risk response component</vt:lpstr>
      <vt:lpstr>Responses Fit Within The Following Categories: </vt:lpstr>
      <vt:lpstr>Risk Response </vt:lpstr>
      <vt:lpstr>Control Activities</vt:lpstr>
      <vt:lpstr>Control Activities </vt:lpstr>
      <vt:lpstr>Information &amp; Communication</vt:lpstr>
      <vt:lpstr>Information and Communication</vt:lpstr>
      <vt:lpstr>Monitoring component</vt:lpstr>
      <vt:lpstr>Relationship with internal control</vt:lpstr>
      <vt:lpstr>Relationship to Internal Control — Integrated Framework</vt:lpstr>
      <vt:lpstr>Key Implementation Factors</vt:lpstr>
      <vt:lpstr>Organizational Design</vt:lpstr>
      <vt:lpstr>Example: Linkage</vt:lpstr>
      <vt:lpstr>Establish ERM</vt:lpstr>
      <vt:lpstr>Example: ERM Organization</vt:lpstr>
      <vt:lpstr>Assess Risk</vt:lpstr>
      <vt:lpstr>Example: Risk Model</vt:lpstr>
      <vt:lpstr>Risk Analysis</vt:lpstr>
      <vt:lpstr>DETERMINE RISK APPETITE</vt:lpstr>
      <vt:lpstr>DETERMINE RISK APPETITE</vt:lpstr>
      <vt:lpstr>IDENTIFY RISK RESPONSES</vt:lpstr>
      <vt:lpstr>Communicate Results</vt:lpstr>
      <vt:lpstr>Monitor</vt:lpstr>
      <vt:lpstr>Management Oversight &amp; Periodic Review </vt:lpstr>
      <vt:lpstr>Australia/New Zealand Standard  (ASS/NZS 4360:2004) – Risk Management</vt:lpstr>
      <vt:lpstr>ISO Risk Management - Draft Standard</vt:lpstr>
      <vt:lpstr>The Combined Code and Turnbull Guidance</vt:lpstr>
      <vt:lpstr>A Risk Management Standard  by the Federation of European  Risk Management Associations (FERMA)</vt:lpstr>
      <vt:lpstr>Risk Management Framework for Critical Infrastructure Protection</vt:lpstr>
      <vt:lpstr>NIST Risk Management Framework</vt:lpstr>
      <vt:lpstr>Risk Assessment Framework – Security Task Force</vt:lpstr>
      <vt:lpstr>Phases of Risk Assessment</vt:lpstr>
      <vt:lpstr>Phase 0: Establish Risk Assessment Criteria</vt:lpstr>
      <vt:lpstr>Phase 1: Develop Initial Security Strategies</vt:lpstr>
      <vt:lpstr>Phase 2: Identify  Infrastructure Vulnerabilities</vt:lpstr>
      <vt:lpstr>Phase 3: Develop Security Strategy and Plans</vt:lpstr>
      <vt:lpstr>Conclusion</vt:lpstr>
      <vt:lpstr>Risk Management in Supply Chain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RISK MANAGEMENT</dc:title>
  <dc:creator>heni utami</dc:creator>
  <cp:lastModifiedBy>heni utami</cp:lastModifiedBy>
  <cp:revision>14</cp:revision>
  <dcterms:created xsi:type="dcterms:W3CDTF">2016-06-06T05:46:32Z</dcterms:created>
  <dcterms:modified xsi:type="dcterms:W3CDTF">2016-11-16T06:39:08Z</dcterms:modified>
</cp:coreProperties>
</file>