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69" r:id="rId20"/>
    <p:sldId id="270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8" autoAdjust="0"/>
    <p:restoredTop sz="86410"/>
  </p:normalViewPr>
  <p:slideViewPr>
    <p:cSldViewPr>
      <p:cViewPr varScale="1">
        <p:scale>
          <a:sx n="58" d="100"/>
          <a:sy n="58" d="100"/>
        </p:scale>
        <p:origin x="58" y="70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1/17/2019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1/17/2019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1/17/2019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138242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E-Commerce</a:t>
            </a:r>
          </a:p>
          <a:p>
            <a:r>
              <a:rPr lang="en-US" dirty="0" smtClean="0"/>
              <a:t>Chapter </a:t>
            </a:r>
            <a:r>
              <a:rPr lang="en-US" dirty="0" smtClean="0"/>
              <a:t>9</a:t>
            </a:r>
            <a:endParaRPr lang="en-US" dirty="0" smtClean="0"/>
          </a:p>
          <a:p>
            <a:r>
              <a:rPr lang="en-US" dirty="0"/>
              <a:t>Hari </a:t>
            </a:r>
            <a:r>
              <a:rPr lang="en-US" dirty="0" err="1"/>
              <a:t>Prapcoyo,S.Kom</a:t>
            </a:r>
            <a:r>
              <a:rPr lang="en-US" dirty="0"/>
              <a:t>., M.ICT</a:t>
            </a:r>
          </a:p>
          <a:p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UPN “VETERAN” YOGYAKARTA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3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Omni channel : retailers that sell products through a variety of channels and integrate their physical stores with their website and mobile platform.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retail sector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8229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3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pPr algn="just"/>
            <a:r>
              <a:rPr lang="en-US" dirty="0" smtClean="0"/>
              <a:t>Economic viability : refers to the ability of firms to survive as profitable business firms during a specified period.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Analyzing the viability of online firms</a:t>
            </a: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3102665"/>
            <a:ext cx="8229600" cy="8597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kern="0" dirty="0" smtClean="0"/>
              <a:t>Strategic analysis</a:t>
            </a:r>
            <a:endParaRPr lang="en-US" kern="0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381000" y="4191000"/>
            <a:ext cx="8229600" cy="251460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algn="just"/>
            <a:r>
              <a:rPr lang="en-US" kern="0" dirty="0" smtClean="0">
                <a:solidFill>
                  <a:sysClr val="windowText" lastClr="000000"/>
                </a:solidFill>
              </a:rPr>
              <a:t>Barriers to entry</a:t>
            </a:r>
          </a:p>
          <a:p>
            <a:pPr algn="just"/>
            <a:r>
              <a:rPr lang="en-US" kern="0" dirty="0" smtClean="0">
                <a:solidFill>
                  <a:sysClr val="windowText" lastClr="000000"/>
                </a:solidFill>
              </a:rPr>
              <a:t>Power of suppliers</a:t>
            </a:r>
          </a:p>
          <a:p>
            <a:pPr algn="just"/>
            <a:r>
              <a:rPr lang="en-US" kern="0" dirty="0" smtClean="0">
                <a:solidFill>
                  <a:sysClr val="windowText" lastClr="000000"/>
                </a:solidFill>
              </a:rPr>
              <a:t>Power of customers</a:t>
            </a:r>
          </a:p>
          <a:p>
            <a:pPr algn="just"/>
            <a:r>
              <a:rPr lang="en-US" kern="0" dirty="0" smtClean="0">
                <a:solidFill>
                  <a:sysClr val="windowText" lastClr="000000"/>
                </a:solidFill>
              </a:rPr>
              <a:t>Existence of substitute products</a:t>
            </a:r>
          </a:p>
          <a:p>
            <a:pPr algn="just"/>
            <a:r>
              <a:rPr lang="en-US" kern="0" dirty="0" smtClean="0">
                <a:solidFill>
                  <a:sysClr val="windowText" lastClr="000000"/>
                </a:solidFill>
              </a:rPr>
              <a:t>Industry value chain</a:t>
            </a:r>
          </a:p>
          <a:p>
            <a:pPr algn="just"/>
            <a:r>
              <a:rPr lang="en-US" kern="0" dirty="0" smtClean="0">
                <a:solidFill>
                  <a:sysClr val="windowText" lastClr="000000"/>
                </a:solidFill>
              </a:rPr>
              <a:t>Nature of infra-industry competition</a:t>
            </a:r>
          </a:p>
          <a:p>
            <a:pPr algn="just"/>
            <a:endParaRPr lang="en-US" kern="0" dirty="0" smtClean="0">
              <a:solidFill>
                <a:sysClr val="windowText" lastClr="000000"/>
              </a:solidFill>
            </a:endParaRPr>
          </a:p>
          <a:p>
            <a:pPr algn="just"/>
            <a:endParaRPr lang="en-US" kern="0" dirty="0" smtClean="0">
              <a:solidFill>
                <a:sysClr val="windowText" lastClr="000000"/>
              </a:solidFill>
            </a:endParaRPr>
          </a:p>
          <a:p>
            <a:pPr algn="just"/>
            <a:endParaRPr lang="en-US" kern="0" dirty="0" smtClean="0">
              <a:solidFill>
                <a:sysClr val="windowText" lastClr="000000"/>
              </a:solidFill>
            </a:endParaRPr>
          </a:p>
          <a:p>
            <a:pPr algn="just"/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8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952999"/>
          </a:xfrm>
        </p:spPr>
        <p:txBody>
          <a:bodyPr/>
          <a:lstStyle/>
          <a:p>
            <a:pPr algn="just"/>
            <a:r>
              <a:rPr lang="en-US" dirty="0" smtClean="0"/>
              <a:t>Gross margin : gross profit divided by net sales</a:t>
            </a:r>
          </a:p>
          <a:p>
            <a:pPr algn="just"/>
            <a:r>
              <a:rPr lang="en-US" dirty="0" smtClean="0"/>
              <a:t>Operating margin : calculated by dividing operating income or loss by net sales revenue.</a:t>
            </a:r>
          </a:p>
          <a:p>
            <a:pPr algn="just"/>
            <a:r>
              <a:rPr lang="en-US" dirty="0" smtClean="0"/>
              <a:t>Net margin : the percentage of its gross sales revenue the firm is able to retain after all expenses are deducted; calculated by dividing net income or loss by net sales revenue.</a:t>
            </a:r>
          </a:p>
          <a:p>
            <a:pPr algn="just"/>
            <a:r>
              <a:rPr lang="en-US" dirty="0" smtClean="0"/>
              <a:t>Balance sheet : provides a financial snapshot of a company on a given date and show its financial assets and liabilities.</a:t>
            </a:r>
          </a:p>
          <a:p>
            <a:pPr algn="just"/>
            <a:r>
              <a:rPr lang="en-US" dirty="0" smtClean="0"/>
              <a:t>Assets : refers to stored value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4582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Financial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7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952999"/>
          </a:xfrm>
        </p:spPr>
        <p:txBody>
          <a:bodyPr/>
          <a:lstStyle/>
          <a:p>
            <a:pPr algn="just"/>
            <a:r>
              <a:rPr lang="en-US" dirty="0" smtClean="0"/>
              <a:t>Current assets : assets such as cash, securities, account receivable, inventory or other investments that are likely to be able to be converted to cash within one year.</a:t>
            </a:r>
          </a:p>
          <a:p>
            <a:pPr algn="just"/>
            <a:r>
              <a:rPr lang="en-US" dirty="0" smtClean="0"/>
              <a:t>Liabilities : outstanding obligations of the firm</a:t>
            </a:r>
          </a:p>
          <a:p>
            <a:pPr algn="just"/>
            <a:r>
              <a:rPr lang="en-US" dirty="0" smtClean="0"/>
              <a:t>Current liabilities : debts of the firm that will be due within one year.</a:t>
            </a:r>
          </a:p>
          <a:p>
            <a:pPr algn="just"/>
            <a:r>
              <a:rPr lang="en-US" dirty="0" smtClean="0"/>
              <a:t>Long term debt : liabilities that are not due until the passage of a year or more.</a:t>
            </a:r>
          </a:p>
          <a:p>
            <a:pPr algn="just"/>
            <a:r>
              <a:rPr lang="en-US" dirty="0" smtClean="0"/>
              <a:t>Working capital : firm’s current assets minus current liabilities.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4582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Financial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0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952999"/>
          </a:xfrm>
        </p:spPr>
        <p:txBody>
          <a:bodyPr/>
          <a:lstStyle/>
          <a:p>
            <a:pPr algn="just"/>
            <a:r>
              <a:rPr lang="en-US" dirty="0" smtClean="0"/>
              <a:t>Current assets : assets such as cash, securities, account receivable, inventory or other investments that are likely to be able to be converted to cash within one year.</a:t>
            </a:r>
          </a:p>
          <a:p>
            <a:pPr algn="just"/>
            <a:r>
              <a:rPr lang="en-US" dirty="0" smtClean="0"/>
              <a:t>Liabilities : outstanding obligations of the firm</a:t>
            </a:r>
          </a:p>
          <a:p>
            <a:pPr algn="just"/>
            <a:r>
              <a:rPr lang="en-US" dirty="0" smtClean="0"/>
              <a:t>Current liabilities : debts of the firm that will be due within one year.</a:t>
            </a:r>
          </a:p>
          <a:p>
            <a:pPr algn="just"/>
            <a:r>
              <a:rPr lang="en-US" dirty="0" smtClean="0"/>
              <a:t>Long term debt : liabilities that are not due until the passage of a year or more.</a:t>
            </a:r>
          </a:p>
          <a:p>
            <a:pPr algn="just"/>
            <a:r>
              <a:rPr lang="en-US" dirty="0" smtClean="0"/>
              <a:t>Working capital : firm’s current assets minus current liabilities.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4582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Financial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1"/>
            <a:ext cx="86105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952999"/>
          </a:xfrm>
        </p:spPr>
        <p:txBody>
          <a:bodyPr/>
          <a:lstStyle/>
          <a:p>
            <a:pPr algn="just"/>
            <a:r>
              <a:rPr lang="en-US" dirty="0" smtClean="0"/>
              <a:t>Current assets : assets such as cash, securities, account receivable, inventory or other investments that are likely to be able to be converted to cash within one year.</a:t>
            </a:r>
          </a:p>
          <a:p>
            <a:pPr algn="just"/>
            <a:r>
              <a:rPr lang="en-US" dirty="0" smtClean="0"/>
              <a:t>Liabilities : outstanding obligations of the firm</a:t>
            </a:r>
          </a:p>
          <a:p>
            <a:pPr algn="just"/>
            <a:r>
              <a:rPr lang="en-US" dirty="0" smtClean="0"/>
              <a:t>Current liabilities : debts of the firm that will be due within one year.</a:t>
            </a:r>
          </a:p>
          <a:p>
            <a:pPr algn="just"/>
            <a:r>
              <a:rPr lang="en-US" dirty="0" smtClean="0"/>
              <a:t>Long term debt : liabilities that are not due until the passage of a year or more.</a:t>
            </a:r>
          </a:p>
          <a:p>
            <a:pPr algn="just"/>
            <a:r>
              <a:rPr lang="en-US" dirty="0" smtClean="0"/>
              <a:t>Working capital : firm’s current assets minus current liabilities.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4582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Financial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458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19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952999"/>
          </a:xfrm>
        </p:spPr>
        <p:txBody>
          <a:bodyPr/>
          <a:lstStyle/>
          <a:p>
            <a:pPr algn="just"/>
            <a:r>
              <a:rPr lang="en-US" dirty="0"/>
              <a:t>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4582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E-commerce in action : e</a:t>
            </a:r>
            <a:r>
              <a:rPr lang="en-US" dirty="0" smtClean="0"/>
              <a:t>-tailing business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153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93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952999"/>
          </a:xfrm>
        </p:spPr>
        <p:txBody>
          <a:bodyPr/>
          <a:lstStyle/>
          <a:p>
            <a:pPr algn="just"/>
            <a:r>
              <a:rPr lang="en-US" dirty="0" smtClean="0"/>
              <a:t>Catalog merchants: established companies that have a national offline catalog operation that is their largest retail channel, but who have recently developed online capabilities.</a:t>
            </a:r>
          </a:p>
          <a:p>
            <a:pPr algn="just"/>
            <a:r>
              <a:rPr lang="en-US" dirty="0" smtClean="0"/>
              <a:t>Manufacturer-direct : single or multi channel manufacturers who sell directly online to consumers without the intervention of retailers.</a:t>
            </a:r>
          </a:p>
          <a:p>
            <a:pPr algn="just"/>
            <a:r>
              <a:rPr lang="en-US" dirty="0" smtClean="0"/>
              <a:t>Channel conflict : occurs when retailers of products must compete on price and currency of inventory directly against the manufacturers.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4582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E-commerce in action : e</a:t>
            </a:r>
            <a:r>
              <a:rPr lang="en-US" dirty="0" smtClean="0"/>
              <a:t>-tailing business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88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952999"/>
          </a:xfrm>
        </p:spPr>
        <p:txBody>
          <a:bodyPr/>
          <a:lstStyle/>
          <a:p>
            <a:pPr algn="just"/>
            <a:r>
              <a:rPr lang="en-US" dirty="0" smtClean="0"/>
              <a:t>Supply-push model : products are made prior to orders received based on estimated demand.</a:t>
            </a:r>
          </a:p>
          <a:p>
            <a:pPr algn="just"/>
            <a:r>
              <a:rPr lang="en-US" dirty="0" smtClean="0"/>
              <a:t>Demand pull model : products are not built until an order is received.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4582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E-commerce in action : e</a:t>
            </a:r>
            <a:r>
              <a:rPr lang="en-US" dirty="0" smtClean="0"/>
              <a:t>-tailing business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74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952999"/>
          </a:xfrm>
        </p:spPr>
        <p:txBody>
          <a:bodyPr/>
          <a:lstStyle/>
          <a:p>
            <a:pPr algn="just"/>
            <a:r>
              <a:rPr lang="en-US" dirty="0" smtClean="0"/>
              <a:t>Transaction brokering : acting as an intermediary to facilitate a transaction.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4582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Online travel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6106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1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objective: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Understand the environment in which the online retail sector operates today.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How to analyze the economic viability of an online firm.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challenges faced by the different type of online retailers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major features of the online service sector.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trends taking place in the online financial services industry.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Identify current trends in online career services industry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retail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60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952999"/>
          </a:xfrm>
        </p:spPr>
        <p:txBody>
          <a:bodyPr/>
          <a:lstStyle/>
          <a:p>
            <a:pPr algn="just"/>
            <a:r>
              <a:rPr lang="en-US" dirty="0" smtClean="0"/>
              <a:t>Transaction brokering : acting as an intermediary to facilitate a transaction.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4582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Online travel services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4582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1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What’s the idea? (the visioning process)</a:t>
            </a:r>
          </a:p>
          <a:p>
            <a:pPr algn="just"/>
            <a:r>
              <a:rPr lang="en-US" dirty="0" smtClean="0"/>
              <a:t>Where’s the money: business and revenue model.</a:t>
            </a:r>
          </a:p>
          <a:p>
            <a:pPr algn="just"/>
            <a:r>
              <a:rPr lang="en-US" dirty="0" smtClean="0"/>
              <a:t>Who and where is the target audience?</a:t>
            </a:r>
          </a:p>
          <a:p>
            <a:pPr algn="just"/>
            <a:r>
              <a:rPr lang="en-US" dirty="0" smtClean="0"/>
              <a:t>Characterize the marketplace</a:t>
            </a:r>
          </a:p>
          <a:p>
            <a:pPr algn="just"/>
            <a:r>
              <a:rPr lang="en-US" dirty="0" smtClean="0"/>
              <a:t>Where’s the content coming from?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retail sector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1"/>
            <a:ext cx="8305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3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What’s the idea? (the visioning process)</a:t>
            </a:r>
          </a:p>
          <a:p>
            <a:pPr algn="just"/>
            <a:r>
              <a:rPr lang="en-US" dirty="0" smtClean="0"/>
              <a:t>Where’s the money: business and revenue model.</a:t>
            </a:r>
          </a:p>
          <a:p>
            <a:pPr algn="just"/>
            <a:r>
              <a:rPr lang="en-US" dirty="0" smtClean="0"/>
              <a:t>Who and where is the target audience?</a:t>
            </a:r>
          </a:p>
          <a:p>
            <a:pPr algn="just"/>
            <a:r>
              <a:rPr lang="en-US" dirty="0" smtClean="0"/>
              <a:t>Characterize the marketplace</a:t>
            </a:r>
          </a:p>
          <a:p>
            <a:pPr algn="just"/>
            <a:r>
              <a:rPr lang="en-US" dirty="0" smtClean="0"/>
              <a:t>Where’s the content coming from?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retail sector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3512"/>
            <a:ext cx="8229600" cy="50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3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Omni channel : retailers that sell products through a variety of channels and integrate their physical stores with their website and mobile platform.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retail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Omni channel : retailers that sell products through a variety of channels and integrate their physical stores with their website and mobile platform.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retail sector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9465"/>
            <a:ext cx="8382000" cy="611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1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Omni channel : retailers that sell products through a variety of channels and integrate their physical stores with their website and mobile platform.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retail sector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8229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5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Omni channel : retailers that sell products through a variety of channels and integrate their physical stores with their website and mobile platform.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retail sector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5287"/>
            <a:ext cx="8382000" cy="62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4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Omni channel : retailers that sell products through a variety of channels and integrate their physical stores with their website and mobile platform.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retail sector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2295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222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>english</DirectSourceMarket>
    <MarketSpecific xmlns="4873beb7-5857-4685-be1f-d57550cc96cc" xsi:nil="true"/>
    <ApprovalStatus xmlns="4873beb7-5857-4685-be1f-d57550cc96cc">InProgress</ApprovalStatus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Contemporary blue design template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Contemporary blue design template</SourceTitle>
    <OpenTemplate xmlns="4873beb7-5857-4685-be1f-d57550cc96cc">true</OpenTemplate>
    <UALocComments xmlns="4873beb7-5857-4685-be1f-d57550cc96cc" xsi:nil="true"/>
    <ParentAssetId xmlns="4873beb7-5857-4685-be1f-d57550cc96cc" xsi:nil="true"/>
    <PublishStatusLookup xmlns="4873beb7-5857-4685-be1f-d57550cc96cc">
      <Value>71365</Value>
      <Value>1583080</Value>
    </PublishStatusLookup>
    <IntlLangReviewDate xmlns="4873beb7-5857-4685-be1f-d57550cc96cc" xsi:nil="true"/>
    <MachineTranslated xmlns="4873beb7-5857-4685-be1f-d57550cc96cc">false</MachineTranslated>
    <OriginalSourceMarket xmlns="4873beb7-5857-4685-be1f-d57550cc96cc">english</OriginalSourceMarket>
    <TPInstallLocation xmlns="4873beb7-5857-4685-be1f-d57550cc96cc">{My Templates}</TPInstallLocation>
    <APDescription xmlns="4873beb7-5857-4685-be1f-d57550cc96cc" xsi:nil="true"/>
    <IntlLangReview xmlns="4873beb7-5857-4685-be1f-d57550cc96cc" xsi:nil="true"/>
    <UAProjectedTotalWords xmlns="4873beb7-5857-4685-be1f-d57550cc96cc" xsi:nil="true"/>
    <OutputCachingOn xmlns="4873beb7-5857-4685-be1f-d57550cc96cc">false</OutputCachingOn>
    <ContentItem xmlns="4873beb7-5857-4685-be1f-d57550cc96cc" xsi:nil="true"/>
    <ClipArtFilename xmlns="4873beb7-5857-4685-be1f-d57550cc96cc" xsi:nil="true"/>
    <AverageRating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12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LastModifiedDateTime xmlns="4873beb7-5857-4685-be1f-d57550cc96cc" xsi:nil="true"/>
    <TimesCloned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2009-05-30T20:29:00+00:00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only. Removed PPT 12 design template appver per bug AWS Intl Support bug 22543 as it was causing problems with download.. O14_beta1FedEx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BugNumber xmlns="4873beb7-5857-4685-be1f-d57550cc96cc">426091. 537272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TP010073846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118287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A6A27F-3C5D-4FBA-9D24-506479B57DAA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4873beb7-5857-4685-be1f-d57550cc96cc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8FD1B72-46CC-4A99-8A37-DBF68CD60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TF10073846</Template>
  <TotalTime>0</TotalTime>
  <Words>864</Words>
  <Application>Microsoft Office PowerPoint</Application>
  <PresentationFormat>On-screen Show (4:3)</PresentationFormat>
  <Paragraphs>124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MS PGothic</vt:lpstr>
      <vt:lpstr>Calibri</vt:lpstr>
      <vt:lpstr>Corbel</vt:lpstr>
      <vt:lpstr>Wingdings</vt:lpstr>
      <vt:lpstr>Custom Theme</vt:lpstr>
      <vt:lpstr>UPN “VETERAN” YOGYAKARTA</vt:lpstr>
      <vt:lpstr>Online retail and services</vt:lpstr>
      <vt:lpstr>The online retail sector</vt:lpstr>
      <vt:lpstr>The online retail sector</vt:lpstr>
      <vt:lpstr>The online retail sector</vt:lpstr>
      <vt:lpstr>The online retail sector</vt:lpstr>
      <vt:lpstr>The online retail sector</vt:lpstr>
      <vt:lpstr>The online retail sector</vt:lpstr>
      <vt:lpstr>The online retail sector</vt:lpstr>
      <vt:lpstr>The online retail sector</vt:lpstr>
      <vt:lpstr>Analyzing the viability of online firms</vt:lpstr>
      <vt:lpstr>Financial analysis</vt:lpstr>
      <vt:lpstr>Financial analysis</vt:lpstr>
      <vt:lpstr>Financial analysis</vt:lpstr>
      <vt:lpstr>Financial analysis</vt:lpstr>
      <vt:lpstr>E-commerce in action : e-tailing business models</vt:lpstr>
      <vt:lpstr>E-commerce in action : e-tailing business models</vt:lpstr>
      <vt:lpstr>E-commerce in action : e-tailing business models</vt:lpstr>
      <vt:lpstr>Online travel services</vt:lpstr>
      <vt:lpstr>Online travel services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2019-01-13T20:37:35Z</dcterms:created>
  <dcterms:modified xsi:type="dcterms:W3CDTF">2019-01-18T02:05:01Z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Applications">
    <vt:lpwstr>65;#zpp120;#439;#tpl140;#79;#tpl120;#419;#zpp140;#496;#ppd140;#67;#ppd120</vt:lpwstr>
  </property>
  <property fmtid="{D5CDD505-2E9C-101B-9397-08002B2CF9AE}" pid="4" name="APTrustLevel">
    <vt:r8>1</vt:r8>
  </property>
</Properties>
</file>