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2" r:id="rId6"/>
    <p:sldId id="266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  <a:srgbClr val="CC0099"/>
    <a:srgbClr val="FF66FF"/>
    <a:srgbClr val="FFCCFF"/>
    <a:srgbClr val="FF0066"/>
    <a:srgbClr val="FFFFCC"/>
    <a:srgbClr val="CCFFFF"/>
    <a:srgbClr val="8F2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FEE946-C60C-4530-87BF-BD5D6E84D2A5}" type="datetimeFigureOut">
              <a:rPr lang="en-GB" smtClean="0"/>
              <a:t>15/09/2017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DB31C-6A5F-448B-AA71-7097E4F6AD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83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DB31C-6A5F-448B-AA71-7097E4F6AD2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409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DE8-1976-48B0-BC91-0402A0C9ADD9}" type="datetimeFigureOut">
              <a:rPr lang="en-GB" smtClean="0"/>
              <a:t>15/09/2017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266C-E6EE-4211-B727-526818902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616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DE8-1976-48B0-BC91-0402A0C9ADD9}" type="datetimeFigureOut">
              <a:rPr lang="en-GB" smtClean="0"/>
              <a:t>15/09/2017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266C-E6EE-4211-B727-526818902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866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DE8-1976-48B0-BC91-0402A0C9ADD9}" type="datetimeFigureOut">
              <a:rPr lang="en-GB" smtClean="0"/>
              <a:t>15/09/2017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266C-E6EE-4211-B727-526818902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752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DE8-1976-48B0-BC91-0402A0C9ADD9}" type="datetimeFigureOut">
              <a:rPr lang="en-GB" smtClean="0"/>
              <a:t>15/09/2017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266C-E6EE-4211-B727-526818902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541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DE8-1976-48B0-BC91-0402A0C9ADD9}" type="datetimeFigureOut">
              <a:rPr lang="en-GB" smtClean="0"/>
              <a:t>15/09/2017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266C-E6EE-4211-B727-526818902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477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DE8-1976-48B0-BC91-0402A0C9ADD9}" type="datetimeFigureOut">
              <a:rPr lang="en-GB" smtClean="0"/>
              <a:t>15/09/2017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266C-E6EE-4211-B727-526818902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818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DE8-1976-48B0-BC91-0402A0C9ADD9}" type="datetimeFigureOut">
              <a:rPr lang="en-GB" smtClean="0"/>
              <a:t>15/09/2017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266C-E6EE-4211-B727-526818902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62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DE8-1976-48B0-BC91-0402A0C9ADD9}" type="datetimeFigureOut">
              <a:rPr lang="en-GB" smtClean="0"/>
              <a:t>15/09/2017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266C-E6EE-4211-B727-526818902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1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DE8-1976-48B0-BC91-0402A0C9ADD9}" type="datetimeFigureOut">
              <a:rPr lang="en-GB" smtClean="0"/>
              <a:t>15/09/2017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266C-E6EE-4211-B727-526818902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70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DE8-1976-48B0-BC91-0402A0C9ADD9}" type="datetimeFigureOut">
              <a:rPr lang="en-GB" smtClean="0"/>
              <a:t>15/09/2017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266C-E6EE-4211-B727-526818902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70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6DE8-1976-48B0-BC91-0402A0C9ADD9}" type="datetimeFigureOut">
              <a:rPr lang="en-GB" smtClean="0"/>
              <a:t>15/09/2017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266C-E6EE-4211-B727-526818902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408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76DE8-1976-48B0-BC91-0402A0C9ADD9}" type="datetimeFigureOut">
              <a:rPr lang="en-GB" smtClean="0"/>
              <a:t>15/09/2017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2266C-E6EE-4211-B727-526818902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46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15616" y="404664"/>
            <a:ext cx="5184576" cy="187220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-180528" y="548680"/>
            <a:ext cx="6048672" cy="15121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5472608" cy="1470025"/>
          </a:xfrm>
        </p:spPr>
        <p:txBody>
          <a:bodyPr>
            <a:normAutofit/>
          </a:bodyPr>
          <a:lstStyle/>
          <a:p>
            <a:r>
              <a:rPr lang="en-GB" sz="4800" dirty="0" err="1" smtClean="0">
                <a:latin typeface="Agency FB" pitchFamily="34" charset="0"/>
              </a:rPr>
              <a:t>Manajemen</a:t>
            </a:r>
            <a:r>
              <a:rPr lang="en-GB" sz="4800" dirty="0" smtClean="0">
                <a:latin typeface="Agency FB" pitchFamily="34" charset="0"/>
              </a:rPr>
              <a:t> </a:t>
            </a:r>
            <a:r>
              <a:rPr lang="en-GB" sz="4800" dirty="0" err="1" smtClean="0">
                <a:latin typeface="Agency FB" pitchFamily="34" charset="0"/>
              </a:rPr>
              <a:t>Agribisnis</a:t>
            </a:r>
            <a:endParaRPr lang="en-GB" sz="4800" dirty="0">
              <a:latin typeface="Agency FB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76256" y="5294671"/>
            <a:ext cx="1688232" cy="582602"/>
          </a:xfrm>
        </p:spPr>
        <p:txBody>
          <a:bodyPr>
            <a:normAutofit/>
          </a:bodyPr>
          <a:lstStyle/>
          <a:p>
            <a:pPr algn="r"/>
            <a:r>
              <a:rPr lang="en-GB" sz="2800" b="1" dirty="0" err="1" smtClean="0">
                <a:solidFill>
                  <a:schemeClr val="tx1"/>
                </a:solidFill>
              </a:rPr>
              <a:t>Juarini</a:t>
            </a:r>
            <a:endParaRPr lang="en-GB" sz="28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36296" y="5877272"/>
            <a:ext cx="2016224" cy="457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42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731342" y="4582482"/>
            <a:ext cx="5176684" cy="1942862"/>
          </a:xfrm>
          <a:prstGeom prst="rect">
            <a:avLst/>
          </a:prstGeom>
          <a:ln w="38100"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707904" y="1987678"/>
            <a:ext cx="5200122" cy="1728915"/>
          </a:xfrm>
          <a:prstGeom prst="rect">
            <a:avLst/>
          </a:prstGeom>
          <a:ln w="38100"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864" y="274638"/>
            <a:ext cx="8229600" cy="778098"/>
          </a:xfrm>
        </p:spPr>
        <p:txBody>
          <a:bodyPr>
            <a:noAutofit/>
          </a:bodyPr>
          <a:lstStyle/>
          <a:p>
            <a:pPr algn="r"/>
            <a:r>
              <a:rPr lang="en-GB" sz="2800" b="1" dirty="0" err="1" smtClean="0"/>
              <a:t>Arti</a:t>
            </a:r>
            <a:r>
              <a:rPr lang="en-GB" sz="2800" b="1" dirty="0" smtClean="0"/>
              <a:t> Dan </a:t>
            </a:r>
            <a:r>
              <a:rPr lang="en-GB" sz="2800" b="1" dirty="0" err="1" smtClean="0"/>
              <a:t>Ruang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Lingkup</a:t>
            </a:r>
            <a:r>
              <a:rPr lang="en-GB" sz="2800" b="1" dirty="0"/>
              <a:t> </a:t>
            </a:r>
            <a:r>
              <a:rPr lang="en-GB" sz="2800" b="1" dirty="0" err="1" smtClean="0"/>
              <a:t>Manajemen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Agribisnis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1920" y="2132856"/>
            <a:ext cx="4904840" cy="1512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err="1"/>
              <a:t>M</a:t>
            </a:r>
            <a:r>
              <a:rPr lang="en-GB" sz="2000" dirty="0" err="1" smtClean="0"/>
              <a:t>erupakan</a:t>
            </a:r>
            <a:r>
              <a:rPr lang="en-GB" sz="2000" dirty="0" smtClean="0"/>
              <a:t> </a:t>
            </a:r>
            <a:r>
              <a:rPr lang="en-GB" sz="2000" dirty="0" err="1"/>
              <a:t>bagian</a:t>
            </a:r>
            <a:r>
              <a:rPr lang="en-GB" sz="2000" dirty="0"/>
              <a:t> (</a:t>
            </a:r>
            <a:r>
              <a:rPr lang="en-GB" sz="2000" dirty="0" err="1"/>
              <a:t>subdisiplin</a:t>
            </a:r>
            <a:r>
              <a:rPr lang="en-GB" sz="2000" dirty="0"/>
              <a:t>) </a:t>
            </a:r>
            <a:r>
              <a:rPr lang="en-GB" sz="2000" dirty="0" err="1"/>
              <a:t>dari</a:t>
            </a:r>
            <a:r>
              <a:rPr lang="en-GB" sz="2000" dirty="0"/>
              <a:t> </a:t>
            </a:r>
            <a:r>
              <a:rPr lang="en-GB" sz="2000" dirty="0" err="1"/>
              <a:t>ilmu</a:t>
            </a:r>
            <a:r>
              <a:rPr lang="en-GB" sz="2000" dirty="0"/>
              <a:t> </a:t>
            </a:r>
            <a:r>
              <a:rPr lang="en-GB" sz="2000" dirty="0" err="1"/>
              <a:t>ekonomi</a:t>
            </a:r>
            <a:r>
              <a:rPr lang="en-GB" sz="2000" dirty="0"/>
              <a:t> </a:t>
            </a:r>
            <a:r>
              <a:rPr lang="en-GB" sz="2000" dirty="0" err="1"/>
              <a:t>pertanian</a:t>
            </a:r>
            <a:r>
              <a:rPr lang="en-GB" sz="2000" dirty="0"/>
              <a:t> </a:t>
            </a:r>
            <a:r>
              <a:rPr lang="en-GB" sz="2000" dirty="0">
                <a:sym typeface="Wingdings"/>
              </a:rPr>
              <a:t></a:t>
            </a:r>
            <a:r>
              <a:rPr lang="en-GB" sz="2000" dirty="0"/>
              <a:t> </a:t>
            </a:r>
            <a:r>
              <a:rPr lang="en-GB" sz="2000" dirty="0" err="1"/>
              <a:t>didasarkan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sejarah</a:t>
            </a:r>
            <a:r>
              <a:rPr lang="en-GB" sz="2000" dirty="0"/>
              <a:t> </a:t>
            </a:r>
            <a:r>
              <a:rPr lang="en-GB" sz="2000" dirty="0" err="1"/>
              <a:t>kelahiran</a:t>
            </a:r>
            <a:r>
              <a:rPr lang="en-GB" sz="2000" dirty="0"/>
              <a:t> </a:t>
            </a:r>
            <a:r>
              <a:rPr lang="en-GB" sz="2000" dirty="0" err="1"/>
              <a:t>manajemen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yang </a:t>
            </a:r>
            <a:r>
              <a:rPr lang="en-GB" sz="2000" dirty="0" err="1"/>
              <a:t>diilhami</a:t>
            </a:r>
            <a:r>
              <a:rPr lang="en-GB" sz="2000" dirty="0"/>
              <a:t> </a:t>
            </a:r>
            <a:r>
              <a:rPr lang="en-GB" sz="2000" dirty="0" err="1"/>
              <a:t>oleh</a:t>
            </a:r>
            <a:r>
              <a:rPr lang="en-GB" sz="2000" dirty="0"/>
              <a:t> </a:t>
            </a:r>
            <a:r>
              <a:rPr lang="en-GB" sz="2000" dirty="0" err="1"/>
              <a:t>ahli-ahli</a:t>
            </a:r>
            <a:r>
              <a:rPr lang="en-GB" sz="2000" dirty="0"/>
              <a:t> </a:t>
            </a:r>
            <a:r>
              <a:rPr lang="en-GB" sz="2000" dirty="0" err="1"/>
              <a:t>ekonomi</a:t>
            </a:r>
            <a:r>
              <a:rPr lang="en-GB" sz="2000" dirty="0"/>
              <a:t> </a:t>
            </a:r>
            <a:r>
              <a:rPr lang="en-GB" sz="2000" dirty="0" err="1" smtClean="0"/>
              <a:t>pertanian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556792"/>
            <a:ext cx="29249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 err="1" smtClean="0"/>
              <a:t>Ahli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Ekonomi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Pertanian</a:t>
            </a:r>
            <a:endParaRPr lang="en-GB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522637"/>
            <a:ext cx="2273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Manajemen</a:t>
            </a:r>
            <a:r>
              <a:rPr lang="en-GB" dirty="0"/>
              <a:t> </a:t>
            </a:r>
            <a:r>
              <a:rPr lang="en-GB" dirty="0" err="1"/>
              <a:t>Agribisnis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4119463"/>
            <a:ext cx="27109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200" b="1"/>
            </a:lvl1pPr>
          </a:lstStyle>
          <a:p>
            <a:r>
              <a:rPr lang="en-GB" dirty="0" err="1"/>
              <a:t>Ahli</a:t>
            </a:r>
            <a:r>
              <a:rPr lang="en-GB" dirty="0"/>
              <a:t> </a:t>
            </a:r>
            <a:r>
              <a:rPr lang="en-GB" dirty="0" err="1"/>
              <a:t>Ilmu</a:t>
            </a:r>
            <a:r>
              <a:rPr lang="en-GB" dirty="0"/>
              <a:t> </a:t>
            </a:r>
            <a:r>
              <a:rPr lang="en-GB" dirty="0" err="1"/>
              <a:t>Manajemen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23927" y="4702304"/>
            <a:ext cx="482367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Merupakan</a:t>
            </a:r>
            <a:r>
              <a:rPr lang="en-GB" sz="2000" dirty="0" smtClean="0"/>
              <a:t> </a:t>
            </a:r>
            <a:r>
              <a:rPr lang="en-GB" sz="2000" dirty="0" err="1"/>
              <a:t>bagian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</a:t>
            </a:r>
            <a:r>
              <a:rPr lang="en-GB" sz="2000" dirty="0" err="1"/>
              <a:t>ilmu</a:t>
            </a:r>
            <a:r>
              <a:rPr lang="en-GB" sz="2000" dirty="0"/>
              <a:t> </a:t>
            </a:r>
            <a:r>
              <a:rPr lang="en-GB" sz="2000" dirty="0" err="1"/>
              <a:t>manajemen</a:t>
            </a:r>
            <a:r>
              <a:rPr lang="en-GB" sz="2000" dirty="0">
                <a:sym typeface="Wingdings"/>
              </a:rPr>
              <a:t></a:t>
            </a:r>
            <a:r>
              <a:rPr lang="en-GB" sz="2000" dirty="0"/>
              <a:t> </a:t>
            </a:r>
            <a:r>
              <a:rPr lang="en-GB" sz="2000" dirty="0" err="1"/>
              <a:t>didasarkan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kegiatan</a:t>
            </a:r>
            <a:r>
              <a:rPr lang="en-GB" sz="2000" dirty="0"/>
              <a:t> </a:t>
            </a:r>
            <a:r>
              <a:rPr lang="en-GB" sz="2000" dirty="0" err="1"/>
              <a:t>bahwa</a:t>
            </a:r>
            <a:r>
              <a:rPr lang="en-GB" sz="2000" dirty="0"/>
              <a:t> </a:t>
            </a:r>
            <a:r>
              <a:rPr lang="en-GB" sz="2000" dirty="0" err="1"/>
              <a:t>manajemen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dasarnya</a:t>
            </a:r>
            <a:r>
              <a:rPr lang="en-GB" sz="2000" dirty="0"/>
              <a:t> </a:t>
            </a:r>
            <a:r>
              <a:rPr lang="en-GB" sz="2000" dirty="0" err="1"/>
              <a:t>melaksanakan</a:t>
            </a:r>
            <a:r>
              <a:rPr lang="en-GB" sz="2000" dirty="0"/>
              <a:t> </a:t>
            </a:r>
            <a:r>
              <a:rPr lang="en-GB" sz="2000" dirty="0" err="1"/>
              <a:t>atau</a:t>
            </a:r>
            <a:r>
              <a:rPr lang="en-GB" sz="2000" dirty="0"/>
              <a:t> </a:t>
            </a:r>
            <a:r>
              <a:rPr lang="en-GB" sz="2000" dirty="0" err="1"/>
              <a:t>menggunakan</a:t>
            </a:r>
            <a:r>
              <a:rPr lang="en-GB" sz="2000" dirty="0"/>
              <a:t> </a:t>
            </a:r>
            <a:r>
              <a:rPr lang="en-GB" sz="2000" dirty="0" err="1"/>
              <a:t>fungsi-fungsi</a:t>
            </a:r>
            <a:r>
              <a:rPr lang="en-GB" sz="2000" dirty="0"/>
              <a:t> </a:t>
            </a:r>
            <a:r>
              <a:rPr lang="en-GB" sz="2000" dirty="0" err="1" smtClean="0"/>
              <a:t>manajemen</a:t>
            </a:r>
            <a:endParaRPr lang="en-GB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5301208"/>
            <a:ext cx="2273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/>
              <a:t>Manajemen</a:t>
            </a:r>
            <a:r>
              <a:rPr lang="en-GB" dirty="0"/>
              <a:t> </a:t>
            </a:r>
            <a:r>
              <a:rPr lang="en-GB" dirty="0" err="1"/>
              <a:t>Agribisnis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1763688" y="1052736"/>
            <a:ext cx="7645501" cy="4571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hevron 9"/>
          <p:cNvSpPr/>
          <p:nvPr/>
        </p:nvSpPr>
        <p:spPr>
          <a:xfrm>
            <a:off x="2915816" y="2420888"/>
            <a:ext cx="609049" cy="690339"/>
          </a:xfrm>
          <a:prstGeom prst="chevro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2915816" y="5186933"/>
            <a:ext cx="609049" cy="690339"/>
          </a:xfrm>
          <a:prstGeom prst="chevro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59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556792"/>
            <a:ext cx="914400" cy="504055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23528" y="1772816"/>
            <a:ext cx="8142046" cy="46132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611560" y="4079434"/>
            <a:ext cx="7488832" cy="1941854"/>
          </a:xfrm>
          <a:prstGeom prst="roundRect">
            <a:avLst/>
          </a:prstGeom>
          <a:ln w="28575"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618" y="1916832"/>
            <a:ext cx="7508782" cy="180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err="1"/>
              <a:t>Manajemen</a:t>
            </a:r>
            <a:r>
              <a:rPr lang="en-GB" sz="2000" dirty="0"/>
              <a:t> </a:t>
            </a:r>
            <a:r>
              <a:rPr lang="en-GB" sz="2000" dirty="0" err="1" smtClean="0"/>
              <a:t>Agribisnis</a:t>
            </a:r>
            <a:r>
              <a:rPr lang="en-GB" sz="2000" dirty="0" smtClean="0"/>
              <a:t> </a:t>
            </a:r>
            <a:r>
              <a:rPr lang="en-GB" sz="2000" dirty="0" err="1" smtClean="0"/>
              <a:t>bukan</a:t>
            </a:r>
            <a:r>
              <a:rPr lang="en-GB" sz="2000" dirty="0" smtClean="0"/>
              <a:t> </a:t>
            </a:r>
            <a:r>
              <a:rPr lang="en-GB" sz="2000" dirty="0" err="1"/>
              <a:t>merupakan</a:t>
            </a:r>
            <a:r>
              <a:rPr lang="en-GB" sz="2000" dirty="0"/>
              <a:t> </a:t>
            </a:r>
            <a:r>
              <a:rPr lang="en-GB" sz="2000" dirty="0" err="1"/>
              <a:t>bagian</a:t>
            </a:r>
            <a:r>
              <a:rPr lang="en-GB" sz="2000" dirty="0"/>
              <a:t> </a:t>
            </a:r>
            <a:r>
              <a:rPr lang="en-GB" sz="2000" dirty="0" err="1"/>
              <a:t>atau</a:t>
            </a:r>
            <a:r>
              <a:rPr lang="en-GB" sz="2000" dirty="0"/>
              <a:t> </a:t>
            </a:r>
            <a:r>
              <a:rPr lang="en-GB" sz="2000" dirty="0" err="1"/>
              <a:t>subdisiplin</a:t>
            </a:r>
            <a:r>
              <a:rPr lang="en-GB" sz="2000" dirty="0"/>
              <a:t> </a:t>
            </a:r>
            <a:r>
              <a:rPr lang="en-GB" sz="2000" dirty="0" err="1"/>
              <a:t>baik</a:t>
            </a:r>
            <a:r>
              <a:rPr lang="en-GB" sz="2000" dirty="0"/>
              <a:t> </a:t>
            </a:r>
            <a:r>
              <a:rPr lang="en-GB" sz="2000" dirty="0" err="1"/>
              <a:t>ilmu</a:t>
            </a:r>
            <a:r>
              <a:rPr lang="en-GB" sz="2000" dirty="0"/>
              <a:t> </a:t>
            </a:r>
            <a:r>
              <a:rPr lang="en-GB" sz="2000" dirty="0" err="1"/>
              <a:t>ekonomi</a:t>
            </a:r>
            <a:r>
              <a:rPr lang="en-GB" sz="2000" dirty="0"/>
              <a:t> </a:t>
            </a:r>
            <a:r>
              <a:rPr lang="en-GB" sz="2000" dirty="0" err="1"/>
              <a:t>pertanian</a:t>
            </a:r>
            <a:r>
              <a:rPr lang="en-GB" sz="2000" dirty="0"/>
              <a:t> </a:t>
            </a:r>
            <a:r>
              <a:rPr lang="en-GB" sz="2000" dirty="0" err="1"/>
              <a:t>maupun</a:t>
            </a:r>
            <a:r>
              <a:rPr lang="en-GB" sz="2000" dirty="0"/>
              <a:t> </a:t>
            </a:r>
            <a:r>
              <a:rPr lang="en-GB" sz="2000" dirty="0" err="1"/>
              <a:t>ilmu</a:t>
            </a:r>
            <a:r>
              <a:rPr lang="en-GB" sz="2000" dirty="0"/>
              <a:t> </a:t>
            </a:r>
            <a:r>
              <a:rPr lang="en-GB" sz="2000" dirty="0" err="1"/>
              <a:t>manajemen</a:t>
            </a:r>
            <a:r>
              <a:rPr lang="en-GB" sz="2000" dirty="0"/>
              <a:t>, </a:t>
            </a:r>
            <a:r>
              <a:rPr lang="en-GB" sz="2000" dirty="0" err="1"/>
              <a:t>sebagian</a:t>
            </a:r>
            <a:r>
              <a:rPr lang="en-GB" sz="2000" dirty="0"/>
              <a:t> </a:t>
            </a:r>
            <a:r>
              <a:rPr lang="en-GB" sz="2000" dirty="0" err="1"/>
              <a:t>besar</a:t>
            </a:r>
            <a:r>
              <a:rPr lang="en-GB" sz="2000" dirty="0"/>
              <a:t> </a:t>
            </a:r>
            <a:r>
              <a:rPr lang="en-GB" sz="2000" dirty="0" err="1"/>
              <a:t>berpendapat</a:t>
            </a:r>
            <a:r>
              <a:rPr lang="en-GB" sz="2000" dirty="0"/>
              <a:t> </a:t>
            </a:r>
            <a:r>
              <a:rPr lang="en-GB" sz="2000" dirty="0" err="1"/>
              <a:t>bahwa</a:t>
            </a:r>
            <a:r>
              <a:rPr lang="en-GB" sz="2000" dirty="0"/>
              <a:t> </a:t>
            </a:r>
            <a:r>
              <a:rPr lang="en-GB" sz="2000" dirty="0" err="1"/>
              <a:t>manajemen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merupakan</a:t>
            </a:r>
            <a:r>
              <a:rPr lang="en-GB" sz="2000" dirty="0"/>
              <a:t> </a:t>
            </a:r>
            <a:r>
              <a:rPr lang="en-GB" sz="2000" dirty="0" err="1"/>
              <a:t>suatu</a:t>
            </a:r>
            <a:r>
              <a:rPr lang="en-GB" sz="2000" dirty="0"/>
              <a:t> </a:t>
            </a:r>
            <a:r>
              <a:rPr lang="en-GB" sz="2000" dirty="0" err="1"/>
              <a:t>bidang</a:t>
            </a:r>
            <a:r>
              <a:rPr lang="en-GB" sz="2000" dirty="0"/>
              <a:t> </a:t>
            </a:r>
            <a:r>
              <a:rPr lang="en-GB" sz="2000" dirty="0" err="1"/>
              <a:t>ilmu</a:t>
            </a:r>
            <a:r>
              <a:rPr lang="en-GB" sz="2000" dirty="0"/>
              <a:t> </a:t>
            </a:r>
            <a:r>
              <a:rPr lang="en-GB" sz="2000" dirty="0" err="1"/>
              <a:t>tersendiri</a:t>
            </a:r>
            <a:r>
              <a:rPr lang="en-GB" sz="2000" dirty="0"/>
              <a:t> yang </a:t>
            </a:r>
            <a:r>
              <a:rPr lang="en-GB" sz="2000" dirty="0" err="1"/>
              <a:t>berakar</a:t>
            </a:r>
            <a:r>
              <a:rPr lang="en-GB" sz="2000" dirty="0"/>
              <a:t> </a:t>
            </a:r>
            <a:r>
              <a:rPr lang="en-GB" sz="2000" dirty="0" err="1"/>
              <a:t>pada</a:t>
            </a:r>
            <a:r>
              <a:rPr lang="en-GB" sz="2000" dirty="0"/>
              <a:t> </a:t>
            </a:r>
            <a:r>
              <a:rPr lang="en-GB" sz="2000" dirty="0" err="1"/>
              <a:t>ilmu</a:t>
            </a:r>
            <a:r>
              <a:rPr lang="en-GB" sz="2000" dirty="0"/>
              <a:t> </a:t>
            </a:r>
            <a:r>
              <a:rPr lang="en-GB" sz="2000" dirty="0" err="1"/>
              <a:t>ekonomi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ilmu</a:t>
            </a:r>
            <a:r>
              <a:rPr lang="en-GB" sz="2000" dirty="0"/>
              <a:t> </a:t>
            </a:r>
            <a:r>
              <a:rPr lang="en-GB" sz="2000" dirty="0" err="1"/>
              <a:t>pengambilan</a:t>
            </a:r>
            <a:r>
              <a:rPr lang="en-GB" sz="2000" dirty="0"/>
              <a:t> </a:t>
            </a:r>
            <a:r>
              <a:rPr lang="en-GB" sz="2000" dirty="0" err="1"/>
              <a:t>keputusan</a:t>
            </a:r>
            <a:r>
              <a:rPr lang="en-GB" sz="2000" dirty="0"/>
              <a:t> (</a:t>
            </a:r>
            <a:r>
              <a:rPr lang="en-GB" sz="2000" dirty="0" err="1"/>
              <a:t>manajerial</a:t>
            </a:r>
            <a:r>
              <a:rPr lang="en-GB" sz="2000" dirty="0"/>
              <a:t> </a:t>
            </a:r>
            <a:r>
              <a:rPr lang="en-GB" sz="2000" dirty="0" err="1"/>
              <a:t>ekonomi</a:t>
            </a:r>
            <a:r>
              <a:rPr lang="en-GB" sz="2000" dirty="0" smtClean="0"/>
              <a:t>)</a:t>
            </a:r>
            <a:endParaRPr lang="en-GB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688770" y="635436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err="1" smtClean="0"/>
              <a:t>Survei</a:t>
            </a:r>
            <a:r>
              <a:rPr lang="en-GB" sz="2200" b="1" dirty="0" smtClean="0"/>
              <a:t> Yang </a:t>
            </a:r>
            <a:r>
              <a:rPr lang="en-GB" sz="2200" b="1" dirty="0" err="1" smtClean="0"/>
              <a:t>Dilakukan</a:t>
            </a:r>
            <a:r>
              <a:rPr lang="en-GB" sz="2200" b="1" dirty="0" smtClean="0"/>
              <a:t> Para </a:t>
            </a:r>
            <a:r>
              <a:rPr lang="en-GB" sz="2200" b="1" dirty="0" err="1" smtClean="0"/>
              <a:t>Manajer</a:t>
            </a:r>
            <a:r>
              <a:rPr lang="en-GB" sz="2200" b="1" dirty="0" smtClean="0"/>
              <a:t> Perusahaan </a:t>
            </a:r>
            <a:r>
              <a:rPr lang="en-GB" sz="2200" b="1" dirty="0" err="1" smtClean="0"/>
              <a:t>Agribisnis</a:t>
            </a:r>
            <a:r>
              <a:rPr lang="en-GB" sz="2200" b="1" dirty="0" smtClean="0"/>
              <a:t> Di </a:t>
            </a:r>
            <a:r>
              <a:rPr lang="en-GB" sz="2200" b="1" dirty="0" err="1" smtClean="0"/>
              <a:t>Amerika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Serikat</a:t>
            </a:r>
            <a:r>
              <a:rPr lang="en-GB" sz="2200" b="1" dirty="0" smtClean="0"/>
              <a:t> Dan </a:t>
            </a:r>
            <a:r>
              <a:rPr lang="en-GB" sz="2200" b="1" dirty="0" err="1" smtClean="0"/>
              <a:t>Kanada</a:t>
            </a:r>
            <a:r>
              <a:rPr lang="en-GB" sz="2200" b="1" dirty="0" smtClean="0"/>
              <a:t> (Harling, 1995)</a:t>
            </a:r>
            <a:endParaRPr lang="en-GB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4151442"/>
            <a:ext cx="734481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Manajemen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bukan</a:t>
            </a:r>
            <a:r>
              <a:rPr lang="en-GB" sz="2000" dirty="0"/>
              <a:t> </a:t>
            </a:r>
            <a:r>
              <a:rPr lang="en-GB" sz="2000" dirty="0" err="1"/>
              <a:t>hanya</a:t>
            </a:r>
            <a:r>
              <a:rPr lang="en-GB" sz="2000" dirty="0"/>
              <a:t> </a:t>
            </a:r>
            <a:r>
              <a:rPr lang="en-GB" sz="2000" dirty="0" err="1"/>
              <a:t>menjelaskan</a:t>
            </a:r>
            <a:r>
              <a:rPr lang="en-GB" sz="2000" dirty="0"/>
              <a:t> </a:t>
            </a:r>
            <a:r>
              <a:rPr lang="en-GB" sz="2000" dirty="0" err="1"/>
              <a:t>apa</a:t>
            </a:r>
            <a:r>
              <a:rPr lang="en-GB" sz="2000" dirty="0"/>
              <a:t> </a:t>
            </a:r>
            <a:r>
              <a:rPr lang="en-GB" sz="2000" dirty="0" err="1"/>
              <a:t>adanya</a:t>
            </a:r>
            <a:r>
              <a:rPr lang="en-GB" sz="2000" dirty="0"/>
              <a:t> </a:t>
            </a:r>
            <a:r>
              <a:rPr lang="en-GB" sz="2000" dirty="0" err="1"/>
              <a:t>fenomena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(</a:t>
            </a:r>
            <a:r>
              <a:rPr lang="en-GB" sz="2000" dirty="0" err="1"/>
              <a:t>sebagaimana</a:t>
            </a:r>
            <a:r>
              <a:rPr lang="en-GB" sz="2000" dirty="0"/>
              <a:t> </a:t>
            </a:r>
            <a:r>
              <a:rPr lang="en-GB" sz="2000" dirty="0" err="1"/>
              <a:t>ilmu</a:t>
            </a:r>
            <a:r>
              <a:rPr lang="en-GB" sz="2000" dirty="0"/>
              <a:t> </a:t>
            </a:r>
            <a:r>
              <a:rPr lang="en-GB" sz="2000" dirty="0" err="1"/>
              <a:t>ekonomi</a:t>
            </a:r>
            <a:r>
              <a:rPr lang="en-GB" sz="2000" dirty="0"/>
              <a:t> </a:t>
            </a:r>
            <a:r>
              <a:rPr lang="en-GB" sz="2000" dirty="0" err="1"/>
              <a:t>atau</a:t>
            </a:r>
            <a:r>
              <a:rPr lang="en-GB" sz="2000" dirty="0"/>
              <a:t> </a:t>
            </a:r>
            <a:r>
              <a:rPr lang="en-GB" sz="2000" dirty="0" err="1"/>
              <a:t>ekonomi</a:t>
            </a:r>
            <a:r>
              <a:rPr lang="en-GB" sz="2000" dirty="0"/>
              <a:t> </a:t>
            </a:r>
            <a:r>
              <a:rPr lang="en-GB" sz="2000" dirty="0" err="1"/>
              <a:t>pertanian</a:t>
            </a:r>
            <a:r>
              <a:rPr lang="en-GB" sz="2000" dirty="0"/>
              <a:t>) </a:t>
            </a:r>
            <a:r>
              <a:rPr lang="en-GB" sz="2000" dirty="0" err="1"/>
              <a:t>tapi</a:t>
            </a:r>
            <a:r>
              <a:rPr lang="en-GB" sz="2000" dirty="0"/>
              <a:t> </a:t>
            </a:r>
            <a:r>
              <a:rPr lang="en-GB" sz="2000" dirty="0" err="1"/>
              <a:t>lebih</a:t>
            </a:r>
            <a:r>
              <a:rPr lang="en-GB" sz="2000" dirty="0"/>
              <a:t> </a:t>
            </a:r>
            <a:r>
              <a:rPr lang="en-GB" sz="2000" dirty="0" err="1"/>
              <a:t>menekankan</a:t>
            </a:r>
            <a:r>
              <a:rPr lang="en-GB" sz="2000" dirty="0"/>
              <a:t> </a:t>
            </a:r>
            <a:r>
              <a:rPr lang="en-GB" sz="2000" dirty="0" err="1"/>
              <a:t>bagaimana</a:t>
            </a:r>
            <a:r>
              <a:rPr lang="en-GB" sz="2000" dirty="0"/>
              <a:t> </a:t>
            </a:r>
            <a:r>
              <a:rPr lang="en-GB" sz="2000" dirty="0" err="1"/>
              <a:t>seharusnya</a:t>
            </a:r>
            <a:r>
              <a:rPr lang="en-GB" sz="2000" dirty="0"/>
              <a:t>, </a:t>
            </a:r>
            <a:r>
              <a:rPr lang="en-GB" sz="2000" dirty="0" err="1"/>
              <a:t>sehingga</a:t>
            </a:r>
            <a:r>
              <a:rPr lang="en-GB" sz="2000" dirty="0"/>
              <a:t> </a:t>
            </a:r>
            <a:r>
              <a:rPr lang="en-GB" sz="2000" dirty="0" err="1"/>
              <a:t>tidak</a:t>
            </a:r>
            <a:r>
              <a:rPr lang="en-GB" sz="2000" dirty="0"/>
              <a:t> </a:t>
            </a:r>
            <a:r>
              <a:rPr lang="en-GB" sz="2000" dirty="0" err="1"/>
              <a:t>cukup</a:t>
            </a:r>
            <a:r>
              <a:rPr lang="en-GB" sz="2000" dirty="0"/>
              <a:t> </a:t>
            </a:r>
            <a:r>
              <a:rPr lang="en-GB" sz="2000" dirty="0" err="1"/>
              <a:t>hanya</a:t>
            </a:r>
            <a:r>
              <a:rPr lang="en-GB" sz="2000" dirty="0"/>
              <a:t> </a:t>
            </a:r>
            <a:r>
              <a:rPr lang="en-GB" sz="2000" dirty="0" err="1"/>
              <a:t>memiliki</a:t>
            </a:r>
            <a:r>
              <a:rPr lang="en-GB" sz="2000" dirty="0"/>
              <a:t> </a:t>
            </a:r>
            <a:r>
              <a:rPr lang="en-GB" sz="2000" dirty="0" err="1"/>
              <a:t>landasan</a:t>
            </a:r>
            <a:r>
              <a:rPr lang="en-GB" sz="2000" dirty="0"/>
              <a:t> </a:t>
            </a:r>
            <a:r>
              <a:rPr lang="en-GB" sz="2000" dirty="0" err="1"/>
              <a:t>teori</a:t>
            </a:r>
            <a:r>
              <a:rPr lang="en-GB" sz="2000" dirty="0"/>
              <a:t> </a:t>
            </a:r>
            <a:r>
              <a:rPr lang="en-GB" sz="2000" dirty="0" err="1"/>
              <a:t>ekonomi</a:t>
            </a:r>
            <a:r>
              <a:rPr lang="en-GB" sz="2000" dirty="0"/>
              <a:t> </a:t>
            </a:r>
            <a:r>
              <a:rPr lang="en-GB" sz="2000" dirty="0" err="1"/>
              <a:t>saja</a:t>
            </a:r>
            <a:r>
              <a:rPr lang="en-GB" sz="2000" dirty="0"/>
              <a:t> </a:t>
            </a:r>
            <a:r>
              <a:rPr lang="en-GB" sz="2000" dirty="0" err="1"/>
              <a:t>tapi</a:t>
            </a:r>
            <a:r>
              <a:rPr lang="en-GB" sz="2000" dirty="0"/>
              <a:t> </a:t>
            </a:r>
            <a:r>
              <a:rPr lang="en-GB" sz="2000" dirty="0" err="1"/>
              <a:t>juga</a:t>
            </a:r>
            <a:r>
              <a:rPr lang="en-GB" sz="2000" dirty="0"/>
              <a:t> </a:t>
            </a:r>
            <a:r>
              <a:rPr lang="en-GB" sz="2000" dirty="0" err="1"/>
              <a:t>teori</a:t>
            </a:r>
            <a:r>
              <a:rPr lang="en-GB" sz="2000" dirty="0"/>
              <a:t> </a:t>
            </a:r>
            <a:r>
              <a:rPr lang="en-GB" sz="2000" dirty="0" err="1"/>
              <a:t>pengambilan</a:t>
            </a:r>
            <a:r>
              <a:rPr lang="en-GB" sz="2000" dirty="0"/>
              <a:t> </a:t>
            </a:r>
            <a:r>
              <a:rPr lang="en-GB" sz="2000" dirty="0" err="1"/>
              <a:t>keputusan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28873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8244408" y="-587208"/>
            <a:ext cx="360040" cy="374555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005780" y="1669638"/>
            <a:ext cx="6886699" cy="1206757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4173794" y="260648"/>
            <a:ext cx="4753424" cy="12415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683568" y="3158347"/>
            <a:ext cx="360040" cy="401506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95536" y="5172092"/>
            <a:ext cx="8136904" cy="14972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95536" y="3356992"/>
            <a:ext cx="7128792" cy="16561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4211960" y="404663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en-GB" sz="2000" dirty="0" err="1"/>
              <a:t>Penguasaan</a:t>
            </a:r>
            <a:r>
              <a:rPr lang="en-GB" sz="2000" dirty="0"/>
              <a:t> </a:t>
            </a:r>
            <a:r>
              <a:rPr lang="en-GB" sz="2000" dirty="0" err="1"/>
              <a:t>teori</a:t>
            </a:r>
            <a:r>
              <a:rPr lang="en-GB" sz="2000" dirty="0"/>
              <a:t> </a:t>
            </a:r>
            <a:r>
              <a:rPr lang="en-GB" sz="2000" dirty="0" err="1"/>
              <a:t>ekonomi</a:t>
            </a:r>
            <a:r>
              <a:rPr lang="en-GB" sz="2000" dirty="0"/>
              <a:t>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teori</a:t>
            </a:r>
            <a:r>
              <a:rPr lang="en-GB" sz="2000" dirty="0"/>
              <a:t> </a:t>
            </a:r>
            <a:r>
              <a:rPr lang="en-GB" sz="2000" dirty="0" err="1"/>
              <a:t>pengambilan</a:t>
            </a:r>
            <a:r>
              <a:rPr lang="en-GB" sz="2000" dirty="0"/>
              <a:t> </a:t>
            </a:r>
            <a:r>
              <a:rPr lang="en-GB" sz="2000" dirty="0" err="1"/>
              <a:t>keputusan</a:t>
            </a:r>
            <a:r>
              <a:rPr lang="en-GB" sz="2000" dirty="0"/>
              <a:t> </a:t>
            </a:r>
            <a:r>
              <a:rPr lang="en-GB" sz="2000" dirty="0" err="1"/>
              <a:t>barulah</a:t>
            </a:r>
            <a:r>
              <a:rPr lang="en-GB" sz="2000" dirty="0"/>
              <a:t> </a:t>
            </a:r>
            <a:r>
              <a:rPr lang="en-GB" sz="2000" dirty="0" err="1"/>
              <a:t>syarat</a:t>
            </a:r>
            <a:r>
              <a:rPr lang="en-GB" sz="2000" dirty="0"/>
              <a:t> </a:t>
            </a:r>
            <a:r>
              <a:rPr lang="en-GB" sz="2000" dirty="0" err="1"/>
              <a:t>keharusan</a:t>
            </a:r>
            <a:r>
              <a:rPr lang="en-GB" sz="2000" dirty="0"/>
              <a:t> (</a:t>
            </a:r>
            <a:r>
              <a:rPr lang="en-GB" sz="2000" i="1" dirty="0"/>
              <a:t>necessary condition</a:t>
            </a:r>
            <a:r>
              <a:rPr lang="en-GB" sz="2000" dirty="0" smtClean="0"/>
              <a:t>)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3501008"/>
            <a:ext cx="67687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000" dirty="0" err="1"/>
              <a:t>Manajemen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harus</a:t>
            </a:r>
            <a:r>
              <a:rPr lang="en-GB" sz="2000" dirty="0"/>
              <a:t> </a:t>
            </a:r>
            <a:r>
              <a:rPr lang="en-GB" sz="2000" dirty="0" err="1"/>
              <a:t>dibangun</a:t>
            </a:r>
            <a:r>
              <a:rPr lang="en-GB" sz="2000" dirty="0"/>
              <a:t> </a:t>
            </a:r>
            <a:r>
              <a:rPr lang="en-GB" sz="2000" dirty="0" err="1"/>
              <a:t>dengan</a:t>
            </a:r>
            <a:r>
              <a:rPr lang="en-GB" sz="2000" dirty="0"/>
              <a:t> </a:t>
            </a:r>
            <a:r>
              <a:rPr lang="en-GB" sz="2000" dirty="0" err="1"/>
              <a:t>memperhatikan</a:t>
            </a:r>
            <a:r>
              <a:rPr lang="en-GB" sz="2000" dirty="0"/>
              <a:t> </a:t>
            </a:r>
            <a:r>
              <a:rPr lang="en-GB" sz="2000" dirty="0" err="1"/>
              <a:t>karakteristik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ybs</a:t>
            </a:r>
            <a:r>
              <a:rPr lang="en-GB" sz="2000" dirty="0"/>
              <a:t>, </a:t>
            </a:r>
            <a:r>
              <a:rPr lang="en-GB" sz="2000" dirty="0" err="1"/>
              <a:t>dan</a:t>
            </a:r>
            <a:r>
              <a:rPr lang="en-GB" sz="2000" dirty="0"/>
              <a:t> </a:t>
            </a:r>
            <a:r>
              <a:rPr lang="en-GB" sz="2000" dirty="0" err="1"/>
              <a:t>juga</a:t>
            </a:r>
            <a:r>
              <a:rPr lang="en-GB" sz="2000" dirty="0"/>
              <a:t> </a:t>
            </a:r>
            <a:r>
              <a:rPr lang="en-GB" sz="2000" dirty="0" err="1"/>
              <a:t>perlu</a:t>
            </a:r>
            <a:r>
              <a:rPr lang="en-GB" sz="2000" dirty="0"/>
              <a:t> </a:t>
            </a:r>
            <a:r>
              <a:rPr lang="en-GB" sz="2000" dirty="0" err="1"/>
              <a:t>dikembangkan</a:t>
            </a:r>
            <a:r>
              <a:rPr lang="en-GB" sz="2000" dirty="0"/>
              <a:t> </a:t>
            </a:r>
            <a:r>
              <a:rPr lang="en-GB" sz="2000" dirty="0" err="1"/>
              <a:t>sedemikian</a:t>
            </a:r>
            <a:r>
              <a:rPr lang="en-GB" sz="2000" dirty="0"/>
              <a:t> </a:t>
            </a:r>
            <a:r>
              <a:rPr lang="en-GB" sz="2000" dirty="0" err="1"/>
              <a:t>rupa</a:t>
            </a:r>
            <a:r>
              <a:rPr lang="en-GB" sz="2000" dirty="0"/>
              <a:t> </a:t>
            </a:r>
            <a:r>
              <a:rPr lang="en-GB" sz="2000" dirty="0" err="1"/>
              <a:t>sehingga</a:t>
            </a:r>
            <a:r>
              <a:rPr lang="en-GB" sz="2000" dirty="0"/>
              <a:t> </a:t>
            </a:r>
            <a:r>
              <a:rPr lang="en-GB" sz="2000" dirty="0" err="1"/>
              <a:t>memiliki</a:t>
            </a:r>
            <a:r>
              <a:rPr lang="en-GB" sz="2000" dirty="0"/>
              <a:t> </a:t>
            </a:r>
            <a:r>
              <a:rPr lang="en-GB" sz="2000" dirty="0" err="1"/>
              <a:t>kemampuan</a:t>
            </a:r>
            <a:r>
              <a:rPr lang="en-GB" sz="2000" dirty="0"/>
              <a:t> </a:t>
            </a:r>
            <a:r>
              <a:rPr lang="en-GB" sz="2000" dirty="0" err="1"/>
              <a:t>menyesuaikan</a:t>
            </a:r>
            <a:r>
              <a:rPr lang="en-GB" sz="2000" dirty="0"/>
              <a:t> </a:t>
            </a:r>
            <a:r>
              <a:rPr lang="en-GB" sz="2000" dirty="0" err="1"/>
              <a:t>diri</a:t>
            </a:r>
            <a:r>
              <a:rPr lang="en-GB" sz="2000" dirty="0"/>
              <a:t> </a:t>
            </a:r>
            <a:r>
              <a:rPr lang="en-GB" sz="2000" dirty="0" err="1"/>
              <a:t>terhadap</a:t>
            </a:r>
            <a:r>
              <a:rPr lang="en-GB" sz="2000" dirty="0"/>
              <a:t> </a:t>
            </a:r>
            <a:r>
              <a:rPr lang="en-GB" sz="2000" dirty="0" err="1"/>
              <a:t>perubahan-perubahan</a:t>
            </a:r>
            <a:r>
              <a:rPr lang="en-GB" sz="2000" dirty="0"/>
              <a:t> yang </a:t>
            </a:r>
            <a:r>
              <a:rPr lang="en-GB" sz="2000" dirty="0" err="1" smtClean="0"/>
              <a:t>terjadi</a:t>
            </a:r>
            <a:endParaRPr lang="en-GB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93204" y="5301208"/>
            <a:ext cx="8229600" cy="1368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000" dirty="0" err="1" smtClean="0"/>
              <a:t>Karakteristik</a:t>
            </a:r>
            <a:r>
              <a:rPr lang="en-GB" sz="2000" dirty="0" smtClean="0"/>
              <a:t> proses </a:t>
            </a:r>
            <a:r>
              <a:rPr lang="en-GB" sz="2000" dirty="0" err="1" smtClean="0"/>
              <a:t>produksi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produk</a:t>
            </a:r>
            <a:r>
              <a:rPr lang="en-GB" sz="2000" dirty="0" smtClean="0"/>
              <a:t> </a:t>
            </a:r>
            <a:r>
              <a:rPr lang="en-GB" sz="2000" dirty="0" err="1" smtClean="0"/>
              <a:t>agribisnis</a:t>
            </a:r>
            <a:r>
              <a:rPr lang="en-GB" sz="2000" dirty="0" smtClean="0"/>
              <a:t> yang </a:t>
            </a:r>
            <a:r>
              <a:rPr lang="en-GB" sz="2000" dirty="0" err="1" smtClean="0"/>
              <a:t>berbasis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biologis</a:t>
            </a:r>
            <a:r>
              <a:rPr lang="en-GB" sz="2000" dirty="0" smtClean="0"/>
              <a:t> </a:t>
            </a:r>
            <a:r>
              <a:rPr lang="en-GB" sz="2000" dirty="0" err="1" smtClean="0"/>
              <a:t>mengisyaratkan</a:t>
            </a:r>
            <a:r>
              <a:rPr lang="en-GB" sz="2000" dirty="0" smtClean="0"/>
              <a:t> </a:t>
            </a:r>
            <a:r>
              <a:rPr lang="en-GB" sz="2000" dirty="0" err="1" smtClean="0"/>
              <a:t>bahwa</a:t>
            </a:r>
            <a:r>
              <a:rPr lang="en-GB" sz="2000" dirty="0" smtClean="0"/>
              <a:t> </a:t>
            </a:r>
            <a:r>
              <a:rPr lang="en-GB" sz="2000" dirty="0" err="1" smtClean="0"/>
              <a:t>pengusahaan</a:t>
            </a:r>
            <a:r>
              <a:rPr lang="en-GB" sz="2000" dirty="0" smtClean="0"/>
              <a:t> </a:t>
            </a:r>
            <a:r>
              <a:rPr lang="en-GB" sz="2000" dirty="0" err="1" smtClean="0"/>
              <a:t>agribisnis</a:t>
            </a:r>
            <a:r>
              <a:rPr lang="en-GB" sz="2000" dirty="0" smtClean="0"/>
              <a:t> </a:t>
            </a:r>
            <a:r>
              <a:rPr lang="en-GB" sz="2000" dirty="0" err="1" smtClean="0"/>
              <a:t>hulu</a:t>
            </a:r>
            <a:r>
              <a:rPr lang="en-GB" sz="2000" dirty="0" smtClean="0"/>
              <a:t>, </a:t>
            </a:r>
            <a:r>
              <a:rPr lang="en-GB" sz="2000" dirty="0" err="1" smtClean="0"/>
              <a:t>usahatani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hilir</a:t>
            </a:r>
            <a:r>
              <a:rPr lang="en-GB" sz="2000" dirty="0" smtClean="0"/>
              <a:t> </a:t>
            </a:r>
            <a:r>
              <a:rPr lang="en-GB" sz="2000" dirty="0" err="1" smtClean="0"/>
              <a:t>harus</a:t>
            </a:r>
            <a:r>
              <a:rPr lang="en-GB" sz="2000" dirty="0" smtClean="0"/>
              <a:t> </a:t>
            </a:r>
            <a:r>
              <a:rPr lang="en-GB" sz="2000" dirty="0" err="1" smtClean="0"/>
              <a:t>berada</a:t>
            </a:r>
            <a:r>
              <a:rPr lang="en-GB" sz="2000" dirty="0" smtClean="0"/>
              <a:t> </a:t>
            </a:r>
            <a:r>
              <a:rPr lang="en-GB" sz="2000" dirty="0" err="1" smtClean="0"/>
              <a:t>pada</a:t>
            </a:r>
            <a:r>
              <a:rPr lang="en-GB" sz="2000" dirty="0" smtClean="0"/>
              <a:t> </a:t>
            </a:r>
            <a:r>
              <a:rPr lang="en-GB" sz="2000" dirty="0" err="1" smtClean="0"/>
              <a:t>satu</a:t>
            </a:r>
            <a:r>
              <a:rPr lang="en-GB" sz="2000" dirty="0" smtClean="0"/>
              <a:t> system </a:t>
            </a:r>
            <a:r>
              <a:rPr lang="en-GB" sz="2000" dirty="0" err="1" smtClean="0"/>
              <a:t>manajemen</a:t>
            </a:r>
            <a:r>
              <a:rPr lang="en-GB" sz="2000" dirty="0" smtClean="0"/>
              <a:t> yang integrative </a:t>
            </a:r>
            <a:r>
              <a:rPr lang="en-GB" sz="2000" dirty="0" err="1" smtClean="0"/>
              <a:t>secara</a:t>
            </a:r>
            <a:r>
              <a:rPr lang="en-GB" sz="2000" dirty="0" smtClean="0"/>
              <a:t> vertical</a:t>
            </a:r>
            <a:endParaRPr lang="en-GB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898" y="1772816"/>
            <a:ext cx="6474542" cy="1056661"/>
          </a:xfrm>
        </p:spPr>
        <p:txBody>
          <a:bodyPr>
            <a:normAutofit/>
          </a:bodyPr>
          <a:lstStyle/>
          <a:p>
            <a:pPr marL="0" lvl="0" indent="0" algn="r">
              <a:buNone/>
            </a:pPr>
            <a:r>
              <a:rPr lang="en-GB" sz="2000" dirty="0" err="1" smtClean="0"/>
              <a:t>Untuk</a:t>
            </a:r>
            <a:r>
              <a:rPr lang="en-GB" sz="2000" dirty="0" smtClean="0"/>
              <a:t> </a:t>
            </a:r>
            <a:r>
              <a:rPr lang="en-GB" sz="2000" dirty="0" err="1"/>
              <a:t>menjadi</a:t>
            </a:r>
            <a:r>
              <a:rPr lang="en-GB" sz="2000" dirty="0"/>
              <a:t> </a:t>
            </a:r>
            <a:r>
              <a:rPr lang="en-GB" sz="2000" dirty="0" err="1"/>
              <a:t>manajer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yang </a:t>
            </a:r>
            <a:r>
              <a:rPr lang="en-GB" sz="2000" dirty="0" err="1"/>
              <a:t>handal</a:t>
            </a:r>
            <a:r>
              <a:rPr lang="en-GB" sz="2000" dirty="0"/>
              <a:t> </a:t>
            </a:r>
            <a:r>
              <a:rPr lang="en-GB" sz="2000" dirty="0" err="1"/>
              <a:t>perlu</a:t>
            </a:r>
            <a:r>
              <a:rPr lang="en-GB" sz="2000" dirty="0"/>
              <a:t> </a:t>
            </a:r>
            <a:r>
              <a:rPr lang="en-GB" sz="2000" dirty="0" err="1"/>
              <a:t>memahami</a:t>
            </a:r>
            <a:r>
              <a:rPr lang="en-GB" sz="2000" dirty="0"/>
              <a:t> </a:t>
            </a:r>
            <a:r>
              <a:rPr lang="en-GB" sz="2000" dirty="0" err="1"/>
              <a:t>karakteristik</a:t>
            </a:r>
            <a:r>
              <a:rPr lang="en-GB" sz="2000" dirty="0"/>
              <a:t> </a:t>
            </a:r>
            <a:r>
              <a:rPr lang="en-GB" sz="2000" dirty="0" err="1"/>
              <a:t>agribisnis</a:t>
            </a:r>
            <a:r>
              <a:rPr lang="en-GB" sz="2000" dirty="0"/>
              <a:t> </a:t>
            </a:r>
            <a:r>
              <a:rPr lang="en-GB" sz="2000" dirty="0" err="1"/>
              <a:t>sebagai</a:t>
            </a:r>
            <a:r>
              <a:rPr lang="en-GB" sz="2000" dirty="0"/>
              <a:t> </a:t>
            </a:r>
            <a:r>
              <a:rPr lang="en-GB" sz="2000" dirty="0" err="1"/>
              <a:t>syarat</a:t>
            </a:r>
            <a:r>
              <a:rPr lang="en-GB" sz="2000" dirty="0"/>
              <a:t> </a:t>
            </a:r>
            <a:r>
              <a:rPr lang="en-GB" sz="2000" dirty="0" err="1"/>
              <a:t>kecukupan</a:t>
            </a:r>
            <a:r>
              <a:rPr lang="en-GB" sz="2000" dirty="0"/>
              <a:t> (</a:t>
            </a:r>
            <a:r>
              <a:rPr lang="en-GB" sz="2000" i="1" dirty="0"/>
              <a:t>sufficient condition</a:t>
            </a:r>
            <a:r>
              <a:rPr lang="en-GB" sz="2000" dirty="0" smtClean="0"/>
              <a:t>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27634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699785" y="4230796"/>
            <a:ext cx="4520287" cy="9144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27584" y="4797152"/>
            <a:ext cx="7704857" cy="1800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499992" y="1844824"/>
            <a:ext cx="3181466" cy="15841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Arrow 7"/>
          <p:cNvSpPr/>
          <p:nvPr/>
        </p:nvSpPr>
        <p:spPr>
          <a:xfrm>
            <a:off x="611560" y="2271252"/>
            <a:ext cx="3384376" cy="71656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562074"/>
          </a:xfrm>
        </p:spPr>
        <p:txBody>
          <a:bodyPr>
            <a:normAutofit/>
          </a:bodyPr>
          <a:lstStyle/>
          <a:p>
            <a:pPr algn="r"/>
            <a:r>
              <a:rPr lang="en-GB" sz="2800" b="1" dirty="0" err="1">
                <a:latin typeface="+mn-lt"/>
                <a:ea typeface="+mn-ea"/>
                <a:cs typeface="+mn-cs"/>
              </a:rPr>
              <a:t>Arti</a:t>
            </a:r>
            <a:r>
              <a:rPr lang="en-GB" sz="2800" b="1" dirty="0"/>
              <a:t> Dan </a:t>
            </a:r>
            <a:r>
              <a:rPr lang="en-GB" sz="2800" b="1" dirty="0" err="1"/>
              <a:t>Ruang</a:t>
            </a:r>
            <a:r>
              <a:rPr lang="en-GB" sz="2800" b="1" dirty="0"/>
              <a:t> </a:t>
            </a:r>
            <a:r>
              <a:rPr lang="en-GB" sz="2800" b="1" dirty="0" err="1"/>
              <a:t>Lingkup</a:t>
            </a:r>
            <a:r>
              <a:rPr lang="en-GB" sz="2800" b="1" dirty="0"/>
              <a:t> </a:t>
            </a:r>
            <a:r>
              <a:rPr lang="en-GB" sz="2800" b="1" dirty="0" err="1" smtClean="0"/>
              <a:t>Ekonomi</a:t>
            </a:r>
            <a:r>
              <a:rPr lang="en-GB" sz="2800" b="1" dirty="0" smtClean="0"/>
              <a:t> </a:t>
            </a:r>
            <a:r>
              <a:rPr lang="en-GB" sz="2800" b="1" dirty="0" err="1"/>
              <a:t>Manajerial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1065" y="4869160"/>
            <a:ext cx="7233344" cy="16561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sz="2000" dirty="0" err="1" smtClean="0"/>
              <a:t>membuat</a:t>
            </a:r>
            <a:r>
              <a:rPr lang="en-GB" sz="2000" dirty="0" smtClean="0"/>
              <a:t> </a:t>
            </a:r>
            <a:r>
              <a:rPr lang="en-GB" sz="2000" dirty="0" err="1" smtClean="0"/>
              <a:t>keputusan</a:t>
            </a:r>
            <a:r>
              <a:rPr lang="en-GB" sz="2000" dirty="0" smtClean="0"/>
              <a:t> yang </a:t>
            </a:r>
            <a:r>
              <a:rPr lang="en-GB" sz="2000" dirty="0" err="1" smtClean="0"/>
              <a:t>berkaitan</a:t>
            </a:r>
            <a:r>
              <a:rPr lang="en-GB" sz="2000" dirty="0" smtClean="0"/>
              <a:t>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masalah-masalah</a:t>
            </a:r>
            <a:r>
              <a:rPr lang="en-GB" sz="2000" dirty="0" smtClean="0"/>
              <a:t> </a:t>
            </a:r>
            <a:r>
              <a:rPr lang="en-GB" sz="2000" dirty="0" err="1" smtClean="0"/>
              <a:t>bisnis</a:t>
            </a:r>
            <a:r>
              <a:rPr lang="en-GB" sz="2000" dirty="0" smtClean="0"/>
              <a:t> </a:t>
            </a:r>
            <a:r>
              <a:rPr lang="en-GB" sz="2000" dirty="0" err="1" smtClean="0"/>
              <a:t>sedemikian</a:t>
            </a:r>
            <a:r>
              <a:rPr lang="en-GB" sz="2000" dirty="0" smtClean="0"/>
              <a:t> </a:t>
            </a:r>
            <a:r>
              <a:rPr lang="en-GB" sz="2000" dirty="0" err="1" smtClean="0"/>
              <a:t>rupa</a:t>
            </a:r>
            <a:r>
              <a:rPr lang="en-GB" sz="2000" dirty="0" smtClean="0"/>
              <a:t> </a:t>
            </a:r>
            <a:r>
              <a:rPr lang="en-GB" sz="2000" dirty="0" err="1" smtClean="0"/>
              <a:t>sehingga</a:t>
            </a:r>
            <a:r>
              <a:rPr lang="en-GB" sz="2000" dirty="0" smtClean="0"/>
              <a:t> </a:t>
            </a:r>
            <a:r>
              <a:rPr lang="en-GB" sz="2000" dirty="0" err="1" smtClean="0"/>
              <a:t>keputusan</a:t>
            </a:r>
            <a:r>
              <a:rPr lang="en-GB" sz="2000" dirty="0" smtClean="0"/>
              <a:t> </a:t>
            </a:r>
            <a:r>
              <a:rPr lang="en-GB" sz="2000" dirty="0" err="1" smtClean="0"/>
              <a:t>itu</a:t>
            </a:r>
            <a:r>
              <a:rPr lang="en-GB" sz="2000" dirty="0" smtClean="0"/>
              <a:t> </a:t>
            </a:r>
            <a:r>
              <a:rPr lang="en-GB" sz="2000" dirty="0" err="1" smtClean="0"/>
              <a:t>diharapkan</a:t>
            </a:r>
            <a:r>
              <a:rPr lang="en-GB" sz="2000" dirty="0" smtClean="0"/>
              <a:t> </a:t>
            </a:r>
            <a:r>
              <a:rPr lang="en-GB" sz="2000" dirty="0" err="1" smtClean="0"/>
              <a:t>akan</a:t>
            </a:r>
            <a:r>
              <a:rPr lang="en-GB" sz="2000" dirty="0" smtClean="0"/>
              <a:t> </a:t>
            </a:r>
            <a:r>
              <a:rPr lang="en-GB" sz="2000" dirty="0" err="1" smtClean="0"/>
              <a:t>memungkinkan</a:t>
            </a:r>
            <a:r>
              <a:rPr lang="en-GB" sz="2000" dirty="0" smtClean="0"/>
              <a:t> </a:t>
            </a:r>
            <a:r>
              <a:rPr lang="en-GB" sz="2000" dirty="0" err="1" smtClean="0"/>
              <a:t>organisasi</a:t>
            </a:r>
            <a:r>
              <a:rPr lang="en-GB" sz="2000" dirty="0" smtClean="0"/>
              <a:t> </a:t>
            </a:r>
            <a:r>
              <a:rPr lang="en-GB" sz="2000" dirty="0" err="1" smtClean="0"/>
              <a:t>bisnis</a:t>
            </a:r>
            <a:r>
              <a:rPr lang="en-GB" sz="2000" dirty="0" smtClean="0"/>
              <a:t> </a:t>
            </a:r>
            <a:r>
              <a:rPr lang="en-GB" sz="2000" dirty="0" err="1" smtClean="0"/>
              <a:t>mencapai</a:t>
            </a:r>
            <a:r>
              <a:rPr lang="en-GB" sz="2000" dirty="0" smtClean="0"/>
              <a:t> </a:t>
            </a:r>
            <a:r>
              <a:rPr lang="en-GB" sz="2000" dirty="0" err="1" smtClean="0"/>
              <a:t>tujuannya</a:t>
            </a:r>
            <a:r>
              <a:rPr lang="en-GB" sz="2000" dirty="0" smtClean="0"/>
              <a:t>, </a:t>
            </a:r>
            <a:r>
              <a:rPr lang="en-GB" sz="2000" dirty="0" err="1" smtClean="0"/>
              <a:t>seperti</a:t>
            </a:r>
            <a:r>
              <a:rPr lang="en-GB" sz="2000" dirty="0" smtClean="0"/>
              <a:t> </a:t>
            </a:r>
            <a:r>
              <a:rPr lang="en-GB" sz="2000" dirty="0" err="1" smtClean="0"/>
              <a:t>meningkatkan</a:t>
            </a:r>
            <a:r>
              <a:rPr lang="en-GB" sz="2000" dirty="0" smtClean="0"/>
              <a:t> </a:t>
            </a:r>
            <a:r>
              <a:rPr lang="en-GB" sz="2000" dirty="0" err="1" smtClean="0"/>
              <a:t>produktivitas</a:t>
            </a:r>
            <a:r>
              <a:rPr lang="en-GB" sz="2000" dirty="0" smtClean="0"/>
              <a:t>, </a:t>
            </a:r>
            <a:r>
              <a:rPr lang="en-GB" sz="2000" dirty="0" err="1" smtClean="0"/>
              <a:t>memperluas</a:t>
            </a:r>
            <a:r>
              <a:rPr lang="en-GB" sz="2000" dirty="0" smtClean="0"/>
              <a:t> </a:t>
            </a:r>
            <a:r>
              <a:rPr lang="en-GB" sz="2000" dirty="0" err="1" smtClean="0"/>
              <a:t>pangsa</a:t>
            </a:r>
            <a:r>
              <a:rPr lang="en-GB" sz="2000" dirty="0" smtClean="0"/>
              <a:t> </a:t>
            </a:r>
            <a:r>
              <a:rPr lang="en-GB" sz="2000" dirty="0" err="1" smtClean="0"/>
              <a:t>pasar</a:t>
            </a:r>
            <a:r>
              <a:rPr lang="en-GB" sz="2000" dirty="0" smtClean="0"/>
              <a:t>, </a:t>
            </a:r>
            <a:r>
              <a:rPr lang="en-GB" sz="2000" dirty="0" err="1" smtClean="0"/>
              <a:t>meningkatkan</a:t>
            </a:r>
            <a:r>
              <a:rPr lang="en-GB" sz="2000" dirty="0" smtClean="0"/>
              <a:t> </a:t>
            </a:r>
            <a:r>
              <a:rPr lang="en-GB" sz="2000" dirty="0" err="1" smtClean="0"/>
              <a:t>keuntungan</a:t>
            </a:r>
            <a:r>
              <a:rPr lang="en-GB" sz="2000" dirty="0" smtClean="0"/>
              <a:t>, </a:t>
            </a:r>
            <a:r>
              <a:rPr lang="en-GB" sz="2000" dirty="0" err="1" smtClean="0"/>
              <a:t>mengurangi</a:t>
            </a:r>
            <a:r>
              <a:rPr lang="en-GB" sz="2000" dirty="0" smtClean="0"/>
              <a:t> </a:t>
            </a:r>
            <a:r>
              <a:rPr lang="en-GB" sz="2000" dirty="0" err="1" smtClean="0"/>
              <a:t>biaya</a:t>
            </a:r>
            <a:r>
              <a:rPr lang="en-GB" sz="2000" dirty="0" smtClean="0"/>
              <a:t>, </a:t>
            </a:r>
            <a:r>
              <a:rPr lang="en-GB" sz="2000" dirty="0" err="1" smtClean="0"/>
              <a:t>dll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05023" y="1988840"/>
            <a:ext cx="27482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err="1"/>
              <a:t>Tugas</a:t>
            </a:r>
            <a:r>
              <a:rPr lang="en-GB" sz="2200" dirty="0"/>
              <a:t> </a:t>
            </a:r>
            <a:r>
              <a:rPr lang="en-GB" sz="2200" dirty="0" err="1"/>
              <a:t>Utama</a:t>
            </a:r>
            <a:r>
              <a:rPr lang="en-GB" sz="2200" dirty="0"/>
              <a:t> </a:t>
            </a:r>
            <a:r>
              <a:rPr lang="en-GB" sz="2200" dirty="0" err="1"/>
              <a:t>Manajer</a:t>
            </a:r>
            <a:endParaRPr lang="en-GB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4630894" y="1967813"/>
            <a:ext cx="28807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Membuat</a:t>
            </a:r>
            <a:r>
              <a:rPr lang="en-GB" sz="2000" dirty="0"/>
              <a:t> </a:t>
            </a:r>
            <a:r>
              <a:rPr lang="en-GB" sz="2000" dirty="0" err="1"/>
              <a:t>keputusan</a:t>
            </a:r>
            <a:r>
              <a:rPr lang="en-GB" sz="2000" dirty="0"/>
              <a:t> yang </a:t>
            </a:r>
            <a:r>
              <a:rPr lang="en-GB" sz="2000" dirty="0" err="1"/>
              <a:t>mampu</a:t>
            </a:r>
            <a:r>
              <a:rPr lang="en-GB" sz="2000" dirty="0"/>
              <a:t> </a:t>
            </a:r>
            <a:r>
              <a:rPr lang="en-GB" sz="2000" dirty="0" err="1"/>
              <a:t>meningkatkan</a:t>
            </a:r>
            <a:r>
              <a:rPr lang="en-GB" sz="2000" dirty="0"/>
              <a:t> </a:t>
            </a:r>
            <a:r>
              <a:rPr lang="en-GB" sz="2000" dirty="0" err="1"/>
              <a:t>performansi</a:t>
            </a:r>
            <a:r>
              <a:rPr lang="en-GB" sz="2000" dirty="0"/>
              <a:t> </a:t>
            </a:r>
            <a:r>
              <a:rPr lang="en-GB" sz="2000" dirty="0" err="1"/>
              <a:t>dari</a:t>
            </a:r>
            <a:r>
              <a:rPr lang="en-GB" sz="2000" dirty="0"/>
              <a:t> </a:t>
            </a:r>
            <a:r>
              <a:rPr lang="en-GB" sz="2000" dirty="0" err="1"/>
              <a:t>organisasi</a:t>
            </a:r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708278" y="4293676"/>
            <a:ext cx="46558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err="1"/>
              <a:t>Tugas</a:t>
            </a:r>
            <a:r>
              <a:rPr lang="en-GB" sz="2200" dirty="0"/>
              <a:t> </a:t>
            </a:r>
            <a:r>
              <a:rPr lang="en-GB" sz="2200" dirty="0" err="1"/>
              <a:t>manajer</a:t>
            </a:r>
            <a:r>
              <a:rPr lang="en-GB" sz="2200" dirty="0"/>
              <a:t> </a:t>
            </a:r>
            <a:r>
              <a:rPr lang="en-GB" sz="2200" dirty="0" err="1"/>
              <a:t>dalam</a:t>
            </a:r>
            <a:r>
              <a:rPr lang="en-GB" sz="2200" dirty="0"/>
              <a:t> </a:t>
            </a:r>
            <a:r>
              <a:rPr lang="en-GB" sz="2200" dirty="0" err="1"/>
              <a:t>organisasi</a:t>
            </a:r>
            <a:r>
              <a:rPr lang="en-GB" sz="2200" dirty="0"/>
              <a:t> </a:t>
            </a:r>
            <a:r>
              <a:rPr lang="en-GB" sz="2200" dirty="0" err="1"/>
              <a:t>bisnis</a:t>
            </a:r>
            <a:endParaRPr lang="en-GB" sz="2200" dirty="0"/>
          </a:p>
        </p:txBody>
      </p:sp>
      <p:sp>
        <p:nvSpPr>
          <p:cNvPr id="7" name="Rounded Rectangle 6"/>
          <p:cNvSpPr/>
          <p:nvPr/>
        </p:nvSpPr>
        <p:spPr>
          <a:xfrm>
            <a:off x="1763688" y="1052736"/>
            <a:ext cx="7645501" cy="4571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41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635896" y="4509120"/>
            <a:ext cx="5040560" cy="1728192"/>
          </a:xfrm>
          <a:prstGeom prst="rect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987824" y="1556792"/>
            <a:ext cx="5688632" cy="2376264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Callout 8"/>
          <p:cNvSpPr/>
          <p:nvPr/>
        </p:nvSpPr>
        <p:spPr>
          <a:xfrm>
            <a:off x="395536" y="5114526"/>
            <a:ext cx="3024336" cy="63214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5991"/>
            </a:avLst>
          </a:prstGeom>
          <a:solidFill>
            <a:srgbClr val="66FF99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Arrow Callout 7"/>
          <p:cNvSpPr/>
          <p:nvPr/>
        </p:nvSpPr>
        <p:spPr>
          <a:xfrm>
            <a:off x="395536" y="2401862"/>
            <a:ext cx="2456364" cy="63214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599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6136" y="332656"/>
            <a:ext cx="2890664" cy="765799"/>
          </a:xfrm>
        </p:spPr>
        <p:txBody>
          <a:bodyPr>
            <a:normAutofit/>
          </a:bodyPr>
          <a:lstStyle/>
          <a:p>
            <a:pPr algn="r"/>
            <a:r>
              <a:rPr lang="en-GB" sz="2800" b="1" dirty="0" err="1" smtClean="0"/>
              <a:t>Tujuan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Organisasi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3848" y="1672208"/>
            <a:ext cx="5544616" cy="21168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000" dirty="0" err="1" smtClean="0"/>
              <a:t>Laba</a:t>
            </a:r>
            <a:r>
              <a:rPr lang="en-GB" sz="2000" dirty="0" smtClean="0"/>
              <a:t> </a:t>
            </a:r>
            <a:r>
              <a:rPr lang="en-GB" sz="2000" dirty="0" err="1" smtClean="0"/>
              <a:t>maksimum</a:t>
            </a:r>
            <a:r>
              <a:rPr lang="en-GB" sz="2000" dirty="0" smtClean="0"/>
              <a:t>, </a:t>
            </a:r>
            <a:r>
              <a:rPr lang="en-GB" sz="2000" dirty="0" err="1" smtClean="0"/>
              <a:t>dengan</a:t>
            </a:r>
            <a:r>
              <a:rPr lang="en-GB" sz="2000" dirty="0" smtClean="0"/>
              <a:t> </a:t>
            </a:r>
            <a:r>
              <a:rPr lang="en-GB" sz="2000" dirty="0" err="1" smtClean="0"/>
              <a:t>cara</a:t>
            </a:r>
            <a:r>
              <a:rPr lang="en-GB" sz="2000" dirty="0" smtClean="0"/>
              <a:t> </a:t>
            </a:r>
            <a:r>
              <a:rPr lang="en-GB" sz="2000" dirty="0" err="1" smtClean="0"/>
              <a:t>memenuhi</a:t>
            </a:r>
            <a:r>
              <a:rPr lang="en-GB" sz="2000" dirty="0" smtClean="0"/>
              <a:t> </a:t>
            </a:r>
            <a:r>
              <a:rPr lang="en-GB" sz="2000" dirty="0" err="1" smtClean="0"/>
              <a:t>kepentingan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kepuasan</a:t>
            </a:r>
            <a:r>
              <a:rPr lang="en-GB" sz="2000" dirty="0" smtClean="0"/>
              <a:t> </a:t>
            </a:r>
            <a:r>
              <a:rPr lang="en-GB" sz="2000" dirty="0" err="1" smtClean="0"/>
              <a:t>berbagai</a:t>
            </a:r>
            <a:r>
              <a:rPr lang="en-GB" sz="2000" dirty="0" smtClean="0"/>
              <a:t> </a:t>
            </a:r>
            <a:r>
              <a:rPr lang="en-GB" sz="2000" dirty="0" err="1" smtClean="0"/>
              <a:t>pihak</a:t>
            </a:r>
            <a:r>
              <a:rPr lang="en-GB" sz="2000" dirty="0" smtClean="0"/>
              <a:t> yang </a:t>
            </a:r>
            <a:r>
              <a:rPr lang="en-GB" sz="2000" dirty="0" err="1" smtClean="0"/>
              <a:t>berkepentingan</a:t>
            </a:r>
            <a:r>
              <a:rPr lang="en-GB" sz="2000" dirty="0" smtClean="0">
                <a:sym typeface="Wingdings" pitchFamily="2" charset="2"/>
              </a:rPr>
              <a:t> </a:t>
            </a:r>
            <a:r>
              <a:rPr lang="en-GB" sz="2000" dirty="0" err="1" smtClean="0">
                <a:sym typeface="Wingdings" pitchFamily="2" charset="2"/>
              </a:rPr>
              <a:t>pelanggan</a:t>
            </a:r>
            <a:r>
              <a:rPr lang="en-GB" sz="2000" dirty="0" smtClean="0">
                <a:sym typeface="Wingdings" pitchFamily="2" charset="2"/>
              </a:rPr>
              <a:t>/</a:t>
            </a:r>
            <a:r>
              <a:rPr lang="en-GB" sz="2000" dirty="0" err="1" smtClean="0">
                <a:sym typeface="Wingdings" pitchFamily="2" charset="2"/>
              </a:rPr>
              <a:t>konsumen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pemilik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manajer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pemasok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tenagakerja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pemerintah</a:t>
            </a:r>
            <a:r>
              <a:rPr lang="en-GB" sz="2000" dirty="0" smtClean="0">
                <a:sym typeface="Wingdings" pitchFamily="2" charset="2"/>
              </a:rPr>
              <a:t>, </a:t>
            </a:r>
            <a:r>
              <a:rPr lang="en-GB" sz="2000" dirty="0" err="1" smtClean="0">
                <a:sym typeface="Wingdings" pitchFamily="2" charset="2"/>
              </a:rPr>
              <a:t>masyarakat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umum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lingkungan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fisik</a:t>
            </a:r>
            <a:r>
              <a:rPr lang="en-GB" sz="2000" dirty="0" smtClean="0">
                <a:sym typeface="Wingdings" pitchFamily="2" charset="2"/>
              </a:rPr>
              <a:t> </a:t>
            </a:r>
            <a:r>
              <a:rPr lang="en-GB" sz="2000" dirty="0" err="1" smtClean="0">
                <a:sym typeface="Wingdings" pitchFamily="2" charset="2"/>
              </a:rPr>
              <a:t>kontinuitas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pertumbuhan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organisasi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dalam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jangka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panjang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2515181"/>
            <a:ext cx="17942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err="1"/>
              <a:t>Tujuan</a:t>
            </a:r>
            <a:r>
              <a:rPr lang="en-GB" sz="2200" dirty="0"/>
              <a:t> </a:t>
            </a:r>
            <a:r>
              <a:rPr lang="en-GB" sz="2200" dirty="0" err="1"/>
              <a:t>Umum</a:t>
            </a:r>
            <a:endParaRPr lang="en-GB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5215481"/>
            <a:ext cx="23496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200"/>
            </a:lvl1pPr>
          </a:lstStyle>
          <a:p>
            <a:r>
              <a:rPr lang="en-GB" dirty="0" err="1"/>
              <a:t>Tujuan</a:t>
            </a:r>
            <a:r>
              <a:rPr lang="en-GB" dirty="0"/>
              <a:t> Perusahaan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779912" y="4624536"/>
            <a:ext cx="4896544" cy="1612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GB" sz="2000" dirty="0" err="1" smtClean="0"/>
              <a:t>Laba</a:t>
            </a:r>
            <a:r>
              <a:rPr lang="en-GB" sz="2000" dirty="0" smtClean="0"/>
              <a:t> </a:t>
            </a:r>
            <a:r>
              <a:rPr lang="en-GB" sz="2000" dirty="0" err="1" smtClean="0"/>
              <a:t>maksimum</a:t>
            </a:r>
            <a:r>
              <a:rPr lang="en-GB" sz="2000" dirty="0" smtClean="0"/>
              <a:t>, </a:t>
            </a:r>
            <a:r>
              <a:rPr lang="en-GB" sz="2000" dirty="0" err="1" smtClean="0"/>
              <a:t>pengadaan</a:t>
            </a:r>
            <a:r>
              <a:rPr lang="en-GB" sz="2000" dirty="0" smtClean="0"/>
              <a:t> </a:t>
            </a:r>
            <a:r>
              <a:rPr lang="en-GB" sz="2000" dirty="0" err="1" smtClean="0"/>
              <a:t>barang</a:t>
            </a:r>
            <a:r>
              <a:rPr lang="en-GB" sz="2000" dirty="0" smtClean="0"/>
              <a:t>/</a:t>
            </a:r>
            <a:r>
              <a:rPr lang="en-GB" sz="2000" dirty="0" err="1" smtClean="0"/>
              <a:t>jasa</a:t>
            </a:r>
            <a:r>
              <a:rPr lang="en-GB" sz="2000" dirty="0" smtClean="0"/>
              <a:t>, </a:t>
            </a:r>
            <a:r>
              <a:rPr lang="en-GB" sz="2000" dirty="0" err="1" smtClean="0"/>
              <a:t>kesejahteraan</a:t>
            </a:r>
            <a:r>
              <a:rPr lang="en-GB" sz="2000" dirty="0" smtClean="0"/>
              <a:t> </a:t>
            </a:r>
            <a:r>
              <a:rPr lang="en-GB" sz="2000" dirty="0" err="1" smtClean="0"/>
              <a:t>pemilik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dirty="0" err="1" smtClean="0"/>
              <a:t>pelanggan</a:t>
            </a:r>
            <a:r>
              <a:rPr lang="en-GB" sz="2000" dirty="0" smtClean="0"/>
              <a:t>/</a:t>
            </a:r>
            <a:r>
              <a:rPr lang="en-GB" sz="2000" dirty="0" err="1" smtClean="0"/>
              <a:t>masyarakat</a:t>
            </a:r>
            <a:r>
              <a:rPr lang="en-GB" sz="2000" dirty="0" smtClean="0"/>
              <a:t>, </a:t>
            </a:r>
            <a:r>
              <a:rPr lang="en-GB" sz="2000" i="1" dirty="0" smtClean="0"/>
              <a:t>full employment</a:t>
            </a:r>
            <a:r>
              <a:rPr lang="en-GB" sz="2000" dirty="0" smtClean="0"/>
              <a:t>, </a:t>
            </a:r>
            <a:r>
              <a:rPr lang="en-GB" sz="2000" dirty="0" err="1" smtClean="0"/>
              <a:t>eksistensi</a:t>
            </a:r>
            <a:r>
              <a:rPr lang="en-GB" sz="2000" dirty="0" smtClean="0"/>
              <a:t>, </a:t>
            </a:r>
            <a:r>
              <a:rPr lang="en-GB" sz="2000" dirty="0" err="1" smtClean="0"/>
              <a:t>kemajuan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</a:t>
            </a:r>
            <a:r>
              <a:rPr lang="en-GB" sz="2000" i="1" dirty="0" err="1" smtClean="0"/>
              <a:t>prestise</a:t>
            </a:r>
            <a:endParaRPr lang="en-GB" sz="2000" i="1" dirty="0"/>
          </a:p>
        </p:txBody>
      </p:sp>
      <p:sp>
        <p:nvSpPr>
          <p:cNvPr id="7" name="Rounded Rectangle 6"/>
          <p:cNvSpPr/>
          <p:nvPr/>
        </p:nvSpPr>
        <p:spPr>
          <a:xfrm>
            <a:off x="1763688" y="1052736"/>
            <a:ext cx="7645501" cy="4571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61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827584" y="4797152"/>
            <a:ext cx="7344816" cy="1368152"/>
          </a:xfrm>
          <a:prstGeom prst="roundRect">
            <a:avLst/>
          </a:prstGeom>
          <a:solidFill>
            <a:srgbClr val="FFFFCC"/>
          </a:solidFill>
          <a:ln>
            <a:solidFill>
              <a:srgbClr val="FF0066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267744" y="3645024"/>
            <a:ext cx="7141445" cy="720080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2699792" y="1484784"/>
            <a:ext cx="5472608" cy="2520280"/>
          </a:xfrm>
          <a:prstGeom prst="rect">
            <a:avLst/>
          </a:prstGeom>
          <a:solidFill>
            <a:srgbClr val="FFCCFF"/>
          </a:solidFill>
          <a:ln w="28575">
            <a:solidFill>
              <a:srgbClr val="CCFFFF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GB" sz="2800" b="1" dirty="0" err="1" smtClean="0"/>
              <a:t>Pengertian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Ekonomi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Manajerial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4941168"/>
            <a:ext cx="7113984" cy="1224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err="1" smtClean="0">
                <a:sym typeface="Wingdings" pitchFamily="2" charset="2"/>
              </a:rPr>
              <a:t>Aplikasi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teori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ekonomi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perangkat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ilmu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keputusan</a:t>
            </a:r>
            <a:r>
              <a:rPr lang="en-GB" sz="2000" dirty="0" smtClean="0">
                <a:sym typeface="Wingdings" pitchFamily="2" charset="2"/>
              </a:rPr>
              <a:t> (</a:t>
            </a:r>
            <a:r>
              <a:rPr lang="en-GB" sz="2000" dirty="0" err="1" smtClean="0">
                <a:sym typeface="Wingdings" pitchFamily="2" charset="2"/>
              </a:rPr>
              <a:t>matematika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ekonomi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ekonometrika</a:t>
            </a:r>
            <a:r>
              <a:rPr lang="en-GB" sz="2000" dirty="0" smtClean="0">
                <a:sym typeface="Wingdings" pitchFamily="2" charset="2"/>
              </a:rPr>
              <a:t>) </a:t>
            </a:r>
            <a:r>
              <a:rPr lang="en-GB" sz="2000" dirty="0" err="1" smtClean="0">
                <a:sym typeface="Wingdings" pitchFamily="2" charset="2"/>
              </a:rPr>
              <a:t>untuk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membahas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bagaimana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suatu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organisasi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dapat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mencapai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tujuan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dengan</a:t>
            </a:r>
            <a:r>
              <a:rPr lang="en-GB" sz="2000" dirty="0" smtClean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cara</a:t>
            </a:r>
            <a:r>
              <a:rPr lang="en-GB" sz="2000" dirty="0" smtClean="0">
                <a:sym typeface="Wingdings" pitchFamily="2" charset="2"/>
              </a:rPr>
              <a:t> yang paling </a:t>
            </a:r>
            <a:r>
              <a:rPr lang="en-GB" sz="2000" dirty="0" err="1" smtClean="0">
                <a:sym typeface="Wingdings" pitchFamily="2" charset="2"/>
              </a:rPr>
              <a:t>efisien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987824" y="1628800"/>
            <a:ext cx="51845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/>
              <a:t>Aplikasi</a:t>
            </a:r>
            <a:r>
              <a:rPr lang="en-GB" sz="2000" dirty="0"/>
              <a:t> </a:t>
            </a:r>
            <a:r>
              <a:rPr lang="en-GB" sz="2000" dirty="0" err="1"/>
              <a:t>teori</a:t>
            </a:r>
            <a:r>
              <a:rPr lang="en-GB" sz="2000" dirty="0"/>
              <a:t> </a:t>
            </a:r>
            <a:r>
              <a:rPr lang="en-GB" sz="2000" dirty="0" err="1"/>
              <a:t>ekonomi</a:t>
            </a:r>
            <a:r>
              <a:rPr lang="en-GB" sz="2000" dirty="0"/>
              <a:t> </a:t>
            </a:r>
            <a:r>
              <a:rPr lang="en-GB" sz="2000" dirty="0" err="1"/>
              <a:t>khususnya</a:t>
            </a:r>
            <a:r>
              <a:rPr lang="en-GB" sz="2000" dirty="0"/>
              <a:t> </a:t>
            </a:r>
            <a:r>
              <a:rPr lang="en-GB" sz="2000" dirty="0" err="1"/>
              <a:t>ekonomi</a:t>
            </a:r>
            <a:r>
              <a:rPr lang="en-GB" sz="2000" dirty="0"/>
              <a:t> </a:t>
            </a:r>
            <a:r>
              <a:rPr lang="en-GB" sz="2000" dirty="0" err="1"/>
              <a:t>mikro</a:t>
            </a:r>
            <a:r>
              <a:rPr lang="en-GB" sz="2000" dirty="0"/>
              <a:t> yang </a:t>
            </a:r>
            <a:r>
              <a:rPr lang="en-GB" sz="2000" dirty="0" err="1"/>
              <a:t>dilakukan</a:t>
            </a:r>
            <a:r>
              <a:rPr lang="en-GB" sz="2000" dirty="0"/>
              <a:t> </a:t>
            </a:r>
            <a:r>
              <a:rPr lang="en-GB" sz="2000" dirty="0" err="1"/>
              <a:t>oleh</a:t>
            </a:r>
            <a:r>
              <a:rPr lang="en-GB" sz="2000" dirty="0"/>
              <a:t> </a:t>
            </a:r>
            <a:r>
              <a:rPr lang="en-GB" sz="2000" dirty="0" err="1"/>
              <a:t>manajer</a:t>
            </a:r>
            <a:r>
              <a:rPr lang="en-GB" sz="2000" dirty="0"/>
              <a:t> </a:t>
            </a:r>
            <a:r>
              <a:rPr lang="en-GB" sz="2000" dirty="0" err="1"/>
              <a:t>organisasi</a:t>
            </a:r>
            <a:r>
              <a:rPr lang="en-GB" sz="2000" dirty="0"/>
              <a:t> </a:t>
            </a:r>
            <a:r>
              <a:rPr lang="en-GB" sz="2000" dirty="0" err="1"/>
              <a:t>untuk</a:t>
            </a:r>
            <a:r>
              <a:rPr lang="en-GB" sz="2000" dirty="0"/>
              <a:t> </a:t>
            </a:r>
            <a:r>
              <a:rPr lang="en-GB" sz="2000" dirty="0" err="1"/>
              <a:t>keperluan</a:t>
            </a:r>
            <a:r>
              <a:rPr lang="en-GB" sz="2000" dirty="0"/>
              <a:t> </a:t>
            </a:r>
            <a:r>
              <a:rPr lang="en-GB" sz="2000" dirty="0" err="1"/>
              <a:t>pengambilan</a:t>
            </a:r>
            <a:r>
              <a:rPr lang="en-GB" sz="2000" dirty="0"/>
              <a:t> </a:t>
            </a:r>
            <a:r>
              <a:rPr lang="en-GB" sz="2000" dirty="0" err="1"/>
              <a:t>keputusan</a:t>
            </a:r>
            <a:r>
              <a:rPr lang="en-GB" sz="2000" dirty="0">
                <a:sym typeface="Wingdings" pitchFamily="2" charset="2"/>
              </a:rPr>
              <a:t> </a:t>
            </a:r>
            <a:r>
              <a:rPr lang="en-GB" sz="2000" dirty="0" err="1">
                <a:sym typeface="Wingdings" pitchFamily="2" charset="2"/>
              </a:rPr>
              <a:t>bidang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produksi</a:t>
            </a:r>
            <a:r>
              <a:rPr lang="en-GB" sz="2000" dirty="0">
                <a:sym typeface="Wingdings" pitchFamily="2" charset="2"/>
              </a:rPr>
              <a:t>, </a:t>
            </a:r>
            <a:r>
              <a:rPr lang="en-GB" sz="2000" dirty="0" err="1">
                <a:sym typeface="Wingdings" pitchFamily="2" charset="2"/>
              </a:rPr>
              <a:t>pelayanan</a:t>
            </a:r>
            <a:r>
              <a:rPr lang="en-GB" sz="2000" dirty="0">
                <a:sym typeface="Wingdings" pitchFamily="2" charset="2"/>
              </a:rPr>
              <a:t>, </a:t>
            </a:r>
            <a:r>
              <a:rPr lang="en-GB" sz="2000" dirty="0" err="1">
                <a:sym typeface="Wingdings" pitchFamily="2" charset="2"/>
              </a:rPr>
              <a:t>pembiayaan</a:t>
            </a:r>
            <a:r>
              <a:rPr lang="en-GB" sz="2000" dirty="0">
                <a:sym typeface="Wingdings" pitchFamily="2" charset="2"/>
              </a:rPr>
              <a:t>, </a:t>
            </a:r>
            <a:r>
              <a:rPr lang="en-GB" sz="2000" dirty="0" err="1">
                <a:sym typeface="Wingdings" pitchFamily="2" charset="2"/>
              </a:rPr>
              <a:t>pemasaran</a:t>
            </a:r>
            <a:r>
              <a:rPr lang="en-GB" sz="2000" dirty="0">
                <a:sym typeface="Wingdings" pitchFamily="2" charset="2"/>
              </a:rPr>
              <a:t>, </a:t>
            </a:r>
            <a:r>
              <a:rPr lang="en-GB" sz="2000" dirty="0" err="1">
                <a:sym typeface="Wingdings" pitchFamily="2" charset="2"/>
              </a:rPr>
              <a:t>penentuan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harga</a:t>
            </a:r>
            <a:r>
              <a:rPr lang="en-GB" sz="2000" dirty="0">
                <a:sym typeface="Wingdings" pitchFamily="2" charset="2"/>
              </a:rPr>
              <a:t>, </a:t>
            </a:r>
            <a:r>
              <a:rPr lang="en-GB" sz="2000" dirty="0" err="1">
                <a:sym typeface="Wingdings" pitchFamily="2" charset="2"/>
              </a:rPr>
              <a:t>dll</a:t>
            </a:r>
            <a:r>
              <a:rPr lang="en-GB" sz="2000" dirty="0">
                <a:sym typeface="Wingdings" pitchFamily="2" charset="2"/>
              </a:rPr>
              <a:t>. </a:t>
            </a:r>
            <a:r>
              <a:rPr lang="en-GB" sz="2000" dirty="0" err="1">
                <a:sym typeface="Wingdings" pitchFamily="2" charset="2"/>
              </a:rPr>
              <a:t>Untuk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mencapai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optimasi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>
                <a:sym typeface="Wingdings" pitchFamily="2" charset="2"/>
              </a:rPr>
              <a:t>tujuan</a:t>
            </a:r>
            <a:r>
              <a:rPr lang="en-GB" sz="2000" dirty="0">
                <a:sym typeface="Wingdings" pitchFamily="2" charset="2"/>
              </a:rPr>
              <a:t> </a:t>
            </a:r>
            <a:r>
              <a:rPr lang="en-GB" sz="2000" dirty="0" err="1" smtClean="0">
                <a:sym typeface="Wingdings" pitchFamily="2" charset="2"/>
              </a:rPr>
              <a:t>organisasi</a:t>
            </a:r>
            <a:r>
              <a:rPr lang="en-GB" sz="2000" dirty="0" smtClean="0">
                <a:sym typeface="Wingdings" pitchFamily="2" charset="2"/>
              </a:rPr>
              <a:t>/</a:t>
            </a:r>
            <a:r>
              <a:rPr lang="en-GB" sz="2000" dirty="0" err="1" smtClean="0">
                <a:sym typeface="Wingdings" pitchFamily="2" charset="2"/>
              </a:rPr>
              <a:t>perusahaan</a:t>
            </a:r>
            <a:endParaRPr lang="en-GB" sz="2000" dirty="0">
              <a:sym typeface="Wingdings" pitchFamily="2" charset="2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763688" y="1052736"/>
            <a:ext cx="7645501" cy="4571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77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3528" y="5157192"/>
            <a:ext cx="8280920" cy="50405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611560" y="1628800"/>
            <a:ext cx="7704856" cy="3744416"/>
          </a:xfrm>
          <a:prstGeom prst="roundRect">
            <a:avLst>
              <a:gd name="adj" fmla="val 0"/>
            </a:avLst>
          </a:prstGeom>
          <a:solidFill>
            <a:srgbClr val="CC0099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1043608" y="1988840"/>
            <a:ext cx="6840760" cy="2880320"/>
          </a:xfrm>
          <a:prstGeom prst="roundRect">
            <a:avLst/>
          </a:prstGeom>
          <a:ln w="28575">
            <a:solidFill>
              <a:srgbClr val="FFCCFF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3817"/>
          </a:xfrm>
        </p:spPr>
        <p:txBody>
          <a:bodyPr>
            <a:noAutofit/>
          </a:bodyPr>
          <a:lstStyle/>
          <a:p>
            <a:pPr algn="r"/>
            <a:r>
              <a:rPr lang="en-GB" sz="2800" b="1" dirty="0" smtClean="0"/>
              <a:t>Proses </a:t>
            </a:r>
            <a:r>
              <a:rPr lang="en-GB" sz="2800" b="1" dirty="0" err="1" smtClean="0"/>
              <a:t>Pengambilan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Keputusan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Manajerial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2190564"/>
            <a:ext cx="6563072" cy="269289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GB" sz="2200" dirty="0" err="1" smtClean="0"/>
              <a:t>Menetapkan</a:t>
            </a:r>
            <a:r>
              <a:rPr lang="en-GB" sz="2200" dirty="0" smtClean="0"/>
              <a:t> </a:t>
            </a:r>
            <a:r>
              <a:rPr lang="en-GB" sz="2200" dirty="0" err="1" smtClean="0"/>
              <a:t>tujuan</a:t>
            </a:r>
            <a:r>
              <a:rPr lang="en-GB" sz="2200" dirty="0" smtClean="0"/>
              <a:t> </a:t>
            </a:r>
            <a:r>
              <a:rPr lang="en-GB" sz="2200" dirty="0" err="1" smtClean="0"/>
              <a:t>perusahaan</a:t>
            </a:r>
            <a:endParaRPr lang="en-GB" sz="2200" dirty="0" smtClean="0"/>
          </a:p>
          <a:p>
            <a:pPr marL="514350" indent="-514350">
              <a:buAutoNum type="arabicPeriod"/>
            </a:pPr>
            <a:r>
              <a:rPr lang="en-GB" sz="2200" dirty="0" err="1" smtClean="0"/>
              <a:t>Mendifinisikan</a:t>
            </a:r>
            <a:r>
              <a:rPr lang="en-GB" sz="2200" dirty="0" smtClean="0"/>
              <a:t> </a:t>
            </a:r>
            <a:r>
              <a:rPr lang="en-GB" sz="2200" dirty="0" err="1" smtClean="0"/>
              <a:t>permasalahan</a:t>
            </a:r>
            <a:r>
              <a:rPr lang="en-GB" sz="2200" dirty="0" smtClean="0"/>
              <a:t> yang </a:t>
            </a:r>
            <a:r>
              <a:rPr lang="en-GB" sz="2200" dirty="0" err="1" smtClean="0"/>
              <a:t>dihadapi</a:t>
            </a:r>
            <a:r>
              <a:rPr lang="en-GB" sz="2200" dirty="0" smtClean="0"/>
              <a:t> </a:t>
            </a:r>
            <a:r>
              <a:rPr lang="en-GB" sz="2200" dirty="0" err="1" smtClean="0"/>
              <a:t>perusahaan</a:t>
            </a:r>
            <a:r>
              <a:rPr lang="en-GB" sz="2200" dirty="0" smtClean="0"/>
              <a:t> </a:t>
            </a:r>
            <a:r>
              <a:rPr lang="en-GB" sz="2200" dirty="0" err="1" smtClean="0"/>
              <a:t>dalam</a:t>
            </a:r>
            <a:r>
              <a:rPr lang="en-GB" sz="2200" dirty="0" smtClean="0"/>
              <a:t> </a:t>
            </a:r>
            <a:r>
              <a:rPr lang="en-GB" sz="2200" dirty="0" err="1" smtClean="0"/>
              <a:t>mencapai</a:t>
            </a:r>
            <a:r>
              <a:rPr lang="en-GB" sz="2200" dirty="0" smtClean="0"/>
              <a:t> </a:t>
            </a:r>
            <a:r>
              <a:rPr lang="en-GB" sz="2200" dirty="0" err="1" smtClean="0"/>
              <a:t>tujuan</a:t>
            </a:r>
            <a:r>
              <a:rPr lang="en-GB" sz="2200" dirty="0" smtClean="0"/>
              <a:t> </a:t>
            </a:r>
            <a:r>
              <a:rPr lang="en-GB" sz="2200" dirty="0" err="1" smtClean="0"/>
              <a:t>tersebut</a:t>
            </a:r>
            <a:r>
              <a:rPr lang="en-GB" sz="2200" dirty="0" smtClean="0"/>
              <a:t> </a:t>
            </a:r>
          </a:p>
          <a:p>
            <a:pPr marL="514350" indent="-514350">
              <a:buAutoNum type="arabicPeriod"/>
            </a:pPr>
            <a:r>
              <a:rPr lang="en-GB" sz="2200" dirty="0" err="1" smtClean="0"/>
              <a:t>Mengidentifikasi</a:t>
            </a:r>
            <a:r>
              <a:rPr lang="en-GB" sz="2200" dirty="0" smtClean="0"/>
              <a:t> </a:t>
            </a:r>
            <a:r>
              <a:rPr lang="en-GB" sz="2200" dirty="0" err="1" smtClean="0"/>
              <a:t>berbagai</a:t>
            </a:r>
            <a:r>
              <a:rPr lang="en-GB" sz="2200" dirty="0" smtClean="0"/>
              <a:t> </a:t>
            </a:r>
            <a:r>
              <a:rPr lang="en-GB" sz="2200" dirty="0" err="1" smtClean="0"/>
              <a:t>solusi</a:t>
            </a:r>
            <a:endParaRPr lang="en-GB" sz="2200" dirty="0" smtClean="0"/>
          </a:p>
          <a:p>
            <a:pPr marL="514350" indent="-514350">
              <a:buAutoNum type="arabicPeriod"/>
            </a:pPr>
            <a:r>
              <a:rPr lang="en-GB" sz="2200" dirty="0" err="1" smtClean="0"/>
              <a:t>Memilih</a:t>
            </a:r>
            <a:r>
              <a:rPr lang="en-GB" sz="2200" dirty="0" smtClean="0"/>
              <a:t> </a:t>
            </a:r>
            <a:r>
              <a:rPr lang="en-GB" sz="2200" dirty="0" err="1" smtClean="0"/>
              <a:t>solusi</a:t>
            </a:r>
            <a:r>
              <a:rPr lang="en-GB" sz="2200" dirty="0" smtClean="0"/>
              <a:t> </a:t>
            </a:r>
            <a:r>
              <a:rPr lang="en-GB" sz="2200" dirty="0" err="1" smtClean="0"/>
              <a:t>terbaik</a:t>
            </a:r>
            <a:r>
              <a:rPr lang="en-GB" sz="2200" dirty="0" smtClean="0"/>
              <a:t> </a:t>
            </a:r>
            <a:r>
              <a:rPr lang="en-GB" sz="2200" dirty="0" err="1" smtClean="0"/>
              <a:t>dari</a:t>
            </a:r>
            <a:r>
              <a:rPr lang="en-GB" sz="2200" dirty="0" smtClean="0"/>
              <a:t> solusi-2 yang </a:t>
            </a:r>
            <a:r>
              <a:rPr lang="en-GB" sz="2200" dirty="0" err="1" smtClean="0"/>
              <a:t>tersedia</a:t>
            </a:r>
            <a:endParaRPr lang="en-GB" sz="2200" dirty="0" smtClean="0"/>
          </a:p>
          <a:p>
            <a:pPr marL="514350" indent="-514350">
              <a:buAutoNum type="arabicPeriod"/>
            </a:pPr>
            <a:r>
              <a:rPr lang="en-GB" sz="2200" dirty="0" err="1" smtClean="0"/>
              <a:t>Mengimplementasikan</a:t>
            </a:r>
            <a:r>
              <a:rPr lang="en-GB" sz="2200" dirty="0" smtClean="0"/>
              <a:t> keputusan-2 </a:t>
            </a:r>
            <a:r>
              <a:rPr lang="en-GB" sz="2200" dirty="0" err="1" smtClean="0"/>
              <a:t>tersebut</a:t>
            </a:r>
            <a:endParaRPr lang="en-GB" sz="2200" dirty="0"/>
          </a:p>
        </p:txBody>
      </p:sp>
      <p:sp>
        <p:nvSpPr>
          <p:cNvPr id="4" name="Rounded Rectangle 3"/>
          <p:cNvSpPr/>
          <p:nvPr/>
        </p:nvSpPr>
        <p:spPr>
          <a:xfrm>
            <a:off x="1763688" y="1052736"/>
            <a:ext cx="7645501" cy="4571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96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5400000">
            <a:off x="6741241" y="2780724"/>
            <a:ext cx="3366373" cy="64807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 rot="5400000">
            <a:off x="-997518" y="4140079"/>
            <a:ext cx="3366373" cy="64807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719571" y="1790817"/>
            <a:ext cx="7704856" cy="3960441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1151619" y="2150857"/>
            <a:ext cx="6840760" cy="3240361"/>
          </a:xfrm>
          <a:prstGeom prst="roundRect">
            <a:avLst/>
          </a:prstGeom>
          <a:ln w="38100">
            <a:solidFill>
              <a:srgbClr val="66FF99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r"/>
            <a:r>
              <a:rPr lang="en-GB" sz="2800" b="1" dirty="0" err="1" smtClean="0"/>
              <a:t>Ruang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Lingkup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Ekonomi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Manajerial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1659" y="2420888"/>
            <a:ext cx="6084677" cy="2790310"/>
          </a:xfrm>
        </p:spPr>
        <p:txBody>
          <a:bodyPr>
            <a:normAutofit/>
          </a:bodyPr>
          <a:lstStyle/>
          <a:p>
            <a:pPr lvl="0"/>
            <a:r>
              <a:rPr lang="en-GB" sz="2200" dirty="0" err="1"/>
              <a:t>Aplikasi</a:t>
            </a:r>
            <a:r>
              <a:rPr lang="en-GB" sz="2200" dirty="0"/>
              <a:t> </a:t>
            </a:r>
            <a:r>
              <a:rPr lang="en-GB" sz="2200" dirty="0" err="1"/>
              <a:t>Teori</a:t>
            </a:r>
            <a:r>
              <a:rPr lang="en-GB" sz="2200" dirty="0"/>
              <a:t> </a:t>
            </a:r>
            <a:r>
              <a:rPr lang="en-GB" sz="2200" dirty="0" err="1"/>
              <a:t>Permintaan</a:t>
            </a:r>
            <a:r>
              <a:rPr lang="en-GB" sz="2200" dirty="0"/>
              <a:t> </a:t>
            </a:r>
            <a:r>
              <a:rPr lang="en-GB" sz="2200" dirty="0" err="1"/>
              <a:t>dan</a:t>
            </a:r>
            <a:r>
              <a:rPr lang="en-GB" sz="2200" dirty="0"/>
              <a:t> </a:t>
            </a:r>
            <a:r>
              <a:rPr lang="en-GB" sz="2200" dirty="0" err="1"/>
              <a:t>Penawaran</a:t>
            </a:r>
            <a:endParaRPr lang="en-GB" sz="2200" dirty="0"/>
          </a:p>
          <a:p>
            <a:pPr lvl="0"/>
            <a:r>
              <a:rPr lang="en-GB" sz="2200" dirty="0" err="1"/>
              <a:t>Aplikasi</a:t>
            </a:r>
            <a:r>
              <a:rPr lang="en-GB" sz="2200" dirty="0"/>
              <a:t> </a:t>
            </a:r>
            <a:r>
              <a:rPr lang="en-GB" sz="2200" dirty="0" err="1"/>
              <a:t>Elastisitas</a:t>
            </a:r>
            <a:endParaRPr lang="en-GB" sz="2200" dirty="0"/>
          </a:p>
          <a:p>
            <a:pPr lvl="0"/>
            <a:r>
              <a:rPr lang="en-GB" sz="2200" dirty="0" err="1"/>
              <a:t>Aplikasi</a:t>
            </a:r>
            <a:r>
              <a:rPr lang="en-GB" sz="2200" dirty="0"/>
              <a:t> </a:t>
            </a:r>
            <a:r>
              <a:rPr lang="en-GB" sz="2200" dirty="0" err="1" smtClean="0"/>
              <a:t>Optimasi</a:t>
            </a:r>
            <a:r>
              <a:rPr lang="en-GB" sz="2200" dirty="0" smtClean="0"/>
              <a:t> </a:t>
            </a:r>
            <a:r>
              <a:rPr lang="en-GB" sz="2200" dirty="0" err="1" smtClean="0"/>
              <a:t>dan</a:t>
            </a:r>
            <a:r>
              <a:rPr lang="en-GB" sz="2200" dirty="0" smtClean="0"/>
              <a:t> </a:t>
            </a:r>
            <a:r>
              <a:rPr lang="en-GB" sz="2200" dirty="0" err="1" smtClean="0"/>
              <a:t>Perilaku</a:t>
            </a:r>
            <a:r>
              <a:rPr lang="en-GB" sz="2200" dirty="0" smtClean="0"/>
              <a:t> </a:t>
            </a:r>
            <a:r>
              <a:rPr lang="en-GB" sz="2200" dirty="0" err="1"/>
              <a:t>Konsumen</a:t>
            </a:r>
            <a:endParaRPr lang="en-GB" sz="2200" dirty="0"/>
          </a:p>
          <a:p>
            <a:pPr lvl="0"/>
            <a:r>
              <a:rPr lang="en-GB" sz="2200" dirty="0" err="1"/>
              <a:t>Analisis</a:t>
            </a:r>
            <a:r>
              <a:rPr lang="en-GB" sz="2200" dirty="0"/>
              <a:t> </a:t>
            </a:r>
            <a:r>
              <a:rPr lang="en-GB" sz="2200" dirty="0" err="1"/>
              <a:t>Produksi</a:t>
            </a:r>
            <a:endParaRPr lang="en-GB" sz="2200" dirty="0"/>
          </a:p>
          <a:p>
            <a:pPr lvl="0"/>
            <a:r>
              <a:rPr lang="en-GB" sz="2200" dirty="0" err="1"/>
              <a:t>Analisis</a:t>
            </a:r>
            <a:r>
              <a:rPr lang="en-GB" sz="2200" dirty="0"/>
              <a:t> </a:t>
            </a:r>
            <a:r>
              <a:rPr lang="en-GB" sz="2200" dirty="0" err="1"/>
              <a:t>Biaya</a:t>
            </a:r>
            <a:endParaRPr lang="en-GB" sz="2200" dirty="0"/>
          </a:p>
          <a:p>
            <a:r>
              <a:rPr lang="en-GB" sz="2200" dirty="0" err="1"/>
              <a:t>Struktur</a:t>
            </a:r>
            <a:r>
              <a:rPr lang="en-GB" sz="2200" dirty="0"/>
              <a:t> </a:t>
            </a:r>
            <a:r>
              <a:rPr lang="en-GB" sz="2200" dirty="0" err="1"/>
              <a:t>Pasar</a:t>
            </a:r>
            <a:r>
              <a:rPr lang="en-GB" sz="2200" dirty="0"/>
              <a:t> </a:t>
            </a:r>
            <a:r>
              <a:rPr lang="en-GB" sz="2200" dirty="0" err="1"/>
              <a:t>dan</a:t>
            </a:r>
            <a:r>
              <a:rPr lang="en-GB" sz="2200" dirty="0"/>
              <a:t> </a:t>
            </a:r>
            <a:r>
              <a:rPr lang="en-GB" sz="2200" dirty="0" err="1"/>
              <a:t>Strategi</a:t>
            </a:r>
            <a:r>
              <a:rPr lang="en-GB" sz="2200" dirty="0"/>
              <a:t> </a:t>
            </a:r>
            <a:r>
              <a:rPr lang="en-GB" sz="2200" dirty="0" err="1"/>
              <a:t>Menaksimumkan</a:t>
            </a:r>
            <a:r>
              <a:rPr lang="en-GB" sz="2200" dirty="0"/>
              <a:t> </a:t>
            </a:r>
            <a:r>
              <a:rPr lang="en-GB" sz="2200" dirty="0" err="1"/>
              <a:t>Keuntungan</a:t>
            </a:r>
            <a:r>
              <a:rPr lang="en-GB" sz="2200" dirty="0"/>
              <a:t> Perusahaan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763688" y="1052736"/>
            <a:ext cx="7645501" cy="4571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48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481</Words>
  <Application>Microsoft Office PowerPoint</Application>
  <PresentationFormat>On-screen Show (4:3)</PresentationFormat>
  <Paragraphs>43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Manajemen Agribisnis</vt:lpstr>
      <vt:lpstr>Arti Dan Ruang Lingkup Manajemen Agribisnis</vt:lpstr>
      <vt:lpstr>PowerPoint Presentation</vt:lpstr>
      <vt:lpstr>PowerPoint Presentation</vt:lpstr>
      <vt:lpstr>Arti Dan Ruang Lingkup Ekonomi Manajerial</vt:lpstr>
      <vt:lpstr>Tujuan Organisasi</vt:lpstr>
      <vt:lpstr>Pengertian Ekonomi Manajerial</vt:lpstr>
      <vt:lpstr>Proses Pengambilan Keputusan Manajerial</vt:lpstr>
      <vt:lpstr>Ruang Lingkup Ekonomi Manajerial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AGRIBISNIS</dc:title>
  <dc:creator>Satellite</dc:creator>
  <cp:lastModifiedBy>Satellite</cp:lastModifiedBy>
  <cp:revision>33</cp:revision>
  <dcterms:created xsi:type="dcterms:W3CDTF">2016-09-05T04:01:09Z</dcterms:created>
  <dcterms:modified xsi:type="dcterms:W3CDTF">2017-09-15T04:18:02Z</dcterms:modified>
</cp:coreProperties>
</file>