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341" r:id="rId3"/>
    <p:sldId id="342" r:id="rId4"/>
    <p:sldId id="344" r:id="rId5"/>
    <p:sldId id="345" r:id="rId6"/>
    <p:sldId id="346" r:id="rId7"/>
    <p:sldId id="347" r:id="rId8"/>
    <p:sldId id="348" r:id="rId9"/>
    <p:sldId id="349" r:id="rId10"/>
    <p:sldId id="351" r:id="rId11"/>
    <p:sldId id="373" r:id="rId12"/>
    <p:sldId id="352" r:id="rId13"/>
    <p:sldId id="353" r:id="rId14"/>
    <p:sldId id="354" r:id="rId15"/>
    <p:sldId id="371" r:id="rId16"/>
    <p:sldId id="370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72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C381-AF89-4DA7-BDD2-38B1903BD846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B929-21D1-4D61-A641-31BC0F7171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6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E0BA9-D5C4-472D-BC7A-85040773C980}" type="datetimeFigureOut">
              <a:rPr lang="id-ID" smtClean="0"/>
              <a:t>04/12/2016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4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5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6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7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8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9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10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1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1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88640"/>
            <a:ext cx="4825523" cy="1702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ke-13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November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4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70391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err="1"/>
                  <a:t>Definisi</a:t>
                </a:r>
                <a:r>
                  <a:rPr lang="en-US" dirty="0"/>
                  <a:t>  </a:t>
                </a:r>
                <a:r>
                  <a:rPr lang="en-US" dirty="0" smtClean="0"/>
                  <a:t>: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G = </a:t>
                </a:r>
                <a:r>
                  <a:rPr lang="en-US" dirty="0" err="1"/>
                  <a:t>Iradiasi</a:t>
                </a:r>
                <a:r>
                  <a:rPr lang="en-US" dirty="0"/>
                  <a:t>   :  total  </a:t>
                </a:r>
                <a:r>
                  <a:rPr lang="en-US" dirty="0" err="1"/>
                  <a:t>radiasi</a:t>
                </a:r>
                <a:r>
                  <a:rPr lang="en-US" dirty="0"/>
                  <a:t>  yang  </a:t>
                </a:r>
                <a:r>
                  <a:rPr lang="en-US" dirty="0" err="1"/>
                  <a:t>menimpa</a:t>
                </a:r>
                <a:r>
                  <a:rPr lang="en-US" dirty="0"/>
                  <a:t>  </a:t>
                </a:r>
                <a:r>
                  <a:rPr lang="en-US" dirty="0" err="1"/>
                  <a:t>suatu</a:t>
                </a:r>
                <a:r>
                  <a:rPr lang="en-US" dirty="0"/>
                  <a:t>  </a:t>
                </a:r>
                <a:r>
                  <a:rPr lang="en-US" dirty="0" err="1"/>
                  <a:t>permukaan</a:t>
                </a:r>
                <a:r>
                  <a:rPr lang="en-US" dirty="0"/>
                  <a:t>  per  </a:t>
                </a:r>
                <a:r>
                  <a:rPr lang="en-US" dirty="0" err="1"/>
                  <a:t>waktu</a:t>
                </a:r>
                <a:r>
                  <a:rPr lang="en-US" dirty="0"/>
                  <a:t>  per </a:t>
                </a:r>
                <a:r>
                  <a:rPr lang="en-US" dirty="0" err="1" smtClean="0"/>
                  <a:t>luas</a:t>
                </a:r>
                <a:endParaRPr lang="id-ID" dirty="0">
                  <a:effectLst/>
                </a:endParaRP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J</a:t>
                </a:r>
                <a:r>
                  <a:rPr lang="en-US" dirty="0" smtClean="0"/>
                  <a:t>   </a:t>
                </a:r>
                <a:r>
                  <a:rPr lang="en-US" dirty="0"/>
                  <a:t>=  </a:t>
                </a:r>
                <a:r>
                  <a:rPr lang="en-US" dirty="0" err="1"/>
                  <a:t>Radiositas</a:t>
                </a:r>
                <a:r>
                  <a:rPr lang="en-US" dirty="0"/>
                  <a:t> : total  </a:t>
                </a:r>
                <a:r>
                  <a:rPr lang="en-US" dirty="0" err="1"/>
                  <a:t>radiasi</a:t>
                </a:r>
                <a:r>
                  <a:rPr lang="en-US" dirty="0"/>
                  <a:t>  yang  </a:t>
                </a:r>
                <a:r>
                  <a:rPr lang="en-US" dirty="0" err="1"/>
                  <a:t>meninggalkan</a:t>
                </a:r>
                <a:r>
                  <a:rPr lang="en-US" dirty="0"/>
                  <a:t>  </a:t>
                </a:r>
                <a:r>
                  <a:rPr lang="en-US" dirty="0" err="1"/>
                  <a:t>suatu</a:t>
                </a:r>
                <a:r>
                  <a:rPr lang="en-US" dirty="0"/>
                  <a:t>  </a:t>
                </a:r>
                <a:r>
                  <a:rPr lang="en-US" dirty="0" err="1"/>
                  <a:t>permukaan</a:t>
                </a:r>
                <a:r>
                  <a:rPr lang="en-US" dirty="0"/>
                  <a:t>  per </a:t>
                </a:r>
                <a:r>
                  <a:rPr lang="en-US" dirty="0" err="1" smtClean="0"/>
                  <a:t>waktu</a:t>
                </a:r>
                <a:r>
                  <a:rPr lang="en-US" dirty="0" smtClean="0"/>
                  <a:t>  </a:t>
                </a:r>
                <a:r>
                  <a:rPr lang="en-US" dirty="0"/>
                  <a:t>per  </a:t>
                </a:r>
                <a:r>
                  <a:rPr lang="en-US" dirty="0" err="1"/>
                  <a:t>luas</a:t>
                </a:r>
                <a:endParaRPr lang="id-ID" dirty="0">
                  <a:effectLst/>
                </a:endParaRPr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G  </a:t>
                </a:r>
                <a:r>
                  <a:rPr lang="en-US" dirty="0" err="1"/>
                  <a:t>dan</a:t>
                </a:r>
                <a:r>
                  <a:rPr lang="en-US" dirty="0"/>
                  <a:t>  </a:t>
                </a:r>
                <a:r>
                  <a:rPr lang="id-ID" dirty="0" smtClean="0"/>
                  <a:t>J</a:t>
                </a:r>
                <a:r>
                  <a:rPr lang="en-US" dirty="0" smtClean="0"/>
                  <a:t>  </a:t>
                </a:r>
                <a:r>
                  <a:rPr lang="en-US" dirty="0"/>
                  <a:t>: </a:t>
                </a:r>
                <a:r>
                  <a:rPr lang="en-US" dirty="0" err="1"/>
                  <a:t>seragam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</a:t>
                </a:r>
                <a:r>
                  <a:rPr lang="en-US" dirty="0" err="1"/>
                  <a:t>setiap</a:t>
                </a:r>
                <a:r>
                  <a:rPr lang="en-US" dirty="0"/>
                  <a:t>  </a:t>
                </a:r>
                <a:r>
                  <a:rPr lang="en-US" dirty="0" err="1"/>
                  <a:t>permukaan</a:t>
                </a:r>
                <a:endParaRPr lang="id-ID" dirty="0">
                  <a:effectLst/>
                </a:endParaRPr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Radiositas</a:t>
                </a:r>
                <a:r>
                  <a:rPr lang="en-US" dirty="0" smtClean="0"/>
                  <a:t>   </a:t>
                </a:r>
                <a:r>
                  <a:rPr lang="id-ID" dirty="0" smtClean="0"/>
                  <a:t>: Jumlah e</a:t>
                </a:r>
                <a:r>
                  <a:rPr lang="en-US" dirty="0" err="1" smtClean="0"/>
                  <a:t>nergi</a:t>
                </a:r>
                <a:r>
                  <a:rPr lang="en-US" dirty="0" smtClean="0"/>
                  <a:t>  </a:t>
                </a:r>
                <a:r>
                  <a:rPr lang="id-ID" dirty="0" smtClean="0"/>
                  <a:t>yang </a:t>
                </a:r>
                <a:r>
                  <a:rPr lang="en-US" dirty="0" err="1" smtClean="0"/>
                  <a:t>dipancarkan</a:t>
                </a:r>
                <a:r>
                  <a:rPr lang="en-US" dirty="0" smtClean="0"/>
                  <a:t>  </a:t>
                </a:r>
                <a:r>
                  <a:rPr lang="en-US" dirty="0"/>
                  <a:t>(</a:t>
                </a:r>
                <a:r>
                  <a:rPr lang="en-US" dirty="0" err="1"/>
                  <a:t>emisi</a:t>
                </a:r>
                <a:r>
                  <a:rPr lang="en-US" dirty="0"/>
                  <a:t>)  </a:t>
                </a:r>
                <a:r>
                  <a:rPr lang="en-US" dirty="0" err="1"/>
                  <a:t>dan</a:t>
                </a:r>
                <a:r>
                  <a:rPr lang="en-US" dirty="0"/>
                  <a:t>  </a:t>
                </a:r>
                <a:r>
                  <a:rPr lang="en-US" dirty="0" err="1"/>
                  <a:t>energi</a:t>
                </a:r>
                <a:r>
                  <a:rPr lang="en-US" dirty="0"/>
                  <a:t>  </a:t>
                </a:r>
                <a:r>
                  <a:rPr lang="en-US" dirty="0" err="1"/>
                  <a:t>dipantulkan</a:t>
                </a:r>
                <a:r>
                  <a:rPr lang="en-US" dirty="0"/>
                  <a:t>  ( </a:t>
                </a:r>
                <a:r>
                  <a:rPr lang="en-US" dirty="0" err="1"/>
                  <a:t>refleksi</a:t>
                </a:r>
                <a:r>
                  <a:rPr lang="en-US" dirty="0"/>
                  <a:t>) 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                                                 </a:t>
                </a:r>
                <a:r>
                  <a:rPr lang="en-US" dirty="0" smtClean="0"/>
                  <a:t> </a:t>
                </a:r>
                <a:r>
                  <a:rPr lang="id-ID" dirty="0" smtClean="0"/>
                  <a:t>J</a:t>
                </a:r>
                <a:r>
                  <a:rPr lang="en-US" dirty="0" smtClean="0"/>
                  <a:t>  </a:t>
                </a:r>
                <a:r>
                  <a:rPr lang="en-US" dirty="0"/>
                  <a:t>=  ε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b</a:t>
                </a:r>
                <a:r>
                  <a:rPr lang="en-US" baseline="-25000" dirty="0"/>
                  <a:t> </a:t>
                </a:r>
                <a:r>
                  <a:rPr lang="en-US" dirty="0"/>
                  <a:t>  +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G</a:t>
                </a:r>
                <a:r>
                  <a:rPr lang="en-US" dirty="0"/>
                  <a:t>	</a:t>
                </a:r>
                <a:r>
                  <a:rPr lang="id-ID" dirty="0" smtClean="0"/>
                  <a:t>             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ρ  </a:t>
                </a:r>
                <a:r>
                  <a:rPr lang="en-US" dirty="0"/>
                  <a:t>= </a:t>
                </a:r>
                <a:r>
                  <a:rPr lang="en-US" dirty="0" err="1" smtClean="0"/>
                  <a:t>refleksivitas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ε  = </a:t>
                </a:r>
                <a:r>
                  <a:rPr lang="en-US" dirty="0" err="1" smtClean="0"/>
                  <a:t>emisivitas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b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 =  </a:t>
                </a:r>
                <a:r>
                  <a:rPr lang="en-US" dirty="0" err="1" smtClean="0"/>
                  <a:t>daya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emisi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benda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hitam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703912"/>
              </a:xfrm>
              <a:blipFill rotWithShape="1">
                <a:blip r:embed="rId2"/>
                <a:stretch>
                  <a:fillRect l="-889" t="-1709" r="-1630" b="-491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779912" y="4437112"/>
            <a:ext cx="280831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62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147248" cy="54158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α</a:t>
                </a:r>
                <a:r>
                  <a:rPr lang="id-ID" dirty="0" smtClean="0"/>
                  <a:t> + </a:t>
                </a:r>
                <a:r>
                  <a:rPr lang="el-GR" dirty="0" smtClean="0"/>
                  <a:t>τ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id-ID" b="0" i="0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id-ID" i="1" dirty="0" smtClean="0">
                    <a:latin typeface="Cambria Math"/>
                  </a:rPr>
                  <a:t> = 1</a:t>
                </a:r>
              </a:p>
              <a:p>
                <a:pPr marL="0" indent="0">
                  <a:buNone/>
                </a:pPr>
                <a:r>
                  <a:rPr lang="id-ID" i="1" dirty="0" smtClean="0">
                    <a:latin typeface="Cambria Math"/>
                  </a:rPr>
                  <a:t>Dengan transmisivitas  (</a:t>
                </a:r>
                <a:r>
                  <a:rPr lang="el-GR" dirty="0"/>
                  <a:t>τ </a:t>
                </a:r>
                <a:r>
                  <a:rPr lang="id-ID" dirty="0" smtClean="0"/>
                  <a:t>) </a:t>
                </a:r>
                <a:r>
                  <a:rPr lang="id-ID" i="1" dirty="0" smtClean="0">
                    <a:latin typeface="Cambria Math"/>
                  </a:rPr>
                  <a:t>dianggap nol, sehingga :</a:t>
                </a:r>
              </a:p>
              <a:p>
                <a:pPr marL="0" indent="0">
                  <a:buNone/>
                </a:pPr>
                <a:endParaRPr lang="id-ID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  =  1 – α  </a:t>
                </a:r>
                <a:r>
                  <a:rPr lang="id-ID" dirty="0" smtClean="0"/>
                  <a:t>          </a:t>
                </a:r>
                <a:r>
                  <a:rPr lang="en-US" dirty="0" smtClean="0"/>
                  <a:t> </a:t>
                </a:r>
                <a:r>
                  <a:rPr lang="id-ID" dirty="0" smtClean="0"/>
                  <a:t>; adsorpsi = emisivitas</a:t>
                </a:r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Maka nilai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id-ID" dirty="0" smtClean="0"/>
                  <a:t>   </a:t>
                </a:r>
                <a:r>
                  <a:rPr lang="en-US" dirty="0" smtClean="0"/>
                  <a:t>=  </a:t>
                </a:r>
                <a:r>
                  <a:rPr lang="en-US" dirty="0"/>
                  <a:t>1 −  </a:t>
                </a:r>
                <a:r>
                  <a:rPr lang="en-US" dirty="0" smtClean="0"/>
                  <a:t>ε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Sehingga persamaan radiositas menjadi :</a:t>
                </a:r>
              </a:p>
              <a:p>
                <a:pPr marL="0" indent="0">
                  <a:buNone/>
                </a:pPr>
                <a:r>
                  <a:rPr lang="id-ID" dirty="0" smtClean="0"/>
                  <a:t>J</a:t>
                </a:r>
                <a:r>
                  <a:rPr lang="en-US" dirty="0" smtClean="0"/>
                  <a:t>   </a:t>
                </a:r>
                <a:r>
                  <a:rPr lang="en-US" dirty="0"/>
                  <a:t>= ε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b</a:t>
                </a:r>
                <a:r>
                  <a:rPr lang="en-US" baseline="-25000" dirty="0"/>
                  <a:t>  </a:t>
                </a:r>
                <a:r>
                  <a:rPr lang="en-US" dirty="0"/>
                  <a:t>+ ( 1 −  ε ) G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147248" cy="5415880"/>
              </a:xfrm>
              <a:blipFill rotWithShape="1">
                <a:blip r:embed="rId2"/>
                <a:stretch>
                  <a:fillRect l="-1272" t="-123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95536" y="4725144"/>
            <a:ext cx="338437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1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579296" cy="659735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Energi</a:t>
                </a:r>
                <a:r>
                  <a:rPr lang="en-US" dirty="0"/>
                  <a:t>  </a:t>
                </a:r>
                <a:r>
                  <a:rPr lang="en-US" dirty="0" err="1"/>
                  <a:t>netto</a:t>
                </a:r>
                <a:r>
                  <a:rPr lang="en-US" dirty="0"/>
                  <a:t>  yang  </a:t>
                </a:r>
                <a:r>
                  <a:rPr lang="en-US" dirty="0" err="1"/>
                  <a:t>meninggalkan</a:t>
                </a:r>
                <a:r>
                  <a:rPr lang="en-US" dirty="0"/>
                  <a:t>  </a:t>
                </a:r>
                <a:r>
                  <a:rPr lang="en-US" dirty="0" err="1" smtClean="0"/>
                  <a:t>permukaan</a:t>
                </a:r>
                <a:r>
                  <a:rPr lang="id-ID" dirty="0" smtClean="0"/>
                  <a:t> ialah selisih dari radiositas dan iradiasi </a:t>
                </a:r>
                <a:r>
                  <a:rPr lang="en-US" dirty="0" smtClean="0"/>
                  <a:t>  </a:t>
                </a:r>
                <a:r>
                  <a:rPr lang="en-US" dirty="0"/>
                  <a:t>: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 =  </a:t>
                </a:r>
                <a:r>
                  <a:rPr lang="id-ID" dirty="0" smtClean="0"/>
                  <a:t>J</a:t>
                </a:r>
                <a:r>
                  <a:rPr lang="en-US" dirty="0" smtClean="0"/>
                  <a:t> </a:t>
                </a:r>
                <a:r>
                  <a:rPr lang="en-US" dirty="0"/>
                  <a:t>– G 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 = </a:t>
                </a:r>
                <a:r>
                  <a:rPr lang="en-US" dirty="0" smtClean="0"/>
                  <a:t>ε </a:t>
                </a:r>
                <a:r>
                  <a:rPr lang="en-US" dirty="0" err="1"/>
                  <a:t>E</a:t>
                </a:r>
                <a:r>
                  <a:rPr lang="en-US" baseline="-25000" dirty="0" err="1" smtClean="0"/>
                  <a:t>b</a:t>
                </a:r>
                <a:r>
                  <a:rPr lang="en-US" baseline="-25000" dirty="0" smtClean="0"/>
                  <a:t>  </a:t>
                </a:r>
                <a:r>
                  <a:rPr lang="en-US" dirty="0"/>
                  <a:t>+  ( 1 – ε ) G – G</a:t>
                </a: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→ q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ε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1 − 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ε</m:t>
                        </m:r>
                      </m:den>
                    </m:f>
                  </m:oMath>
                </a14:m>
                <a:r>
                  <a:rPr lang="en-US" dirty="0"/>
                  <a:t>  ( </a:t>
                </a:r>
                <a:r>
                  <a:rPr lang="en-US" dirty="0" err="1"/>
                  <a:t>Е</a:t>
                </a:r>
                <a:r>
                  <a:rPr lang="en-US" baseline="-25000" dirty="0" err="1"/>
                  <a:t>b</a:t>
                </a:r>
                <a:r>
                  <a:rPr lang="en-US" baseline="-25000" dirty="0"/>
                  <a:t>  </a:t>
                </a:r>
                <a:r>
                  <a:rPr lang="en-US" dirty="0"/>
                  <a:t>− </a:t>
                </a:r>
                <a:r>
                  <a:rPr lang="id-ID" dirty="0"/>
                  <a:t>J</a:t>
                </a:r>
                <a:r>
                  <a:rPr lang="en-US" dirty="0" smtClean="0"/>
                  <a:t>)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q 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  −</m:t>
                            </m:r>
                            <m:r>
                              <a:rPr lang="id-ID" b="0" i="1" smtClean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id-ID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1 –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ε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ε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den>
                    </m:f>
                  </m:oMath>
                </a14:m>
                <a:r>
                  <a:rPr lang="id-ID" sz="2200" dirty="0" smtClean="0"/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 1 –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/>
                              </a:rPr>
                              <m:t>ε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ε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id-ID" sz="2800" dirty="0" smtClean="0"/>
                  <a:t>  sebagai tahanan ruang </a:t>
                </a:r>
              </a:p>
              <a:p>
                <a:pPr marL="0" indent="0">
                  <a:buNone/>
                </a:pPr>
                <a:r>
                  <a:rPr lang="en-US" sz="2200" dirty="0" err="1"/>
                  <a:t>Pertukaran</a:t>
                </a:r>
                <a:r>
                  <a:rPr lang="en-US" sz="2200" dirty="0"/>
                  <a:t>  </a:t>
                </a:r>
                <a:r>
                  <a:rPr lang="en-US" sz="2200" dirty="0" err="1"/>
                  <a:t>energi</a:t>
                </a:r>
                <a:r>
                  <a:rPr lang="en-US" sz="2200" dirty="0"/>
                  <a:t>  </a:t>
                </a:r>
                <a:r>
                  <a:rPr lang="en-US" sz="2200" dirty="0" err="1"/>
                  <a:t>radiasi</a:t>
                </a:r>
                <a:r>
                  <a:rPr lang="en-US" sz="2200" dirty="0"/>
                  <a:t>  </a:t>
                </a:r>
                <a:r>
                  <a:rPr lang="en-US" sz="2200" dirty="0" err="1"/>
                  <a:t>antara</a:t>
                </a:r>
                <a:r>
                  <a:rPr lang="en-US" sz="2200" dirty="0"/>
                  <a:t>  </a:t>
                </a:r>
                <a:r>
                  <a:rPr lang="en-US" sz="2200" dirty="0" err="1"/>
                  <a:t>Permukaan</a:t>
                </a:r>
                <a:r>
                  <a:rPr lang="en-US" sz="2200" dirty="0"/>
                  <a:t> A</a:t>
                </a:r>
                <a:r>
                  <a:rPr lang="en-US" sz="2200" baseline="-25000" dirty="0"/>
                  <a:t>1  </a:t>
                </a:r>
                <a:r>
                  <a:rPr lang="id-ID" sz="2200" dirty="0" smtClean="0"/>
                  <a:t>ke</a:t>
                </a:r>
                <a:r>
                  <a:rPr lang="en-US" sz="2200" dirty="0" smtClean="0"/>
                  <a:t>  </a:t>
                </a:r>
                <a:r>
                  <a:rPr lang="en-US" sz="2200" dirty="0"/>
                  <a:t>A</a:t>
                </a:r>
                <a:r>
                  <a:rPr lang="en-US" sz="2200" baseline="-25000" dirty="0"/>
                  <a:t>2 </a:t>
                </a:r>
                <a:r>
                  <a:rPr lang="en-US" sz="2200" dirty="0" smtClean="0"/>
                  <a:t> </a:t>
                </a:r>
                <a:r>
                  <a:rPr lang="id-ID" sz="2200" dirty="0" smtClean="0"/>
                  <a:t>adalah J</a:t>
                </a:r>
                <a:r>
                  <a:rPr lang="en-US" sz="2200" baseline="-25000" dirty="0" smtClean="0"/>
                  <a:t>1 </a:t>
                </a:r>
                <a:r>
                  <a:rPr lang="en-US" sz="2200" dirty="0"/>
                  <a:t>A</a:t>
                </a:r>
                <a:r>
                  <a:rPr lang="en-US" sz="2200" baseline="-25000" dirty="0"/>
                  <a:t>1 </a:t>
                </a:r>
                <a:r>
                  <a:rPr lang="en-US" sz="2200" dirty="0"/>
                  <a:t>F</a:t>
                </a:r>
                <a:r>
                  <a:rPr lang="en-US" sz="2200" baseline="-25000" dirty="0"/>
                  <a:t>12  </a:t>
                </a:r>
                <a:endParaRPr lang="id-ID" sz="2200" dirty="0"/>
              </a:p>
              <a:p>
                <a:pPr marL="0" indent="0">
                  <a:buNone/>
                </a:pPr>
                <a:r>
                  <a:rPr lang="en-US" sz="2200" dirty="0" err="1"/>
                  <a:t>Pertukaran</a:t>
                </a:r>
                <a:r>
                  <a:rPr lang="en-US" sz="2200" dirty="0"/>
                  <a:t>  </a:t>
                </a:r>
                <a:r>
                  <a:rPr lang="en-US" sz="2200" dirty="0" err="1"/>
                  <a:t>energi</a:t>
                </a:r>
                <a:r>
                  <a:rPr lang="en-US" sz="2200" dirty="0"/>
                  <a:t>  </a:t>
                </a:r>
                <a:r>
                  <a:rPr lang="en-US" sz="2200" dirty="0" err="1"/>
                  <a:t>radiasi</a:t>
                </a:r>
                <a:r>
                  <a:rPr lang="en-US" sz="2200" dirty="0"/>
                  <a:t>  </a:t>
                </a:r>
                <a:r>
                  <a:rPr lang="en-US" sz="2200" dirty="0" err="1"/>
                  <a:t>antara</a:t>
                </a:r>
                <a:r>
                  <a:rPr lang="en-US" sz="2200" dirty="0"/>
                  <a:t>  </a:t>
                </a:r>
                <a:r>
                  <a:rPr lang="en-US" sz="2200" dirty="0" err="1"/>
                  <a:t>Permukaan</a:t>
                </a:r>
                <a:r>
                  <a:rPr lang="en-US" sz="2200" dirty="0"/>
                  <a:t>   A</a:t>
                </a:r>
                <a:r>
                  <a:rPr lang="en-US" sz="2200" baseline="-25000" dirty="0"/>
                  <a:t>2  </a:t>
                </a:r>
                <a:r>
                  <a:rPr lang="id-ID" sz="2200" dirty="0" smtClean="0"/>
                  <a:t>ke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A</a:t>
                </a:r>
                <a:r>
                  <a:rPr lang="en-US" sz="2200" baseline="-25000" dirty="0"/>
                  <a:t>1 </a:t>
                </a:r>
                <a:r>
                  <a:rPr lang="en-US" sz="2200" dirty="0" smtClean="0"/>
                  <a:t> </a:t>
                </a:r>
                <a:r>
                  <a:rPr lang="id-ID" sz="2200" dirty="0" smtClean="0"/>
                  <a:t>adalah J</a:t>
                </a:r>
                <a:r>
                  <a:rPr lang="en-US" sz="2200" baseline="-25000" dirty="0" smtClean="0"/>
                  <a:t>2 </a:t>
                </a:r>
                <a:r>
                  <a:rPr lang="en-US" sz="2200" dirty="0"/>
                  <a:t>A</a:t>
                </a:r>
                <a:r>
                  <a:rPr lang="en-US" sz="2200" baseline="-25000" dirty="0"/>
                  <a:t>2 </a:t>
                </a:r>
                <a:r>
                  <a:rPr lang="en-US" sz="2200" dirty="0"/>
                  <a:t>F</a:t>
                </a:r>
                <a:r>
                  <a:rPr lang="en-US" sz="2200" baseline="-25000" dirty="0"/>
                  <a:t>21  </a:t>
                </a:r>
                <a:endParaRPr lang="id-ID" sz="2200" dirty="0"/>
              </a:p>
              <a:p>
                <a:pPr marL="0" indent="0">
                  <a:buNone/>
                </a:pPr>
                <a:r>
                  <a:rPr lang="en-US" dirty="0"/>
                  <a:t>q </a:t>
                </a:r>
                <a:r>
                  <a:rPr lang="en-US" baseline="-25000" dirty="0"/>
                  <a:t>1 – 2  </a:t>
                </a:r>
                <a:r>
                  <a:rPr lang="en-US" dirty="0"/>
                  <a:t>=  </a:t>
                </a:r>
                <a:r>
                  <a:rPr lang="id-ID" dirty="0" smtClean="0"/>
                  <a:t>J</a:t>
                </a:r>
                <a:r>
                  <a:rPr lang="en-US" baseline="-25000" dirty="0" smtClean="0"/>
                  <a:t>1 </a:t>
                </a:r>
                <a:r>
                  <a:rPr lang="en-US" dirty="0"/>
                  <a:t>A</a:t>
                </a:r>
                <a:r>
                  <a:rPr lang="en-US" baseline="-25000" dirty="0"/>
                  <a:t>1 </a:t>
                </a:r>
                <a:r>
                  <a:rPr lang="en-US" dirty="0"/>
                  <a:t>F</a:t>
                </a:r>
                <a:r>
                  <a:rPr lang="en-US" baseline="-25000" dirty="0"/>
                  <a:t>12  </a:t>
                </a:r>
                <a:r>
                  <a:rPr lang="en-US" dirty="0"/>
                  <a:t>−  </a:t>
                </a:r>
                <a:r>
                  <a:rPr lang="id-ID" dirty="0" smtClean="0"/>
                  <a:t>J</a:t>
                </a:r>
                <a:r>
                  <a:rPr lang="en-US" baseline="-25000" dirty="0" smtClean="0"/>
                  <a:t>2 </a:t>
                </a:r>
                <a:r>
                  <a:rPr lang="en-US" dirty="0"/>
                  <a:t>A</a:t>
                </a:r>
                <a:r>
                  <a:rPr lang="en-US" baseline="-25000" dirty="0"/>
                  <a:t>2 </a:t>
                </a:r>
                <a:r>
                  <a:rPr lang="en-US" dirty="0"/>
                  <a:t>F</a:t>
                </a:r>
                <a:r>
                  <a:rPr lang="en-US" baseline="-25000" dirty="0"/>
                  <a:t>21</a:t>
                </a: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Dimana :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1 </a:t>
                </a:r>
                <a:r>
                  <a:rPr lang="en-US" dirty="0"/>
                  <a:t>F</a:t>
                </a:r>
                <a:r>
                  <a:rPr lang="en-US" baseline="-25000" dirty="0"/>
                  <a:t>12 </a:t>
                </a:r>
                <a:r>
                  <a:rPr lang="en-US" dirty="0"/>
                  <a:t> =  A</a:t>
                </a:r>
                <a:r>
                  <a:rPr lang="en-US" baseline="-25000" dirty="0"/>
                  <a:t>2  </a:t>
                </a:r>
                <a:r>
                  <a:rPr lang="en-US" dirty="0"/>
                  <a:t>F</a:t>
                </a:r>
                <a:r>
                  <a:rPr lang="en-US" baseline="-25000" dirty="0"/>
                  <a:t>21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q </a:t>
                </a:r>
                <a:r>
                  <a:rPr lang="en-US" baseline="-25000" dirty="0"/>
                  <a:t>1 – 2  </a:t>
                </a:r>
                <a:r>
                  <a:rPr lang="en-US" dirty="0"/>
                  <a:t>=  ( </a:t>
                </a:r>
                <a:r>
                  <a:rPr lang="id-ID" dirty="0" smtClean="0"/>
                  <a:t>J</a:t>
                </a:r>
                <a:r>
                  <a:rPr lang="en-US" baseline="-25000" dirty="0" smtClean="0"/>
                  <a:t>1  </a:t>
                </a:r>
                <a:r>
                  <a:rPr lang="en-US" dirty="0"/>
                  <a:t>−  </a:t>
                </a:r>
                <a:r>
                  <a:rPr lang="id-ID" dirty="0" smtClean="0"/>
                  <a:t>J</a:t>
                </a:r>
                <a:r>
                  <a:rPr lang="en-US" baseline="-25000" dirty="0" smtClean="0"/>
                  <a:t>2 </a:t>
                </a:r>
                <a:r>
                  <a:rPr lang="en-US" dirty="0"/>
                  <a:t>) A</a:t>
                </a:r>
                <a:r>
                  <a:rPr lang="en-US" baseline="-25000" dirty="0"/>
                  <a:t>1 </a:t>
                </a:r>
                <a:r>
                  <a:rPr lang="en-US" dirty="0"/>
                  <a:t>F</a:t>
                </a:r>
                <a:r>
                  <a:rPr lang="en-US" baseline="-25000" dirty="0"/>
                  <a:t>12  </a:t>
                </a:r>
                <a:r>
                  <a:rPr lang="en-US" dirty="0"/>
                  <a:t>=  ( </a:t>
                </a:r>
                <a:r>
                  <a:rPr lang="id-ID" dirty="0" smtClean="0"/>
                  <a:t>J</a:t>
                </a:r>
                <a:r>
                  <a:rPr lang="en-US" baseline="-25000" dirty="0" smtClean="0"/>
                  <a:t>1 </a:t>
                </a:r>
                <a:r>
                  <a:rPr lang="en-US" dirty="0"/>
                  <a:t>– </a:t>
                </a:r>
                <a:r>
                  <a:rPr lang="id-ID" dirty="0" smtClean="0"/>
                  <a:t>J</a:t>
                </a:r>
                <a:r>
                  <a:rPr lang="en-US" baseline="-25000" dirty="0" smtClean="0"/>
                  <a:t>2 </a:t>
                </a:r>
                <a:r>
                  <a:rPr lang="en-US" dirty="0"/>
                  <a:t>)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2</a:t>
                </a:r>
                <a:r>
                  <a:rPr lang="id-ID" baseline="-25000" dirty="0" smtClean="0"/>
                  <a:t>1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                                                                    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err="1" smtClean="0"/>
                  <a:t>atau</a:t>
                </a:r>
                <a:r>
                  <a:rPr lang="en-US" dirty="0"/>
                  <a:t>	       q</a:t>
                </a:r>
                <a:r>
                  <a:rPr lang="en-US" baseline="-25000" dirty="0"/>
                  <a:t>12  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d-ID" b="0" i="0" smtClean="0">
                                <a:latin typeface="Cambria Math"/>
                              </a:rPr>
                              <m:t>J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1 </m:t>
                            </m:r>
                          </m:sub>
                        </m:sSub>
                        <m:r>
                          <a:rPr lang="id-ID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d-ID">
                                <a:latin typeface="Cambria Math"/>
                              </a:rPr>
                              <m:t>J</m:t>
                            </m:r>
                          </m:e>
                          <m:sub>
                            <m:r>
                              <a:rPr lang="id-ID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d-ID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id-ID" dirty="0" smtClean="0"/>
                  <a:t> </a:t>
                </a:r>
                <a:r>
                  <a:rPr lang="id-ID" dirty="0"/>
                  <a:t> </a:t>
                </a:r>
                <a:r>
                  <a:rPr lang="id-ID" dirty="0" smtClean="0"/>
                  <a:t>             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id-ID" dirty="0" smtClean="0"/>
                  <a:t> sebagai tahanan permukaan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579296" cy="6597352"/>
              </a:xfrm>
              <a:blipFill rotWithShape="1">
                <a:blip r:embed="rId2"/>
                <a:stretch>
                  <a:fillRect l="-853" t="-1479" r="-177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770584" y="5580629"/>
            <a:ext cx="2448272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931124" y="1907704"/>
            <a:ext cx="244827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48180" y="2998457"/>
            <a:ext cx="16157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563888" y="2602413"/>
            <a:ext cx="3960440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11002" y="5944974"/>
            <a:ext cx="1521038" cy="139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32040" y="5580629"/>
            <a:ext cx="4104456" cy="7286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64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63190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Gambar</a:t>
                </a:r>
                <a:r>
                  <a:rPr lang="en-US" dirty="0" smtClean="0"/>
                  <a:t> </a:t>
                </a:r>
                <a:r>
                  <a:rPr lang="en-US" dirty="0"/>
                  <a:t>5-5 : </a:t>
                </a:r>
                <a:r>
                  <a:rPr lang="en-US" dirty="0" err="1"/>
                  <a:t>Unsur</a:t>
                </a:r>
                <a:r>
                  <a:rPr lang="en-US" dirty="0"/>
                  <a:t> </a:t>
                </a:r>
                <a:r>
                  <a:rPr lang="id-ID" dirty="0" smtClean="0"/>
                  <a:t> </a:t>
                </a:r>
                <a:r>
                  <a:rPr lang="en-US" dirty="0" smtClean="0"/>
                  <a:t>yang </a:t>
                </a:r>
                <a:r>
                  <a:rPr lang="en-US" dirty="0" err="1"/>
                  <a:t>menggambarkan</a:t>
                </a:r>
                <a:r>
                  <a:rPr lang="en-US" dirty="0"/>
                  <a:t> </a:t>
                </a:r>
                <a:r>
                  <a:rPr lang="en-US" dirty="0" err="1"/>
                  <a:t>tahanan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metode</a:t>
                </a:r>
                <a:r>
                  <a:rPr lang="en-US" dirty="0"/>
                  <a:t> </a:t>
                </a:r>
                <a:r>
                  <a:rPr lang="en-US" dirty="0" err="1"/>
                  <a:t>jaringan</a:t>
                </a:r>
                <a:r>
                  <a:rPr lang="en-US" dirty="0"/>
                  <a:t> </a:t>
                </a:r>
                <a:r>
                  <a:rPr lang="en-US" dirty="0" err="1"/>
                  <a:t>radiasi</a:t>
                </a:r>
                <a:r>
                  <a:rPr lang="en-US" dirty="0"/>
                  <a:t> </a:t>
                </a:r>
                <a:endParaRPr lang="id-ID" dirty="0"/>
              </a:p>
              <a:p>
                <a:r>
                  <a:rPr lang="en-US" dirty="0"/>
                  <a:t> </a:t>
                </a:r>
                <a:r>
                  <a:rPr lang="en-US" dirty="0" err="1"/>
                  <a:t>tahanan</a:t>
                </a:r>
                <a:r>
                  <a:rPr lang="en-US" dirty="0"/>
                  <a:t>  </a:t>
                </a:r>
                <a:r>
                  <a:rPr lang="en-US" dirty="0" err="1"/>
                  <a:t>ruang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</m:t>
                            </m:r>
                          </m:sub>
                        </m:sSub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</m:t>
                            </m:r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id-ID" dirty="0" smtClean="0"/>
              </a:p>
              <a:p>
                <a:endParaRPr lang="id-ID" dirty="0"/>
              </a:p>
              <a:p>
                <a:r>
                  <a:rPr lang="en-US" dirty="0" err="1"/>
                  <a:t>tahanan</a:t>
                </a:r>
                <a:r>
                  <a:rPr lang="en-US" dirty="0"/>
                  <a:t>  </a:t>
                </a:r>
                <a:r>
                  <a:rPr lang="en-US" dirty="0" err="1"/>
                  <a:t>permukaan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1 </m:t>
                        </m:r>
                        <m:r>
                          <a:rPr lang="id-ID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ε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den>
                    </m:f>
                  </m:oMath>
                </a14:m>
                <a:endParaRPr lang="id-ID" dirty="0"/>
              </a:p>
              <a:p>
                <a:r>
                  <a:rPr lang="en-US" dirty="0" err="1"/>
                  <a:t>Misalkan</a:t>
                </a:r>
                <a:r>
                  <a:rPr lang="en-US" dirty="0"/>
                  <a:t>  =  2 </a:t>
                </a:r>
                <a:r>
                  <a:rPr lang="en-US" dirty="0" err="1"/>
                  <a:t>permukaan</a:t>
                </a:r>
                <a:r>
                  <a:rPr lang="en-US" dirty="0"/>
                  <a:t>  yang  </a:t>
                </a:r>
                <a:r>
                  <a:rPr lang="en-US" dirty="0" err="1"/>
                  <a:t>hanya</a:t>
                </a:r>
                <a:r>
                  <a:rPr lang="en-US" dirty="0"/>
                  <a:t>  </a:t>
                </a:r>
                <a:r>
                  <a:rPr lang="en-US" dirty="0" err="1"/>
                  <a:t>saling</a:t>
                </a:r>
                <a:r>
                  <a:rPr lang="en-US" dirty="0"/>
                  <a:t>  </a:t>
                </a:r>
                <a:r>
                  <a:rPr lang="en-US" dirty="0" err="1"/>
                  <a:t>bertukar</a:t>
                </a:r>
                <a:r>
                  <a:rPr lang="en-US" dirty="0"/>
                  <a:t>  </a:t>
                </a:r>
                <a:r>
                  <a:rPr lang="en-US" dirty="0" err="1"/>
                  <a:t>kalor</a:t>
                </a:r>
                <a:r>
                  <a:rPr lang="en-US" dirty="0"/>
                  <a:t>  </a:t>
                </a:r>
                <a:r>
                  <a:rPr lang="en-US" dirty="0" err="1"/>
                  <a:t>saja</a:t>
                </a:r>
                <a:r>
                  <a:rPr lang="en-US" dirty="0"/>
                  <a:t>  </a:t>
                </a:r>
                <a:r>
                  <a:rPr lang="en-US" dirty="0" err="1"/>
                  <a:t>dan</a:t>
                </a:r>
                <a:r>
                  <a:rPr lang="en-US" dirty="0"/>
                  <a:t>  </a:t>
                </a:r>
                <a:r>
                  <a:rPr lang="en-US" dirty="0" err="1"/>
                  <a:t>tidak</a:t>
                </a:r>
                <a:r>
                  <a:rPr lang="en-US" dirty="0"/>
                  <a:t>  </a:t>
                </a:r>
                <a:r>
                  <a:rPr lang="en-US" dirty="0" err="1"/>
                  <a:t>ada</a:t>
                </a:r>
                <a:r>
                  <a:rPr lang="en-US" dirty="0"/>
                  <a:t>  yang  </a:t>
                </a:r>
                <a:r>
                  <a:rPr lang="en-US" dirty="0" err="1"/>
                  <a:t>lainnya</a:t>
                </a:r>
                <a:r>
                  <a:rPr lang="en-US" dirty="0"/>
                  <a:t> , </a:t>
                </a:r>
                <a:r>
                  <a:rPr lang="en-US" dirty="0" err="1"/>
                  <a:t>maka</a:t>
                </a:r>
                <a:r>
                  <a:rPr lang="en-US" dirty="0"/>
                  <a:t>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digambarkan</a:t>
                </a:r>
                <a:r>
                  <a:rPr lang="en-US" dirty="0"/>
                  <a:t>  </a:t>
                </a:r>
                <a:r>
                  <a:rPr lang="en-US" dirty="0" err="1"/>
                  <a:t>jaringannya</a:t>
                </a:r>
                <a:r>
                  <a:rPr lang="en-US" dirty="0"/>
                  <a:t>.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631904"/>
              </a:xfrm>
              <a:blipFill rotWithShape="1">
                <a:blip r:embed="rId2"/>
                <a:stretch>
                  <a:fillRect l="-1111" t="-1515" b="-573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692696"/>
            <a:ext cx="6086475" cy="211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27584" y="3501008"/>
            <a:ext cx="396044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827584" y="4443934"/>
            <a:ext cx="396044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476672"/>
                <a:ext cx="8363272" cy="61206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err="1" smtClean="0"/>
                  <a:t>Gambar</a:t>
                </a:r>
                <a:r>
                  <a:rPr lang="en-US" dirty="0" smtClean="0"/>
                  <a:t> </a:t>
                </a:r>
                <a:r>
                  <a:rPr lang="en-US" dirty="0"/>
                  <a:t>5-6 : </a:t>
                </a:r>
                <a:r>
                  <a:rPr lang="en-US" dirty="0" err="1"/>
                  <a:t>Jaringan</a:t>
                </a:r>
                <a:r>
                  <a:rPr lang="en-US" dirty="0"/>
                  <a:t> </a:t>
                </a:r>
                <a:r>
                  <a:rPr lang="en-US" dirty="0" err="1"/>
                  <a:t>radiasi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2 </a:t>
                </a:r>
                <a:r>
                  <a:rPr lang="en-US" dirty="0" err="1"/>
                  <a:t>permukaan</a:t>
                </a:r>
                <a:r>
                  <a:rPr lang="en-US" dirty="0"/>
                  <a:t> yang </a:t>
                </a:r>
                <a:r>
                  <a:rPr lang="en-US" dirty="0" err="1"/>
                  <a:t>saling</a:t>
                </a:r>
                <a:r>
                  <a:rPr lang="en-US" dirty="0"/>
                  <a:t> </a:t>
                </a:r>
                <a:r>
                  <a:rPr lang="en-US" dirty="0" err="1"/>
                  <a:t>melihat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melihat</a:t>
                </a:r>
                <a:r>
                  <a:rPr lang="en-US" dirty="0"/>
                  <a:t> </a:t>
                </a:r>
                <a:r>
                  <a:rPr lang="en-US" dirty="0" err="1"/>
                  <a:t>permukaan</a:t>
                </a:r>
                <a:r>
                  <a:rPr lang="en-US" dirty="0"/>
                  <a:t> yang lain.</a:t>
                </a:r>
                <a:endParaRPr lang="id-ID" dirty="0"/>
              </a:p>
              <a:p>
                <a:r>
                  <a:rPr lang="en-US" dirty="0" err="1"/>
                  <a:t>q</a:t>
                </a:r>
                <a:r>
                  <a:rPr lang="en-US" baseline="-25000" dirty="0" err="1"/>
                  <a:t>net</a:t>
                </a:r>
                <a:r>
                  <a:rPr lang="en-US" baseline="-25000" dirty="0"/>
                  <a:t>  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1    −  </m:t>
                            </m:r>
                          </m:sub>
                        </m:sSub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id-ID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(  1 −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id-ID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id-ID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d-ID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12 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(  1 −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id-ID" dirty="0" smtClean="0"/>
              </a:p>
              <a:p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            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 −  </m:t>
                            </m:r>
                            <m:sSubSup>
                              <m:sSub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(  1 −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id-ID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1 –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net</a:t>
                </a:r>
                <a:r>
                  <a:rPr lang="id-ID" dirty="0" smtClean="0"/>
                  <a:t>    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 −  </m:t>
                            </m:r>
                            <m:sSubSup>
                              <m:sSub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  −1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+</m:t>
                        </m:r>
                        <m:r>
                          <a:rPr lang="id-ID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id-ID" b="0" i="1" smtClean="0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  − 1</m:t>
                            </m:r>
                          </m:e>
                        </m:d>
                      </m:den>
                    </m:f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476672"/>
                <a:ext cx="8363272" cy="6120680"/>
              </a:xfrm>
              <a:blipFill rotWithShape="1">
                <a:blip r:embed="rId2"/>
                <a:stretch>
                  <a:fillRect l="-1093" t="-1892" b="-65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74" y="620688"/>
            <a:ext cx="575373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403676" y="5661248"/>
            <a:ext cx="4265042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95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08720"/>
                <a:ext cx="8424936" cy="5472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d-ID" dirty="0" smtClean="0"/>
                  <a:t>Perpindahan Kalor Neto :</a:t>
                </a:r>
              </a:p>
              <a:p>
                <a:pPr marL="0" indent="0">
                  <a:buNone/>
                </a:pPr>
                <a:r>
                  <a:rPr lang="id-ID" dirty="0" smtClean="0"/>
                  <a:t>Beda potensial menyeluruh dibagi dengan jumlah semua tahanan</a:t>
                </a:r>
              </a:p>
              <a:p>
                <a:pPr marL="0" indent="0">
                  <a:buNone/>
                </a:pPr>
                <a:r>
                  <a:rPr lang="en-US" sz="3200" dirty="0"/>
                  <a:t>q</a:t>
                </a:r>
                <a:r>
                  <a:rPr lang="en-US" sz="3200" baseline="-25000" dirty="0" err="1"/>
                  <a:t>net</a:t>
                </a:r>
                <a:r>
                  <a:rPr lang="en-US" sz="3200" baseline="-25000" dirty="0"/>
                  <a:t>   </a:t>
                </a:r>
                <a:r>
                  <a:rPr lang="en-US" sz="3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2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/>
                          </a:rPr>
                          <m:t>Δ</m:t>
                        </m:r>
                        <m:r>
                          <a:rPr lang="id-ID" sz="32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id-ID" sz="3200" i="1" smtClean="0">
                            <a:latin typeface="Cambria Math"/>
                          </a:rPr>
                          <m:t>𝛴</m:t>
                        </m:r>
                        <m:sSub>
                          <m:sSubPr>
                            <m:ctrlPr>
                              <a:rPr lang="id-ID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sz="3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d-ID" sz="3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id-ID" sz="3200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id-ID" dirty="0" smtClean="0"/>
                  <a:t>Tahanan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id-ID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id-ID" sz="2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d-ID" dirty="0" smtClean="0"/>
                  <a:t>) :</a:t>
                </a:r>
              </a:p>
              <a:p>
                <a:r>
                  <a:rPr lang="en-US" dirty="0"/>
                  <a:t>tahanan  </a:t>
                </a:r>
                <a:r>
                  <a:rPr lang="en-US" dirty="0" err="1"/>
                  <a:t>ruang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</m:t>
                            </m:r>
                          </m:sub>
                        </m:sSub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</m:t>
                            </m:r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id-ID" dirty="0" smtClean="0"/>
              </a:p>
              <a:p>
                <a:endParaRPr lang="id-ID" dirty="0" smtClean="0"/>
              </a:p>
              <a:p>
                <a:r>
                  <a:rPr lang="en-US" dirty="0" err="1" smtClean="0"/>
                  <a:t>tahanan</a:t>
                </a:r>
                <a:r>
                  <a:rPr lang="en-US" dirty="0" smtClean="0"/>
                  <a:t>  </a:t>
                </a:r>
                <a:r>
                  <a:rPr lang="en-US" dirty="0" err="1"/>
                  <a:t>permukaan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1 </m:t>
                        </m:r>
                        <m:r>
                          <a:rPr lang="id-ID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ε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den>
                    </m:f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08720"/>
                <a:ext cx="8424936" cy="5472608"/>
              </a:xfrm>
              <a:blipFill rotWithShape="1">
                <a:blip r:embed="rId2"/>
                <a:stretch>
                  <a:fillRect l="-1809" t="-891" b="-534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47260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42659"/>
            <a:ext cx="5628232" cy="52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486916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Gambar</a:t>
            </a:r>
            <a:r>
              <a:rPr lang="en-US" dirty="0"/>
              <a:t> 5-7 :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radiasi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3 </a:t>
            </a:r>
            <a:r>
              <a:rPr lang="en-US" dirty="0" err="1"/>
              <a:t>permukaan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yang lain.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0" y="307571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Misalkan</a:t>
            </a:r>
            <a:r>
              <a:rPr lang="en-US" sz="2800" dirty="0"/>
              <a:t>   :  </a:t>
            </a:r>
            <a:r>
              <a:rPr lang="en-US" sz="2800" dirty="0" err="1"/>
              <a:t>perpindahan</a:t>
            </a:r>
            <a:r>
              <a:rPr lang="en-US" sz="2800" dirty="0"/>
              <a:t>  </a:t>
            </a:r>
            <a:r>
              <a:rPr lang="en-US" sz="2800" dirty="0" err="1"/>
              <a:t>panas</a:t>
            </a:r>
            <a:r>
              <a:rPr lang="en-US" sz="2800" dirty="0"/>
              <a:t>  </a:t>
            </a:r>
            <a:r>
              <a:rPr lang="en-US" sz="2800" dirty="0" err="1"/>
              <a:t>untuk</a:t>
            </a:r>
            <a:r>
              <a:rPr lang="en-US" sz="2800" dirty="0"/>
              <a:t>  3  </a:t>
            </a:r>
            <a:r>
              <a:rPr lang="en-US" sz="2800" dirty="0" err="1"/>
              <a:t>permukaan</a:t>
            </a:r>
            <a:endParaRPr lang="id-ID" sz="2800" dirty="0"/>
          </a:p>
        </p:txBody>
      </p:sp>
      <p:sp>
        <p:nvSpPr>
          <p:cNvPr id="8" name="Rectangle 7"/>
          <p:cNvSpPr/>
          <p:nvPr/>
        </p:nvSpPr>
        <p:spPr>
          <a:xfrm>
            <a:off x="4751512" y="984776"/>
            <a:ext cx="43924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Kasus</a:t>
            </a:r>
            <a:r>
              <a:rPr lang="id-ID" dirty="0" smtClean="0"/>
              <a:t> : </a:t>
            </a:r>
          </a:p>
          <a:p>
            <a:pPr algn="just"/>
            <a:r>
              <a:rPr lang="id-ID" sz="2000" dirty="0" smtClean="0"/>
              <a:t>Dua permukaan rata yang saling bertukaran kalor tapi berhubungan dengan permukaan </a:t>
            </a:r>
            <a:r>
              <a:rPr lang="id-ID" sz="2000" u="sng" dirty="0" smtClean="0"/>
              <a:t>ketiga yang tidak menukar kalor (permukaan tiga diisolasi sempurna).</a:t>
            </a:r>
          </a:p>
          <a:p>
            <a:pPr algn="just"/>
            <a:endParaRPr lang="id-ID" sz="2000" u="sng" dirty="0" smtClean="0"/>
          </a:p>
          <a:p>
            <a:pPr algn="just"/>
            <a:r>
              <a:rPr lang="id-ID" sz="2000" dirty="0" smtClean="0"/>
              <a:t>Namun permukaan ketiga mempengaruhi proses perpindahan kalor , karena </a:t>
            </a:r>
            <a:r>
              <a:rPr lang="id-ID" sz="2000" u="sng" dirty="0" smtClean="0"/>
              <a:t>permukaan ketiga menyerap dan meradiasikan kembali energi ke kedua permukaan yang bertukar kalor</a:t>
            </a:r>
            <a:endParaRPr lang="id-ID" sz="2000" u="sng" dirty="0"/>
          </a:p>
        </p:txBody>
      </p:sp>
    </p:spTree>
    <p:extLst>
      <p:ext uri="{BB962C8B-B14F-4D97-AF65-F5344CB8AC3E}">
        <p14:creationId xmlns:p14="http://schemas.microsoft.com/office/powerpoint/2010/main" val="12560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04664"/>
                <a:ext cx="8507288" cy="64533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id-ID" dirty="0"/>
              </a:p>
              <a:p>
                <a:r>
                  <a:rPr lang="en-US" dirty="0" smtClean="0"/>
                  <a:t>q </a:t>
                </a:r>
                <a:r>
                  <a:rPr lang="en-US" baseline="-25000" dirty="0"/>
                  <a:t>1 – 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id-ID" dirty="0" smtClean="0"/>
              </a:p>
              <a:p>
                <a:endParaRPr lang="id-ID" dirty="0"/>
              </a:p>
              <a:p>
                <a:r>
                  <a:rPr lang="en-US" dirty="0"/>
                  <a:t> q </a:t>
                </a:r>
                <a:r>
                  <a:rPr lang="en-US" baseline="-25000" dirty="0"/>
                  <a:t>1 – </a:t>
                </a:r>
                <a:r>
                  <a:rPr lang="id-ID" baseline="-25000" dirty="0"/>
                  <a:t>3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en-US" dirty="0"/>
                  <a:t>q</a:t>
                </a:r>
                <a:r>
                  <a:rPr lang="en-US" baseline="-25000" dirty="0" err="1"/>
                  <a:t>net</a:t>
                </a:r>
                <a:r>
                  <a:rPr lang="en-US" baseline="-25000" dirty="0"/>
                  <a:t>  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1    −  </m:t>
                            </m:r>
                          </m:sub>
                        </m:sSub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id-ID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(  1 −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1  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12 </m:t>
                                    </m:r>
                                  </m:sub>
                                </m:sSub>
                                <m:r>
                                  <a:rPr lang="id-ID" b="0" i="1" smtClean="0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+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 (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12 </m:t>
                                    </m:r>
                                  </m:sub>
                                </m:sSub>
                                <m:r>
                                  <a:rPr lang="id-ID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den>
                        </m:f>
                        <m:r>
                          <a:rPr lang="id-ID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d-ID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id-ID" i="1">
                                    <a:latin typeface="Cambria Math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d-ID" b="0" i="1" smtClean="0">
                                        <a:latin typeface="Cambria Math"/>
                                      </a:rPr>
                                      <m:t>21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id-ID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den>
                        </m:f>
                        <m:r>
                          <a:rPr lang="id-ID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(  1 −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id-ID" dirty="0" smtClean="0"/>
              </a:p>
              <a:p>
                <a:endParaRPr lang="id-ID" dirty="0" smtClean="0"/>
              </a:p>
              <a:p>
                <a:r>
                  <a:rPr lang="en-US" dirty="0" smtClean="0"/>
                  <a:t>q </a:t>
                </a:r>
                <a:r>
                  <a:rPr lang="en-US" baseline="-25000" dirty="0" err="1"/>
                  <a:t>netto</a:t>
                </a:r>
                <a:r>
                  <a:rPr lang="en-US" baseline="-25000" dirty="0"/>
                  <a:t> 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1  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 − 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)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 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− 2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2  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 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1     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d-ID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 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 −1</m:t>
                            </m:r>
                          </m:e>
                        </m:d>
                      </m:den>
                    </m:f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04664"/>
                <a:ext cx="8507288" cy="6453336"/>
              </a:xfrm>
              <a:blipFill rotWithShape="1">
                <a:blip r:embed="rId2"/>
                <a:stretch>
                  <a:fillRect l="-1218" t="-75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23928" y="1052736"/>
            <a:ext cx="4320480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J3 tidak dihubungkan dengan tahanan-permukaan radiasi karena permukaan 3 tidak bertukaran energi.</a:t>
            </a:r>
          </a:p>
          <a:p>
            <a:pPr algn="ctr"/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F13 = 1 – F12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F23 = 1 – F21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Jaringan seri-pararel</a:t>
            </a:r>
          </a:p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824536"/>
          </a:xfrm>
        </p:spPr>
        <p:txBody>
          <a:bodyPr/>
          <a:lstStyle/>
          <a:p>
            <a:pPr lvl="0"/>
            <a:r>
              <a:rPr lang="en-US" dirty="0" smtClean="0"/>
              <a:t>a)</a:t>
            </a:r>
            <a:r>
              <a:rPr lang="en-US" dirty="0" err="1" smtClean="0"/>
              <a:t>Hitunglah</a:t>
            </a:r>
            <a:r>
              <a:rPr lang="en-US" dirty="0" smtClean="0"/>
              <a:t>  </a:t>
            </a:r>
            <a:r>
              <a:rPr lang="en-US" dirty="0" err="1"/>
              <a:t>perpindahan</a:t>
            </a:r>
            <a:r>
              <a:rPr lang="en-US" dirty="0"/>
              <a:t>  </a:t>
            </a:r>
            <a:r>
              <a:rPr lang="en-US" dirty="0" err="1"/>
              <a:t>panas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/ </a:t>
            </a:r>
            <a:r>
              <a:rPr lang="en-US" dirty="0" err="1"/>
              <a:t>pancaran</a:t>
            </a:r>
            <a:r>
              <a:rPr lang="en-US" dirty="0"/>
              <a:t>)  </a:t>
            </a:r>
            <a:r>
              <a:rPr lang="en-US" dirty="0" err="1"/>
              <a:t>antara</a:t>
            </a:r>
            <a:r>
              <a:rPr lang="en-US" dirty="0"/>
              <a:t>   2  </a:t>
            </a:r>
            <a:r>
              <a:rPr lang="en-US" dirty="0" err="1"/>
              <a:t>bidang</a:t>
            </a:r>
            <a:r>
              <a:rPr lang="en-US" dirty="0"/>
              <a:t>  </a:t>
            </a:r>
            <a:r>
              <a:rPr lang="en-US" dirty="0" err="1"/>
              <a:t>abu</a:t>
            </a:r>
            <a:r>
              <a:rPr lang="en-US" dirty="0"/>
              <a:t> – </a:t>
            </a:r>
            <a:r>
              <a:rPr lang="en-US" dirty="0" err="1"/>
              <a:t>abu</a:t>
            </a:r>
            <a:r>
              <a:rPr lang="en-US" dirty="0"/>
              <a:t>     yang  </a:t>
            </a:r>
            <a:r>
              <a:rPr lang="en-US" dirty="0" err="1"/>
              <a:t>ukurannya</a:t>
            </a:r>
            <a:r>
              <a:rPr lang="en-US" dirty="0"/>
              <a:t>  5  </a:t>
            </a:r>
            <a:r>
              <a:rPr lang="en-US" dirty="0" err="1"/>
              <a:t>ft</a:t>
            </a:r>
            <a:r>
              <a:rPr lang="en-US" dirty="0"/>
              <a:t> x  5  </a:t>
            </a:r>
            <a:r>
              <a:rPr lang="en-US" dirty="0" err="1"/>
              <a:t>ft</a:t>
            </a:r>
            <a:r>
              <a:rPr lang="en-US" dirty="0"/>
              <a:t> , </a:t>
            </a:r>
            <a:r>
              <a:rPr lang="en-US" dirty="0" err="1"/>
              <a:t>jarak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 </a:t>
            </a:r>
            <a:r>
              <a:rPr lang="en-US" dirty="0" err="1"/>
              <a:t>kedua</a:t>
            </a:r>
            <a:r>
              <a:rPr lang="en-US" dirty="0"/>
              <a:t>  </a:t>
            </a:r>
            <a:r>
              <a:rPr lang="en-US" dirty="0" err="1"/>
              <a:t>bidang</a:t>
            </a:r>
            <a:r>
              <a:rPr lang="en-US" dirty="0"/>
              <a:t> =  10  </a:t>
            </a:r>
            <a:r>
              <a:rPr lang="en-US" dirty="0" err="1"/>
              <a:t>ft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berhadapan</a:t>
            </a:r>
            <a:r>
              <a:rPr lang="en-US" dirty="0"/>
              <a:t>  </a:t>
            </a:r>
            <a:r>
              <a:rPr lang="en-US" dirty="0" err="1"/>
              <a:t>satu</a:t>
            </a:r>
            <a:r>
              <a:rPr lang="en-US" dirty="0"/>
              <a:t>  </a:t>
            </a:r>
            <a:r>
              <a:rPr lang="en-US" dirty="0" err="1"/>
              <a:t>sama</a:t>
            </a:r>
            <a:r>
              <a:rPr lang="en-US" dirty="0"/>
              <a:t>  lain.  </a:t>
            </a:r>
            <a:r>
              <a:rPr lang="en-US" dirty="0" err="1"/>
              <a:t>Bidang</a:t>
            </a:r>
            <a:r>
              <a:rPr lang="en-US" dirty="0"/>
              <a:t>  I  </a:t>
            </a:r>
            <a:r>
              <a:rPr lang="en-US" dirty="0" err="1"/>
              <a:t>suhunya</a:t>
            </a:r>
            <a:r>
              <a:rPr lang="en-US" dirty="0"/>
              <a:t>  540 ° F </a:t>
            </a:r>
            <a:r>
              <a:rPr lang="en-US" dirty="0" err="1"/>
              <a:t>dengan</a:t>
            </a:r>
            <a:r>
              <a:rPr lang="en-US" dirty="0"/>
              <a:t>   ε</a:t>
            </a:r>
            <a:r>
              <a:rPr lang="en-US" baseline="-25000" dirty="0"/>
              <a:t>1 </a:t>
            </a:r>
            <a:r>
              <a:rPr lang="en-US" dirty="0"/>
              <a:t>= 0,6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bidang</a:t>
            </a:r>
            <a:r>
              <a:rPr lang="en-US" dirty="0"/>
              <a:t>  II  </a:t>
            </a:r>
            <a:r>
              <a:rPr lang="en-US" dirty="0" err="1"/>
              <a:t>suhunya</a:t>
            </a:r>
            <a:r>
              <a:rPr lang="en-US" dirty="0"/>
              <a:t>  1040 °F  </a:t>
            </a:r>
            <a:r>
              <a:rPr lang="en-US" dirty="0" err="1"/>
              <a:t>dengan</a:t>
            </a:r>
            <a:r>
              <a:rPr lang="en-US" dirty="0"/>
              <a:t>  ε</a:t>
            </a:r>
            <a:r>
              <a:rPr lang="en-US" baseline="-25000" dirty="0"/>
              <a:t>2</a:t>
            </a:r>
            <a:r>
              <a:rPr lang="en-US" dirty="0"/>
              <a:t> = 0,8 ( Bid. </a:t>
            </a:r>
            <a:r>
              <a:rPr lang="en-US" dirty="0" err="1"/>
              <a:t>sejajar</a:t>
            </a:r>
            <a:r>
              <a:rPr lang="en-US" dirty="0"/>
              <a:t> ). </a:t>
            </a:r>
            <a:endParaRPr lang="id-ID" dirty="0"/>
          </a:p>
          <a:p>
            <a:r>
              <a:rPr lang="en-US" dirty="0"/>
              <a:t>b) </a:t>
            </a:r>
            <a:r>
              <a:rPr lang="en-US" dirty="0" err="1"/>
              <a:t>sama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(a)  </a:t>
            </a:r>
            <a:r>
              <a:rPr lang="en-US" dirty="0" err="1"/>
              <a:t>tetapi</a:t>
            </a:r>
            <a:r>
              <a:rPr lang="en-US" dirty="0"/>
              <a:t>  </a:t>
            </a:r>
            <a:r>
              <a:rPr lang="en-US" dirty="0" err="1"/>
              <a:t>kedua</a:t>
            </a:r>
            <a:r>
              <a:rPr lang="en-US" dirty="0"/>
              <a:t>  </a:t>
            </a:r>
            <a:r>
              <a:rPr lang="en-US" dirty="0" err="1"/>
              <a:t>bidang</a:t>
            </a:r>
            <a:r>
              <a:rPr lang="en-US" dirty="0"/>
              <a:t>   </a:t>
            </a:r>
            <a:r>
              <a:rPr lang="en-US" dirty="0" err="1"/>
              <a:t>itu</a:t>
            </a:r>
            <a:r>
              <a:rPr lang="en-US" dirty="0"/>
              <a:t>  </a:t>
            </a:r>
            <a:r>
              <a:rPr lang="en-US" dirty="0" err="1"/>
              <a:t>tegak</a:t>
            </a:r>
            <a:r>
              <a:rPr lang="en-US" dirty="0"/>
              <a:t>  </a:t>
            </a:r>
            <a:r>
              <a:rPr lang="en-US" dirty="0" err="1"/>
              <a:t>lurus</a:t>
            </a:r>
            <a:r>
              <a:rPr lang="en-US" dirty="0"/>
              <a:t>  </a:t>
            </a:r>
            <a:r>
              <a:rPr lang="en-US" dirty="0" err="1"/>
              <a:t>satu</a:t>
            </a:r>
            <a:r>
              <a:rPr lang="en-US" dirty="0"/>
              <a:t>  </a:t>
            </a:r>
            <a:r>
              <a:rPr lang="en-US" dirty="0" err="1"/>
              <a:t>sama</a:t>
            </a:r>
            <a:r>
              <a:rPr lang="en-US" dirty="0"/>
              <a:t>  lain.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75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id-ID" dirty="0" smtClean="0"/>
              <a:t>JAWABAN</a:t>
            </a:r>
          </a:p>
          <a:p>
            <a:pPr marL="0" indent="0">
              <a:buNone/>
            </a:pPr>
            <a:r>
              <a:rPr lang="id-ID" dirty="0" smtClean="0"/>
              <a:t>a.) 2 bidang  sejajar</a:t>
            </a:r>
          </a:p>
          <a:p>
            <a:pPr marL="0" indent="0">
              <a:buNone/>
            </a:pPr>
            <a:r>
              <a:rPr lang="en-US" dirty="0"/>
              <a:t>				        </a:t>
            </a:r>
            <a:r>
              <a:rPr lang="id-ID" dirty="0" smtClean="0"/>
              <a:t>           </a:t>
            </a:r>
            <a:r>
              <a:rPr lang="en-US" dirty="0" smtClean="0"/>
              <a:t>    x  </a:t>
            </a:r>
            <a:r>
              <a:rPr lang="en-US" dirty="0"/>
              <a:t>= 5 </a:t>
            </a:r>
            <a:r>
              <a:rPr lang="en-US" dirty="0" err="1"/>
              <a:t>ft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					            y  =  5 </a:t>
            </a:r>
            <a:r>
              <a:rPr lang="en-US" dirty="0" err="1"/>
              <a:t>ft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					           L = D = 10 </a:t>
            </a:r>
            <a:r>
              <a:rPr lang="en-US" dirty="0" err="1"/>
              <a:t>ft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/>
              <a:t>		                   </a:t>
            </a:r>
            <a:endParaRPr lang="id-ID" dirty="0" smtClean="0"/>
          </a:p>
          <a:p>
            <a:r>
              <a:rPr lang="en-US" dirty="0" smtClean="0"/>
              <a:t>Bid</a:t>
            </a:r>
            <a:r>
              <a:rPr lang="en-US" dirty="0"/>
              <a:t>. I  →  T</a:t>
            </a:r>
            <a:r>
              <a:rPr lang="en-US" baseline="-25000" dirty="0"/>
              <a:t>1 </a:t>
            </a:r>
            <a:r>
              <a:rPr lang="en-US" dirty="0"/>
              <a:t>=  540 + 460 = 1000 ° R , </a:t>
            </a:r>
            <a:r>
              <a:rPr lang="id-ID" dirty="0" smtClean="0"/>
              <a:t>  </a:t>
            </a:r>
            <a:r>
              <a:rPr lang="en-US" dirty="0" smtClean="0"/>
              <a:t>ε</a:t>
            </a:r>
            <a:r>
              <a:rPr lang="en-US" baseline="-25000" dirty="0" smtClean="0"/>
              <a:t>1 </a:t>
            </a:r>
            <a:r>
              <a:rPr lang="en-US" dirty="0"/>
              <a:t>= </a:t>
            </a:r>
            <a:r>
              <a:rPr lang="en-US" dirty="0" smtClean="0"/>
              <a:t>0,6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r>
              <a:rPr lang="en-US" dirty="0" smtClean="0"/>
              <a:t>Bid</a:t>
            </a:r>
            <a:r>
              <a:rPr lang="en-US" dirty="0"/>
              <a:t>. II  →  T</a:t>
            </a:r>
            <a:r>
              <a:rPr lang="en-US" baseline="-25000" dirty="0"/>
              <a:t>2  </a:t>
            </a:r>
            <a:r>
              <a:rPr lang="en-US" dirty="0"/>
              <a:t>=  1040 + 460 =  1500 ° R , </a:t>
            </a:r>
            <a:r>
              <a:rPr lang="id-ID" dirty="0" smtClean="0"/>
              <a:t>  </a:t>
            </a:r>
            <a:r>
              <a:rPr lang="en-US" dirty="0" smtClean="0"/>
              <a:t>ε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en-US" dirty="0"/>
              <a:t>= 0,8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00808"/>
            <a:ext cx="2419985" cy="20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2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20" y="332656"/>
            <a:ext cx="8229600" cy="1143000"/>
          </a:xfrm>
        </p:spPr>
        <p:txBody>
          <a:bodyPr/>
          <a:lstStyle/>
          <a:p>
            <a:r>
              <a:rPr lang="id-ID" dirty="0" smtClean="0"/>
              <a:t>Faktor Bentuk Radiasi</a:t>
            </a:r>
            <a:endParaRPr lang="id-ID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3300"/>
            <a:ext cx="4464496" cy="28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365104"/>
            <a:ext cx="92525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Gambar</a:t>
            </a:r>
            <a:r>
              <a:rPr lang="en-US" sz="1600" dirty="0"/>
              <a:t> 5-3 : </a:t>
            </a:r>
            <a:r>
              <a:rPr lang="en-US" sz="1600" dirty="0" err="1"/>
              <a:t>Bagan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 smtClean="0"/>
              <a:t>unsur</a:t>
            </a:r>
            <a:r>
              <a:rPr lang="en-US" sz="1600" dirty="0" smtClean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menurunkan</a:t>
            </a:r>
            <a:r>
              <a:rPr lang="en-US" sz="1600" dirty="0"/>
              <a:t>  </a:t>
            </a:r>
            <a:r>
              <a:rPr lang="en-US" sz="1600" dirty="0" err="1" smtClean="0"/>
              <a:t>fa</a:t>
            </a:r>
            <a:r>
              <a:rPr lang="id-ID" sz="1600" dirty="0" smtClean="0"/>
              <a:t>kt</a:t>
            </a:r>
            <a:r>
              <a:rPr lang="en-US" sz="1600" dirty="0" smtClean="0"/>
              <a:t>or  </a:t>
            </a:r>
            <a:r>
              <a:rPr lang="en-US" sz="1600" dirty="0" err="1"/>
              <a:t>bentuk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endParaRPr lang="id-ID" sz="1600" dirty="0"/>
          </a:p>
          <a:p>
            <a:r>
              <a:rPr lang="en-US" dirty="0"/>
              <a:t>− </a:t>
            </a:r>
            <a:r>
              <a:rPr lang="en-US" dirty="0" smtClean="0"/>
              <a:t> </a:t>
            </a:r>
            <a:r>
              <a:rPr lang="en-US" dirty="0" err="1"/>
              <a:t>Dua</a:t>
            </a:r>
            <a:r>
              <a:rPr lang="en-US" dirty="0"/>
              <a:t>  </a:t>
            </a:r>
            <a:r>
              <a:rPr lang="en-US" dirty="0" err="1"/>
              <a:t>benda</a:t>
            </a:r>
            <a:r>
              <a:rPr lang="en-US" dirty="0"/>
              <a:t>  </a:t>
            </a:r>
            <a:r>
              <a:rPr lang="en-US" dirty="0" err="1"/>
              <a:t>hitam</a:t>
            </a:r>
            <a:endParaRPr lang="id-ID" dirty="0"/>
          </a:p>
          <a:p>
            <a:r>
              <a:rPr lang="en-US" dirty="0"/>
              <a:t>−  </a:t>
            </a:r>
            <a:r>
              <a:rPr lang="en-US" dirty="0" err="1"/>
              <a:t>Persamaan</a:t>
            </a:r>
            <a:r>
              <a:rPr lang="en-US" dirty="0"/>
              <a:t> 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 </a:t>
            </a:r>
            <a:r>
              <a:rPr lang="en-US" dirty="0" err="1"/>
              <a:t>keduanya</a:t>
            </a:r>
            <a:r>
              <a:rPr lang="en-US" dirty="0"/>
              <a:t>  yang 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	</a:t>
            </a:r>
            <a:endParaRPr lang="id-ID" dirty="0"/>
          </a:p>
          <a:p>
            <a:r>
              <a:rPr lang="en-US" dirty="0"/>
              <a:t>F</a:t>
            </a:r>
            <a:r>
              <a:rPr lang="en-US" baseline="-25000" dirty="0"/>
              <a:t>1-2    </a:t>
            </a:r>
            <a:r>
              <a:rPr lang="en-US" dirty="0"/>
              <a:t>= </a:t>
            </a:r>
            <a:r>
              <a:rPr lang="en-US" dirty="0" err="1"/>
              <a:t>fraksi</a:t>
            </a:r>
            <a:r>
              <a:rPr lang="en-US" dirty="0"/>
              <a:t>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1 → 2</a:t>
            </a:r>
            <a:endParaRPr lang="id-ID" dirty="0"/>
          </a:p>
          <a:p>
            <a:r>
              <a:rPr lang="en-US" dirty="0"/>
              <a:t>F</a:t>
            </a:r>
            <a:r>
              <a:rPr lang="en-US" baseline="-25000" dirty="0"/>
              <a:t>2-1  </a:t>
            </a:r>
            <a:r>
              <a:rPr lang="id-ID" baseline="-25000" dirty="0" smtClean="0"/>
              <a:t>  </a:t>
            </a:r>
            <a:r>
              <a:rPr lang="en-US" dirty="0" smtClean="0"/>
              <a:t>= </a:t>
            </a:r>
            <a:r>
              <a:rPr lang="en-US" dirty="0" err="1"/>
              <a:t>fraksi</a:t>
            </a:r>
            <a:r>
              <a:rPr lang="en-US" dirty="0"/>
              <a:t>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2  → 1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4644008" y="1844824"/>
                <a:ext cx="4320480" cy="14401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𝑑𝑞</m:t>
                        </m:r>
                      </m:e>
                      <m:sub>
                        <m:sSub>
                          <m:sSubPr>
                            <m:ctrlPr>
                              <a:rPr lang="id-ID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1−2</m:t>
                            </m:r>
                          </m:e>
                          <m:sub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𝑛𝑒𝑡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d-ID" dirty="0" smtClean="0">
                    <a:solidFill>
                      <a:schemeClr val="tx1"/>
                    </a:solidFill>
                  </a:rPr>
                  <a:t>= 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solidFill>
                              <a:schemeClr val="tx1"/>
                            </a:solidFill>
                            <a:latin typeface="Cambria Math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d-ID" dirty="0">
                            <a:solidFill>
                              <a:schemeClr val="tx1"/>
                            </a:solidFill>
                            <a:latin typeface="Calibri"/>
                            <a:cs typeface="Calibri"/>
                          </a:rPr>
                          <m:t>φ</m:t>
                        </m:r>
                      </m:e>
                      <m:sub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dirty="0">
                    <a:solidFill>
                      <a:schemeClr val="tx1"/>
                    </a:solidFill>
                  </a:rPr>
                  <a:t> 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d-ID" dirty="0">
                            <a:solidFill>
                              <a:schemeClr val="tx1"/>
                            </a:solidFill>
                            <a:latin typeface="Calibri"/>
                            <a:cs typeface="Calibri"/>
                          </a:rPr>
                          <m:t>φ</m:t>
                        </m:r>
                      </m:e>
                      <m:sub>
                        <m:r>
                          <a:rPr lang="id-ID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id-ID" i="1" smtClean="0">
                            <a:solidFill>
                              <a:schemeClr val="tx1"/>
                            </a:solidFill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  <a:cs typeface="Calibri"/>
                          </a:rPr>
                          <m:t>𝑑</m:t>
                        </m:r>
                        <m:sSub>
                          <m:sSubPr>
                            <m:ctrlP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  <m:t>𝐴</m:t>
                            </m:r>
                          </m:e>
                          <m:sub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  <m:t>1 </m:t>
                            </m:r>
                          </m:sub>
                        </m:sSub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  <a:cs typeface="Calibri"/>
                          </a:rPr>
                          <m:t>𝑑</m:t>
                        </m:r>
                        <m:sSub>
                          <m:sSubPr>
                            <m:ctrlPr>
                              <a:rPr lang="id-ID" i="1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  <m:t>𝐴</m:t>
                            </m:r>
                          </m:e>
                          <m:sub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  <a:cs typeface="Calibri"/>
                          </a:rPr>
                          <m:t>π</m:t>
                        </m:r>
                        <m:sSup>
                          <m:sSup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  <m:t>𝑟</m:t>
                            </m:r>
                          </m:e>
                          <m:sup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d-ID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d-ID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d-ID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id-ID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d-ID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d-ID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d-ID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id-ID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844824"/>
                <a:ext cx="4320480" cy="1440160"/>
              </a:xfrm>
              <a:prstGeom prst="roundRect">
                <a:avLst/>
              </a:prstGeom>
              <a:blipFill rotWithShape="1">
                <a:blip r:embed="rId3"/>
                <a:stretch>
                  <a:fillRect r="-2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2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76672"/>
                <a:ext cx="8964488" cy="63813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/>
                  <a:t>12  </a:t>
                </a:r>
                <a:r>
                  <a:rPr lang="en-US" dirty="0"/>
                  <a:t>= ?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 = 0,5			</a:t>
                </a:r>
                <a:endParaRPr lang="id-ID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 = </a:t>
                </a:r>
                <a:r>
                  <a:rPr lang="en-US" dirty="0" smtClean="0"/>
                  <a:t>0,5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baseline="-25000" dirty="0"/>
                  <a:t>1  </a:t>
                </a:r>
                <a:r>
                  <a:rPr lang="en-US" dirty="0"/>
                  <a:t>=  A</a:t>
                </a:r>
                <a:r>
                  <a:rPr lang="en-US" baseline="-25000" dirty="0"/>
                  <a:t>2  </a:t>
                </a:r>
                <a:r>
                  <a:rPr lang="en-US" dirty="0"/>
                  <a:t>=  5 x 5 = 25  </a:t>
                </a:r>
                <a:r>
                  <a:rPr lang="id-ID" dirty="0" smtClean="0"/>
                  <a:t>ft</a:t>
                </a:r>
                <a:r>
                  <a:rPr lang="en-US" baseline="30000" dirty="0" smtClean="0"/>
                  <a:t>2  </a:t>
                </a:r>
                <a:r>
                  <a:rPr lang="en-US" dirty="0"/>
                  <a:t>= </a:t>
                </a:r>
                <a:r>
                  <a:rPr lang="en-US" dirty="0" smtClean="0"/>
                  <a:t>A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q</a:t>
                </a:r>
                <a:r>
                  <a:rPr lang="id-ID" baseline="-25000" dirty="0" smtClean="0"/>
                  <a:t>1-2</a:t>
                </a:r>
                <a:r>
                  <a:rPr lang="en-US" baseline="-25000" dirty="0" smtClean="0"/>
                  <a:t> 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id-ID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dirty="0"/>
                  <a:t>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</a:rPr>
                          <m:t> (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d-ID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)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t</a:t>
                </a:r>
                <a:r>
                  <a:rPr lang="en-US" baseline="-25000" dirty="0" smtClean="0"/>
                  <a:t>  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     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1−0,6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0,6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0,06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1−0,08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0,8</m:t>
                            </m:r>
                          </m:den>
                        </m:f>
                      </m:den>
                    </m:f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  </a:t>
                </a:r>
                <a:r>
                  <a:rPr lang="en-US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0,667+16,67+0,25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id-ID" dirty="0"/>
                  <a:t> </a:t>
                </a:r>
                <a:r>
                  <a:rPr lang="id-ID" dirty="0" smtClean="0"/>
                  <a:t>     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17,587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  =  </a:t>
                </a:r>
                <a:r>
                  <a:rPr lang="en-US" dirty="0" smtClean="0"/>
                  <a:t>1,42</a:t>
                </a:r>
                <a:r>
                  <a:rPr lang="id-ID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/>
                          </a:rPr>
                          <m:t>𝑓𝑡</m:t>
                        </m:r>
                      </m:e>
                      <m:sup>
                        <m:r>
                          <a:rPr lang="id-ID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q </a:t>
                </a:r>
                <a:r>
                  <a:rPr lang="en-US" sz="2400" dirty="0"/>
                  <a:t>=  0,1714 x 10 </a:t>
                </a:r>
                <a:r>
                  <a:rPr lang="en-US" sz="2400" baseline="30000" dirty="0"/>
                  <a:t>-8 </a:t>
                </a:r>
                <a:r>
                  <a:rPr lang="en-US" sz="2400" dirty="0"/>
                  <a:t> { (1500)</a:t>
                </a:r>
                <a:r>
                  <a:rPr lang="en-US" sz="2400" baseline="30000" dirty="0"/>
                  <a:t>4  </a:t>
                </a:r>
                <a:r>
                  <a:rPr lang="en-US" sz="2400" dirty="0"/>
                  <a:t>-  ( 1000)</a:t>
                </a:r>
                <a:r>
                  <a:rPr lang="en-US" sz="2400" baseline="30000" dirty="0"/>
                  <a:t>4 </a:t>
                </a:r>
                <a:r>
                  <a:rPr lang="en-US" sz="2400" dirty="0"/>
                  <a:t>} </a:t>
                </a:r>
                <a:r>
                  <a:rPr lang="en-US" sz="2400" dirty="0" smtClean="0"/>
                  <a:t>( </a:t>
                </a:r>
                <a:r>
                  <a:rPr lang="en-US" sz="2400" dirty="0"/>
                  <a:t>1,42) = </a:t>
                </a:r>
                <a:r>
                  <a:rPr lang="en-US" sz="2400" dirty="0" smtClean="0"/>
                  <a:t>9887,6</a:t>
                </a:r>
                <a:r>
                  <a:rPr lang="id-ID" sz="2400" dirty="0" smtClean="0"/>
                  <a:t> Btu/jam</a:t>
                </a:r>
                <a:r>
                  <a:rPr lang="en-US" sz="2400" dirty="0" smtClean="0"/>
                  <a:t> </a:t>
                </a:r>
                <a:endParaRPr lang="id-ID" sz="2400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76672"/>
                <a:ext cx="8964488" cy="6381328"/>
              </a:xfrm>
              <a:blipFill rotWithShape="1">
                <a:blip r:embed="rId2"/>
                <a:stretch>
                  <a:fillRect l="-1156" t="-1433" b="-22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39952" y="548680"/>
                <a:ext cx="4104456" cy="100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Dari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grafik</a:t>
                </a:r>
                <a:r>
                  <a:rPr lang="en-US" sz="2400" dirty="0">
                    <a:solidFill>
                      <a:schemeClr val="tx1"/>
                    </a:solidFill>
                  </a:rPr>
                  <a:t> 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=0,06</a:t>
                </a:r>
                <a:endParaRPr lang="id-ID" sz="2400" dirty="0">
                  <a:solidFill>
                    <a:schemeClr val="tx1"/>
                  </a:solidFill>
                </a:endParaRPr>
              </a:p>
              <a:p>
                <a:pPr algn="ctr"/>
                <a:endParaRPr lang="id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48680"/>
                <a:ext cx="4104456" cy="1008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7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3464"/>
                <a:ext cx="8496944" cy="68407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b)</a:t>
                </a:r>
                <a:r>
                  <a:rPr lang="id-ID" dirty="0" smtClean="0"/>
                  <a:t> 2 bidang saling tegak lurus</a:t>
                </a:r>
                <a:r>
                  <a:rPr lang="en-US" dirty="0" smtClean="0"/>
                  <a:t> 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Ratio </a:t>
                </a:r>
                <a:r>
                  <a:rPr lang="en-US" dirty="0"/>
                  <a:t>: 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 = 1,0                         </a:t>
                </a:r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dirty="0"/>
                  <a:t>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= 1,0</m:t>
                    </m:r>
                  </m:oMath>
                </a14:m>
                <a:endParaRPr lang="id-ID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   </m:t>
                    </m:r>
                  </m:oMath>
                </a14:m>
                <a:r>
                  <a:rPr lang="en-US" dirty="0" smtClean="0"/>
                  <a:t>	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Dari </a:t>
                </a:r>
                <a:r>
                  <a:rPr lang="en-US" dirty="0" err="1"/>
                  <a:t>grafik</a:t>
                </a:r>
                <a:r>
                  <a:rPr lang="en-US" dirty="0"/>
                  <a:t>  → F</a:t>
                </a:r>
                <a:r>
                  <a:rPr lang="en-US" baseline="-25000" dirty="0"/>
                  <a:t>12  </a:t>
                </a:r>
                <a:r>
                  <a:rPr lang="en-US" dirty="0"/>
                  <a:t>= </a:t>
                </a:r>
                <a:r>
                  <a:rPr lang="en-US" dirty="0" smtClean="0"/>
                  <a:t>0,2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/>
                  <a:t>q</a:t>
                </a:r>
                <a:r>
                  <a:rPr lang="id-ID" baseline="-25000" dirty="0"/>
                  <a:t>1-2</a:t>
                </a:r>
                <a:r>
                  <a:rPr lang="en-US" baseline="-25000" dirty="0"/>
                  <a:t> 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id-ID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dirty="0"/>
                  <a:t>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</a:rPr>
                          <m:t> (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d-ID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)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t</a:t>
                </a:r>
                <a:r>
                  <a:rPr lang="id-ID" dirty="0"/>
                  <a:t> </a:t>
                </a:r>
                <a:r>
                  <a:rPr lang="id-ID" dirty="0" smtClean="0"/>
                  <a:t> 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2 </m:t>
                                </m:r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   </m:t>
                        </m:r>
                      </m:den>
                    </m:f>
                  </m:oMath>
                </a14:m>
                <a:r>
                  <a:rPr lang="en-US" dirty="0"/>
                  <a:t>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1 −0,6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0,6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  + 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0,2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1−0,8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0,8</m:t>
                            </m:r>
                          </m:den>
                        </m:f>
                      </m:den>
                    </m:f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0,667 +5+0,25</m:t>
                        </m:r>
                      </m:den>
                    </m:f>
                  </m:oMath>
                </a14:m>
                <a:r>
                  <a:rPr lang="en-US" dirty="0"/>
                  <a:t>            =   </a:t>
                </a:r>
                <a:r>
                  <a:rPr lang="en-US" dirty="0" smtClean="0"/>
                  <a:t>4,225</a:t>
                </a:r>
                <a:r>
                  <a:rPr lang="id-ID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/>
                          </a:rPr>
                          <m:t>𝑓𝑡</m:t>
                        </m:r>
                      </m:e>
                      <m:sup>
                        <m:r>
                          <a:rPr lang="id-ID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q  </a:t>
                </a:r>
                <a:r>
                  <a:rPr lang="en-US" dirty="0"/>
                  <a:t>=  0,1714  x  10</a:t>
                </a:r>
                <a:r>
                  <a:rPr lang="en-US" baseline="30000" dirty="0"/>
                  <a:t> -8 </a:t>
                </a:r>
                <a:r>
                  <a:rPr lang="en-US" dirty="0"/>
                  <a:t>( 4,225 ) { (1500)</a:t>
                </a:r>
                <a:r>
                  <a:rPr lang="en-US" baseline="30000" dirty="0"/>
                  <a:t>4  </a:t>
                </a:r>
                <a:r>
                  <a:rPr lang="en-US" dirty="0"/>
                  <a:t>-  ( 1000)</a:t>
                </a:r>
                <a:r>
                  <a:rPr lang="en-US" baseline="30000" dirty="0"/>
                  <a:t>4 </a:t>
                </a:r>
                <a:r>
                  <a:rPr lang="en-US" dirty="0"/>
                  <a:t>}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 smtClean="0"/>
                  <a:t> </a:t>
                </a:r>
                <a:r>
                  <a:rPr lang="en-US" dirty="0"/>
                  <a:t>=  29.419 , 2  </a:t>
                </a:r>
                <a:r>
                  <a:rPr lang="id-ID" sz="2800" dirty="0"/>
                  <a:t>Btu/jam</a:t>
                </a:r>
                <a:r>
                  <a:rPr lang="en-US" sz="2800" dirty="0"/>
                  <a:t> </a:t>
                </a:r>
                <a:endParaRPr lang="id-ID" sz="2800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3464"/>
                <a:ext cx="8496944" cy="6840760"/>
              </a:xfrm>
              <a:blipFill rotWithShape="1">
                <a:blip r:embed="rId2"/>
                <a:stretch>
                  <a:fillRect l="-1148" t="-1248" b="-1265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692696"/>
            <a:ext cx="2287270" cy="196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err="1"/>
                  <a:t>Bidang</a:t>
                </a:r>
                <a:r>
                  <a:rPr lang="en-US" b="1" dirty="0"/>
                  <a:t>  </a:t>
                </a:r>
                <a:r>
                  <a:rPr lang="en-US" b="1" dirty="0" err="1"/>
                  <a:t>sejajar</a:t>
                </a:r>
                <a:r>
                  <a:rPr lang="en-US" b="1" dirty="0"/>
                  <a:t>  </a:t>
                </a:r>
                <a:r>
                  <a:rPr lang="en-US" b="1" dirty="0" err="1"/>
                  <a:t>tak</a:t>
                </a:r>
                <a:r>
                  <a:rPr lang="en-US" b="1" dirty="0"/>
                  <a:t>  </a:t>
                </a:r>
                <a:r>
                  <a:rPr lang="en-US" b="1" dirty="0" err="1"/>
                  <a:t>berhingga</a:t>
                </a: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/>
                  <a:t>bidang</a:t>
                </a:r>
                <a:r>
                  <a:rPr lang="en-US" dirty="0"/>
                  <a:t>  </a:t>
                </a:r>
                <a:r>
                  <a:rPr lang="en-US" dirty="0" err="1"/>
                  <a:t>sejajar</a:t>
                </a:r>
                <a:r>
                  <a:rPr lang="en-US" dirty="0"/>
                  <a:t>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hingga</a:t>
                </a:r>
                <a:r>
                  <a:rPr lang="en-US" dirty="0"/>
                  <a:t> =  A</a:t>
                </a:r>
                <a:r>
                  <a:rPr lang="en-US" baseline="-25000" dirty="0"/>
                  <a:t>1  </a:t>
                </a:r>
                <a:r>
                  <a:rPr lang="en-US" dirty="0" err="1"/>
                  <a:t>dan</a:t>
                </a:r>
                <a:r>
                  <a:rPr lang="en-US" dirty="0"/>
                  <a:t>  A</a:t>
                </a:r>
                <a:r>
                  <a:rPr lang="en-US" baseline="-25000" dirty="0"/>
                  <a:t>2 , </a:t>
                </a:r>
                <a:r>
                  <a:rPr lang="en-US" dirty="0" err="1"/>
                  <a:t>dan</a:t>
                </a:r>
                <a:r>
                  <a:rPr lang="en-US" dirty="0"/>
                  <a:t> F</a:t>
                </a:r>
                <a:r>
                  <a:rPr lang="en-US" baseline="-25000" dirty="0"/>
                  <a:t>12</a:t>
                </a:r>
                <a:r>
                  <a:rPr lang="en-US" dirty="0"/>
                  <a:t> = 1,0</a:t>
                </a: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/>
                  <a:t>dilihat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gambar</a:t>
                </a:r>
                <a:r>
                  <a:rPr lang="en-US" dirty="0"/>
                  <a:t> 5.6,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err="1"/>
                  <a:t>sbb</a:t>
                </a:r>
                <a:r>
                  <a:rPr lang="en-US" dirty="0"/>
                  <a:t>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→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</a:rPr>
                          <m:t>  (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1  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−  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)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−  1</m:t>
                        </m:r>
                      </m:den>
                    </m:f>
                  </m:oMath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 r="-1481" b="-27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971600" y="4725144"/>
            <a:ext cx="2736304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19256" cy="6336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Bila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dua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silinder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panjang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konsentrik</a:t>
                </a: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:endParaRPr lang="id-ID" dirty="0" smtClean="0"/>
              </a:p>
              <a:p>
                <a:endParaRPr lang="id-ID" dirty="0"/>
              </a:p>
              <a:p>
                <a:endParaRPr lang="id-ID" dirty="0" smtClean="0"/>
              </a:p>
              <a:p>
                <a:endParaRPr lang="id-ID" dirty="0"/>
              </a:p>
              <a:p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en-US" dirty="0" err="1"/>
                  <a:t>pertukaran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antara</a:t>
                </a:r>
                <a:r>
                  <a:rPr lang="en-US" dirty="0"/>
                  <a:t>  2  </a:t>
                </a:r>
                <a:r>
                  <a:rPr lang="en-US" dirty="0" err="1" smtClean="0"/>
                  <a:t>permukaan</a:t>
                </a:r>
                <a:r>
                  <a:rPr lang="en-US" dirty="0" smtClean="0"/>
                  <a:t>  </a:t>
                </a:r>
                <a:r>
                  <a:rPr lang="en-US" dirty="0" err="1"/>
                  <a:t>silinder</a:t>
                </a:r>
                <a:r>
                  <a:rPr lang="en-US" dirty="0"/>
                  <a:t>.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q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( 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1  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−  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)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+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(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−1 )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19256" cy="6336704"/>
              </a:xfrm>
              <a:blipFill rotWithShape="1">
                <a:blip r:embed="rId2"/>
                <a:stretch>
                  <a:fillRect l="-1335" t="-86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818279" cy="340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5536" y="4653136"/>
            <a:ext cx="3240360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2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Bila</a:t>
                </a:r>
                <a:r>
                  <a:rPr lang="en-US" dirty="0"/>
                  <a:t>  </a:t>
                </a:r>
                <a:r>
                  <a:rPr lang="en-US" dirty="0" err="1"/>
                  <a:t>diterapkan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cembung</a:t>
                </a:r>
                <a:r>
                  <a:rPr lang="en-US" dirty="0"/>
                  <a:t>  yang  </a:t>
                </a:r>
                <a:r>
                  <a:rPr lang="en-US" dirty="0" err="1"/>
                  <a:t>dilingkungi</a:t>
                </a:r>
                <a:r>
                  <a:rPr lang="en-US" dirty="0"/>
                  <a:t>  </a:t>
                </a:r>
                <a:r>
                  <a:rPr lang="en-US" dirty="0" err="1"/>
                  <a:t>seluruhnya</a:t>
                </a:r>
                <a:r>
                  <a:rPr lang="en-US" dirty="0"/>
                  <a:t>  </a:t>
                </a:r>
                <a:r>
                  <a:rPr lang="en-US" dirty="0" err="1"/>
                  <a:t>oleh</a:t>
                </a:r>
                <a:r>
                  <a:rPr lang="en-US" dirty="0"/>
                  <a:t>  </a:t>
                </a:r>
                <a:r>
                  <a:rPr lang="en-US" dirty="0" err="1"/>
                  <a:t>permukaan</a:t>
                </a:r>
                <a:r>
                  <a:rPr lang="en-US" dirty="0"/>
                  <a:t>  </a:t>
                </a:r>
                <a:r>
                  <a:rPr lang="en-US" dirty="0" err="1"/>
                  <a:t>cekung</a:t>
                </a:r>
                <a:r>
                  <a:rPr lang="en-US" dirty="0"/>
                  <a:t>  yang  </a:t>
                </a:r>
                <a:r>
                  <a:rPr lang="en-US" dirty="0" err="1"/>
                  <a:t>luas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→ </a:t>
                </a:r>
                <a:r>
                  <a:rPr lang="en-US" dirty="0" smtClean="0"/>
                  <a:t>0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en-US" dirty="0" err="1" smtClean="0"/>
                  <a:t>Hubungan</a:t>
                </a:r>
                <a:r>
                  <a:rPr lang="en-US" dirty="0" smtClean="0"/>
                  <a:t>  </a:t>
                </a:r>
                <a:r>
                  <a:rPr lang="en-US" dirty="0" err="1"/>
                  <a:t>sederhana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q  </a:t>
                </a:r>
                <a:r>
                  <a:rPr lang="en-US" dirty="0"/>
                  <a:t>=  </a:t>
                </a:r>
                <a:r>
                  <a:rPr lang="el-GR" dirty="0" smtClean="0">
                    <a:latin typeface="Calibri"/>
                    <a:cs typeface="Calibri"/>
                  </a:rPr>
                  <a:t>σ</a:t>
                </a:r>
                <a:r>
                  <a:rPr lang="en-US" dirty="0" smtClean="0"/>
                  <a:t>  </a:t>
                </a:r>
                <a:r>
                  <a:rPr lang="en-US" dirty="0"/>
                  <a:t>A</a:t>
                </a:r>
                <a:r>
                  <a:rPr lang="en-US" baseline="-25000" dirty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Calibri"/>
                          </a:rPr>
                          <m:t>ε</m:t>
                        </m:r>
                      </m:e>
                      <m:sub>
                        <m:r>
                          <a:rPr lang="id-ID" b="0" i="1" smtClean="0">
                            <a:latin typeface="Cambria Math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1  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−   </m:t>
                    </m:r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 r="-20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422368" y="4869160"/>
            <a:ext cx="371758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84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5.4 Perisai Radiasi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  </a:t>
            </a:r>
            <a:r>
              <a:rPr lang="en-US" dirty="0" err="1"/>
              <a:t>untuk</a:t>
            </a:r>
            <a:r>
              <a:rPr lang="en-US" dirty="0"/>
              <a:t>   </a:t>
            </a:r>
            <a:r>
              <a:rPr lang="en-US" dirty="0" err="1"/>
              <a:t>memperlambat</a:t>
            </a:r>
            <a:r>
              <a:rPr lang="en-US" dirty="0"/>
              <a:t>   </a:t>
            </a:r>
            <a:r>
              <a:rPr lang="en-US" dirty="0" err="1"/>
              <a:t>perpindahan</a:t>
            </a:r>
            <a:r>
              <a:rPr lang="en-US" dirty="0"/>
              <a:t>   </a:t>
            </a:r>
            <a:r>
              <a:rPr lang="en-US" dirty="0" err="1"/>
              <a:t>panas</a:t>
            </a:r>
            <a:r>
              <a:rPr lang="en-US" dirty="0"/>
              <a:t>   </a:t>
            </a:r>
            <a:r>
              <a:rPr lang="en-US" dirty="0" err="1"/>
              <a:t>menyeluruh</a:t>
            </a:r>
            <a:r>
              <a:rPr lang="en-US" dirty="0"/>
              <a:t>   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dirty="0" smtClean="0"/>
              <a:t>→  </a:t>
            </a:r>
            <a:r>
              <a:rPr lang="en-US" dirty="0" err="1"/>
              <a:t>tidak</a:t>
            </a:r>
            <a:r>
              <a:rPr lang="en-US" dirty="0"/>
              <a:t>   </a:t>
            </a:r>
            <a:r>
              <a:rPr lang="en-US" dirty="0" err="1"/>
              <a:t>menyampaikan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mengambil</a:t>
            </a:r>
            <a:r>
              <a:rPr lang="en-US" dirty="0"/>
              <a:t>   </a:t>
            </a:r>
            <a:r>
              <a:rPr lang="en-US" dirty="0" err="1"/>
              <a:t>panas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smtClean="0"/>
              <a:t>s</a:t>
            </a:r>
            <a:r>
              <a:rPr lang="id-ID" dirty="0" smtClean="0"/>
              <a:t>i</a:t>
            </a:r>
            <a:r>
              <a:rPr lang="en-US" dirty="0" smtClean="0"/>
              <a:t>stem</a:t>
            </a:r>
            <a:r>
              <a:rPr lang="en-US" dirty="0"/>
              <a:t>,  </a:t>
            </a:r>
            <a:r>
              <a:rPr lang="en-US" dirty="0" err="1"/>
              <a:t>tetapi</a:t>
            </a:r>
            <a:r>
              <a:rPr lang="en-US" dirty="0"/>
              <a:t>   </a:t>
            </a:r>
            <a:r>
              <a:rPr lang="en-US" dirty="0" err="1"/>
              <a:t>hanya</a:t>
            </a:r>
            <a:r>
              <a:rPr lang="en-US" dirty="0"/>
              <a:t>   </a:t>
            </a:r>
            <a:r>
              <a:rPr lang="en-US" dirty="0" err="1"/>
              <a:t>menambah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dirty="0" err="1"/>
              <a:t>tahanan</a:t>
            </a:r>
            <a:r>
              <a:rPr lang="en-US" dirty="0"/>
              <a:t> 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lintasan</a:t>
            </a:r>
            <a:r>
              <a:rPr lang="en-US" dirty="0"/>
              <a:t>   </a:t>
            </a:r>
            <a:r>
              <a:rPr lang="en-US" dirty="0" err="1"/>
              <a:t>aliran</a:t>
            </a:r>
            <a:r>
              <a:rPr lang="en-US" dirty="0"/>
              <a:t>  </a:t>
            </a:r>
            <a:r>
              <a:rPr lang="en-US" dirty="0" err="1"/>
              <a:t>panas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714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Gb5-9 </a:t>
            </a:r>
            <a:r>
              <a:rPr lang="en-US" dirty="0"/>
              <a:t>: </a:t>
            </a:r>
            <a:r>
              <a:rPr lang="en-US" dirty="0" err="1"/>
              <a:t>Radiasi</a:t>
            </a:r>
            <a:r>
              <a:rPr lang="en-US" dirty="0"/>
              <a:t>   </a:t>
            </a:r>
            <a:r>
              <a:rPr lang="en-US" dirty="0" err="1"/>
              <a:t>antara</a:t>
            </a:r>
            <a:r>
              <a:rPr lang="en-US" dirty="0"/>
              <a:t>   2  </a:t>
            </a:r>
            <a:r>
              <a:rPr lang="en-US" dirty="0" err="1"/>
              <a:t>bidang</a:t>
            </a:r>
            <a:r>
              <a:rPr lang="en-US" dirty="0"/>
              <a:t>  </a:t>
            </a:r>
            <a:r>
              <a:rPr lang="en-US" dirty="0" err="1"/>
              <a:t>sejajar</a:t>
            </a:r>
            <a:r>
              <a:rPr lang="en-US" dirty="0"/>
              <a:t>   </a:t>
            </a:r>
            <a:r>
              <a:rPr lang="en-US" dirty="0" err="1"/>
              <a:t>tak</a:t>
            </a:r>
            <a:r>
              <a:rPr lang="en-US" dirty="0"/>
              <a:t>  </a:t>
            </a:r>
            <a:r>
              <a:rPr lang="en-US" dirty="0" err="1"/>
              <a:t>berhingga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a) </a:t>
            </a:r>
            <a:r>
              <a:rPr lang="en-US" dirty="0" err="1"/>
              <a:t>perisai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b) </a:t>
            </a:r>
            <a:r>
              <a:rPr lang="en-US" dirty="0" err="1"/>
              <a:t>tanpa</a:t>
            </a:r>
            <a:r>
              <a:rPr lang="en-US" dirty="0"/>
              <a:t>   </a:t>
            </a:r>
            <a:r>
              <a:rPr lang="en-US" dirty="0" err="1"/>
              <a:t>perisai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443388" cy="367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147248" cy="56319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044" y="548680"/>
            <a:ext cx="8825505" cy="12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454" y="1569971"/>
            <a:ext cx="8216661" cy="13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185" y="2780570"/>
            <a:ext cx="8440725" cy="32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300192" y="1380778"/>
            <a:ext cx="0" cy="2552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4288" y="1380778"/>
            <a:ext cx="0" cy="255227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48552" y="1380778"/>
            <a:ext cx="0" cy="25522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65107" y="1641254"/>
            <a:ext cx="216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perisai</a:t>
            </a:r>
            <a:endParaRPr lang="id-ID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20072" y="2780570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50172" y="2411238"/>
            <a:ext cx="605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q/A</a:t>
            </a:r>
            <a:endParaRPr lang="id-ID" dirty="0"/>
          </a:p>
        </p:txBody>
      </p:sp>
      <p:sp>
        <p:nvSpPr>
          <p:cNvPr id="18" name="TextBox 17"/>
          <p:cNvSpPr txBox="1"/>
          <p:nvPr/>
        </p:nvSpPr>
        <p:spPr>
          <a:xfrm>
            <a:off x="6192180" y="398099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9" name="TextBox 18"/>
          <p:cNvSpPr txBox="1"/>
          <p:nvPr/>
        </p:nvSpPr>
        <p:spPr>
          <a:xfrm>
            <a:off x="7038328" y="397541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7840540" y="400411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3820388" y="17177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2415250" y="4182844"/>
            <a:ext cx="59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1/2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4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Jaringan radiasi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/>
              <a:t>5-10 :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radiasi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2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sejajar</a:t>
            </a:r>
            <a:r>
              <a:rPr lang="en-US" sz="2000" dirty="0"/>
              <a:t> yang </a:t>
            </a:r>
            <a:r>
              <a:rPr lang="en-US" sz="2000" dirty="0" err="1"/>
              <a:t>dipisahkan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perisai</a:t>
            </a:r>
            <a:r>
              <a:rPr lang="en-US" sz="2000" dirty="0"/>
              <a:t> </a:t>
            </a:r>
            <a:r>
              <a:rPr lang="en-US" sz="2000" dirty="0" err="1"/>
              <a:t>radiasi</a:t>
            </a:r>
            <a:r>
              <a:rPr lang="en-US" sz="2000" dirty="0"/>
              <a:t> .</a:t>
            </a:r>
            <a:endParaRPr lang="id-ID" sz="2000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2"/>
            <a:ext cx="43924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102" y="3382661"/>
            <a:ext cx="1073428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51720" y="3861048"/>
            <a:ext cx="2520280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547664" y="5445224"/>
            <a:ext cx="5544616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42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d-ID" dirty="0" smtClean="0"/>
              <a:t>2 bidang tidak sejajar</a:t>
            </a:r>
            <a:endParaRPr lang="id-ID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1192668"/>
            <a:ext cx="8379161" cy="566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4533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 baseline="-25000" dirty="0"/>
              <a:t>b1 </a:t>
            </a:r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F</a:t>
            </a:r>
            <a:r>
              <a:rPr lang="en-US" baseline="-25000" dirty="0"/>
              <a:t>12  </a:t>
            </a:r>
            <a:r>
              <a:rPr lang="en-US" dirty="0"/>
              <a:t>=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1 → 2</a:t>
            </a:r>
            <a:endParaRPr lang="id-ID" dirty="0"/>
          </a:p>
          <a:p>
            <a:r>
              <a:rPr lang="en-US" dirty="0"/>
              <a:t>E</a:t>
            </a:r>
            <a:r>
              <a:rPr lang="en-US" baseline="-25000" dirty="0"/>
              <a:t>b2 </a:t>
            </a:r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F</a:t>
            </a:r>
            <a:r>
              <a:rPr lang="en-US" baseline="-25000" dirty="0"/>
              <a:t>21  </a:t>
            </a:r>
            <a:r>
              <a:rPr lang="en-US" dirty="0"/>
              <a:t>=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2 → </a:t>
            </a:r>
            <a:r>
              <a:rPr lang="en-US" dirty="0" smtClean="0"/>
              <a:t>1</a:t>
            </a: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en-US" dirty="0" err="1"/>
              <a:t>Bila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</a:t>
            </a:r>
            <a:r>
              <a:rPr lang="en-US" dirty="0" err="1"/>
              <a:t>semuanya</a:t>
            </a:r>
            <a:r>
              <a:rPr lang="en-US" dirty="0"/>
              <a:t>  </a:t>
            </a:r>
            <a:r>
              <a:rPr lang="en-US" dirty="0" err="1"/>
              <a:t>hitam</a:t>
            </a:r>
            <a:r>
              <a:rPr lang="en-US" dirty="0"/>
              <a:t> , </a:t>
            </a:r>
            <a:r>
              <a:rPr lang="en-US" dirty="0" err="1"/>
              <a:t>seluruh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yang  </a:t>
            </a:r>
            <a:r>
              <a:rPr lang="en-US" dirty="0" err="1"/>
              <a:t>menimpanya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  </a:t>
            </a:r>
            <a:r>
              <a:rPr lang="en-US" dirty="0" err="1"/>
              <a:t>diserap</a:t>
            </a:r>
            <a:r>
              <a:rPr lang="en-US" dirty="0"/>
              <a:t> , </a:t>
            </a:r>
            <a:r>
              <a:rPr lang="id-ID" smtClean="0"/>
              <a:t>sehingga pertukaran </a:t>
            </a:r>
            <a:r>
              <a:rPr lang="en-US" dirty="0" err="1" smtClean="0"/>
              <a:t>energi</a:t>
            </a:r>
            <a:r>
              <a:rPr lang="en-US" dirty="0" smtClean="0"/>
              <a:t>  </a:t>
            </a:r>
            <a:r>
              <a:rPr lang="en-US" dirty="0" err="1"/>
              <a:t>netto</a:t>
            </a:r>
            <a:r>
              <a:rPr lang="en-US" dirty="0"/>
              <a:t>  :</a:t>
            </a:r>
            <a:endParaRPr lang="id-ID" dirty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baseline="-25000" dirty="0" smtClean="0"/>
              <a:t>b1 </a:t>
            </a:r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F</a:t>
            </a:r>
            <a:r>
              <a:rPr lang="en-US" baseline="-25000" dirty="0"/>
              <a:t>12  </a:t>
            </a:r>
            <a:r>
              <a:rPr lang="en-US" dirty="0"/>
              <a:t>−  E</a:t>
            </a:r>
            <a:r>
              <a:rPr lang="en-US" baseline="-25000" dirty="0"/>
              <a:t>b2 </a:t>
            </a:r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F</a:t>
            </a:r>
            <a:r>
              <a:rPr lang="en-US" baseline="-25000" dirty="0"/>
              <a:t>21   </a:t>
            </a:r>
            <a:r>
              <a:rPr lang="en-US" dirty="0"/>
              <a:t> =  φ</a:t>
            </a:r>
            <a:r>
              <a:rPr lang="en-US" baseline="-25000" dirty="0"/>
              <a:t>1 −2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temperatur</a:t>
            </a:r>
            <a:r>
              <a:rPr lang="en-US" dirty="0" smtClean="0"/>
              <a:t>  </a:t>
            </a:r>
            <a:r>
              <a:rPr lang="en-US" dirty="0" err="1"/>
              <a:t>permukaan</a:t>
            </a:r>
            <a:r>
              <a:rPr lang="en-US" dirty="0"/>
              <a:t>  yang  </a:t>
            </a:r>
            <a:r>
              <a:rPr lang="en-US" dirty="0" err="1" smtClean="0"/>
              <a:t>sama</a:t>
            </a:r>
            <a:r>
              <a:rPr lang="id-ID" dirty="0" smtClean="0"/>
              <a:t>, tidak terjadi pertukaran energi, sehingga </a:t>
            </a:r>
            <a:r>
              <a:rPr lang="en-US" dirty="0" smtClean="0"/>
              <a:t> </a:t>
            </a:r>
            <a:r>
              <a:rPr lang="en-US" dirty="0"/>
              <a:t>→  φ</a:t>
            </a:r>
            <a:r>
              <a:rPr lang="en-US" baseline="-25000" dirty="0"/>
              <a:t>1 −2   </a:t>
            </a:r>
            <a:r>
              <a:rPr lang="en-US" dirty="0"/>
              <a:t>= 0</a:t>
            </a:r>
            <a:endParaRPr lang="id-ID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→ E</a:t>
            </a:r>
            <a:r>
              <a:rPr lang="en-US" baseline="-25000" dirty="0"/>
              <a:t>b1 </a:t>
            </a:r>
            <a:r>
              <a:rPr lang="en-US" dirty="0"/>
              <a:t>= </a:t>
            </a:r>
            <a:r>
              <a:rPr lang="en-US" dirty="0" smtClean="0"/>
              <a:t>E</a:t>
            </a:r>
            <a:r>
              <a:rPr lang="en-US" baseline="-25000" dirty="0" smtClean="0"/>
              <a:t>b2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smtClean="0"/>
              <a:t>→ A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12  </a:t>
            </a:r>
            <a:r>
              <a:rPr lang="en-US" sz="2800" dirty="0" smtClean="0"/>
              <a:t>= A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21    </a:t>
            </a:r>
            <a:r>
              <a:rPr lang="en-US" sz="2800" dirty="0" smtClean="0"/>
              <a:t>→  A</a:t>
            </a:r>
            <a:r>
              <a:rPr lang="en-US" sz="2800" baseline="-25000" dirty="0" smtClean="0"/>
              <a:t>m 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mn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=  A</a:t>
            </a:r>
            <a:r>
              <a:rPr lang="en-US" sz="2800" baseline="-25000" dirty="0" smtClean="0"/>
              <a:t>n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nm</a:t>
            </a:r>
            <a:r>
              <a:rPr lang="en-US" sz="2800" baseline="-25000" dirty="0" smtClean="0"/>
              <a:t>   </a:t>
            </a:r>
            <a:endParaRPr lang="id-ID" sz="2800" baseline="-25000" dirty="0" smtClean="0"/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Resiprositas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0" indent="0">
              <a:buNone/>
            </a:pP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φ</a:t>
            </a:r>
            <a:r>
              <a:rPr lang="en-US" baseline="-25000" dirty="0"/>
              <a:t> 1−2 </a:t>
            </a:r>
            <a:r>
              <a:rPr lang="en-US" dirty="0"/>
              <a:t> =  A</a:t>
            </a:r>
            <a:r>
              <a:rPr lang="en-US" baseline="-25000" dirty="0"/>
              <a:t>1  </a:t>
            </a:r>
            <a:r>
              <a:rPr lang="en-US" dirty="0"/>
              <a:t>F</a:t>
            </a:r>
            <a:r>
              <a:rPr lang="en-US" baseline="-25000" dirty="0"/>
              <a:t>12</a:t>
            </a:r>
            <a:r>
              <a:rPr lang="en-US" dirty="0"/>
              <a:t> ( E</a:t>
            </a:r>
            <a:r>
              <a:rPr lang="en-US" baseline="-25000" dirty="0"/>
              <a:t>b1  −  </a:t>
            </a:r>
            <a:r>
              <a:rPr lang="en-US" dirty="0"/>
              <a:t>E</a:t>
            </a:r>
            <a:r>
              <a:rPr lang="en-US" baseline="-25000" dirty="0"/>
              <a:t>b2 </a:t>
            </a:r>
            <a:r>
              <a:rPr lang="en-US" dirty="0"/>
              <a:t>)  =  A</a:t>
            </a:r>
            <a:r>
              <a:rPr lang="en-US" baseline="-25000" dirty="0"/>
              <a:t>2 </a:t>
            </a:r>
            <a:r>
              <a:rPr lang="en-US" dirty="0"/>
              <a:t>F</a:t>
            </a:r>
            <a:r>
              <a:rPr lang="en-US" baseline="-25000" dirty="0"/>
              <a:t>21 </a:t>
            </a:r>
            <a:r>
              <a:rPr lang="en-US" dirty="0"/>
              <a:t>( E</a:t>
            </a:r>
            <a:r>
              <a:rPr lang="en-US" baseline="-25000" dirty="0"/>
              <a:t>b1 </a:t>
            </a:r>
            <a:r>
              <a:rPr lang="en-US" dirty="0"/>
              <a:t>– E</a:t>
            </a:r>
            <a:r>
              <a:rPr lang="en-US" baseline="-25000" dirty="0"/>
              <a:t>b2 </a:t>
            </a:r>
            <a:r>
              <a:rPr lang="en-US" dirty="0"/>
              <a:t>)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Rounded Rectangle 1"/>
          <p:cNvSpPr/>
          <p:nvPr/>
        </p:nvSpPr>
        <p:spPr>
          <a:xfrm>
            <a:off x="3419872" y="4870508"/>
            <a:ext cx="288032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251520" y="6277788"/>
            <a:ext cx="6408712" cy="548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01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07383"/>
              </p:ext>
            </p:extLst>
          </p:nvPr>
        </p:nvGraphicFramePr>
        <p:xfrm>
          <a:off x="-612576" y="980728"/>
          <a:ext cx="9959264" cy="454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7" name="Document" r:id="rId4" imgW="7379334" imgH="3367490" progId="Word.Document.12">
                  <p:embed/>
                </p:oleObj>
              </mc:Choice>
              <mc:Fallback>
                <p:oleObj name="Document" r:id="rId4" imgW="7379334" imgH="336749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576" y="980728"/>
                        <a:ext cx="9959264" cy="4544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7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607491"/>
              </p:ext>
            </p:extLst>
          </p:nvPr>
        </p:nvGraphicFramePr>
        <p:xfrm>
          <a:off x="265200" y="764704"/>
          <a:ext cx="8875505" cy="583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Document" r:id="rId4" imgW="6420153" imgH="4220885" progId="Word.Document.12">
                  <p:embed/>
                </p:oleObj>
              </mc:Choice>
              <mc:Fallback>
                <p:oleObj name="Document" r:id="rId4" imgW="6420153" imgH="42208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00" y="764704"/>
                        <a:ext cx="8875505" cy="5835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9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196240"/>
              </p:ext>
            </p:extLst>
          </p:nvPr>
        </p:nvGraphicFramePr>
        <p:xfrm>
          <a:off x="213947" y="231776"/>
          <a:ext cx="8508023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9" name="Document" r:id="rId4" imgW="5871717" imgH="3727674" progId="Word.Document.12">
                  <p:embed/>
                </p:oleObj>
              </mc:Choice>
              <mc:Fallback>
                <p:oleObj name="Document" r:id="rId4" imgW="5871717" imgH="372767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7" y="231776"/>
                        <a:ext cx="8508023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5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11016" y="304800"/>
          <a:ext cx="8835474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3" name="Document" r:id="rId4" imgW="9410667" imgH="5843777" progId="Word.Document.12">
                  <p:embed/>
                </p:oleObj>
              </mc:Choice>
              <mc:Fallback>
                <p:oleObj name="Document" r:id="rId4" imgW="9410667" imgH="58437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6" y="304800"/>
                        <a:ext cx="8835474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4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13947" y="160337"/>
          <a:ext cx="8226669" cy="658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7" name="Document" r:id="rId4" imgW="6451275" imgH="4719239" progId="Word.Document.12">
                  <p:embed/>
                </p:oleObj>
              </mc:Choice>
              <mc:Fallback>
                <p:oleObj name="Document" r:id="rId4" imgW="6451275" imgH="471923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7" y="160337"/>
                        <a:ext cx="8226669" cy="658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4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11015" y="304800"/>
          <a:ext cx="7737231" cy="635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1" name="Document" r:id="rId4" imgW="5722838" imgH="4308745" progId="Word.Document.12">
                  <p:embed/>
                </p:oleObj>
              </mc:Choice>
              <mc:Fallback>
                <p:oleObj name="Document" r:id="rId4" imgW="5722838" imgH="43087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304800"/>
                        <a:ext cx="7737231" cy="6350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8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11016" y="239712"/>
          <a:ext cx="7385538" cy="64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5" name="Document" r:id="rId4" imgW="6476407" imgH="5144136" progId="Word.Document.12">
                  <p:embed/>
                </p:oleObj>
              </mc:Choice>
              <mc:Fallback>
                <p:oleObj name="Document" r:id="rId4" imgW="6476407" imgH="514413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6" y="239712"/>
                        <a:ext cx="7385538" cy="64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5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1016" y="457200"/>
          <a:ext cx="862845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9" name="Document" r:id="rId4" imgW="6336773" imgH="3646914" progId="Word.Document.12">
                  <p:embed/>
                </p:oleObj>
              </mc:Choice>
              <mc:Fallback>
                <p:oleObj name="Document" r:id="rId4" imgW="6336773" imgH="364691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6" y="457200"/>
                        <a:ext cx="8628453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3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-492369" y="304800"/>
          <a:ext cx="91594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3" name="Document" r:id="rId4" imgW="6333037" imgH="3102830" progId="Word.Document.12">
                  <p:embed/>
                </p:oleObj>
              </mc:Choice>
              <mc:Fallback>
                <p:oleObj name="Document" r:id="rId4" imgW="6333037" imgH="31028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2369" y="304800"/>
                        <a:ext cx="91594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40677" y="304800"/>
          <a:ext cx="7956961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7" name="Document" r:id="rId4" imgW="5585715" imgH="3592902" progId="Word.Document.12">
                  <p:embed/>
                </p:oleObj>
              </mc:Choice>
              <mc:Fallback>
                <p:oleObj name="Document" r:id="rId4" imgW="5585715" imgH="359290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7" y="304800"/>
                        <a:ext cx="7956961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1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faktor</a:t>
            </a:r>
            <a:r>
              <a:rPr lang="en-US" dirty="0"/>
              <a:t>  </a:t>
            </a:r>
            <a:r>
              <a:rPr lang="en-US" dirty="0" err="1"/>
              <a:t>bentuk</a:t>
            </a:r>
            <a:r>
              <a:rPr lang="en-US" dirty="0"/>
              <a:t>  , </a:t>
            </a:r>
            <a:r>
              <a:rPr lang="en-US" dirty="0" err="1"/>
              <a:t>bermacam</a:t>
            </a:r>
            <a:r>
              <a:rPr lang="en-US" dirty="0"/>
              <a:t> – </a:t>
            </a:r>
            <a:r>
              <a:rPr lang="en-US" dirty="0" err="1"/>
              <a:t>macam</a:t>
            </a:r>
            <a:r>
              <a:rPr lang="en-US" dirty="0"/>
              <a:t>  </a:t>
            </a:r>
            <a:r>
              <a:rPr lang="en-US" dirty="0" err="1" smtClean="0"/>
              <a:t>geometri</a:t>
            </a:r>
            <a:r>
              <a:rPr lang="id-ID" dirty="0" smtClean="0"/>
              <a:t>k</a:t>
            </a:r>
            <a:r>
              <a:rPr lang="en-US" dirty="0" smtClean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dilihat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dirty="0"/>
              <a:t>Holman  = Fig  8 – 12  s/d  8 – 16    </a:t>
            </a: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Kreith</a:t>
            </a:r>
            <a:r>
              <a:rPr lang="en-US" dirty="0" smtClean="0"/>
              <a:t> </a:t>
            </a:r>
            <a:r>
              <a:rPr lang="en-US" dirty="0"/>
              <a:t>= Fig  5 – 20  s/d  5 – 22</a:t>
            </a:r>
            <a:endParaRPr lang="id-ID" dirty="0"/>
          </a:p>
          <a:p>
            <a:endParaRPr lang="id-ID" dirty="0"/>
          </a:p>
        </p:txBody>
      </p:sp>
      <p:sp>
        <p:nvSpPr>
          <p:cNvPr id="2" name="Rounded Rectangle 1"/>
          <p:cNvSpPr/>
          <p:nvPr/>
        </p:nvSpPr>
        <p:spPr>
          <a:xfrm>
            <a:off x="2083252" y="3195088"/>
            <a:ext cx="316835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5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-351692" y="381000"/>
          <a:ext cx="8870006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1" name="Document" r:id="rId4" imgW="5916375" imgH="2150052" progId="Word.Document.12">
                  <p:embed/>
                </p:oleObj>
              </mc:Choice>
              <mc:Fallback>
                <p:oleObj name="Document" r:id="rId4" imgW="5916375" imgH="21500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1692" y="381000"/>
                        <a:ext cx="8870006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9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01210"/>
              </p:ext>
            </p:extLst>
          </p:nvPr>
        </p:nvGraphicFramePr>
        <p:xfrm>
          <a:off x="179512" y="1104342"/>
          <a:ext cx="9750425" cy="57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1" name="Document" r:id="rId4" imgW="9416918" imgH="5574273" progId="Word.Document.12">
                  <p:embed/>
                </p:oleObj>
              </mc:Choice>
              <mc:Fallback>
                <p:oleObj name="Document" r:id="rId4" imgW="9416918" imgH="557427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04342"/>
                        <a:ext cx="9750425" cy="577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d-ID" sz="3600" dirty="0" smtClean="0"/>
              <a:t>Hubungan antara berbagai faktor bentuk</a:t>
            </a:r>
            <a:endParaRPr lang="id-ID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3923928" y="5877272"/>
            <a:ext cx="338437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4211960" y="2276872"/>
            <a:ext cx="252028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23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diartikan</a:t>
            </a:r>
            <a:r>
              <a:rPr lang="en-US" dirty="0"/>
              <a:t> : </a:t>
            </a: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Radiasi</a:t>
            </a:r>
            <a:r>
              <a:rPr lang="en-US" dirty="0" smtClean="0"/>
              <a:t>  </a:t>
            </a:r>
            <a:r>
              <a:rPr lang="en-US" dirty="0"/>
              <a:t>total  yang  </a:t>
            </a:r>
            <a:r>
              <a:rPr lang="en-US" dirty="0" err="1"/>
              <a:t>mencapai</a:t>
            </a:r>
            <a:r>
              <a:rPr lang="en-US" dirty="0"/>
              <a:t>  </a:t>
            </a:r>
            <a:r>
              <a:rPr lang="en-US" dirty="0" err="1"/>
              <a:t>permukaaan</a:t>
            </a:r>
            <a:r>
              <a:rPr lang="en-US" dirty="0"/>
              <a:t>  3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jumlah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permukaan</a:t>
            </a:r>
            <a:r>
              <a:rPr lang="en-US" dirty="0"/>
              <a:t>  1  </a:t>
            </a:r>
            <a:r>
              <a:rPr lang="en-US" dirty="0" err="1"/>
              <a:t>dan</a:t>
            </a:r>
            <a:r>
              <a:rPr lang="en-US" dirty="0"/>
              <a:t>  2.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0722" y="2420888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err="1" smtClean="0"/>
                  <a:t>Perpindahan</a:t>
                </a:r>
                <a:r>
                  <a:rPr lang="en-US" dirty="0" smtClean="0"/>
                  <a:t>  </a:t>
                </a:r>
                <a:r>
                  <a:rPr lang="en-US" dirty="0" err="1"/>
                  <a:t>Panas</a:t>
                </a:r>
                <a:r>
                  <a:rPr lang="en-US" dirty="0"/>
                  <a:t>   </a:t>
                </a:r>
                <a:r>
                  <a:rPr lang="en-US" dirty="0" err="1"/>
                  <a:t>antara</a:t>
                </a:r>
                <a:r>
                  <a:rPr lang="en-US" dirty="0"/>
                  <a:t>  </a:t>
                </a:r>
                <a:r>
                  <a:rPr lang="en-US" dirty="0" err="1"/>
                  <a:t>benda</a:t>
                </a:r>
                <a:r>
                  <a:rPr lang="en-US" dirty="0"/>
                  <a:t>  </a:t>
                </a:r>
                <a:r>
                  <a:rPr lang="en-US" dirty="0" err="1"/>
                  <a:t>hitam</a:t>
                </a:r>
                <a:r>
                  <a:rPr lang="en-US" dirty="0"/>
                  <a:t>.</a:t>
                </a:r>
                <a:endParaRPr lang="id-ID" dirty="0"/>
              </a:p>
              <a:p>
                <a:r>
                  <a:rPr lang="en-US" dirty="0" err="1"/>
                  <a:t>Dua</a:t>
                </a:r>
                <a:r>
                  <a:rPr lang="en-US" dirty="0"/>
                  <a:t>  plat  </a:t>
                </a:r>
                <a:r>
                  <a:rPr lang="en-US" dirty="0" err="1"/>
                  <a:t>hitam</a:t>
                </a:r>
                <a:r>
                  <a:rPr lang="en-US" dirty="0"/>
                  <a:t>  </a:t>
                </a:r>
                <a:r>
                  <a:rPr lang="en-US" dirty="0" err="1"/>
                  <a:t>sejajar</a:t>
                </a:r>
                <a:r>
                  <a:rPr lang="en-US" dirty="0"/>
                  <a:t>  </a:t>
                </a:r>
                <a:r>
                  <a:rPr lang="en-US" dirty="0" err="1"/>
                  <a:t>ukuran</a:t>
                </a:r>
                <a:r>
                  <a:rPr lang="en-US" dirty="0"/>
                  <a:t>  0,5 x  1,0 m  </a:t>
                </a:r>
                <a:r>
                  <a:rPr lang="en-US" dirty="0" err="1"/>
                  <a:t>terpisah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</a:t>
                </a:r>
                <a:r>
                  <a:rPr lang="en-US" dirty="0" err="1"/>
                  <a:t>jarak</a:t>
                </a:r>
                <a:r>
                  <a:rPr lang="en-US" dirty="0"/>
                  <a:t>  0,5 m.  Salah  </a:t>
                </a:r>
                <a:r>
                  <a:rPr lang="en-US" dirty="0" err="1"/>
                  <a:t>satu</a:t>
                </a:r>
                <a:r>
                  <a:rPr lang="en-US" dirty="0"/>
                  <a:t>  plat  </a:t>
                </a:r>
                <a:r>
                  <a:rPr lang="en-US" dirty="0" err="1"/>
                  <a:t>dipelihara</a:t>
                </a:r>
                <a:r>
                  <a:rPr lang="en-US" dirty="0"/>
                  <a:t>  </a:t>
                </a:r>
                <a:r>
                  <a:rPr lang="en-US" dirty="0" err="1"/>
                  <a:t>pada</a:t>
                </a:r>
                <a:r>
                  <a:rPr lang="en-US" dirty="0"/>
                  <a:t>  </a:t>
                </a:r>
                <a:r>
                  <a:rPr lang="en-US" dirty="0" err="1"/>
                  <a:t>suhu</a:t>
                </a:r>
                <a:r>
                  <a:rPr lang="en-US" dirty="0"/>
                  <a:t>  1000°C  </a:t>
                </a:r>
                <a:r>
                  <a:rPr lang="en-US" dirty="0" err="1"/>
                  <a:t>dan</a:t>
                </a:r>
                <a:r>
                  <a:rPr lang="en-US" dirty="0"/>
                  <a:t>   yang  </a:t>
                </a:r>
                <a:r>
                  <a:rPr lang="en-US" dirty="0" err="1"/>
                  <a:t>satu</a:t>
                </a:r>
                <a:r>
                  <a:rPr lang="en-US" dirty="0"/>
                  <a:t>  </a:t>
                </a:r>
                <a:r>
                  <a:rPr lang="en-US" dirty="0" err="1"/>
                  <a:t>lagi</a:t>
                </a:r>
                <a:r>
                  <a:rPr lang="en-US" dirty="0"/>
                  <a:t>  500 °C .</a:t>
                </a:r>
                <a:endParaRPr lang="id-ID" dirty="0"/>
              </a:p>
              <a:p>
                <a:r>
                  <a:rPr lang="en-US" dirty="0" err="1" smtClean="0"/>
                  <a:t>Berapa</a:t>
                </a:r>
                <a:r>
                  <a:rPr lang="en-US" dirty="0" smtClean="0"/>
                  <a:t>  </a:t>
                </a:r>
                <a:r>
                  <a:rPr lang="en-US" dirty="0" err="1"/>
                  <a:t>pertukaran</a:t>
                </a:r>
                <a:r>
                  <a:rPr lang="en-US" dirty="0"/>
                  <a:t>  </a:t>
                </a:r>
                <a:r>
                  <a:rPr lang="en-US" dirty="0" err="1"/>
                  <a:t>kalor</a:t>
                </a:r>
                <a:r>
                  <a:rPr lang="en-US" dirty="0"/>
                  <a:t>  </a:t>
                </a:r>
                <a:r>
                  <a:rPr lang="en-US" dirty="0" err="1"/>
                  <a:t>radiasi</a:t>
                </a:r>
                <a:r>
                  <a:rPr lang="en-US" dirty="0"/>
                  <a:t>  </a:t>
                </a:r>
                <a:r>
                  <a:rPr lang="en-US" dirty="0" err="1"/>
                  <a:t>antara</a:t>
                </a:r>
                <a:r>
                  <a:rPr lang="en-US" dirty="0"/>
                  <a:t>  </a:t>
                </a:r>
                <a:r>
                  <a:rPr lang="en-US" dirty="0" err="1"/>
                  <a:t>kedua</a:t>
                </a:r>
                <a:r>
                  <a:rPr lang="en-US" dirty="0"/>
                  <a:t>  plat  </a:t>
                </a:r>
                <a:r>
                  <a:rPr lang="en-US" dirty="0" err="1"/>
                  <a:t>tersebut</a:t>
                </a:r>
                <a:r>
                  <a:rPr lang="en-US" dirty="0"/>
                  <a:t> ?</a:t>
                </a:r>
                <a:endParaRPr lang="id-ID" dirty="0"/>
              </a:p>
              <a:p>
                <a:r>
                  <a:rPr lang="en-US" dirty="0" err="1"/>
                  <a:t>Penyelesaian</a:t>
                </a:r>
                <a:r>
                  <a:rPr lang="en-US" dirty="0"/>
                  <a:t>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0,5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dirty="0"/>
                  <a:t>  =  1,0	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1,0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 =  2,0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83" r="-593" b="-763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1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82296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Dari </a:t>
                </a:r>
                <a:r>
                  <a:rPr lang="en-US" dirty="0" err="1"/>
                  <a:t>gambar</a:t>
                </a:r>
                <a:r>
                  <a:rPr lang="en-US" dirty="0"/>
                  <a:t> Fig 8.12 (Holman) : 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d</a:t>
                </a:r>
                <a:r>
                  <a:rPr lang="id-ID" dirty="0" smtClean="0"/>
                  <a:t>i</a:t>
                </a:r>
                <a:r>
                  <a:rPr lang="en-US" dirty="0" err="1" smtClean="0"/>
                  <a:t>peroleh</a:t>
                </a:r>
                <a:r>
                  <a:rPr lang="en-US" dirty="0" smtClean="0"/>
                  <a:t> </a:t>
                </a:r>
                <a:r>
                  <a:rPr lang="en-US" dirty="0"/>
                  <a:t>F</a:t>
                </a:r>
                <a:r>
                  <a:rPr lang="en-US" baseline="-25000" dirty="0"/>
                  <a:t>12</a:t>
                </a:r>
                <a:r>
                  <a:rPr lang="en-US" dirty="0"/>
                  <a:t>	 = 0.285</a:t>
                </a:r>
                <a:endParaRPr lang="id-ID" dirty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Perpindahan</a:t>
                </a:r>
                <a:r>
                  <a:rPr lang="en-US" dirty="0" smtClean="0"/>
                  <a:t>  </a:t>
                </a:r>
                <a:r>
                  <a:rPr lang="en-US" dirty="0" err="1"/>
                  <a:t>kalor</a:t>
                </a:r>
                <a:r>
                  <a:rPr lang="en-US" dirty="0"/>
                  <a:t>   :</a:t>
                </a:r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q  </a:t>
                </a:r>
                <a:r>
                  <a:rPr lang="en-US" dirty="0"/>
                  <a:t>=  A</a:t>
                </a:r>
                <a:r>
                  <a:rPr lang="en-US" baseline="-25000" dirty="0"/>
                  <a:t>1 </a:t>
                </a:r>
                <a:r>
                  <a:rPr lang="en-US" dirty="0"/>
                  <a:t>F</a:t>
                </a:r>
                <a:r>
                  <a:rPr lang="en-US" baseline="-25000" dirty="0"/>
                  <a:t>12 </a:t>
                </a:r>
                <a:r>
                  <a:rPr lang="en-US" dirty="0"/>
                  <a:t> ( E</a:t>
                </a:r>
                <a:r>
                  <a:rPr lang="en-US" baseline="-25000" dirty="0"/>
                  <a:t>b1 </a:t>
                </a:r>
                <a:r>
                  <a:rPr lang="en-US" dirty="0"/>
                  <a:t> −  E</a:t>
                </a:r>
                <a:r>
                  <a:rPr lang="en-US" baseline="-25000" dirty="0"/>
                  <a:t>b2 </a:t>
                </a:r>
                <a:r>
                  <a:rPr lang="en-US" dirty="0"/>
                  <a:t>)  =   σ  A</a:t>
                </a:r>
                <a:r>
                  <a:rPr lang="en-US" baseline="-25000" dirty="0"/>
                  <a:t>1 </a:t>
                </a:r>
                <a:r>
                  <a:rPr lang="en-US" dirty="0"/>
                  <a:t>F</a:t>
                </a:r>
                <a:r>
                  <a:rPr lang="en-US" baseline="-25000" dirty="0"/>
                  <a:t>12 </a:t>
                </a:r>
                <a:r>
                  <a:rPr lang="en-US" dirty="0"/>
                  <a:t> (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−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q  </a:t>
                </a:r>
                <a:r>
                  <a:rPr lang="en-US" dirty="0"/>
                  <a:t>=  </a:t>
                </a:r>
                <a:r>
                  <a:rPr lang="en-US" dirty="0" smtClean="0"/>
                  <a:t>σ  </a:t>
                </a:r>
                <a:r>
                  <a:rPr lang="en-US" dirty="0"/>
                  <a:t>A</a:t>
                </a:r>
                <a:r>
                  <a:rPr lang="en-US" baseline="-25000" dirty="0"/>
                  <a:t>1 </a:t>
                </a:r>
                <a:r>
                  <a:rPr lang="en-US" dirty="0"/>
                  <a:t>F</a:t>
                </a:r>
                <a:r>
                  <a:rPr lang="en-US" baseline="-25000" dirty="0"/>
                  <a:t>12 </a:t>
                </a:r>
                <a:r>
                  <a:rPr lang="en-US" dirty="0"/>
                  <a:t> (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−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)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</a:t>
                </a:r>
                <a:r>
                  <a:rPr lang="en-US" dirty="0" smtClean="0"/>
                  <a:t> </a:t>
                </a:r>
                <a:r>
                  <a:rPr lang="en-US" dirty="0"/>
                  <a:t>=  ( 5,669 x 10</a:t>
                </a:r>
                <a:r>
                  <a:rPr lang="en-US" baseline="30000" dirty="0"/>
                  <a:t>-8  </a:t>
                </a:r>
                <a:r>
                  <a:rPr lang="en-US" dirty="0"/>
                  <a:t>) (0,5) (0,285) ( 1373</a:t>
                </a:r>
                <a:r>
                  <a:rPr lang="en-US" baseline="30000" dirty="0"/>
                  <a:t>4  </a:t>
                </a:r>
                <a:r>
                  <a:rPr lang="en-US" dirty="0"/>
                  <a:t>− 773</a:t>
                </a:r>
                <a:r>
                  <a:rPr lang="en-US" baseline="30000" dirty="0"/>
                  <a:t>4  </a:t>
                </a:r>
                <a:r>
                  <a:rPr lang="en-US" dirty="0" smtClean="0"/>
                  <a:t>)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</a:t>
                </a:r>
                <a:r>
                  <a:rPr lang="en-US" dirty="0" smtClean="0"/>
                  <a:t>  </a:t>
                </a:r>
                <a:r>
                  <a:rPr lang="en-US" dirty="0"/>
                  <a:t>=  18,73 </a:t>
                </a:r>
                <a:r>
                  <a:rPr lang="en-US" dirty="0" smtClean="0"/>
                  <a:t>k</a:t>
                </a:r>
                <a:r>
                  <a:rPr lang="id-ID" dirty="0" smtClean="0"/>
                  <a:t>W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229600" cy="4389120"/>
              </a:xfrm>
              <a:blipFill rotWithShape="1">
                <a:blip r:embed="rId2"/>
                <a:stretch>
                  <a:fillRect l="-1259" t="-1111" b="-123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95536" y="3501008"/>
            <a:ext cx="669674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99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5.3.Perpindahan   </a:t>
            </a:r>
            <a:r>
              <a:rPr lang="en-US" b="1" dirty="0" err="1"/>
              <a:t>panas</a:t>
            </a:r>
            <a:r>
              <a:rPr lang="en-US" b="1" dirty="0"/>
              <a:t>  </a:t>
            </a:r>
            <a:r>
              <a:rPr lang="en-US" b="1" dirty="0" err="1"/>
              <a:t>antara</a:t>
            </a:r>
            <a:r>
              <a:rPr lang="en-US" b="1" dirty="0"/>
              <a:t>  </a:t>
            </a:r>
            <a:r>
              <a:rPr lang="en-US" b="1" dirty="0" err="1"/>
              <a:t>benda</a:t>
            </a:r>
            <a:r>
              <a:rPr lang="en-US" b="1" dirty="0"/>
              <a:t>  </a:t>
            </a:r>
            <a:r>
              <a:rPr lang="en-US" b="1" dirty="0" err="1"/>
              <a:t>tak</a:t>
            </a:r>
            <a:r>
              <a:rPr lang="en-US" b="1" dirty="0"/>
              <a:t>  </a:t>
            </a:r>
            <a:r>
              <a:rPr lang="en-US" b="1" dirty="0" err="1"/>
              <a:t>hitam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Benda  </a:t>
            </a:r>
            <a:r>
              <a:rPr lang="en-US" dirty="0" err="1"/>
              <a:t>hitam</a:t>
            </a:r>
            <a:r>
              <a:rPr lang="en-US" dirty="0"/>
              <a:t>	→ 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radiasi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 </a:t>
            </a:r>
            <a:r>
              <a:rPr lang="en-US" dirty="0" err="1"/>
              <a:t>diserap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Benda  </a:t>
            </a:r>
            <a:r>
              <a:rPr lang="en-US" dirty="0" err="1"/>
              <a:t>tak</a:t>
            </a:r>
            <a:r>
              <a:rPr lang="en-US" dirty="0"/>
              <a:t>  </a:t>
            </a:r>
            <a:r>
              <a:rPr lang="en-US" dirty="0" err="1"/>
              <a:t>hitam</a:t>
            </a:r>
            <a:r>
              <a:rPr lang="en-US" dirty="0"/>
              <a:t>  →   </a:t>
            </a:r>
            <a:r>
              <a:rPr lang="en-US" dirty="0" err="1"/>
              <a:t>energi</a:t>
            </a:r>
            <a:r>
              <a:rPr lang="en-US" dirty="0"/>
              <a:t>   </a:t>
            </a:r>
            <a:r>
              <a:rPr lang="en-US" dirty="0" err="1"/>
              <a:t>radiasi</a:t>
            </a:r>
            <a:r>
              <a:rPr lang="en-US" dirty="0"/>
              <a:t>  , </a:t>
            </a:r>
            <a:r>
              <a:rPr lang="en-US" dirty="0" err="1"/>
              <a:t>sebagian</a:t>
            </a:r>
            <a:r>
              <a:rPr lang="en-US" dirty="0"/>
              <a:t>  </a:t>
            </a:r>
            <a:r>
              <a:rPr lang="en-US" dirty="0" err="1"/>
              <a:t>diserap</a:t>
            </a:r>
            <a:r>
              <a:rPr lang="en-US" dirty="0"/>
              <a:t> , </a:t>
            </a:r>
            <a:r>
              <a:rPr lang="en-US" dirty="0" err="1"/>
              <a:t>sebagian</a:t>
            </a:r>
            <a:r>
              <a:rPr lang="en-US" dirty="0"/>
              <a:t>  </a:t>
            </a:r>
            <a:r>
              <a:rPr lang="en-US" dirty="0" err="1"/>
              <a:t>dipantulkan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 </a:t>
            </a:r>
            <a:r>
              <a:rPr lang="en-US" dirty="0" smtClean="0"/>
              <a:t>perm</a:t>
            </a:r>
            <a:r>
              <a:rPr lang="id-ID" dirty="0" smtClean="0"/>
              <a:t>ukaan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Asumsi</a:t>
            </a:r>
            <a:r>
              <a:rPr lang="en-US" dirty="0" smtClean="0"/>
              <a:t>   </a:t>
            </a:r>
            <a:r>
              <a:rPr lang="en-US" dirty="0"/>
              <a:t>:  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-  </a:t>
            </a:r>
            <a:r>
              <a:rPr lang="id-ID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 </a:t>
            </a:r>
            <a:r>
              <a:rPr lang="en-US" dirty="0" err="1"/>
              <a:t>bersifat</a:t>
            </a:r>
            <a:r>
              <a:rPr lang="en-US" dirty="0"/>
              <a:t>  </a:t>
            </a:r>
            <a:r>
              <a:rPr lang="en-US" dirty="0" err="1"/>
              <a:t>baur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-   </a:t>
            </a:r>
            <a:r>
              <a:rPr lang="en-US" dirty="0" err="1"/>
              <a:t>suhu</a:t>
            </a:r>
            <a:r>
              <a:rPr lang="en-US" dirty="0"/>
              <a:t>  </a:t>
            </a:r>
            <a:r>
              <a:rPr lang="en-US" dirty="0" err="1"/>
              <a:t>seragam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-   </a:t>
            </a:r>
            <a:r>
              <a:rPr lang="en-US" dirty="0" err="1"/>
              <a:t>sifat-sifat</a:t>
            </a:r>
            <a:r>
              <a:rPr lang="en-US" dirty="0"/>
              <a:t>  </a:t>
            </a:r>
            <a:r>
              <a:rPr lang="en-US" dirty="0" err="1"/>
              <a:t>refleksi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emisinya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konstan</a:t>
            </a:r>
            <a:r>
              <a:rPr lang="en-US" dirty="0"/>
              <a:t>  di  </a:t>
            </a:r>
            <a:r>
              <a:rPr lang="en-US" dirty="0" err="1"/>
              <a:t>seluruh</a:t>
            </a:r>
            <a:r>
              <a:rPr lang="en-US" dirty="0"/>
              <a:t>  </a:t>
            </a:r>
            <a:r>
              <a:rPr lang="en-US" dirty="0" err="1"/>
              <a:t>permukaan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09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1443</TotalTime>
  <Words>1609</Words>
  <Application>Microsoft Office PowerPoint</Application>
  <PresentationFormat>On-screen Show (4:3)</PresentationFormat>
  <Paragraphs>227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Flow</vt:lpstr>
      <vt:lpstr>Document</vt:lpstr>
      <vt:lpstr>Perpindahan Kalor</vt:lpstr>
      <vt:lpstr>Faktor Bentuk Radiasi</vt:lpstr>
      <vt:lpstr>PowerPoint Presentation</vt:lpstr>
      <vt:lpstr>PowerPoint Presentation</vt:lpstr>
      <vt:lpstr>Hubungan antara berbagai faktor bentuk</vt:lpstr>
      <vt:lpstr>PowerPoint Presentation</vt:lpstr>
      <vt:lpstr>Contoh Soal</vt:lpstr>
      <vt:lpstr>PowerPoint Presentation</vt:lpstr>
      <vt:lpstr>5.3.Perpindahan   panas  antara  benda  tak  hitam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5.4 Perisai Radiasi</vt:lpstr>
      <vt:lpstr>PowerPoint Presentation</vt:lpstr>
      <vt:lpstr>PowerPoint Presentation</vt:lpstr>
      <vt:lpstr>PowerPoint Presentation</vt:lpstr>
      <vt:lpstr>2 bidang tidak sejajar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304</cp:revision>
  <dcterms:created xsi:type="dcterms:W3CDTF">2009-01-09T06:04:34Z</dcterms:created>
  <dcterms:modified xsi:type="dcterms:W3CDTF">2016-12-03T19:29:27Z</dcterms:modified>
</cp:coreProperties>
</file>