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77" r:id="rId14"/>
    <p:sldId id="278" r:id="rId15"/>
    <p:sldId id="279" r:id="rId16"/>
    <p:sldId id="280" r:id="rId17"/>
    <p:sldId id="281" r:id="rId18"/>
    <p:sldId id="282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340" y="259079"/>
            <a:ext cx="8021319" cy="49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C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C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CC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15060" y="6380479"/>
            <a:ext cx="7510780" cy="288290"/>
          </a:xfrm>
          <a:custGeom>
            <a:avLst/>
            <a:gdLst/>
            <a:ahLst/>
            <a:cxnLst/>
            <a:rect l="l" t="t" r="r" b="b"/>
            <a:pathLst>
              <a:path w="7510780" h="288290">
                <a:moveTo>
                  <a:pt x="7426960" y="0"/>
                </a:moveTo>
                <a:lnTo>
                  <a:pt x="83820" y="0"/>
                </a:lnTo>
                <a:lnTo>
                  <a:pt x="0" y="83820"/>
                </a:lnTo>
                <a:lnTo>
                  <a:pt x="0" y="204470"/>
                </a:lnTo>
                <a:lnTo>
                  <a:pt x="83820" y="288290"/>
                </a:lnTo>
                <a:lnTo>
                  <a:pt x="7426960" y="288290"/>
                </a:lnTo>
                <a:lnTo>
                  <a:pt x="7510780" y="204470"/>
                </a:lnTo>
                <a:lnTo>
                  <a:pt x="7510780" y="83820"/>
                </a:lnTo>
                <a:lnTo>
                  <a:pt x="7426960" y="0"/>
                </a:lnTo>
                <a:close/>
              </a:path>
            </a:pathLst>
          </a:custGeom>
          <a:solidFill>
            <a:srgbClr val="7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15060" y="6380479"/>
            <a:ext cx="7510780" cy="288290"/>
          </a:xfrm>
          <a:custGeom>
            <a:avLst/>
            <a:gdLst/>
            <a:ahLst/>
            <a:cxnLst/>
            <a:rect l="l" t="t" r="r" b="b"/>
            <a:pathLst>
              <a:path w="7510780" h="288290">
                <a:moveTo>
                  <a:pt x="83820" y="0"/>
                </a:moveTo>
                <a:lnTo>
                  <a:pt x="7426960" y="0"/>
                </a:lnTo>
                <a:lnTo>
                  <a:pt x="7510780" y="83820"/>
                </a:lnTo>
                <a:lnTo>
                  <a:pt x="7510780" y="204470"/>
                </a:lnTo>
                <a:lnTo>
                  <a:pt x="7426960" y="288290"/>
                </a:lnTo>
                <a:lnTo>
                  <a:pt x="83820" y="288290"/>
                </a:lnTo>
                <a:lnTo>
                  <a:pt x="0" y="204470"/>
                </a:lnTo>
                <a:lnTo>
                  <a:pt x="0" y="83820"/>
                </a:lnTo>
                <a:lnTo>
                  <a:pt x="83820" y="0"/>
                </a:lnTo>
                <a:close/>
              </a:path>
            </a:pathLst>
          </a:custGeom>
          <a:ln w="12579">
            <a:solidFill>
              <a:srgbClr val="7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18159" y="6236970"/>
            <a:ext cx="532129" cy="5524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1340" y="259079"/>
            <a:ext cx="8021319" cy="49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CC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1969" y="1412239"/>
            <a:ext cx="8100060" cy="1470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34439" y="6405225"/>
            <a:ext cx="2463800" cy="262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88788" y="6405225"/>
            <a:ext cx="2016125" cy="262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1905"/>
              </a:lnSpc>
            </a:pPr>
            <a:r>
              <a:rPr spc="15" dirty="0"/>
              <a:t>www.rootbrain.com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322819" y="6379825"/>
            <a:ext cx="334645" cy="262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FBFFF5"/>
                </a:solidFill>
                <a:latin typeface="Lucida Sans"/>
                <a:cs typeface="Lucida Sans"/>
              </a:defRPr>
            </a:lvl1pPr>
          </a:lstStyle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‹#›</a:t>
            </a:fld>
            <a:endParaRPr spc="8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brain.com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brain.com/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otbrain.com/" TargetMode="External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brain.com/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otbrain.com/" TargetMode="Externa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brain.com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otbrain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35519" y="6365240"/>
            <a:ext cx="1670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1</a:t>
            </a:r>
            <a:endParaRPr sz="1600">
              <a:latin typeface="Lucida Sans"/>
              <a:cs typeface="Lucida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9630" y="1412239"/>
            <a:ext cx="7772400" cy="1470660"/>
          </a:xfrm>
          <a:prstGeom prst="rect">
            <a:avLst/>
          </a:prstGeom>
          <a:solidFill>
            <a:srgbClr val="FF9696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400">
              <a:latin typeface="Times New Roman"/>
              <a:cs typeface="Times New Roman"/>
            </a:endParaRPr>
          </a:p>
          <a:p>
            <a:pPr marL="448945" marR="440055" indent="1727200">
              <a:lnSpc>
                <a:spcPts val="3020"/>
              </a:lnSpc>
              <a:spcBef>
                <a:spcPts val="5"/>
              </a:spcBef>
            </a:pPr>
            <a:r>
              <a:rPr spc="-5" dirty="0"/>
              <a:t>Network Security </a:t>
            </a:r>
            <a:r>
              <a:rPr dirty="0"/>
              <a:t>in  </a:t>
            </a:r>
            <a:r>
              <a:rPr spc="-5" dirty="0"/>
              <a:t>“Wireless/Cellular” Data</a:t>
            </a:r>
            <a:r>
              <a:rPr spc="30" dirty="0"/>
              <a:t> </a:t>
            </a:r>
            <a:r>
              <a:rPr spc="-10" dirty="0"/>
              <a:t>Communication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51989" y="4038600"/>
            <a:ext cx="5820410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600" b="1" spc="-5" dirty="0" err="1" smtClean="0">
                <a:latin typeface="Arial"/>
                <a:cs typeface="Arial"/>
              </a:rPr>
              <a:t>RootBrain</a:t>
            </a:r>
            <a:r>
              <a:rPr sz="1600" b="1" spc="-5" dirty="0" smtClean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IT Security Training </a:t>
            </a:r>
            <a:r>
              <a:rPr sz="1600" b="1" dirty="0">
                <a:latin typeface="Arial"/>
                <a:cs typeface="Arial"/>
              </a:rPr>
              <a:t>&amp; </a:t>
            </a:r>
            <a:r>
              <a:rPr sz="1600" b="1" spc="-10" dirty="0">
                <a:latin typeface="Arial"/>
                <a:cs typeface="Arial"/>
              </a:rPr>
              <a:t>Consulting </a:t>
            </a:r>
            <a:r>
              <a:rPr sz="1600" b="1" spc="-10" dirty="0">
                <a:latin typeface="Arial"/>
                <a:cs typeface="Arial"/>
                <a:hlinkClick r:id="rId2"/>
              </a:rPr>
              <a:t> </a:t>
            </a:r>
            <a:r>
              <a:rPr sz="1600" b="1" spc="-10" dirty="0" smtClean="0">
                <a:latin typeface="Arial"/>
                <a:cs typeface="Arial"/>
                <a:hlinkClick r:id="rId2"/>
              </a:rPr>
              <a:t>www.rootbrain.com</a:t>
            </a:r>
            <a:endParaRPr lang="en-US" sz="1600" b="1" spc="-10" dirty="0" smtClean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Kesalahan</a:t>
            </a:r>
            <a:r>
              <a:rPr spc="-15" dirty="0"/>
              <a:t> </a:t>
            </a:r>
            <a:r>
              <a:rPr spc="-5" dirty="0"/>
              <a:t>persepsi/konsep: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10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7713345" cy="3417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b="1" i="1" spc="-5" dirty="0">
                <a:latin typeface="Arial"/>
                <a:cs typeface="Arial"/>
              </a:rPr>
              <a:t>“Dengan </a:t>
            </a:r>
            <a:r>
              <a:rPr sz="2000" b="1" i="1" dirty="0">
                <a:latin typeface="Arial"/>
                <a:cs typeface="Arial"/>
              </a:rPr>
              <a:t>NAT </a:t>
            </a:r>
            <a:r>
              <a:rPr sz="2000" b="1" i="1" spc="-5" dirty="0">
                <a:latin typeface="Arial"/>
                <a:cs typeface="Arial"/>
              </a:rPr>
              <a:t>pasti sudah Aman”</a:t>
            </a:r>
            <a:endParaRPr sz="2000" dirty="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NAT merupakan bentuk firewall yang paling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fundamental.</a:t>
            </a:r>
            <a:endParaRPr sz="1800" dirty="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NAT tidak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cukup</a:t>
            </a:r>
            <a:endParaRPr sz="1800" dirty="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NAT belum mempu mengatasi </a:t>
            </a:r>
            <a:r>
              <a:rPr sz="1800" b="1" dirty="0">
                <a:latin typeface="Arial"/>
                <a:cs typeface="Arial"/>
              </a:rPr>
              <a:t>IP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dirty="0" smtClean="0">
                <a:latin typeface="Arial"/>
                <a:cs typeface="Arial"/>
              </a:rPr>
              <a:t>Spoofing</a:t>
            </a:r>
            <a:r>
              <a:rPr lang="en-US" sz="1800" b="1" dirty="0" smtClean="0">
                <a:latin typeface="Arial"/>
                <a:cs typeface="Arial"/>
              </a:rPr>
              <a:t> (</a:t>
            </a:r>
            <a:r>
              <a:rPr lang="en-US" sz="1800" b="1" dirty="0" err="1" smtClean="0">
                <a:latin typeface="Arial"/>
                <a:cs typeface="Arial"/>
              </a:rPr>
              <a:t>sembunyi</a:t>
            </a:r>
            <a:r>
              <a:rPr lang="en-US" sz="1800" b="1" dirty="0" smtClean="0">
                <a:latin typeface="Arial"/>
                <a:cs typeface="Arial"/>
              </a:rPr>
              <a:t>)</a:t>
            </a:r>
            <a:endParaRPr sz="1800" dirty="0">
              <a:latin typeface="Arial"/>
              <a:cs typeface="Arial"/>
            </a:endParaRPr>
          </a:p>
          <a:p>
            <a:pPr marL="753110" marR="45974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  <a:tab pos="2889250" algn="l"/>
                <a:tab pos="5786755" algn="l"/>
              </a:tabLst>
            </a:pPr>
            <a:r>
              <a:rPr sz="1800" b="1" dirty="0">
                <a:latin typeface="Arial"/>
                <a:cs typeface="Arial"/>
              </a:rPr>
              <a:t>S</a:t>
            </a:r>
            <a:r>
              <a:rPr sz="1800" b="1" spc="-5" dirty="0">
                <a:latin typeface="Arial"/>
                <a:cs typeface="Arial"/>
              </a:rPr>
              <a:t>et</a:t>
            </a:r>
            <a:r>
              <a:rPr sz="1800" b="1" dirty="0">
                <a:latin typeface="Arial"/>
                <a:cs typeface="Arial"/>
              </a:rPr>
              <a:t>i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p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k</a:t>
            </a:r>
            <a:r>
              <a:rPr sz="1800" b="1" spc="5" dirty="0">
                <a:latin typeface="Arial"/>
                <a:cs typeface="Arial"/>
              </a:rPr>
              <a:t>o</a:t>
            </a:r>
            <a:r>
              <a:rPr sz="1800" b="1" spc="-15" dirty="0">
                <a:latin typeface="Arial"/>
                <a:cs typeface="Arial"/>
              </a:rPr>
              <a:t>m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dirty="0">
                <a:latin typeface="Arial"/>
                <a:cs typeface="Arial"/>
              </a:rPr>
              <a:t>ni</a:t>
            </a:r>
            <a:r>
              <a:rPr sz="1800" b="1" spc="-5" dirty="0">
                <a:latin typeface="Arial"/>
                <a:cs typeface="Arial"/>
              </a:rPr>
              <a:t>ka</a:t>
            </a:r>
            <a:r>
              <a:rPr sz="1800" b="1" spc="-15" dirty="0">
                <a:latin typeface="Arial"/>
                <a:cs typeface="Arial"/>
              </a:rPr>
              <a:t>s</a:t>
            </a:r>
            <a:r>
              <a:rPr sz="1800" b="1" dirty="0">
                <a:latin typeface="Arial"/>
                <a:cs typeface="Arial"/>
              </a:rPr>
              <a:t>i	d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spc="-1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y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ng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</a:t>
            </a:r>
            <a:r>
              <a:rPr sz="1800" b="1" spc="0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l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spc="-15" dirty="0">
                <a:latin typeface="Arial"/>
                <a:cs typeface="Arial"/>
              </a:rPr>
              <a:t>k</a:t>
            </a:r>
            <a:r>
              <a:rPr sz="1800" b="1" spc="5" dirty="0">
                <a:latin typeface="Arial"/>
                <a:cs typeface="Arial"/>
              </a:rPr>
              <a:t>u</a:t>
            </a:r>
            <a:r>
              <a:rPr sz="1800" b="1" spc="-15" dirty="0">
                <a:latin typeface="Arial"/>
                <a:cs typeface="Arial"/>
              </a:rPr>
              <a:t>k</a:t>
            </a:r>
            <a:r>
              <a:rPr sz="1800" b="1" spc="-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n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a</a:t>
            </a:r>
            <a:r>
              <a:rPr sz="1800" b="1" spc="-5" dirty="0">
                <a:latin typeface="Arial"/>
                <a:cs typeface="Arial"/>
              </a:rPr>
              <a:t>k</a:t>
            </a:r>
            <a:r>
              <a:rPr sz="1800" b="1" spc="-1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n	</a:t>
            </a:r>
            <a:r>
              <a:rPr sz="1800" b="1" spc="-15" dirty="0">
                <a:latin typeface="Arial"/>
                <a:cs typeface="Arial"/>
              </a:rPr>
              <a:t>m</a:t>
            </a:r>
            <a:r>
              <a:rPr sz="1800" b="1" spc="-5" dirty="0">
                <a:latin typeface="Arial"/>
                <a:cs typeface="Arial"/>
              </a:rPr>
              <a:t>em</a:t>
            </a:r>
            <a:r>
              <a:rPr sz="1800" b="1" dirty="0">
                <a:latin typeface="Arial"/>
                <a:cs typeface="Arial"/>
              </a:rPr>
              <a:t>bu</a:t>
            </a:r>
            <a:r>
              <a:rPr sz="1800" b="1" spc="-5" dirty="0">
                <a:latin typeface="Arial"/>
                <a:cs typeface="Arial"/>
              </a:rPr>
              <a:t>ka</a:t>
            </a:r>
            <a:r>
              <a:rPr sz="1800" b="1" spc="-15" dirty="0">
                <a:latin typeface="Arial"/>
                <a:cs typeface="Arial"/>
              </a:rPr>
              <a:t>k</a:t>
            </a:r>
            <a:r>
              <a:rPr sz="1800" b="1" spc="-5" dirty="0">
                <a:latin typeface="Arial"/>
                <a:cs typeface="Arial"/>
              </a:rPr>
              <a:t>an  sebuah </a:t>
            </a:r>
            <a:r>
              <a:rPr sz="1800" b="1" spc="-10" dirty="0">
                <a:latin typeface="Arial"/>
                <a:cs typeface="Arial"/>
              </a:rPr>
              <a:t>atau </a:t>
            </a:r>
            <a:r>
              <a:rPr sz="1800" b="1" spc="-5" dirty="0">
                <a:latin typeface="Arial"/>
                <a:cs typeface="Arial"/>
              </a:rPr>
              <a:t>lebih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ports.</a:t>
            </a:r>
            <a:endParaRPr sz="1800" dirty="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Jika ada port yang terbuka, </a:t>
            </a:r>
            <a:r>
              <a:rPr sz="1800" b="1" spc="-10" dirty="0" err="1">
                <a:latin typeface="Arial"/>
                <a:cs typeface="Arial"/>
              </a:rPr>
              <a:t>maka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 err="1" smtClean="0">
                <a:latin typeface="Arial"/>
                <a:cs typeface="Arial"/>
              </a:rPr>
              <a:t>menjadi</a:t>
            </a:r>
            <a:r>
              <a:rPr sz="1800" b="1" spc="50" dirty="0" smtClean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Vulnerable</a:t>
            </a:r>
            <a:endParaRPr sz="1800" dirty="0">
              <a:latin typeface="Arial"/>
              <a:cs typeface="Arial"/>
            </a:endParaRPr>
          </a:p>
          <a:p>
            <a:pPr marL="753110" marR="508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10" dirty="0">
                <a:latin typeface="Arial"/>
                <a:cs typeface="Arial"/>
              </a:rPr>
              <a:t>Cara </a:t>
            </a:r>
            <a:r>
              <a:rPr sz="1800" b="1" dirty="0">
                <a:latin typeface="Arial"/>
                <a:cs typeface="Arial"/>
              </a:rPr>
              <a:t>untuk </a:t>
            </a:r>
            <a:r>
              <a:rPr sz="1800" b="1" spc="-5" dirty="0">
                <a:latin typeface="Arial"/>
                <a:cs typeface="Arial"/>
              </a:rPr>
              <a:t>mengurangi </a:t>
            </a:r>
            <a:r>
              <a:rPr sz="1800" b="1" spc="-10" dirty="0">
                <a:latin typeface="Arial"/>
                <a:cs typeface="Arial"/>
              </a:rPr>
              <a:t>resiko </a:t>
            </a:r>
            <a:r>
              <a:rPr sz="1800" b="1" dirty="0">
                <a:latin typeface="Arial"/>
                <a:cs typeface="Arial"/>
              </a:rPr>
              <a:t>ini </a:t>
            </a:r>
            <a:r>
              <a:rPr sz="1800" b="1" spc="-10" dirty="0">
                <a:latin typeface="Arial"/>
                <a:cs typeface="Arial"/>
              </a:rPr>
              <a:t>adalah memanfaatkan Access  </a:t>
            </a:r>
            <a:r>
              <a:rPr sz="1800" b="1" spc="-5" dirty="0">
                <a:latin typeface="Arial"/>
                <a:cs typeface="Arial"/>
              </a:rPr>
              <a:t>Control </a:t>
            </a:r>
            <a:r>
              <a:rPr sz="1800" b="1" dirty="0">
                <a:latin typeface="Arial"/>
                <a:cs typeface="Arial"/>
              </a:rPr>
              <a:t>List ( </a:t>
            </a:r>
            <a:r>
              <a:rPr sz="1800" b="1" spc="-5" dirty="0">
                <a:latin typeface="Arial"/>
                <a:cs typeface="Arial"/>
              </a:rPr>
              <a:t>Trusted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IP)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Kesalahan</a:t>
            </a:r>
            <a:r>
              <a:rPr spc="-15" dirty="0"/>
              <a:t> </a:t>
            </a:r>
            <a:r>
              <a:rPr spc="-5" dirty="0"/>
              <a:t>persepsi/konsep: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11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802216"/>
            <a:ext cx="7717790" cy="4990465"/>
          </a:xfrm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L="353060" marR="1050290" indent="-340360">
              <a:lnSpc>
                <a:spcPct val="100000"/>
              </a:lnSpc>
              <a:spcBef>
                <a:spcPts val="1430"/>
              </a:spcBef>
              <a:buClr>
                <a:srgbClr val="CC3300"/>
              </a:buClr>
              <a:buFont typeface="Symbol"/>
              <a:buChar char=""/>
              <a:tabLst>
                <a:tab pos="339725" algn="l"/>
                <a:tab pos="353060" algn="l"/>
              </a:tabLst>
            </a:pPr>
            <a:r>
              <a:rPr sz="2000" b="1" i="1" spc="-5" dirty="0">
                <a:latin typeface="Arial"/>
                <a:cs typeface="Arial"/>
              </a:rPr>
              <a:t>“Jaringan data Operator Cellular saya sudah</a:t>
            </a:r>
            <a:r>
              <a:rPr sz="2000" b="1" i="1" spc="105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Aman”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95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  <a:tab pos="1743710" algn="l"/>
              </a:tabLst>
            </a:pPr>
            <a:r>
              <a:rPr sz="1800" b="1" spc="-5" dirty="0">
                <a:latin typeface="Arial"/>
                <a:cs typeface="Arial"/>
              </a:rPr>
              <a:t>Jelas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…	</a:t>
            </a:r>
            <a:r>
              <a:rPr sz="1800" b="1" spc="-5" dirty="0">
                <a:latin typeface="Arial"/>
                <a:cs typeface="Arial"/>
              </a:rPr>
              <a:t>pasti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itu.</a:t>
            </a:r>
            <a:endParaRPr sz="18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844"/>
              </a:spcBef>
              <a:buClr>
                <a:srgbClr val="CC3300"/>
              </a:buClr>
              <a:buFont typeface="Symbol"/>
              <a:buChar char="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Radio </a:t>
            </a:r>
            <a:r>
              <a:rPr sz="1600" b="1" spc="-5" dirty="0">
                <a:latin typeface="Arial"/>
                <a:cs typeface="Arial"/>
              </a:rPr>
              <a:t>link</a:t>
            </a:r>
            <a:r>
              <a:rPr sz="1600" b="1" spc="-10" dirty="0">
                <a:latin typeface="Arial"/>
                <a:cs typeface="Arial"/>
              </a:rPr>
              <a:t> terenkripsi</a:t>
            </a:r>
            <a:endParaRPr sz="16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05"/>
              </a:spcBef>
              <a:buClr>
                <a:srgbClr val="CC3300"/>
              </a:buClr>
              <a:buFont typeface="Symbol"/>
              <a:buChar char=""/>
              <a:tabLst>
                <a:tab pos="1155700" algn="l"/>
              </a:tabLst>
            </a:pPr>
            <a:r>
              <a:rPr sz="1600" b="1" spc="-5" dirty="0">
                <a:latin typeface="Arial"/>
                <a:cs typeface="Arial"/>
              </a:rPr>
              <a:t>Perangkat </a:t>
            </a:r>
            <a:r>
              <a:rPr sz="1600" b="1" spc="-10" dirty="0">
                <a:latin typeface="Arial"/>
                <a:cs typeface="Arial"/>
              </a:rPr>
              <a:t>terhubung </a:t>
            </a:r>
            <a:r>
              <a:rPr sz="1600" b="1" spc="-5" dirty="0">
                <a:latin typeface="Arial"/>
                <a:cs typeface="Arial"/>
              </a:rPr>
              <a:t>ada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otentikasi</a:t>
            </a:r>
            <a:endParaRPr sz="16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395"/>
              </a:spcBef>
              <a:buClr>
                <a:srgbClr val="CC3300"/>
              </a:buClr>
              <a:buFont typeface="Symbol"/>
              <a:buChar char="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Ada </a:t>
            </a:r>
            <a:r>
              <a:rPr sz="1600" b="1" spc="-5" dirty="0">
                <a:latin typeface="Arial"/>
                <a:cs typeface="Arial"/>
              </a:rPr>
              <a:t>firewall </a:t>
            </a:r>
            <a:r>
              <a:rPr sz="1600" b="1" spc="-10" dirty="0">
                <a:latin typeface="Arial"/>
                <a:cs typeface="Arial"/>
              </a:rPr>
              <a:t>menuju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internet</a:t>
            </a:r>
            <a:endParaRPr sz="1600">
              <a:latin typeface="Arial"/>
              <a:cs typeface="Arial"/>
            </a:endParaRPr>
          </a:p>
          <a:p>
            <a:pPr marL="753110" marR="86360" lvl="1" indent="-283210">
              <a:lnSpc>
                <a:spcPts val="1939"/>
              </a:lnSpc>
              <a:spcBef>
                <a:spcPts val="695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Security tersebut hanya mengamankan jaringan </a:t>
            </a:r>
            <a:r>
              <a:rPr sz="1800" b="1" spc="-10" dirty="0">
                <a:latin typeface="Arial"/>
                <a:cs typeface="Arial"/>
              </a:rPr>
              <a:t>mereka, </a:t>
            </a:r>
            <a:r>
              <a:rPr sz="1800" b="1" spc="-5" dirty="0">
                <a:latin typeface="Arial"/>
                <a:cs typeface="Arial"/>
              </a:rPr>
              <a:t>bukan  perangkat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Anda</a:t>
            </a:r>
            <a:endParaRPr sz="1800">
              <a:latin typeface="Arial"/>
              <a:cs typeface="Arial"/>
            </a:endParaRPr>
          </a:p>
          <a:p>
            <a:pPr marL="753110" marR="5080" lvl="1" indent="-283210">
              <a:lnSpc>
                <a:spcPts val="1939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Operator firewall, umumnya hanya </a:t>
            </a:r>
            <a:r>
              <a:rPr sz="1800" b="1" dirty="0">
                <a:latin typeface="Arial"/>
                <a:cs typeface="Arial"/>
              </a:rPr>
              <a:t>untuk </a:t>
            </a:r>
            <a:r>
              <a:rPr sz="1800" b="1" spc="-5" dirty="0">
                <a:latin typeface="Arial"/>
                <a:cs typeface="Arial"/>
              </a:rPr>
              <a:t>proteksi serangan dari  Internet</a:t>
            </a:r>
            <a:endParaRPr sz="1800">
              <a:latin typeface="Arial"/>
              <a:cs typeface="Arial"/>
            </a:endParaRPr>
          </a:p>
          <a:p>
            <a:pPr marL="753110" marR="652145" lvl="1" indent="-283210">
              <a:lnSpc>
                <a:spcPct val="90000"/>
              </a:lnSpc>
              <a:spcBef>
                <a:spcPts val="1085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Perangkat kita dibelakang firewall operator/provider, tidak  menjamin </a:t>
            </a:r>
            <a:r>
              <a:rPr sz="1800" b="1" spc="-10" dirty="0">
                <a:latin typeface="Arial"/>
                <a:cs typeface="Arial"/>
              </a:rPr>
              <a:t>keamanan kita. </a:t>
            </a:r>
            <a:r>
              <a:rPr sz="1800" b="1" spc="-5" dirty="0">
                <a:latin typeface="Arial"/>
                <a:cs typeface="Arial"/>
              </a:rPr>
              <a:t>(rules dan </a:t>
            </a:r>
            <a:r>
              <a:rPr sz="1800" b="1" dirty="0">
                <a:latin typeface="Arial"/>
                <a:cs typeface="Arial"/>
              </a:rPr>
              <a:t>policy </a:t>
            </a:r>
            <a:r>
              <a:rPr sz="1800" b="1" spc="-5" dirty="0">
                <a:latin typeface="Arial"/>
                <a:cs typeface="Arial"/>
              </a:rPr>
              <a:t>bergantung  operator/provider)</a:t>
            </a:r>
            <a:endParaRPr sz="1800">
              <a:latin typeface="Arial"/>
              <a:cs typeface="Arial"/>
            </a:endParaRPr>
          </a:p>
          <a:p>
            <a:pPr marL="753110" marR="10795" lvl="1" indent="-283210">
              <a:lnSpc>
                <a:spcPts val="1939"/>
              </a:lnSpc>
              <a:spcBef>
                <a:spcPts val="1145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Koneksi </a:t>
            </a:r>
            <a:r>
              <a:rPr sz="1800" b="1" dirty="0">
                <a:latin typeface="Arial"/>
                <a:cs typeface="Arial"/>
              </a:rPr>
              <a:t>pengguna </a:t>
            </a:r>
            <a:r>
              <a:rPr sz="1800" b="1" spc="-5" dirty="0">
                <a:latin typeface="Arial"/>
                <a:cs typeface="Arial"/>
              </a:rPr>
              <a:t>Operator Celluler yang </a:t>
            </a:r>
            <a:r>
              <a:rPr sz="1800" b="1" spc="-10" dirty="0">
                <a:latin typeface="Arial"/>
                <a:cs typeface="Arial"/>
              </a:rPr>
              <a:t>sama </a:t>
            </a:r>
            <a:r>
              <a:rPr sz="1800" b="1" spc="-5" dirty="0">
                <a:latin typeface="Arial"/>
                <a:cs typeface="Arial"/>
              </a:rPr>
              <a:t>umumnya  terbuka (dapat saling </a:t>
            </a:r>
            <a:r>
              <a:rPr sz="1800" b="1" spc="-10" dirty="0">
                <a:latin typeface="Arial"/>
                <a:cs typeface="Arial"/>
              </a:rPr>
              <a:t>akses </a:t>
            </a:r>
            <a:r>
              <a:rPr sz="1800" b="1" spc="-5" dirty="0">
                <a:latin typeface="Arial"/>
                <a:cs typeface="Arial"/>
              </a:rPr>
              <a:t>tanpa proteksi, Peer-to-Peer</a:t>
            </a:r>
            <a:r>
              <a:rPr sz="1800" b="1" spc="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Attack)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88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10" dirty="0">
                <a:latin typeface="Arial"/>
                <a:cs typeface="Arial"/>
              </a:rPr>
              <a:t>Keamanan </a:t>
            </a:r>
            <a:r>
              <a:rPr sz="1800" b="1" spc="-5" dirty="0">
                <a:latin typeface="Arial"/>
                <a:cs typeface="Arial"/>
              </a:rPr>
              <a:t>data harus </a:t>
            </a:r>
            <a:r>
              <a:rPr sz="1800" b="1" spc="-10" dirty="0">
                <a:latin typeface="Arial"/>
                <a:cs typeface="Arial"/>
              </a:rPr>
              <a:t>tetap </a:t>
            </a:r>
            <a:r>
              <a:rPr sz="1800" b="1" spc="-5" dirty="0">
                <a:latin typeface="Arial"/>
                <a:cs typeface="Arial"/>
              </a:rPr>
              <a:t>kita </a:t>
            </a:r>
            <a:r>
              <a:rPr sz="1800" b="1" spc="-10" dirty="0">
                <a:latin typeface="Arial"/>
                <a:cs typeface="Arial"/>
              </a:rPr>
              <a:t>managed</a:t>
            </a:r>
            <a:r>
              <a:rPr sz="1800" b="1" spc="6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sendiri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Kesalahan</a:t>
            </a:r>
            <a:r>
              <a:rPr spc="-15" dirty="0"/>
              <a:t> </a:t>
            </a:r>
            <a:r>
              <a:rPr spc="-5" dirty="0"/>
              <a:t>persepsi/konsep: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12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941069"/>
            <a:ext cx="7642859" cy="3834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marR="266700" indent="-340360">
              <a:lnSpc>
                <a:spcPct val="12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b="1" i="1" spc="-5" dirty="0">
                <a:latin typeface="Arial"/>
                <a:cs typeface="Arial"/>
              </a:rPr>
              <a:t>“Jaringan data Operator Cellular saya sudah aman karena  menggunakan IP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Private”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Secara default </a:t>
            </a:r>
            <a:r>
              <a:rPr sz="1800" b="1" dirty="0">
                <a:latin typeface="Arial"/>
                <a:cs typeface="Arial"/>
              </a:rPr>
              <a:t>IP </a:t>
            </a:r>
            <a:r>
              <a:rPr sz="1800" b="1" spc="-5" dirty="0">
                <a:latin typeface="Arial"/>
                <a:cs typeface="Arial"/>
              </a:rPr>
              <a:t>Private tidak dapat terhubung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internet</a:t>
            </a:r>
            <a:endParaRPr sz="1800">
              <a:latin typeface="Arial"/>
              <a:cs typeface="Arial"/>
            </a:endParaRPr>
          </a:p>
          <a:p>
            <a:pPr marL="753110" marR="375285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Harus ada proses </a:t>
            </a:r>
            <a:r>
              <a:rPr sz="1800" b="1" spc="-10" dirty="0">
                <a:latin typeface="Arial"/>
                <a:cs typeface="Arial"/>
              </a:rPr>
              <a:t>translasi </a:t>
            </a:r>
            <a:r>
              <a:rPr sz="1800" b="1" dirty="0">
                <a:latin typeface="Arial"/>
                <a:cs typeface="Arial"/>
              </a:rPr>
              <a:t>di </a:t>
            </a:r>
            <a:r>
              <a:rPr sz="1800" b="1" spc="-5" dirty="0">
                <a:latin typeface="Arial"/>
                <a:cs typeface="Arial"/>
              </a:rPr>
              <a:t>jaringan provider, muncul  </a:t>
            </a:r>
            <a:r>
              <a:rPr sz="1800" b="1" spc="-10" dirty="0">
                <a:latin typeface="Arial"/>
                <a:cs typeface="Arial"/>
              </a:rPr>
              <a:t>permasalahan </a:t>
            </a:r>
            <a:r>
              <a:rPr sz="1800" b="1" spc="-5" dirty="0">
                <a:latin typeface="Arial"/>
                <a:cs typeface="Arial"/>
              </a:rPr>
              <a:t>Bandwidth dan jumlah koneksi yang terbatas  akibat proses Network </a:t>
            </a:r>
            <a:r>
              <a:rPr sz="1800" b="1" spc="-10" dirty="0">
                <a:latin typeface="Arial"/>
                <a:cs typeface="Arial"/>
              </a:rPr>
              <a:t>Translasi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tersebut.</a:t>
            </a:r>
            <a:endParaRPr sz="1800">
              <a:latin typeface="Arial"/>
              <a:cs typeface="Arial"/>
            </a:endParaRPr>
          </a:p>
          <a:p>
            <a:pPr marL="753110" marR="5080" lvl="1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Penggunaan </a:t>
            </a:r>
            <a:r>
              <a:rPr sz="1800" b="1" dirty="0">
                <a:latin typeface="Arial"/>
                <a:cs typeface="Arial"/>
              </a:rPr>
              <a:t>IP </a:t>
            </a:r>
            <a:r>
              <a:rPr sz="1800" b="1" spc="-10" dirty="0">
                <a:latin typeface="Arial"/>
                <a:cs typeface="Arial"/>
              </a:rPr>
              <a:t>Private akan membatasi </a:t>
            </a:r>
            <a:r>
              <a:rPr sz="1800" b="1" dirty="0">
                <a:latin typeface="Arial"/>
                <a:cs typeface="Arial"/>
              </a:rPr>
              <a:t>pilihan </a:t>
            </a:r>
            <a:r>
              <a:rPr sz="1800" b="1" spc="-5" dirty="0">
                <a:latin typeface="Arial"/>
                <a:cs typeface="Arial"/>
              </a:rPr>
              <a:t>design jaringan  </a:t>
            </a:r>
            <a:r>
              <a:rPr sz="1800" b="1" dirty="0">
                <a:latin typeface="Arial"/>
                <a:cs typeface="Arial"/>
              </a:rPr>
              <a:t>untuk </a:t>
            </a:r>
            <a:r>
              <a:rPr sz="1800" b="1" spc="-5" dirty="0">
                <a:latin typeface="Arial"/>
                <a:cs typeface="Arial"/>
              </a:rPr>
              <a:t>mengakses remote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site.</a:t>
            </a:r>
            <a:endParaRPr sz="1800">
              <a:latin typeface="Arial"/>
              <a:cs typeface="Arial"/>
            </a:endParaRPr>
          </a:p>
          <a:p>
            <a:pPr marL="753110" marR="6985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dirty="0">
                <a:latin typeface="Arial"/>
                <a:cs typeface="Arial"/>
              </a:rPr>
              <a:t>Anda </a:t>
            </a:r>
            <a:r>
              <a:rPr sz="1800" b="1" spc="-10" dirty="0">
                <a:latin typeface="Arial"/>
                <a:cs typeface="Arial"/>
              </a:rPr>
              <a:t>tetap </a:t>
            </a:r>
            <a:r>
              <a:rPr sz="1800" b="1" spc="-5" dirty="0">
                <a:latin typeface="Arial"/>
                <a:cs typeface="Arial"/>
              </a:rPr>
              <a:t>Vulnerable dari </a:t>
            </a:r>
            <a:r>
              <a:rPr sz="1800" b="1" dirty="0">
                <a:latin typeface="Arial"/>
                <a:cs typeface="Arial"/>
              </a:rPr>
              <a:t>pengguna </a:t>
            </a:r>
            <a:r>
              <a:rPr sz="1800" b="1" spc="-5" dirty="0">
                <a:latin typeface="Arial"/>
                <a:cs typeface="Arial"/>
              </a:rPr>
              <a:t>lainnya yang  menggunakan operator yang </a:t>
            </a:r>
            <a:r>
              <a:rPr sz="1800" b="1" spc="-10" dirty="0">
                <a:latin typeface="Arial"/>
                <a:cs typeface="Arial"/>
              </a:rPr>
              <a:t>sama </a:t>
            </a:r>
            <a:r>
              <a:rPr sz="1800" b="1" spc="-5" dirty="0">
                <a:latin typeface="Arial"/>
                <a:cs typeface="Arial"/>
              </a:rPr>
              <a:t>(berada pada jaringan lokal  yang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sama).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Teknologi Keamanan Jaringan “</a:t>
            </a:r>
            <a:r>
              <a:rPr i="1" spc="-5" dirty="0">
                <a:latin typeface="Arial"/>
                <a:cs typeface="Arial"/>
              </a:rPr>
              <a:t>Cellular</a:t>
            </a:r>
            <a:r>
              <a:rPr spc="-5" dirty="0"/>
              <a:t>”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13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14730"/>
            <a:ext cx="4399915" cy="2277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3060" algn="l"/>
              </a:tabLst>
            </a:pPr>
            <a:r>
              <a:rPr sz="2400" b="1" spc="-5" dirty="0">
                <a:latin typeface="Arial"/>
                <a:cs typeface="Arial"/>
              </a:rPr>
              <a:t>NAT </a:t>
            </a: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5" dirty="0">
                <a:latin typeface="Arial"/>
                <a:cs typeface="Arial"/>
              </a:rPr>
              <a:t> Firewalls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2070"/>
              </a:spcBef>
              <a:buClr>
                <a:srgbClr val="CC3300"/>
              </a:buClr>
              <a:buFont typeface="Symbol"/>
              <a:buChar char=""/>
              <a:tabLst>
                <a:tab pos="353060" algn="l"/>
              </a:tabLst>
            </a:pPr>
            <a:r>
              <a:rPr sz="2400" b="1" dirty="0">
                <a:latin typeface="Arial"/>
                <a:cs typeface="Arial"/>
              </a:rPr>
              <a:t>VPN &amp;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Encryption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2070"/>
              </a:spcBef>
              <a:buClr>
                <a:srgbClr val="CC3300"/>
              </a:buClr>
              <a:buFont typeface="Symbol"/>
              <a:buChar char=""/>
              <a:tabLst>
                <a:tab pos="353060" algn="l"/>
              </a:tabLst>
            </a:pPr>
            <a:r>
              <a:rPr sz="2400" b="1" spc="-5" dirty="0">
                <a:latin typeface="Arial"/>
                <a:cs typeface="Arial"/>
              </a:rPr>
              <a:t>Remote Monitoring </a:t>
            </a: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Alerts</a:t>
            </a:r>
            <a:endParaRPr sz="24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2070"/>
              </a:spcBef>
              <a:buClr>
                <a:srgbClr val="CC3300"/>
              </a:buClr>
              <a:buFont typeface="Symbol"/>
              <a:buChar char=""/>
              <a:tabLst>
                <a:tab pos="353060" algn="l"/>
              </a:tabLst>
            </a:pPr>
            <a:r>
              <a:rPr sz="2400" b="1" spc="-5" dirty="0">
                <a:latin typeface="Arial"/>
                <a:cs typeface="Arial"/>
              </a:rPr>
              <a:t>Modems </a:t>
            </a:r>
            <a:r>
              <a:rPr sz="2400" b="1" spc="-10" dirty="0">
                <a:latin typeface="Arial"/>
                <a:cs typeface="Arial"/>
              </a:rPr>
              <a:t>vs.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Gateways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NAT </a:t>
            </a:r>
            <a:r>
              <a:rPr dirty="0"/>
              <a:t>&amp;</a:t>
            </a:r>
            <a:r>
              <a:rPr spc="-5" dirty="0"/>
              <a:t> Firewall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6110605" cy="424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NAT is a </a:t>
            </a:r>
            <a:r>
              <a:rPr sz="2000" spc="-5" dirty="0">
                <a:latin typeface="Arial"/>
                <a:cs typeface="Arial"/>
              </a:rPr>
              <a:t>basic type of firewall </a:t>
            </a:r>
            <a:r>
              <a:rPr sz="2000" dirty="0">
                <a:latin typeface="Arial"/>
                <a:cs typeface="Arial"/>
              </a:rPr>
              <a:t>– no </a:t>
            </a:r>
            <a:r>
              <a:rPr sz="2000" spc="-5" dirty="0">
                <a:latin typeface="Arial"/>
                <a:cs typeface="Arial"/>
              </a:rPr>
              <a:t>granular</a:t>
            </a:r>
            <a:r>
              <a:rPr sz="2000" spc="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control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Stateful </a:t>
            </a:r>
            <a:r>
              <a:rPr sz="2000" dirty="0">
                <a:latin typeface="Arial"/>
                <a:cs typeface="Arial"/>
              </a:rPr>
              <a:t>Packet </a:t>
            </a:r>
            <a:r>
              <a:rPr sz="2000" spc="-5" dirty="0">
                <a:latin typeface="Arial"/>
                <a:cs typeface="Arial"/>
              </a:rPr>
              <a:t>Inspection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Firewalls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i="1" spc="-5" dirty="0">
                <a:latin typeface="Arial"/>
                <a:cs typeface="Arial"/>
              </a:rPr>
              <a:t>Pass/Reject Rules </a:t>
            </a:r>
            <a:r>
              <a:rPr sz="1800" i="1" dirty="0">
                <a:latin typeface="Arial"/>
                <a:cs typeface="Arial"/>
              </a:rPr>
              <a:t>&amp;</a:t>
            </a:r>
            <a:r>
              <a:rPr sz="1800" i="1" spc="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Filters:</a:t>
            </a:r>
            <a:endParaRPr sz="18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1040"/>
              </a:spcBef>
              <a:buClr>
                <a:srgbClr val="CC3300"/>
              </a:buClr>
              <a:buFont typeface="Symbol"/>
              <a:buChar char=""/>
              <a:tabLst>
                <a:tab pos="1155700" algn="l"/>
              </a:tabLst>
            </a:pPr>
            <a:r>
              <a:rPr sz="1600" dirty="0">
                <a:latin typeface="Arial"/>
                <a:cs typeface="Arial"/>
              </a:rPr>
              <a:t>By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Port</a:t>
            </a:r>
            <a:endParaRPr sz="16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600"/>
              </a:spcBef>
              <a:buClr>
                <a:srgbClr val="CC3300"/>
              </a:buClr>
              <a:buFont typeface="Symbol"/>
              <a:buChar char=""/>
              <a:tabLst>
                <a:tab pos="1155700" algn="l"/>
              </a:tabLst>
            </a:pPr>
            <a:r>
              <a:rPr sz="1600" dirty="0">
                <a:latin typeface="Arial"/>
                <a:cs typeface="Arial"/>
              </a:rPr>
              <a:t>By </a:t>
            </a:r>
            <a:r>
              <a:rPr sz="1600" spc="-5" dirty="0">
                <a:latin typeface="Arial"/>
                <a:cs typeface="Arial"/>
              </a:rPr>
              <a:t>Protocol </a:t>
            </a:r>
            <a:r>
              <a:rPr sz="1600" dirty="0">
                <a:latin typeface="Arial"/>
                <a:cs typeface="Arial"/>
              </a:rPr>
              <a:t>&amp; </a:t>
            </a:r>
            <a:r>
              <a:rPr sz="1600" spc="-5" dirty="0">
                <a:latin typeface="Arial"/>
                <a:cs typeface="Arial"/>
              </a:rPr>
              <a:t>Packet Type</a:t>
            </a:r>
            <a:endParaRPr sz="16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590"/>
              </a:spcBef>
              <a:buClr>
                <a:srgbClr val="CC3300"/>
              </a:buClr>
              <a:buFont typeface="Symbol"/>
              <a:buChar char=""/>
              <a:tabLst>
                <a:tab pos="1155700" algn="l"/>
              </a:tabLst>
            </a:pPr>
            <a:r>
              <a:rPr sz="1600" dirty="0">
                <a:latin typeface="Arial"/>
                <a:cs typeface="Arial"/>
              </a:rPr>
              <a:t>By </a:t>
            </a:r>
            <a:r>
              <a:rPr sz="1600" spc="-5" dirty="0">
                <a:latin typeface="Arial"/>
                <a:cs typeface="Arial"/>
              </a:rPr>
              <a:t>Source </a:t>
            </a:r>
            <a:r>
              <a:rPr sz="1600" dirty="0">
                <a:latin typeface="Arial"/>
                <a:cs typeface="Arial"/>
              </a:rPr>
              <a:t>/ </a:t>
            </a:r>
            <a:r>
              <a:rPr sz="1600" spc="-5" dirty="0">
                <a:latin typeface="Arial"/>
                <a:cs typeface="Arial"/>
              </a:rPr>
              <a:t>Destination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IP</a:t>
            </a:r>
            <a:endParaRPr sz="16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600"/>
              </a:spcBef>
              <a:buClr>
                <a:srgbClr val="CC3300"/>
              </a:buClr>
              <a:buFont typeface="Symbol"/>
              <a:buChar char=""/>
              <a:tabLst>
                <a:tab pos="1155700" algn="l"/>
              </a:tabLst>
            </a:pPr>
            <a:r>
              <a:rPr sz="1600" dirty="0">
                <a:latin typeface="Arial"/>
                <a:cs typeface="Arial"/>
              </a:rPr>
              <a:t>By </a:t>
            </a:r>
            <a:r>
              <a:rPr sz="1600" spc="-5" dirty="0">
                <a:latin typeface="Arial"/>
                <a:cs typeface="Arial"/>
              </a:rPr>
              <a:t>Time of</a:t>
            </a:r>
            <a:r>
              <a:rPr sz="1600" spc="-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Day</a:t>
            </a:r>
            <a:endParaRPr sz="16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22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Rules </a:t>
            </a:r>
            <a:r>
              <a:rPr sz="2000" spc="-5" dirty="0">
                <a:latin typeface="Arial"/>
                <a:cs typeface="Arial"/>
              </a:rPr>
              <a:t>sets for </a:t>
            </a:r>
            <a:r>
              <a:rPr sz="2000" dirty="0">
                <a:latin typeface="Arial"/>
                <a:cs typeface="Arial"/>
              </a:rPr>
              <a:t>every packet </a:t>
            </a:r>
            <a:r>
              <a:rPr sz="2000" spc="-5" dirty="0">
                <a:latin typeface="Arial"/>
                <a:cs typeface="Arial"/>
              </a:rPr>
              <a:t>direction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Anti-probing </a:t>
            </a:r>
            <a:r>
              <a:rPr sz="2000" dirty="0">
                <a:latin typeface="Arial"/>
                <a:cs typeface="Arial"/>
              </a:rPr>
              <a:t>&amp; </a:t>
            </a:r>
            <a:r>
              <a:rPr sz="2000" spc="-5" dirty="0">
                <a:latin typeface="Arial"/>
                <a:cs typeface="Arial"/>
              </a:rPr>
              <a:t>denial-of-service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protection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Alerting </a:t>
            </a:r>
            <a:r>
              <a:rPr sz="2000" dirty="0">
                <a:latin typeface="Arial"/>
                <a:cs typeface="Arial"/>
              </a:rPr>
              <a:t>&amp;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Logging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34000" y="1981200"/>
            <a:ext cx="3060700" cy="14566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14</a:t>
            </a:fld>
            <a:endParaRPr spc="85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3"/>
              </a:rPr>
              <a:t>www.rootbrain.com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VPN </a:t>
            </a:r>
            <a:r>
              <a:rPr dirty="0"/>
              <a:t>&amp;</a:t>
            </a:r>
            <a:r>
              <a:rPr spc="-5" dirty="0"/>
              <a:t> </a:t>
            </a:r>
            <a:r>
              <a:rPr spc="-10" dirty="0"/>
              <a:t>Encryption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4782185" cy="427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Most secure </a:t>
            </a:r>
            <a:r>
              <a:rPr sz="2000" spc="-5" dirty="0">
                <a:latin typeface="Arial"/>
                <a:cs typeface="Arial"/>
              </a:rPr>
              <a:t>communication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option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IPSec, PPTP, </a:t>
            </a:r>
            <a:r>
              <a:rPr sz="2000" spc="-5" dirty="0" smtClean="0">
                <a:latin typeface="Arial"/>
                <a:cs typeface="Arial"/>
              </a:rPr>
              <a:t>L2T</a:t>
            </a:r>
            <a:endParaRPr lang="en-US" sz="2000" spc="-5" dirty="0" smtClean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 smtClean="0">
                <a:latin typeface="Arial"/>
                <a:cs typeface="Arial"/>
              </a:rPr>
              <a:t>Site-to-Site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Client-to-Site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Hardware vs. </a:t>
            </a:r>
            <a:r>
              <a:rPr sz="2000" spc="-5" dirty="0">
                <a:latin typeface="Arial"/>
                <a:cs typeface="Arial"/>
              </a:rPr>
              <a:t>Software VPN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7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Pre-shared Keys vs. </a:t>
            </a:r>
            <a:r>
              <a:rPr sz="2000" spc="-5" dirty="0">
                <a:latin typeface="Arial"/>
                <a:cs typeface="Arial"/>
              </a:rPr>
              <a:t>Digital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Certificates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Encryption </a:t>
            </a:r>
            <a:r>
              <a:rPr sz="2000" dirty="0">
                <a:latin typeface="Arial"/>
                <a:cs typeface="Arial"/>
              </a:rPr>
              <a:t>– </a:t>
            </a:r>
            <a:r>
              <a:rPr sz="2000" spc="-5" dirty="0">
                <a:latin typeface="Arial"/>
                <a:cs typeface="Arial"/>
              </a:rPr>
              <a:t>DES, 3DES,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AES</a:t>
            </a:r>
            <a:endParaRPr sz="2000" dirty="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Performance </a:t>
            </a:r>
            <a:r>
              <a:rPr sz="2000" dirty="0">
                <a:latin typeface="Arial"/>
                <a:cs typeface="Arial"/>
              </a:rPr>
              <a:t>issues</a:t>
            </a:r>
          </a:p>
        </p:txBody>
      </p:sp>
      <p:sp>
        <p:nvSpPr>
          <p:cNvPr id="4" name="object 4"/>
          <p:cNvSpPr/>
          <p:nvPr/>
        </p:nvSpPr>
        <p:spPr>
          <a:xfrm>
            <a:off x="4038600" y="2057400"/>
            <a:ext cx="4584700" cy="10210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15</a:t>
            </a:fld>
            <a:endParaRPr spc="85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3"/>
              </a:rPr>
              <a:t>www.rootbrain.com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Remote Monitoring </a:t>
            </a:r>
            <a:r>
              <a:rPr dirty="0"/>
              <a:t>&amp;</a:t>
            </a:r>
            <a:r>
              <a:rPr spc="10" dirty="0"/>
              <a:t> </a:t>
            </a:r>
            <a:r>
              <a:rPr spc="-5" dirty="0"/>
              <a:t>Alert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16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4766945" cy="422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Proactive notification of </a:t>
            </a:r>
            <a:r>
              <a:rPr sz="2000" dirty="0">
                <a:latin typeface="Arial"/>
                <a:cs typeface="Arial"/>
              </a:rPr>
              <a:t>security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events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spc="-10" dirty="0">
                <a:latin typeface="Arial"/>
                <a:cs typeface="Arial"/>
              </a:rPr>
              <a:t>Unauthorized </a:t>
            </a:r>
            <a:r>
              <a:rPr sz="1800" spc="-5" dirty="0">
                <a:latin typeface="Arial"/>
                <a:cs typeface="Arial"/>
              </a:rPr>
              <a:t>access attempts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spc="-10" dirty="0">
                <a:latin typeface="Arial"/>
                <a:cs typeface="Arial"/>
              </a:rPr>
              <a:t>Configuration changes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spc="-5" dirty="0">
                <a:latin typeface="Arial"/>
                <a:cs typeface="Arial"/>
              </a:rPr>
              <a:t>Port</a:t>
            </a:r>
            <a:r>
              <a:rPr sz="1800" spc="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scans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spc="-5" dirty="0">
                <a:latin typeface="Arial"/>
                <a:cs typeface="Arial"/>
              </a:rPr>
              <a:t>Service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attacks</a:t>
            </a:r>
            <a:endParaRPr sz="18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6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Syslog</a:t>
            </a:r>
            <a:r>
              <a:rPr sz="2000" spc="-5" dirty="0">
                <a:latin typeface="Arial"/>
                <a:cs typeface="Arial"/>
              </a:rPr>
              <a:t> Server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7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Central Management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Console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E-Mail </a:t>
            </a:r>
            <a:r>
              <a:rPr sz="2000" dirty="0">
                <a:latin typeface="Arial"/>
                <a:cs typeface="Arial"/>
              </a:rPr>
              <a:t>/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Pager</a:t>
            </a:r>
            <a:endParaRPr sz="2000">
              <a:latin typeface="Arial"/>
              <a:cs typeface="Arial"/>
            </a:endParaRPr>
          </a:p>
          <a:p>
            <a:pPr marL="353060" indent="-340360">
              <a:lnSpc>
                <a:spcPct val="100000"/>
              </a:lnSpc>
              <a:spcBef>
                <a:spcPts val="198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dirty="0">
                <a:latin typeface="Arial"/>
                <a:cs typeface="Arial"/>
              </a:rPr>
              <a:t>SNMP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traps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Modem </a:t>
            </a:r>
            <a:r>
              <a:rPr dirty="0"/>
              <a:t>vs</a:t>
            </a:r>
            <a:r>
              <a:rPr spc="-5" dirty="0"/>
              <a:t> Gateway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7665720" cy="3482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b="1" spc="-5" dirty="0">
                <a:latin typeface="Arial"/>
                <a:cs typeface="Arial"/>
              </a:rPr>
              <a:t>Modem </a:t>
            </a:r>
            <a:r>
              <a:rPr sz="2000" b="1" dirty="0">
                <a:latin typeface="Arial"/>
                <a:cs typeface="Arial"/>
              </a:rPr>
              <a:t>= </a:t>
            </a:r>
            <a:r>
              <a:rPr sz="2000" b="1" spc="-5" dirty="0">
                <a:latin typeface="Arial"/>
                <a:cs typeface="Arial"/>
              </a:rPr>
              <a:t>Koneksi Internet Tanpa Proteksi</a:t>
            </a:r>
            <a:endParaRPr sz="2000">
              <a:latin typeface="Arial"/>
              <a:cs typeface="Arial"/>
            </a:endParaRPr>
          </a:p>
          <a:p>
            <a:pPr marL="1155700" marR="5080" lvl="1" indent="-228600">
              <a:lnSpc>
                <a:spcPct val="100000"/>
              </a:lnSpc>
              <a:spcBef>
                <a:spcPts val="1340"/>
              </a:spcBef>
              <a:buClr>
                <a:srgbClr val="CC3300"/>
              </a:buClr>
              <a:buFont typeface="Symbol"/>
              <a:buChar char="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Umumnya pengguna hanya menggunakan </a:t>
            </a:r>
            <a:r>
              <a:rPr sz="1600" b="1" spc="-5" dirty="0">
                <a:latin typeface="Arial"/>
                <a:cs typeface="Arial"/>
              </a:rPr>
              <a:t>Modem </a:t>
            </a:r>
            <a:r>
              <a:rPr sz="1600" b="1" spc="-10" dirty="0">
                <a:latin typeface="Arial"/>
                <a:cs typeface="Arial"/>
              </a:rPr>
              <a:t>untuk terhubung  Internet</a:t>
            </a:r>
            <a:endParaRPr sz="1600">
              <a:latin typeface="Arial"/>
              <a:cs typeface="Arial"/>
            </a:endParaRPr>
          </a:p>
          <a:p>
            <a:pPr marL="1155700" marR="201930" lvl="1" indent="-228600">
              <a:lnSpc>
                <a:spcPct val="100000"/>
              </a:lnSpc>
              <a:spcBef>
                <a:spcPts val="590"/>
              </a:spcBef>
              <a:buClr>
                <a:srgbClr val="CC3300"/>
              </a:buClr>
              <a:buFont typeface="Symbol"/>
              <a:buChar char="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Koneksi </a:t>
            </a:r>
            <a:r>
              <a:rPr sz="1600" b="1" spc="-5" dirty="0">
                <a:latin typeface="Arial"/>
                <a:cs typeface="Arial"/>
              </a:rPr>
              <a:t>Cellular </a:t>
            </a:r>
            <a:r>
              <a:rPr sz="1600" b="1" spc="-10" dirty="0">
                <a:latin typeface="Arial"/>
                <a:cs typeface="Arial"/>
              </a:rPr>
              <a:t>dengan </a:t>
            </a:r>
            <a:r>
              <a:rPr sz="1600" b="1" spc="-5" dirty="0">
                <a:latin typeface="Arial"/>
                <a:cs typeface="Arial"/>
              </a:rPr>
              <a:t>Modem </a:t>
            </a:r>
            <a:r>
              <a:rPr sz="1600" b="1" spc="-10" dirty="0">
                <a:latin typeface="Arial"/>
                <a:cs typeface="Arial"/>
              </a:rPr>
              <a:t>dapat </a:t>
            </a:r>
            <a:r>
              <a:rPr sz="1600" b="1" spc="-5" dirty="0">
                <a:latin typeface="Arial"/>
                <a:cs typeface="Arial"/>
              </a:rPr>
              <a:t>berupa </a:t>
            </a:r>
            <a:r>
              <a:rPr sz="1600" b="1" spc="-10" dirty="0">
                <a:latin typeface="Arial"/>
                <a:cs typeface="Arial"/>
              </a:rPr>
              <a:t>PC/Laptop dengan  </a:t>
            </a:r>
            <a:r>
              <a:rPr sz="1600" b="1" spc="-5" dirty="0">
                <a:latin typeface="Arial"/>
                <a:cs typeface="Arial"/>
              </a:rPr>
              <a:t>External </a:t>
            </a:r>
            <a:r>
              <a:rPr sz="1600" b="1" spc="-10" dirty="0">
                <a:latin typeface="Arial"/>
                <a:cs typeface="Arial"/>
              </a:rPr>
              <a:t>Modem </a:t>
            </a:r>
            <a:r>
              <a:rPr sz="1600" b="1" spc="-5" dirty="0">
                <a:latin typeface="Arial"/>
                <a:cs typeface="Arial"/>
              </a:rPr>
              <a:t>(3G/HSDPA/GPRS/USB) atau </a:t>
            </a:r>
            <a:r>
              <a:rPr sz="1600" b="1" spc="-10" dirty="0">
                <a:latin typeface="Arial"/>
                <a:cs typeface="Arial"/>
              </a:rPr>
              <a:t>menggunakan  Internal </a:t>
            </a:r>
            <a:r>
              <a:rPr sz="1600" b="1" spc="-5" dirty="0">
                <a:latin typeface="Arial"/>
                <a:cs typeface="Arial"/>
              </a:rPr>
              <a:t>Modem </a:t>
            </a:r>
            <a:r>
              <a:rPr sz="1600" b="1" spc="-10" dirty="0">
                <a:latin typeface="Arial"/>
                <a:cs typeface="Arial"/>
              </a:rPr>
              <a:t>(Embedded) </a:t>
            </a:r>
            <a:r>
              <a:rPr sz="1600" b="1" spc="-5" dirty="0">
                <a:latin typeface="Arial"/>
                <a:cs typeface="Arial"/>
              </a:rPr>
              <a:t>seperti  </a:t>
            </a:r>
            <a:r>
              <a:rPr sz="1600" b="1" spc="-10" dirty="0">
                <a:latin typeface="Arial"/>
                <a:cs typeface="Arial"/>
              </a:rPr>
              <a:t>SmartPhone/PDA/Iphone/Notebook </a:t>
            </a:r>
            <a:r>
              <a:rPr sz="1600" b="1" spc="-5" dirty="0">
                <a:latin typeface="Arial"/>
                <a:cs typeface="Arial"/>
              </a:rPr>
              <a:t>Builtin 3G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Modem</a:t>
            </a:r>
            <a:endParaRPr sz="1600">
              <a:latin typeface="Arial"/>
              <a:cs typeface="Arial"/>
            </a:endParaRPr>
          </a:p>
          <a:p>
            <a:pPr marL="1155700" marR="176530" lvl="1" indent="-228600">
              <a:lnSpc>
                <a:spcPct val="100000"/>
              </a:lnSpc>
              <a:spcBef>
                <a:spcPts val="600"/>
              </a:spcBef>
              <a:buClr>
                <a:srgbClr val="CC3300"/>
              </a:buClr>
              <a:buFont typeface="Symbol"/>
              <a:buChar char=""/>
              <a:tabLst>
                <a:tab pos="1155700" algn="l"/>
              </a:tabLst>
            </a:pPr>
            <a:r>
              <a:rPr sz="1600" b="1" spc="-5" dirty="0">
                <a:latin typeface="Arial"/>
                <a:cs typeface="Arial"/>
              </a:rPr>
              <a:t>Pada </a:t>
            </a:r>
            <a:r>
              <a:rPr sz="1600" b="1" spc="-10" dirty="0">
                <a:latin typeface="Arial"/>
                <a:cs typeface="Arial"/>
              </a:rPr>
              <a:t>perangkat dengan Embedded </a:t>
            </a:r>
            <a:r>
              <a:rPr sz="1600" b="1" spc="-5" dirty="0">
                <a:latin typeface="Arial"/>
                <a:cs typeface="Arial"/>
              </a:rPr>
              <a:t>Modem, relatif akan lebih sulit  dilakukan</a:t>
            </a:r>
            <a:r>
              <a:rPr sz="1600" b="1" spc="-10" dirty="0">
                <a:latin typeface="Arial"/>
                <a:cs typeface="Arial"/>
              </a:rPr>
              <a:t> pengamanan.</a:t>
            </a:r>
            <a:endParaRPr sz="1600">
              <a:latin typeface="Arial"/>
              <a:cs typeface="Arial"/>
            </a:endParaRPr>
          </a:p>
          <a:p>
            <a:pPr marL="1155700" marR="99060" lvl="1" indent="-228600">
              <a:lnSpc>
                <a:spcPts val="1910"/>
              </a:lnSpc>
              <a:spcBef>
                <a:spcPts val="670"/>
              </a:spcBef>
              <a:buClr>
                <a:srgbClr val="CC3300"/>
              </a:buClr>
              <a:buFont typeface="Symbol"/>
              <a:buChar char="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Untuk keamanan terbaik </a:t>
            </a:r>
            <a:r>
              <a:rPr sz="1600" b="1" spc="-5" dirty="0">
                <a:latin typeface="Arial"/>
                <a:cs typeface="Arial"/>
              </a:rPr>
              <a:t>idealnya, modem </a:t>
            </a:r>
            <a:r>
              <a:rPr sz="1600" b="1" spc="-10" dirty="0">
                <a:latin typeface="Arial"/>
                <a:cs typeface="Arial"/>
              </a:rPr>
              <a:t>dikombinasikan </a:t>
            </a:r>
            <a:r>
              <a:rPr sz="1600" b="1" spc="-5" dirty="0">
                <a:latin typeface="Arial"/>
                <a:cs typeface="Arial"/>
              </a:rPr>
              <a:t>dengan  </a:t>
            </a:r>
            <a:r>
              <a:rPr sz="1600" b="1" spc="-10" dirty="0">
                <a:latin typeface="Arial"/>
                <a:cs typeface="Arial"/>
              </a:rPr>
              <a:t>NAT Router, </a:t>
            </a:r>
            <a:r>
              <a:rPr sz="1600" b="1" spc="-5" dirty="0">
                <a:latin typeface="Arial"/>
                <a:cs typeface="Arial"/>
              </a:rPr>
              <a:t>Firewall, </a:t>
            </a:r>
            <a:r>
              <a:rPr sz="1600" b="1" dirty="0">
                <a:latin typeface="Arial"/>
                <a:cs typeface="Arial"/>
              </a:rPr>
              <a:t>VPN </a:t>
            </a:r>
            <a:r>
              <a:rPr sz="1600" b="1" spc="-5" dirty="0">
                <a:latin typeface="Arial"/>
                <a:cs typeface="Arial"/>
              </a:rPr>
              <a:t>dan </a:t>
            </a:r>
            <a:r>
              <a:rPr sz="1600" b="1" spc="-10" dirty="0">
                <a:latin typeface="Arial"/>
                <a:cs typeface="Arial"/>
              </a:rPr>
              <a:t>Remote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Monitoring.</a:t>
            </a:r>
            <a:endParaRPr sz="16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535"/>
              </a:spcBef>
              <a:buClr>
                <a:srgbClr val="CC3300"/>
              </a:buClr>
              <a:buFont typeface="Symbol"/>
              <a:buChar char=""/>
              <a:tabLst>
                <a:tab pos="1155700" algn="l"/>
              </a:tabLst>
            </a:pPr>
            <a:r>
              <a:rPr sz="1600" b="1" spc="-10" dirty="0">
                <a:latin typeface="Arial"/>
                <a:cs typeface="Arial"/>
              </a:rPr>
              <a:t>Kombinasi </a:t>
            </a:r>
            <a:r>
              <a:rPr sz="1600" b="1" spc="-5" dirty="0">
                <a:latin typeface="Arial"/>
                <a:cs typeface="Arial"/>
              </a:rPr>
              <a:t>ini yang biasa disebut sebagai</a:t>
            </a:r>
            <a:r>
              <a:rPr sz="1600" b="1" spc="-10" dirty="0">
                <a:latin typeface="Arial"/>
                <a:cs typeface="Arial"/>
              </a:rPr>
              <a:t> “Gateway”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62200" y="4953000"/>
            <a:ext cx="1257300" cy="1009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3000" y="4724400"/>
            <a:ext cx="1076960" cy="1257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57600" y="4724400"/>
            <a:ext cx="3200400" cy="1206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39000" y="4419600"/>
            <a:ext cx="1027429" cy="17716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17</a:t>
            </a:fld>
            <a:endParaRPr spc="85"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6"/>
              </a:rPr>
              <a:t>www.rootbrain.com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Modem </a:t>
            </a:r>
            <a:r>
              <a:rPr dirty="0"/>
              <a:t>vs</a:t>
            </a:r>
            <a:r>
              <a:rPr spc="-5" dirty="0"/>
              <a:t> Gateway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5633720" cy="259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i="1" spc="-5" dirty="0">
                <a:latin typeface="Arial"/>
                <a:cs typeface="Arial"/>
              </a:rPr>
              <a:t>Gateway </a:t>
            </a:r>
            <a:r>
              <a:rPr sz="2000" b="1" i="1" dirty="0">
                <a:latin typeface="Arial"/>
                <a:cs typeface="Arial"/>
              </a:rPr>
              <a:t>= </a:t>
            </a:r>
            <a:r>
              <a:rPr sz="2000" b="1" i="1" spc="-5" dirty="0">
                <a:latin typeface="Arial"/>
                <a:cs typeface="Arial"/>
              </a:rPr>
              <a:t>Secure Internet access via </a:t>
            </a:r>
            <a:r>
              <a:rPr sz="2000" b="1" i="1" dirty="0">
                <a:latin typeface="Arial"/>
                <a:cs typeface="Arial"/>
              </a:rPr>
              <a:t>1</a:t>
            </a:r>
            <a:r>
              <a:rPr sz="2000" b="1" i="1" spc="75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device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353060" indent="-340360">
              <a:lnSpc>
                <a:spcPct val="100000"/>
              </a:lnSpc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spc="-5" dirty="0">
                <a:latin typeface="Arial"/>
                <a:cs typeface="Arial"/>
              </a:rPr>
              <a:t>Modem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"/>
              <a:tabLst>
                <a:tab pos="753110" algn="l"/>
              </a:tabLst>
            </a:pPr>
            <a:r>
              <a:rPr sz="1800" i="1" spc="-5" dirty="0">
                <a:latin typeface="Arial"/>
                <a:cs typeface="Arial"/>
              </a:rPr>
              <a:t>Firewall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753110" algn="l"/>
              </a:tabLst>
            </a:pPr>
            <a:r>
              <a:rPr sz="1800" i="1" dirty="0">
                <a:latin typeface="Arial"/>
                <a:cs typeface="Arial"/>
              </a:rPr>
              <a:t>VPN &amp;</a:t>
            </a:r>
            <a:r>
              <a:rPr sz="1800" i="1" spc="-5" dirty="0">
                <a:latin typeface="Arial"/>
                <a:cs typeface="Arial"/>
              </a:rPr>
              <a:t> Encryption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753110" algn="l"/>
              </a:tabLst>
            </a:pPr>
            <a:r>
              <a:rPr sz="1800" i="1" spc="-5" dirty="0">
                <a:latin typeface="Arial"/>
                <a:cs typeface="Arial"/>
              </a:rPr>
              <a:t>NAT Routing </a:t>
            </a:r>
            <a:r>
              <a:rPr sz="1800" i="1" dirty="0">
                <a:latin typeface="Arial"/>
                <a:cs typeface="Arial"/>
              </a:rPr>
              <a:t>&amp; </a:t>
            </a:r>
            <a:r>
              <a:rPr sz="1800" i="1" spc="-10" dirty="0">
                <a:latin typeface="Arial"/>
                <a:cs typeface="Arial"/>
              </a:rPr>
              <a:t>Port</a:t>
            </a:r>
            <a:r>
              <a:rPr sz="1800" i="1" spc="1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Forwarding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"/>
              <a:tabLst>
                <a:tab pos="753110" algn="l"/>
              </a:tabLst>
            </a:pPr>
            <a:r>
              <a:rPr sz="1800" i="1" dirty="0">
                <a:latin typeface="Arial"/>
                <a:cs typeface="Arial"/>
              </a:rPr>
              <a:t>Event </a:t>
            </a:r>
            <a:r>
              <a:rPr sz="1800" i="1" spc="-10" dirty="0">
                <a:latin typeface="Arial"/>
                <a:cs typeface="Arial"/>
              </a:rPr>
              <a:t>monitoring </a:t>
            </a:r>
            <a:r>
              <a:rPr sz="1800" i="1" dirty="0">
                <a:latin typeface="Arial"/>
                <a:cs typeface="Arial"/>
              </a:rPr>
              <a:t>&amp;</a:t>
            </a:r>
            <a:r>
              <a:rPr sz="1800" i="1" spc="0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alerting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05000" y="3886200"/>
            <a:ext cx="4277360" cy="2277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18</a:t>
            </a:fld>
            <a:endParaRPr spc="85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3"/>
              </a:rPr>
              <a:t>www.rootbrain.com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6080" cy="50292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651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30"/>
              </a:spcBef>
            </a:pPr>
            <a:r>
              <a:rPr spc="-5" dirty="0"/>
              <a:t>Pembahasan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2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1002030"/>
            <a:ext cx="5848350" cy="20133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100" indent="-279400">
              <a:lnSpc>
                <a:spcPct val="100000"/>
              </a:lnSpc>
              <a:spcBef>
                <a:spcPts val="100"/>
              </a:spcBef>
              <a:buClr>
                <a:srgbClr val="C1830E"/>
              </a:buClr>
              <a:buFont typeface="Symbol"/>
              <a:buChar char=""/>
              <a:tabLst>
                <a:tab pos="292100" algn="l"/>
              </a:tabLst>
            </a:pPr>
            <a:r>
              <a:rPr sz="2000" b="1" spc="-5" dirty="0">
                <a:latin typeface="Arial"/>
                <a:cs typeface="Arial"/>
              </a:rPr>
              <a:t>Trend Market Todays </a:t>
            </a:r>
            <a:r>
              <a:rPr sz="2000" b="1" dirty="0">
                <a:latin typeface="Arial"/>
                <a:cs typeface="Arial"/>
              </a:rPr>
              <a:t>&gt;&gt; </a:t>
            </a:r>
            <a:r>
              <a:rPr sz="2000" b="1" spc="-5" dirty="0">
                <a:latin typeface="Arial"/>
                <a:cs typeface="Arial"/>
              </a:rPr>
              <a:t>Wireless</a:t>
            </a:r>
            <a:r>
              <a:rPr sz="2000" b="1" spc="6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Technology</a:t>
            </a:r>
            <a:endParaRPr sz="2000" dirty="0">
              <a:latin typeface="Arial"/>
              <a:cs typeface="Arial"/>
            </a:endParaRPr>
          </a:p>
          <a:p>
            <a:pPr marL="292100" indent="-279400">
              <a:lnSpc>
                <a:spcPct val="100000"/>
              </a:lnSpc>
              <a:spcBef>
                <a:spcPts val="1980"/>
              </a:spcBef>
              <a:buClr>
                <a:srgbClr val="C1830E"/>
              </a:buClr>
              <a:buFont typeface="Symbol"/>
              <a:buChar char=""/>
              <a:tabLst>
                <a:tab pos="292100" algn="l"/>
              </a:tabLst>
            </a:pPr>
            <a:r>
              <a:rPr sz="2000" b="1" spc="-5" dirty="0">
                <a:latin typeface="Arial"/>
                <a:cs typeface="Arial"/>
              </a:rPr>
              <a:t>Cellular </a:t>
            </a:r>
            <a:r>
              <a:rPr sz="2000" b="1" dirty="0">
                <a:latin typeface="Arial"/>
                <a:cs typeface="Arial"/>
              </a:rPr>
              <a:t>Data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Network</a:t>
            </a:r>
            <a:endParaRPr sz="2000" dirty="0">
              <a:latin typeface="Arial"/>
              <a:cs typeface="Arial"/>
            </a:endParaRPr>
          </a:p>
          <a:p>
            <a:pPr marL="292100" indent="-279400">
              <a:lnSpc>
                <a:spcPct val="100000"/>
              </a:lnSpc>
              <a:spcBef>
                <a:spcPts val="1970"/>
              </a:spcBef>
              <a:buClr>
                <a:srgbClr val="C1830E"/>
              </a:buClr>
              <a:buFont typeface="Symbol"/>
              <a:buChar char=""/>
              <a:tabLst>
                <a:tab pos="292100" algn="l"/>
              </a:tabLst>
            </a:pPr>
            <a:r>
              <a:rPr sz="2000" b="1" spc="-5" dirty="0" err="1" smtClean="0">
                <a:latin typeface="Arial"/>
                <a:cs typeface="Arial"/>
              </a:rPr>
              <a:t>Mitos-mitos</a:t>
            </a:r>
            <a:r>
              <a:rPr sz="2000" b="1" spc="-5" dirty="0" smtClean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dan </a:t>
            </a:r>
            <a:r>
              <a:rPr sz="2000" b="1" spc="-5" dirty="0">
                <a:latin typeface="Arial"/>
                <a:cs typeface="Arial"/>
              </a:rPr>
              <a:t>Persepsi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Keliru</a:t>
            </a:r>
            <a:endParaRPr sz="2000" dirty="0">
              <a:latin typeface="Arial"/>
              <a:cs typeface="Arial"/>
            </a:endParaRPr>
          </a:p>
          <a:p>
            <a:pPr marL="292100" indent="-279400">
              <a:lnSpc>
                <a:spcPct val="100000"/>
              </a:lnSpc>
              <a:spcBef>
                <a:spcPts val="1980"/>
              </a:spcBef>
              <a:buClr>
                <a:srgbClr val="C1830E"/>
              </a:buClr>
              <a:buFont typeface="Symbol"/>
              <a:buChar char=""/>
              <a:tabLst>
                <a:tab pos="292100" algn="l"/>
              </a:tabLst>
            </a:pPr>
            <a:r>
              <a:rPr sz="2000" b="1" spc="-5" dirty="0" err="1" smtClean="0">
                <a:latin typeface="Arial"/>
                <a:cs typeface="Arial"/>
              </a:rPr>
              <a:t>Teknologi</a:t>
            </a:r>
            <a:r>
              <a:rPr sz="2000" b="1" spc="-5" dirty="0" smtClean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Keamanan Jaringan</a:t>
            </a:r>
            <a:r>
              <a:rPr sz="2000" b="1" spc="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“</a:t>
            </a:r>
            <a:r>
              <a:rPr sz="2000" b="1" i="1" spc="-5" dirty="0">
                <a:latin typeface="Arial"/>
                <a:cs typeface="Arial"/>
              </a:rPr>
              <a:t>Cellular</a:t>
            </a:r>
            <a:r>
              <a:rPr sz="2000" b="1" spc="-5" dirty="0" smtClean="0">
                <a:latin typeface="Arial"/>
                <a:cs typeface="Arial"/>
              </a:rPr>
              <a:t>”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10" dirty="0"/>
              <a:t>Trend </a:t>
            </a:r>
            <a:r>
              <a:rPr spc="-5" dirty="0"/>
              <a:t>Market </a:t>
            </a:r>
            <a:r>
              <a:rPr dirty="0"/>
              <a:t>: </a:t>
            </a:r>
            <a:r>
              <a:rPr spc="-5" dirty="0"/>
              <a:t>Wireless</a:t>
            </a:r>
            <a:r>
              <a:rPr spc="15" dirty="0"/>
              <a:t> </a:t>
            </a:r>
            <a:r>
              <a:rPr spc="-10" dirty="0"/>
              <a:t>Technology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3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852488"/>
            <a:ext cx="8420100" cy="5321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Cellular Data</a:t>
            </a:r>
            <a:r>
              <a:rPr spc="0" dirty="0"/>
              <a:t> </a:t>
            </a:r>
            <a:r>
              <a:rPr spc="-10" dirty="0"/>
              <a:t>Network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4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946150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9339" y="969010"/>
            <a:ext cx="48152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Termasuk Teknologi </a:t>
            </a:r>
            <a:r>
              <a:rPr sz="1800" b="1" i="1" spc="-5" dirty="0">
                <a:latin typeface="Arial"/>
                <a:cs typeface="Arial"/>
              </a:rPr>
              <a:t>Cellular Data Network</a:t>
            </a:r>
            <a:r>
              <a:rPr sz="1800" b="1" i="1" dirty="0">
                <a:latin typeface="Arial"/>
                <a:cs typeface="Arial"/>
              </a:rPr>
              <a:t> :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8980" y="1282700"/>
            <a:ext cx="6052820" cy="2546850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5" dirty="0">
                <a:latin typeface="Arial"/>
                <a:cs typeface="Arial"/>
              </a:rPr>
              <a:t>EV-DO, Rev A, Rev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0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5" dirty="0">
                <a:latin typeface="Arial"/>
                <a:cs typeface="Arial"/>
              </a:rPr>
              <a:t>HSDPA, HSUPA,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HSPA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10" dirty="0">
                <a:latin typeface="Arial"/>
                <a:cs typeface="Arial"/>
              </a:rPr>
              <a:t>CDMA, CDMA2000,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1xRTT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5" dirty="0">
                <a:latin typeface="Arial"/>
                <a:cs typeface="Arial"/>
              </a:rPr>
              <a:t>GSM, EDGE,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5" dirty="0" smtClean="0">
                <a:latin typeface="Arial"/>
                <a:cs typeface="Arial"/>
              </a:rPr>
              <a:t>GPRS</a:t>
            </a:r>
            <a:r>
              <a:rPr lang="en-US" sz="1600" b="1" spc="-5" dirty="0" smtClean="0">
                <a:latin typeface="Arial"/>
                <a:cs typeface="Arial"/>
              </a:rPr>
              <a:t> (LTE)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10" dirty="0">
                <a:latin typeface="Arial"/>
                <a:cs typeface="Arial"/>
              </a:rPr>
              <a:t>4G, </a:t>
            </a:r>
            <a:r>
              <a:rPr sz="1600" b="1" spc="-5" dirty="0">
                <a:latin typeface="Arial"/>
                <a:cs typeface="Arial"/>
              </a:rPr>
              <a:t>3G, 2.5G,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 smtClean="0">
                <a:latin typeface="Arial"/>
                <a:cs typeface="Arial"/>
              </a:rPr>
              <a:t>2G</a:t>
            </a:r>
            <a:endParaRPr sz="16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600" b="1" dirty="0" smtClean="0">
                <a:latin typeface="Arial"/>
                <a:cs typeface="Arial"/>
              </a:rPr>
              <a:t>»</a:t>
            </a:r>
            <a:r>
              <a:rPr sz="1600" b="1" spc="-10" dirty="0" smtClean="0">
                <a:latin typeface="Arial"/>
                <a:cs typeface="Arial"/>
              </a:rPr>
              <a:t> </a:t>
            </a:r>
            <a:r>
              <a:rPr sz="1600" b="1" spc="-5" dirty="0" err="1" smtClean="0">
                <a:latin typeface="Arial"/>
                <a:cs typeface="Arial"/>
              </a:rPr>
              <a:t>WiMax</a:t>
            </a:r>
            <a:r>
              <a:rPr lang="en-US" sz="1600" b="1" spc="-5" dirty="0" smtClean="0">
                <a:latin typeface="Arial"/>
                <a:cs typeface="Arial"/>
              </a:rPr>
              <a:t> (world </a:t>
            </a:r>
            <a:r>
              <a:rPr lang="en-US" sz="1600" b="1" spc="-5" dirty="0" err="1" smtClean="0">
                <a:latin typeface="Arial"/>
                <a:cs typeface="Arial"/>
              </a:rPr>
              <a:t>interopelability</a:t>
            </a:r>
            <a:r>
              <a:rPr lang="en-US" sz="1600" b="1" spc="-5" dirty="0" smtClean="0">
                <a:latin typeface="Arial"/>
                <a:cs typeface="Arial"/>
              </a:rPr>
              <a:t> for microwave access)</a:t>
            </a:r>
            <a:endParaRPr sz="16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600" b="1" dirty="0" smtClean="0">
                <a:latin typeface="Arial"/>
                <a:cs typeface="Arial"/>
              </a:rPr>
              <a:t>»</a:t>
            </a:r>
            <a:r>
              <a:rPr sz="1600" b="1" spc="-10" dirty="0" smtClean="0">
                <a:latin typeface="Arial"/>
                <a:cs typeface="Arial"/>
              </a:rPr>
              <a:t> Broadband</a:t>
            </a:r>
            <a:r>
              <a:rPr lang="en-US" sz="1600" b="1" spc="-10" dirty="0" smtClean="0">
                <a:latin typeface="Arial"/>
                <a:cs typeface="Arial"/>
              </a:rPr>
              <a:t> (</a:t>
            </a:r>
            <a:r>
              <a:rPr lang="en-US" sz="1600" b="1" spc="-10" dirty="0" err="1" smtClean="0">
                <a:latin typeface="Arial"/>
                <a:cs typeface="Arial"/>
              </a:rPr>
              <a:t>frekuensi</a:t>
            </a:r>
            <a:r>
              <a:rPr lang="en-US" sz="1600" b="1" spc="-10" dirty="0" smtClean="0">
                <a:latin typeface="Arial"/>
                <a:cs typeface="Arial"/>
              </a:rPr>
              <a:t> </a:t>
            </a:r>
            <a:r>
              <a:rPr lang="en-US" sz="1600" b="1" spc="-10" dirty="0" err="1" smtClean="0">
                <a:latin typeface="Arial"/>
                <a:cs typeface="Arial"/>
              </a:rPr>
              <a:t>lebih</a:t>
            </a:r>
            <a:r>
              <a:rPr lang="en-US" sz="1600" b="1" spc="-10" dirty="0" smtClean="0">
                <a:latin typeface="Arial"/>
                <a:cs typeface="Arial"/>
              </a:rPr>
              <a:t> </a:t>
            </a:r>
            <a:r>
              <a:rPr lang="en-US" sz="1600" b="1" spc="-10" dirty="0" err="1" smtClean="0">
                <a:latin typeface="Arial"/>
                <a:cs typeface="Arial"/>
              </a:rPr>
              <a:t>luas</a:t>
            </a:r>
            <a:r>
              <a:rPr lang="en-US" sz="1600" b="1" spc="-10" dirty="0" smtClean="0"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69339" y="4712970"/>
            <a:ext cx="642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Speeds </a:t>
            </a:r>
            <a:r>
              <a:rPr sz="1800" b="1" dirty="0">
                <a:latin typeface="Arial"/>
                <a:cs typeface="Arial"/>
              </a:rPr>
              <a:t>&amp; </a:t>
            </a:r>
            <a:r>
              <a:rPr sz="1800" b="1" spc="-5" dirty="0">
                <a:latin typeface="Arial"/>
                <a:cs typeface="Arial"/>
              </a:rPr>
              <a:t>coverage </a:t>
            </a:r>
            <a:r>
              <a:rPr sz="1800" b="1" spc="-5" dirty="0" err="1">
                <a:latin typeface="Arial"/>
                <a:cs typeface="Arial"/>
              </a:rPr>
              <a:t>berbeda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5" dirty="0" err="1" smtClean="0">
                <a:latin typeface="Arial"/>
                <a:cs typeface="Arial"/>
              </a:rPr>
              <a:t>tergantung</a:t>
            </a:r>
            <a:r>
              <a:rPr sz="1800" b="1" spc="-10" dirty="0" smtClean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teknologi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8980" y="4690109"/>
            <a:ext cx="207645" cy="791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9339" y="5179059"/>
            <a:ext cx="6160135" cy="627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Tidak ada perbedaan berkaitan permasalahan </a:t>
            </a:r>
            <a:r>
              <a:rPr sz="1800" b="1" spc="-10" dirty="0">
                <a:latin typeface="Arial"/>
                <a:cs typeface="Arial"/>
              </a:rPr>
              <a:t>keamanan  </a:t>
            </a:r>
            <a:r>
              <a:rPr sz="1800" b="1" spc="-5" dirty="0">
                <a:latin typeface="Arial"/>
                <a:cs typeface="Arial"/>
              </a:rPr>
              <a:t>komunikasi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data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Cellular Data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5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918210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8980" y="3067050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8980" y="4080509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8980" y="4818379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8980" y="5557520"/>
            <a:ext cx="207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50" dirty="0">
                <a:latin typeface="Symbol"/>
                <a:cs typeface="Symbol"/>
              </a:rPr>
              <a:t>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9339" y="792480"/>
            <a:ext cx="7363459" cy="5361940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sz="1800" b="1" spc="-5" dirty="0">
                <a:latin typeface="Arial"/>
                <a:cs typeface="Arial"/>
              </a:rPr>
              <a:t>Cellular Data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Jaringan Internet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(Publik)</a:t>
            </a:r>
            <a:endParaRPr sz="1800" dirty="0">
              <a:latin typeface="Arial"/>
              <a:cs typeface="Arial"/>
            </a:endParaRPr>
          </a:p>
          <a:p>
            <a:pPr marL="349250">
              <a:lnSpc>
                <a:spcPct val="100000"/>
              </a:lnSpc>
              <a:spcBef>
                <a:spcPts val="1040"/>
              </a:spcBef>
            </a:pPr>
            <a:r>
              <a:rPr sz="1600" b="1" dirty="0">
                <a:latin typeface="Arial"/>
                <a:cs typeface="Arial"/>
              </a:rPr>
              <a:t>»</a:t>
            </a:r>
            <a:r>
              <a:rPr sz="1600" b="1" spc="-10" dirty="0">
                <a:latin typeface="Arial"/>
                <a:cs typeface="Arial"/>
              </a:rPr>
              <a:t> Indosat</a:t>
            </a:r>
            <a:endParaRPr sz="1600" dirty="0">
              <a:latin typeface="Arial"/>
              <a:cs typeface="Arial"/>
            </a:endParaRPr>
          </a:p>
          <a:p>
            <a:pPr marL="349250">
              <a:lnSpc>
                <a:spcPct val="100000"/>
              </a:lnSpc>
              <a:spcBef>
                <a:spcPts val="730"/>
              </a:spcBef>
            </a:pPr>
            <a:r>
              <a:rPr sz="1600" b="1" dirty="0">
                <a:latin typeface="Arial"/>
                <a:cs typeface="Arial"/>
              </a:rPr>
              <a:t>»</a:t>
            </a:r>
            <a:r>
              <a:rPr sz="1600" b="1" spc="-10" dirty="0">
                <a:latin typeface="Arial"/>
                <a:cs typeface="Arial"/>
              </a:rPr>
              <a:t> Telkomsel</a:t>
            </a:r>
            <a:endParaRPr sz="1600" dirty="0">
              <a:latin typeface="Arial"/>
              <a:cs typeface="Arial"/>
            </a:endParaRPr>
          </a:p>
          <a:p>
            <a:pPr marL="349250">
              <a:lnSpc>
                <a:spcPct val="100000"/>
              </a:lnSpc>
              <a:spcBef>
                <a:spcPts val="73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5" dirty="0">
                <a:latin typeface="Arial"/>
                <a:cs typeface="Arial"/>
              </a:rPr>
              <a:t>Excelcomindo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(XL)</a:t>
            </a:r>
            <a:endParaRPr sz="1600" dirty="0">
              <a:latin typeface="Arial"/>
              <a:cs typeface="Arial"/>
            </a:endParaRPr>
          </a:p>
          <a:p>
            <a:pPr marL="349250">
              <a:lnSpc>
                <a:spcPct val="100000"/>
              </a:lnSpc>
              <a:spcBef>
                <a:spcPts val="730"/>
              </a:spcBef>
            </a:pPr>
            <a:r>
              <a:rPr sz="1600" b="1" dirty="0">
                <a:latin typeface="Arial"/>
                <a:cs typeface="Arial"/>
              </a:rPr>
              <a:t>» </a:t>
            </a:r>
            <a:r>
              <a:rPr sz="1600" b="1" spc="-10" dirty="0">
                <a:latin typeface="Arial"/>
                <a:cs typeface="Arial"/>
              </a:rPr>
              <a:t>Three (3)</a:t>
            </a:r>
            <a:endParaRPr sz="1600" dirty="0">
              <a:latin typeface="Arial"/>
              <a:cs typeface="Arial"/>
            </a:endParaRPr>
          </a:p>
          <a:p>
            <a:pPr marL="349250">
              <a:lnSpc>
                <a:spcPct val="100000"/>
              </a:lnSpc>
              <a:spcBef>
                <a:spcPts val="740"/>
              </a:spcBef>
            </a:pPr>
            <a:r>
              <a:rPr sz="1600" b="1" dirty="0">
                <a:latin typeface="Arial"/>
                <a:cs typeface="Arial"/>
              </a:rPr>
              <a:t>»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AXIS.</a:t>
            </a:r>
            <a:endParaRPr sz="1600" dirty="0">
              <a:latin typeface="Arial"/>
              <a:cs typeface="Arial"/>
            </a:endParaRPr>
          </a:p>
          <a:p>
            <a:pPr marL="12700" marR="91440">
              <a:lnSpc>
                <a:spcPct val="100000"/>
              </a:lnSpc>
              <a:spcBef>
                <a:spcPts val="1190"/>
              </a:spcBef>
              <a:tabLst>
                <a:tab pos="3430270" algn="l"/>
              </a:tabLst>
            </a:pPr>
            <a:r>
              <a:rPr sz="1800" b="1" spc="-5" dirty="0">
                <a:latin typeface="Arial"/>
                <a:cs typeface="Arial"/>
              </a:rPr>
              <a:t>Umumnya Network Operator sebagai Cellular </a:t>
            </a:r>
            <a:r>
              <a:rPr sz="1800" b="1" spc="-5" dirty="0" smtClean="0">
                <a:latin typeface="Arial"/>
                <a:cs typeface="Arial"/>
              </a:rPr>
              <a:t>yang </a:t>
            </a:r>
            <a:r>
              <a:rPr sz="1800" b="1" spc="-5" dirty="0">
                <a:latin typeface="Arial"/>
                <a:cs typeface="Arial"/>
              </a:rPr>
              <a:t>menjadi  Internet Service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Provider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(ISP)	</a:t>
            </a:r>
            <a:r>
              <a:rPr sz="1800" b="1" spc="-10" dirty="0">
                <a:latin typeface="Arial"/>
                <a:cs typeface="Arial"/>
              </a:rPr>
              <a:t>memberikan </a:t>
            </a:r>
            <a:r>
              <a:rPr sz="1800" b="1" dirty="0">
                <a:latin typeface="Arial"/>
                <a:cs typeface="Arial"/>
              </a:rPr>
              <a:t>link </a:t>
            </a:r>
            <a:r>
              <a:rPr sz="1800" b="1" spc="-5" dirty="0">
                <a:latin typeface="Arial"/>
                <a:cs typeface="Arial"/>
              </a:rPr>
              <a:t>langsung </a:t>
            </a:r>
            <a:r>
              <a:rPr sz="1800" b="1" spc="-10" dirty="0">
                <a:latin typeface="Arial"/>
                <a:cs typeface="Arial"/>
              </a:rPr>
              <a:t>ke  </a:t>
            </a:r>
            <a:r>
              <a:rPr sz="1800" b="1" spc="-5" dirty="0">
                <a:latin typeface="Arial"/>
                <a:cs typeface="Arial"/>
              </a:rPr>
              <a:t>Jaringan </a:t>
            </a:r>
            <a:r>
              <a:rPr sz="1800" b="1" dirty="0">
                <a:latin typeface="Arial"/>
                <a:cs typeface="Arial"/>
              </a:rPr>
              <a:t>Publik</a:t>
            </a:r>
            <a:r>
              <a:rPr sz="1800" b="1" spc="-5" dirty="0">
                <a:latin typeface="Arial"/>
                <a:cs typeface="Arial"/>
              </a:rPr>
              <a:t> (INTERNET)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500"/>
              </a:spcBef>
            </a:pPr>
            <a:r>
              <a:rPr sz="1800" b="1" spc="-5" dirty="0">
                <a:latin typeface="Arial"/>
                <a:cs typeface="Arial"/>
              </a:rPr>
              <a:t>Di Internet terdapat berbagai ancaman </a:t>
            </a:r>
            <a:r>
              <a:rPr sz="1800" b="1" spc="-10" dirty="0">
                <a:latin typeface="Arial"/>
                <a:cs typeface="Arial"/>
              </a:rPr>
              <a:t>Crackers/Hackers, </a:t>
            </a:r>
            <a:r>
              <a:rPr sz="1800" b="1" spc="-5" dirty="0">
                <a:latin typeface="Arial"/>
                <a:cs typeface="Arial"/>
              </a:rPr>
              <a:t>Denial-of-  Service, Viruses, Spy-Ware, Trojan, </a:t>
            </a:r>
            <a:r>
              <a:rPr sz="1800" b="1" dirty="0">
                <a:latin typeface="Arial"/>
                <a:cs typeface="Arial"/>
              </a:rPr>
              <a:t>Phising, Spoofing, </a:t>
            </a:r>
            <a:r>
              <a:rPr sz="1800" b="1" spc="-5" dirty="0">
                <a:latin typeface="Arial"/>
                <a:cs typeface="Arial"/>
              </a:rPr>
              <a:t>Sniffing</a:t>
            </a:r>
            <a:r>
              <a:rPr sz="1800" b="1" spc="10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dst</a:t>
            </a:r>
            <a:endParaRPr sz="1800" dirty="0">
              <a:latin typeface="Arial"/>
              <a:cs typeface="Arial"/>
            </a:endParaRPr>
          </a:p>
          <a:p>
            <a:pPr marL="12700" marR="116205">
              <a:lnSpc>
                <a:spcPct val="100000"/>
              </a:lnSpc>
              <a:spcBef>
                <a:spcPts val="1500"/>
              </a:spcBef>
            </a:pPr>
            <a:r>
              <a:rPr sz="1800" b="1" spc="-5" dirty="0">
                <a:latin typeface="Arial"/>
                <a:cs typeface="Arial"/>
              </a:rPr>
              <a:t>Problem </a:t>
            </a:r>
            <a:r>
              <a:rPr sz="1800" b="1" spc="-10" dirty="0">
                <a:latin typeface="Arial"/>
                <a:cs typeface="Arial"/>
              </a:rPr>
              <a:t>keamanan bertambah </a:t>
            </a:r>
            <a:r>
              <a:rPr sz="1800" b="1" spc="-5" dirty="0">
                <a:latin typeface="Arial"/>
                <a:cs typeface="Arial"/>
              </a:rPr>
              <a:t>kompleks jika perangkat yang </a:t>
            </a:r>
            <a:r>
              <a:rPr sz="1800" b="1" spc="-10" dirty="0">
                <a:latin typeface="Arial"/>
                <a:cs typeface="Arial"/>
              </a:rPr>
              <a:t>akan  </a:t>
            </a:r>
            <a:r>
              <a:rPr sz="1800" b="1" spc="-5" dirty="0">
                <a:latin typeface="Arial"/>
                <a:cs typeface="Arial"/>
              </a:rPr>
              <a:t>diamankan bukan hanya </a:t>
            </a:r>
            <a:r>
              <a:rPr sz="1800" b="1" dirty="0">
                <a:latin typeface="Arial"/>
                <a:cs typeface="Arial"/>
              </a:rPr>
              <a:t>PC </a:t>
            </a:r>
            <a:r>
              <a:rPr sz="1800" b="1" spc="-5" dirty="0">
                <a:latin typeface="Arial"/>
                <a:cs typeface="Arial"/>
              </a:rPr>
              <a:t>tetapi </a:t>
            </a:r>
            <a:r>
              <a:rPr sz="1800" b="1" dirty="0">
                <a:latin typeface="Arial"/>
                <a:cs typeface="Arial"/>
              </a:rPr>
              <a:t>juga </a:t>
            </a:r>
            <a:r>
              <a:rPr sz="1800" b="1" spc="-10" dirty="0">
                <a:latin typeface="Arial"/>
                <a:cs typeface="Arial"/>
              </a:rPr>
              <a:t>Camera, </a:t>
            </a:r>
            <a:r>
              <a:rPr sz="1800" b="1" spc="-5" dirty="0">
                <a:latin typeface="Arial"/>
                <a:cs typeface="Arial"/>
              </a:rPr>
              <a:t>PLC, sensor</a:t>
            </a:r>
            <a:r>
              <a:rPr sz="1800" b="1" spc="5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dst.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1800" b="1" spc="-5" dirty="0">
                <a:latin typeface="Arial"/>
                <a:cs typeface="Arial"/>
              </a:rPr>
              <a:t>Menggunakan </a:t>
            </a:r>
            <a:r>
              <a:rPr sz="1800" b="1" dirty="0">
                <a:latin typeface="Arial"/>
                <a:cs typeface="Arial"/>
              </a:rPr>
              <a:t>Link </a:t>
            </a:r>
            <a:r>
              <a:rPr sz="1800" b="1" spc="-5" dirty="0">
                <a:latin typeface="Arial"/>
                <a:cs typeface="Arial"/>
              </a:rPr>
              <a:t>Data Cellular </a:t>
            </a:r>
            <a:r>
              <a:rPr sz="1800" b="1" spc="-10" dirty="0">
                <a:latin typeface="Arial"/>
                <a:cs typeface="Arial"/>
              </a:rPr>
              <a:t>secara </a:t>
            </a:r>
            <a:r>
              <a:rPr sz="1800" b="1" spc="-5" dirty="0">
                <a:latin typeface="Arial"/>
                <a:cs typeface="Arial"/>
              </a:rPr>
              <a:t>terbuka dan tanpa</a:t>
            </a:r>
            <a:r>
              <a:rPr sz="1800" b="1" spc="7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proteksi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Vurnerable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Telanjang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Menjadi target banyak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Threats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4826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80"/>
              </a:spcBef>
            </a:pPr>
            <a:r>
              <a:rPr sz="2400" dirty="0"/>
              <a:t>A </a:t>
            </a:r>
            <a:r>
              <a:rPr sz="2400" spc="-5" dirty="0"/>
              <a:t>Verizon </a:t>
            </a:r>
            <a:r>
              <a:rPr sz="2400" spc="-10" dirty="0"/>
              <a:t>Research </a:t>
            </a:r>
            <a:r>
              <a:rPr sz="2400" dirty="0"/>
              <a:t>: </a:t>
            </a:r>
            <a:r>
              <a:rPr sz="2400" b="0" spc="-5" dirty="0">
                <a:latin typeface="Arial"/>
                <a:cs typeface="Arial"/>
              </a:rPr>
              <a:t>Four Years of Forensic</a:t>
            </a:r>
            <a:r>
              <a:rPr sz="2400" b="0" spc="35" dirty="0">
                <a:latin typeface="Arial"/>
                <a:cs typeface="Arial"/>
              </a:rPr>
              <a:t> </a:t>
            </a:r>
            <a:r>
              <a:rPr sz="2400" b="0" spc="-5" dirty="0">
                <a:latin typeface="Arial"/>
                <a:cs typeface="Arial"/>
              </a:rPr>
              <a:t>Research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52600" y="1066799"/>
            <a:ext cx="6248400" cy="22110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800" y="3427728"/>
            <a:ext cx="3636010" cy="27114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57800" y="3276600"/>
            <a:ext cx="3554729" cy="28625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15669" y="3158489"/>
            <a:ext cx="29876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Targeted </a:t>
            </a:r>
            <a:r>
              <a:rPr sz="1400" b="1" dirty="0">
                <a:solidFill>
                  <a:srgbClr val="000066"/>
                </a:solidFill>
                <a:latin typeface="Arial"/>
                <a:cs typeface="Arial"/>
              </a:rPr>
              <a:t>vs. </a:t>
            </a: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Opportunistic</a:t>
            </a:r>
            <a:r>
              <a:rPr sz="1400" b="1" spc="25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Attacks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6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5"/>
              </a:rPr>
              <a:t>www.rootbrain.com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430270" y="872489"/>
            <a:ext cx="226504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Common Attack</a:t>
            </a:r>
            <a:r>
              <a:rPr sz="1400" b="1" spc="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Pathways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43600" y="3158489"/>
            <a:ext cx="185928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0066"/>
                </a:solidFill>
                <a:latin typeface="Arial"/>
                <a:cs typeface="Arial"/>
              </a:rPr>
              <a:t>Compromised</a:t>
            </a:r>
            <a:r>
              <a:rPr sz="1400" b="1" spc="-3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0066"/>
                </a:solidFill>
                <a:latin typeface="Arial"/>
                <a:cs typeface="Arial"/>
              </a:rPr>
              <a:t>Assets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Istilah keamanan </a:t>
            </a:r>
            <a:r>
              <a:rPr dirty="0"/>
              <a:t>yang </a:t>
            </a:r>
            <a:r>
              <a:rPr spc="-5" dirty="0"/>
              <a:t>harus </a:t>
            </a:r>
            <a:r>
              <a:rPr spc="-10" dirty="0"/>
              <a:t>di</a:t>
            </a:r>
            <a:r>
              <a:rPr spc="-5" dirty="0"/>
              <a:t> pahami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6180" y="798830"/>
            <a:ext cx="3811270" cy="2942590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295910" indent="-283210">
              <a:lnSpc>
                <a:spcPct val="100000"/>
              </a:lnSpc>
              <a:spcBef>
                <a:spcPts val="12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dirty="0">
                <a:latin typeface="Arial"/>
                <a:cs typeface="Arial"/>
              </a:rPr>
              <a:t>IP </a:t>
            </a:r>
            <a:r>
              <a:rPr sz="1800" spc="-10" dirty="0">
                <a:latin typeface="Arial"/>
                <a:cs typeface="Arial"/>
              </a:rPr>
              <a:t>Publik </a:t>
            </a:r>
            <a:r>
              <a:rPr sz="1800" dirty="0">
                <a:latin typeface="Arial"/>
                <a:cs typeface="Arial"/>
              </a:rPr>
              <a:t>vs IP </a:t>
            </a:r>
            <a:r>
              <a:rPr sz="1800" spc="-5" dirty="0">
                <a:latin typeface="Arial"/>
                <a:cs typeface="Arial"/>
              </a:rPr>
              <a:t>Private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addresses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spc="-10" dirty="0">
                <a:latin typeface="Arial"/>
                <a:cs typeface="Arial"/>
              </a:rPr>
              <a:t>Cellular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Modem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spc="-10" dirty="0">
                <a:latin typeface="Arial"/>
                <a:cs typeface="Arial"/>
              </a:rPr>
              <a:t>Router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spc="-5" dirty="0">
                <a:latin typeface="Arial"/>
                <a:cs typeface="Arial"/>
              </a:rPr>
              <a:t>NAT </a:t>
            </a:r>
            <a:r>
              <a:rPr sz="1800" dirty="0">
                <a:latin typeface="Arial"/>
                <a:cs typeface="Arial"/>
              </a:rPr>
              <a:t>– </a:t>
            </a:r>
            <a:r>
              <a:rPr sz="1800" spc="-5" dirty="0">
                <a:latin typeface="Arial"/>
                <a:cs typeface="Arial"/>
              </a:rPr>
              <a:t>network </a:t>
            </a:r>
            <a:r>
              <a:rPr sz="1800" spc="-10" dirty="0">
                <a:latin typeface="Arial"/>
                <a:cs typeface="Arial"/>
              </a:rPr>
              <a:t>address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translation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dirty="0">
                <a:latin typeface="Arial"/>
                <a:cs typeface="Arial"/>
              </a:rPr>
              <a:t>VPN – </a:t>
            </a:r>
            <a:r>
              <a:rPr sz="1800" spc="-5" dirty="0">
                <a:latin typeface="Arial"/>
                <a:cs typeface="Arial"/>
              </a:rPr>
              <a:t>virtual </a:t>
            </a:r>
            <a:r>
              <a:rPr sz="1800" spc="-10" dirty="0">
                <a:latin typeface="Arial"/>
                <a:cs typeface="Arial"/>
              </a:rPr>
              <a:t>private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network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spc="-5" dirty="0">
                <a:latin typeface="Arial"/>
                <a:cs typeface="Arial"/>
              </a:rPr>
              <a:t>Firewall</a:t>
            </a:r>
            <a:endParaRPr sz="180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"/>
              <a:tabLst>
                <a:tab pos="295910" algn="l"/>
              </a:tabLst>
            </a:pPr>
            <a:r>
              <a:rPr sz="1800" spc="-10" dirty="0">
                <a:latin typeface="Arial"/>
                <a:cs typeface="Arial"/>
              </a:rPr>
              <a:t>Gateway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7800" y="3962400"/>
            <a:ext cx="6332220" cy="18402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7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3"/>
              </a:rPr>
              <a:t>www.rootbrain.com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Mitos-mitos</a:t>
            </a:r>
            <a:r>
              <a:rPr dirty="0"/>
              <a:t> 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22819" y="6379825"/>
            <a:ext cx="192405" cy="262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z="1600" b="1" spc="85" dirty="0">
                <a:solidFill>
                  <a:srgbClr val="FBFFF5"/>
                </a:solidFill>
                <a:latin typeface="Lucida Sans"/>
                <a:cs typeface="Lucida Sans"/>
              </a:rPr>
              <a:t>8</a:t>
            </a:fld>
            <a:endParaRPr sz="16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941069"/>
            <a:ext cx="7635875" cy="5194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marR="191135" indent="-340360">
              <a:lnSpc>
                <a:spcPct val="120000"/>
              </a:lnSpc>
              <a:spcBef>
                <a:spcPts val="100"/>
              </a:spcBef>
              <a:buClr>
                <a:srgbClr val="CC3300"/>
              </a:buClr>
              <a:buFont typeface="Symbol"/>
              <a:buChar char=""/>
              <a:tabLst>
                <a:tab pos="352425" algn="l"/>
                <a:tab pos="353060" algn="l"/>
              </a:tabLst>
            </a:pPr>
            <a:r>
              <a:rPr sz="2000" b="1" i="1" spc="-5" dirty="0">
                <a:latin typeface="Arial"/>
                <a:cs typeface="Arial"/>
              </a:rPr>
              <a:t>“Tidak ada yang peduli dengan data saya” (merasa kurang  penting)</a:t>
            </a:r>
            <a:endParaRPr sz="20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4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Ada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benarnya</a:t>
            </a:r>
            <a:endParaRPr sz="1800">
              <a:latin typeface="Arial"/>
              <a:cs typeface="Arial"/>
            </a:endParaRPr>
          </a:p>
          <a:p>
            <a:pPr marL="753110" lvl="1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10" dirty="0">
                <a:latin typeface="Arial"/>
                <a:cs typeface="Arial"/>
              </a:rPr>
              <a:t>Hacker/Cracker memang </a:t>
            </a:r>
            <a:r>
              <a:rPr sz="1800" b="1" dirty="0">
                <a:latin typeface="Arial"/>
                <a:cs typeface="Arial"/>
              </a:rPr>
              <a:t>tidak </a:t>
            </a:r>
            <a:r>
              <a:rPr sz="1800" b="1" spc="-5" dirty="0">
                <a:latin typeface="Arial"/>
                <a:cs typeface="Arial"/>
              </a:rPr>
              <a:t>selalu tertarik dengan data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Anda</a:t>
            </a:r>
            <a:endParaRPr sz="1800">
              <a:latin typeface="Arial"/>
              <a:cs typeface="Arial"/>
            </a:endParaRPr>
          </a:p>
          <a:p>
            <a:pPr marL="753110" marR="782320" lvl="1" indent="-283210">
              <a:lnSpc>
                <a:spcPct val="100000"/>
              </a:lnSpc>
              <a:spcBef>
                <a:spcPts val="113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dirty="0">
                <a:latin typeface="Arial"/>
                <a:cs typeface="Arial"/>
              </a:rPr>
              <a:t>Tujuan </a:t>
            </a:r>
            <a:r>
              <a:rPr sz="1800" b="1" spc="-10" dirty="0">
                <a:latin typeface="Arial"/>
                <a:cs typeface="Arial"/>
              </a:rPr>
              <a:t>mereka </a:t>
            </a:r>
            <a:r>
              <a:rPr sz="1800" b="1" dirty="0">
                <a:latin typeface="Arial"/>
                <a:cs typeface="Arial"/>
              </a:rPr>
              <a:t>ingin </a:t>
            </a:r>
            <a:r>
              <a:rPr sz="1800" b="1" spc="-5" dirty="0">
                <a:latin typeface="Arial"/>
                <a:cs typeface="Arial"/>
              </a:rPr>
              <a:t>mengontrol perangkat Anda, </a:t>
            </a:r>
            <a:r>
              <a:rPr sz="1800" b="1" dirty="0">
                <a:latin typeface="Arial"/>
                <a:cs typeface="Arial"/>
              </a:rPr>
              <a:t>untuk  </a:t>
            </a:r>
            <a:r>
              <a:rPr sz="1800" b="1" spc="-5" dirty="0">
                <a:latin typeface="Arial"/>
                <a:cs typeface="Arial"/>
              </a:rPr>
              <a:t>dijadikan: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000" b="1" dirty="0">
                <a:latin typeface="Arial"/>
                <a:cs typeface="Arial"/>
              </a:rPr>
              <a:t>» </a:t>
            </a:r>
            <a:r>
              <a:rPr sz="2000" b="1" spc="-5" dirty="0">
                <a:latin typeface="Arial"/>
                <a:cs typeface="Arial"/>
              </a:rPr>
              <a:t>Zombie servers </a:t>
            </a:r>
            <a:r>
              <a:rPr sz="2000" b="1" dirty="0">
                <a:latin typeface="Arial"/>
                <a:cs typeface="Arial"/>
              </a:rPr>
              <a:t>– </a:t>
            </a:r>
            <a:r>
              <a:rPr sz="2000" b="1" spc="-5" dirty="0">
                <a:latin typeface="Arial"/>
                <a:cs typeface="Arial"/>
              </a:rPr>
              <a:t>spam </a:t>
            </a:r>
            <a:r>
              <a:rPr sz="2000" b="1" dirty="0">
                <a:latin typeface="Arial"/>
                <a:cs typeface="Arial"/>
              </a:rPr>
              <a:t>-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DDoS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000" b="1" dirty="0">
                <a:latin typeface="Arial"/>
                <a:cs typeface="Arial"/>
              </a:rPr>
              <a:t>» </a:t>
            </a:r>
            <a:r>
              <a:rPr sz="2000" b="1" spc="-5" dirty="0">
                <a:latin typeface="Arial"/>
                <a:cs typeface="Arial"/>
              </a:rPr>
              <a:t>Back-door </a:t>
            </a:r>
            <a:r>
              <a:rPr sz="2000" b="1" dirty="0">
                <a:latin typeface="Arial"/>
                <a:cs typeface="Arial"/>
              </a:rPr>
              <a:t>to </a:t>
            </a:r>
            <a:r>
              <a:rPr sz="2000" b="1" spc="-5" dirty="0">
                <a:latin typeface="Arial"/>
                <a:cs typeface="Arial"/>
              </a:rPr>
              <a:t>corporate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network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000" b="1" dirty="0">
                <a:latin typeface="Arial"/>
                <a:cs typeface="Arial"/>
              </a:rPr>
              <a:t>» Data </a:t>
            </a:r>
            <a:r>
              <a:rPr sz="2000" b="1" spc="-5" dirty="0">
                <a:latin typeface="Arial"/>
                <a:cs typeface="Arial"/>
              </a:rPr>
              <a:t>loss </a:t>
            </a:r>
            <a:r>
              <a:rPr sz="2000" b="1" dirty="0">
                <a:latin typeface="Arial"/>
                <a:cs typeface="Arial"/>
              </a:rPr>
              <a:t>/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corruption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000" b="1" dirty="0">
                <a:latin typeface="Arial"/>
                <a:cs typeface="Arial"/>
              </a:rPr>
              <a:t>» </a:t>
            </a:r>
            <a:r>
              <a:rPr sz="2000" b="1" spc="-5" dirty="0">
                <a:latin typeface="Arial"/>
                <a:cs typeface="Arial"/>
              </a:rPr>
              <a:t>Increased telecom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costs</a:t>
            </a:r>
            <a:endParaRPr sz="2000">
              <a:latin typeface="Arial"/>
              <a:cs typeface="Arial"/>
            </a:endParaRPr>
          </a:p>
          <a:p>
            <a:pPr marL="753110" marR="151765" indent="-283210">
              <a:lnSpc>
                <a:spcPct val="100000"/>
              </a:lnSpc>
              <a:spcBef>
                <a:spcPts val="67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Koneksi yang </a:t>
            </a:r>
            <a:r>
              <a:rPr sz="1800" b="1" spc="-10" dirty="0">
                <a:latin typeface="Arial"/>
                <a:cs typeface="Arial"/>
              </a:rPr>
              <a:t>mereka </a:t>
            </a:r>
            <a:r>
              <a:rPr sz="1800" b="1" spc="-5" dirty="0">
                <a:latin typeface="Arial"/>
                <a:cs typeface="Arial"/>
              </a:rPr>
              <a:t>peroleh mungkin dapat/akan digunakan  suatu </a:t>
            </a:r>
            <a:r>
              <a:rPr sz="1800" b="1" spc="-10" dirty="0">
                <a:latin typeface="Arial"/>
                <a:cs typeface="Arial"/>
              </a:rPr>
              <a:t>saat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nanti.</a:t>
            </a:r>
            <a:endParaRPr sz="1800">
              <a:latin typeface="Arial"/>
              <a:cs typeface="Arial"/>
            </a:endParaRPr>
          </a:p>
          <a:p>
            <a:pPr marL="753110" indent="-283210">
              <a:lnSpc>
                <a:spcPct val="100000"/>
              </a:lnSpc>
              <a:spcBef>
                <a:spcPts val="1120"/>
              </a:spcBef>
              <a:buClr>
                <a:srgbClr val="CC3300"/>
              </a:buClr>
              <a:buFont typeface="Symbol"/>
              <a:buChar char=""/>
              <a:tabLst>
                <a:tab pos="753110" algn="l"/>
              </a:tabLst>
            </a:pPr>
            <a:r>
              <a:rPr sz="1800" b="1" spc="-5" dirty="0">
                <a:latin typeface="Arial"/>
                <a:cs typeface="Arial"/>
              </a:rPr>
              <a:t>Kompetitor Anda mungkin </a:t>
            </a:r>
            <a:r>
              <a:rPr sz="1800" b="1" spc="-10" dirty="0">
                <a:latin typeface="Arial"/>
                <a:cs typeface="Arial"/>
              </a:rPr>
              <a:t>tertarik </a:t>
            </a:r>
            <a:r>
              <a:rPr sz="1800" b="1" spc="-5" dirty="0">
                <a:latin typeface="Arial"/>
                <a:cs typeface="Arial"/>
              </a:rPr>
              <a:t>dengan data anda </a:t>
            </a:r>
            <a:r>
              <a:rPr sz="1800" b="1" dirty="0">
                <a:latin typeface="Arial"/>
                <a:cs typeface="Arial"/>
              </a:rPr>
              <a:t>..</a:t>
            </a:r>
            <a:r>
              <a:rPr sz="1800" b="1" spc="15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(dijual?)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1659" y="259079"/>
            <a:ext cx="8001000" cy="497840"/>
          </a:xfrm>
          <a:prstGeom prst="rect">
            <a:avLst/>
          </a:prstGeom>
          <a:solidFill>
            <a:srgbClr val="FF9292"/>
          </a:solidFill>
        </p:spPr>
        <p:txBody>
          <a:bodyPr vert="horz" wrap="square" lIns="0" tIns="1397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Mitos-mitos</a:t>
            </a:r>
            <a:r>
              <a:rPr dirty="0"/>
              <a:t> 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905"/>
              </a:lnSpc>
            </a:pPr>
            <a:fld id="{81D60167-4931-47E6-BA6A-407CBD079E47}" type="slidenum">
              <a:rPr spc="85" dirty="0"/>
              <a:t>9</a:t>
            </a:fld>
            <a:endParaRPr spc="85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-20" dirty="0"/>
              <a:t>IT </a:t>
            </a:r>
            <a:r>
              <a:rPr spc="0" dirty="0"/>
              <a:t>Training </a:t>
            </a:r>
            <a:r>
              <a:rPr spc="125" dirty="0"/>
              <a:t>&amp;</a:t>
            </a:r>
            <a:r>
              <a:rPr spc="-25" dirty="0"/>
              <a:t> </a:t>
            </a:r>
            <a:r>
              <a:rPr dirty="0"/>
              <a:t>Consulting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5"/>
              </a:lnSpc>
            </a:pPr>
            <a:r>
              <a:rPr spc="15" dirty="0">
                <a:hlinkClick r:id="rId2"/>
              </a:rPr>
              <a:t>www.rootbrain.com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8980" y="999489"/>
            <a:ext cx="7788909" cy="379437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90"/>
              </a:spcBef>
              <a:buClr>
                <a:srgbClr val="CC3300"/>
              </a:buClr>
              <a:buFont typeface="Symbol"/>
              <a:buChar char=""/>
              <a:tabLst>
                <a:tab pos="342265" algn="l"/>
                <a:tab pos="342900" algn="l"/>
              </a:tabLst>
            </a:pPr>
            <a:r>
              <a:rPr sz="1900" b="1" i="1" spc="-10" dirty="0">
                <a:latin typeface="Arial"/>
                <a:cs typeface="Arial"/>
              </a:rPr>
              <a:t>“Hackers tidak tertarik dengan perangkat</a:t>
            </a:r>
            <a:r>
              <a:rPr sz="1900" b="1" i="1" spc="155" dirty="0">
                <a:latin typeface="Arial"/>
                <a:cs typeface="Arial"/>
              </a:rPr>
              <a:t> </a:t>
            </a:r>
            <a:r>
              <a:rPr sz="1900" b="1" i="1" spc="-10" dirty="0">
                <a:latin typeface="Arial"/>
                <a:cs typeface="Arial"/>
              </a:rPr>
              <a:t>wireless/cellular”</a:t>
            </a:r>
            <a:endParaRPr sz="1900" dirty="0">
              <a:latin typeface="Arial"/>
              <a:cs typeface="Arial"/>
            </a:endParaRPr>
          </a:p>
          <a:p>
            <a:pPr marL="731520" marR="481965" lvl="1" indent="-275590">
              <a:lnSpc>
                <a:spcPts val="2090"/>
              </a:lnSpc>
              <a:spcBef>
                <a:spcPts val="1445"/>
              </a:spcBef>
              <a:buClr>
                <a:srgbClr val="CC3300"/>
              </a:buClr>
              <a:buSzPct val="102941"/>
              <a:buFont typeface="Symbol"/>
              <a:buChar char=""/>
              <a:tabLst>
                <a:tab pos="731520" algn="l"/>
              </a:tabLst>
            </a:pPr>
            <a:r>
              <a:rPr b="1" spc="-10" dirty="0">
                <a:latin typeface="Arial"/>
                <a:cs typeface="Arial"/>
              </a:rPr>
              <a:t>Secara umum target para cracker/hacker adalah yang memiliki  “</a:t>
            </a:r>
            <a:r>
              <a:rPr b="1" i="1" spc="-10" dirty="0">
                <a:latin typeface="Arial"/>
                <a:cs typeface="Arial"/>
              </a:rPr>
              <a:t>higher </a:t>
            </a:r>
            <a:r>
              <a:rPr b="1" i="1" spc="-5" dirty="0">
                <a:latin typeface="Arial"/>
                <a:cs typeface="Arial"/>
              </a:rPr>
              <a:t>value</a:t>
            </a:r>
            <a:r>
              <a:rPr b="1" spc="-5" dirty="0">
                <a:latin typeface="Arial"/>
                <a:cs typeface="Arial"/>
              </a:rPr>
              <a:t>” spt </a:t>
            </a:r>
            <a:r>
              <a:rPr b="1" spc="-10" dirty="0">
                <a:latin typeface="Arial"/>
                <a:cs typeface="Arial"/>
              </a:rPr>
              <a:t>Bank-Bank atau Credit</a:t>
            </a:r>
            <a:r>
              <a:rPr b="1" spc="7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Cards</a:t>
            </a:r>
            <a:endParaRPr dirty="0">
              <a:latin typeface="Arial"/>
              <a:cs typeface="Arial"/>
            </a:endParaRPr>
          </a:p>
          <a:p>
            <a:pPr marL="731520" marR="724535" lvl="1" indent="-275590">
              <a:lnSpc>
                <a:spcPct val="102499"/>
              </a:lnSpc>
              <a:spcBef>
                <a:spcPts val="1005"/>
              </a:spcBef>
              <a:buClr>
                <a:srgbClr val="CC3300"/>
              </a:buClr>
              <a:buFont typeface="Symbol"/>
              <a:buChar char=""/>
              <a:tabLst>
                <a:tab pos="731520" algn="l"/>
              </a:tabLst>
            </a:pPr>
            <a:r>
              <a:rPr b="1" spc="10" dirty="0">
                <a:latin typeface="Arial"/>
                <a:cs typeface="Arial"/>
              </a:rPr>
              <a:t>Cracker/Hackers tidak peduli </a:t>
            </a:r>
            <a:r>
              <a:rPr b="1" spc="15" dirty="0">
                <a:latin typeface="Arial"/>
                <a:cs typeface="Arial"/>
              </a:rPr>
              <a:t>apakah perangkat anda adalah  </a:t>
            </a:r>
            <a:r>
              <a:rPr b="1" spc="10" dirty="0">
                <a:latin typeface="Arial"/>
                <a:cs typeface="Arial"/>
              </a:rPr>
              <a:t>wireless/cellular atau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15" dirty="0">
                <a:latin typeface="Arial"/>
                <a:cs typeface="Arial"/>
              </a:rPr>
              <a:t>bukan.</a:t>
            </a:r>
            <a:endParaRPr dirty="0">
              <a:latin typeface="Arial"/>
              <a:cs typeface="Arial"/>
            </a:endParaRPr>
          </a:p>
          <a:p>
            <a:pPr marL="731520" marR="871855" lvl="1" indent="-275590">
              <a:lnSpc>
                <a:spcPts val="2090"/>
              </a:lnSpc>
              <a:spcBef>
                <a:spcPts val="1165"/>
              </a:spcBef>
              <a:buClr>
                <a:srgbClr val="CC3300"/>
              </a:buClr>
              <a:buSzPct val="102941"/>
              <a:buFont typeface="Symbol"/>
              <a:buChar char=""/>
              <a:tabLst>
                <a:tab pos="731520" algn="l"/>
              </a:tabLst>
            </a:pPr>
            <a:r>
              <a:rPr b="1" spc="-10" dirty="0">
                <a:latin typeface="Arial"/>
                <a:cs typeface="Arial"/>
              </a:rPr>
              <a:t>Cracker/Hackers umumnya melakukan port </a:t>
            </a:r>
            <a:r>
              <a:rPr b="1" spc="-5" dirty="0">
                <a:latin typeface="Arial"/>
                <a:cs typeface="Arial"/>
              </a:rPr>
              <a:t>scanned </a:t>
            </a:r>
            <a:r>
              <a:rPr b="1" spc="-10" dirty="0">
                <a:latin typeface="Arial"/>
                <a:cs typeface="Arial"/>
              </a:rPr>
              <a:t>untuk  </a:t>
            </a:r>
            <a:r>
              <a:rPr b="1" spc="-5" dirty="0">
                <a:latin typeface="Arial"/>
                <a:cs typeface="Arial"/>
              </a:rPr>
              <a:t>mendapatkan kelemahan</a:t>
            </a:r>
            <a:r>
              <a:rPr b="1" spc="1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sistem/perangkat</a:t>
            </a:r>
            <a:endParaRPr dirty="0">
              <a:latin typeface="Arial"/>
              <a:cs typeface="Arial"/>
            </a:endParaRPr>
          </a:p>
          <a:p>
            <a:pPr marL="731520" marR="5080" lvl="1" indent="-275590">
              <a:lnSpc>
                <a:spcPct val="101899"/>
              </a:lnSpc>
              <a:spcBef>
                <a:spcPts val="969"/>
              </a:spcBef>
              <a:buClr>
                <a:srgbClr val="CC3300"/>
              </a:buClr>
              <a:buSzPct val="102941"/>
              <a:buFont typeface="Symbol"/>
              <a:buChar char=""/>
              <a:tabLst>
                <a:tab pos="731520" algn="l"/>
              </a:tabLst>
            </a:pPr>
            <a:r>
              <a:rPr b="1" spc="-10" dirty="0">
                <a:latin typeface="Arial"/>
                <a:cs typeface="Arial"/>
              </a:rPr>
              <a:t>Beberapa </a:t>
            </a:r>
            <a:r>
              <a:rPr b="1" spc="-5" dirty="0">
                <a:latin typeface="Arial"/>
                <a:cs typeface="Arial"/>
              </a:rPr>
              <a:t>koneksi </a:t>
            </a:r>
            <a:r>
              <a:rPr b="1" spc="-10" dirty="0">
                <a:latin typeface="Arial"/>
                <a:cs typeface="Arial"/>
              </a:rPr>
              <a:t>jaringan operator cellular bersifat terbuka, tanpa  </a:t>
            </a:r>
            <a:r>
              <a:rPr b="1" spc="10" dirty="0">
                <a:latin typeface="Arial"/>
                <a:cs typeface="Arial"/>
              </a:rPr>
              <a:t>diproteksi.</a:t>
            </a:r>
            <a:endParaRPr dirty="0">
              <a:latin typeface="Arial"/>
              <a:cs typeface="Arial"/>
            </a:endParaRPr>
          </a:p>
          <a:p>
            <a:pPr marL="731520" marR="514984" lvl="1" indent="-275590">
              <a:lnSpc>
                <a:spcPct val="101899"/>
              </a:lnSpc>
              <a:spcBef>
                <a:spcPts val="1045"/>
              </a:spcBef>
              <a:buClr>
                <a:srgbClr val="CC3300"/>
              </a:buClr>
              <a:buSzPct val="102941"/>
              <a:buFont typeface="Symbol"/>
              <a:buChar char=""/>
              <a:tabLst>
                <a:tab pos="731520" algn="l"/>
              </a:tabLst>
            </a:pPr>
            <a:r>
              <a:rPr b="1" spc="-10" dirty="0">
                <a:latin typeface="Arial"/>
                <a:cs typeface="Arial"/>
              </a:rPr>
              <a:t>Keamanan tergantung pada Anda &amp; perangkat Anda, dan para  </a:t>
            </a:r>
            <a:r>
              <a:rPr b="1" spc="10" dirty="0">
                <a:latin typeface="Arial"/>
                <a:cs typeface="Arial"/>
              </a:rPr>
              <a:t>Hacker/Cracker </a:t>
            </a:r>
            <a:r>
              <a:rPr b="1" spc="15" dirty="0">
                <a:latin typeface="Arial"/>
                <a:cs typeface="Arial"/>
              </a:rPr>
              <a:t>sangat </a:t>
            </a:r>
            <a:r>
              <a:rPr b="1" spc="25" dirty="0">
                <a:latin typeface="Arial"/>
                <a:cs typeface="Arial"/>
              </a:rPr>
              <a:t>paham </a:t>
            </a:r>
            <a:r>
              <a:rPr b="1" spc="10" dirty="0">
                <a:latin typeface="Arial"/>
                <a:cs typeface="Arial"/>
              </a:rPr>
              <a:t>hal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0" dirty="0">
                <a:latin typeface="Arial"/>
                <a:cs typeface="Arial"/>
              </a:rPr>
              <a:t>ini.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</TotalTime>
  <Words>832</Words>
  <Application>Microsoft Office PowerPoint</Application>
  <PresentationFormat>On-screen Show (4:3)</PresentationFormat>
  <Paragraphs>197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Network Security in  “Wireless/Cellular” Data Communication</vt:lpstr>
      <vt:lpstr>Pembahasan</vt:lpstr>
      <vt:lpstr>Trend Market : Wireless Technology</vt:lpstr>
      <vt:lpstr>Cellular Data Network</vt:lpstr>
      <vt:lpstr>Cellular Data</vt:lpstr>
      <vt:lpstr>A Verizon Research : Four Years of Forensic Research</vt:lpstr>
      <vt:lpstr>Istilah keamanan yang harus di pahami</vt:lpstr>
      <vt:lpstr>Mitos-mitos :</vt:lpstr>
      <vt:lpstr>Mitos-mitos :</vt:lpstr>
      <vt:lpstr>Kesalahan persepsi/konsep:</vt:lpstr>
      <vt:lpstr>Kesalahan persepsi/konsep:</vt:lpstr>
      <vt:lpstr>Kesalahan persepsi/konsep:</vt:lpstr>
      <vt:lpstr>Teknologi Keamanan Jaringan “Cellular”</vt:lpstr>
      <vt:lpstr>NAT &amp; Firewall</vt:lpstr>
      <vt:lpstr>VPN &amp; Encryption</vt:lpstr>
      <vt:lpstr>Remote Monitoring &amp; Alert</vt:lpstr>
      <vt:lpstr>Modem vs Gateway</vt:lpstr>
      <vt:lpstr>Modem vs Gateway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Cellular Network Security</dc:title>
  <dc:creator>Josua M Sinambela</dc:creator>
  <cp:lastModifiedBy>Rifuki Indra</cp:lastModifiedBy>
  <cp:revision>11</cp:revision>
  <dcterms:created xsi:type="dcterms:W3CDTF">2018-03-01T05:04:24Z</dcterms:created>
  <dcterms:modified xsi:type="dcterms:W3CDTF">2019-05-02T03:13:08Z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2010-01-27T00:00:00Z</vt:filetime>
  </property>
  <property fmtid="{D5CDD505-2E9C-101B-9397-08002B2CF9AE}" pid="3" name="Creator">
    <vt:lpwstr>Impress</vt:lpwstr>
  </property>
  <property fmtid="{D5CDD505-2E9C-101B-9397-08002B2CF9AE}" pid="4" name="LastSaved">
    <vt:filetime>2010-01-27T00:00:00Z</vt:filetime>
  </property>
</Properties>
</file>