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32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70" r:id="rId14"/>
    <p:sldId id="271" r:id="rId15"/>
    <p:sldId id="323" r:id="rId16"/>
    <p:sldId id="324" r:id="rId17"/>
    <p:sldId id="325" r:id="rId18"/>
    <p:sldId id="326" r:id="rId19"/>
    <p:sldId id="329" r:id="rId20"/>
    <p:sldId id="328" r:id="rId21"/>
    <p:sldId id="330" r:id="rId22"/>
    <p:sldId id="275" r:id="rId23"/>
    <p:sldId id="276" r:id="rId24"/>
    <p:sldId id="277" r:id="rId25"/>
    <p:sldId id="338" r:id="rId26"/>
    <p:sldId id="332" r:id="rId27"/>
    <p:sldId id="333" r:id="rId28"/>
    <p:sldId id="339" r:id="rId29"/>
    <p:sldId id="334" r:id="rId30"/>
    <p:sldId id="335" r:id="rId31"/>
    <p:sldId id="336" r:id="rId32"/>
    <p:sldId id="337" r:id="rId33"/>
    <p:sldId id="257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54D0-FAA3-4CEF-8508-96421487CCF2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B9E4-D904-482F-B65F-C94E50D4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Arsitektur Komputer Genap 2004/2005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4733-2412-4D0B-AEA6-24C70BFE3C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Arsitektur dan Organisasi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3 </a:t>
            </a:r>
          </a:p>
          <a:p>
            <a:r>
              <a:rPr lang="en-US" dirty="0" err="1"/>
              <a:t>Representasi</a:t>
            </a:r>
            <a:r>
              <a:rPr lang="en-US" dirty="0"/>
              <a:t> Data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Konversi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Bilangan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(41,6875)</a:t>
            </a:r>
            <a:r>
              <a:rPr lang="en-US" baseline="-25000" dirty="0"/>
              <a:t>10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biner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/>
              <a:t>          (41,6875)</a:t>
            </a:r>
            <a:r>
              <a:rPr lang="en-US" baseline="-25000" dirty="0"/>
              <a:t>10</a:t>
            </a:r>
            <a:r>
              <a:rPr lang="en-US" dirty="0"/>
              <a:t> = (101001,1011)</a:t>
            </a:r>
            <a:r>
              <a:rPr lang="en-US" baseline="-25000" dirty="0"/>
              <a:t>2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43108" y="2233626"/>
          <a:ext cx="22733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4" imgW="1476190" imgH="2029108" progId="">
                  <p:embed/>
                </p:oleObj>
              </mc:Choice>
              <mc:Fallback>
                <p:oleObj name="Photo Editor Photo" r:id="rId4" imgW="1476190" imgH="2029108" progId="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2233626"/>
                        <a:ext cx="22733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643438" y="2143116"/>
          <a:ext cx="192246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6" imgW="1523810" imgH="2476190" progId="">
                  <p:embed/>
                </p:oleObj>
              </mc:Choice>
              <mc:Fallback>
                <p:oleObj name="Photo Editor Photo" r:id="rId6" imgW="1523810" imgH="2476190" progId="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143116"/>
                        <a:ext cx="192246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Konversi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Bilangan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, </a:t>
            </a:r>
            <a:r>
              <a:rPr lang="en-US" dirty="0" err="1"/>
              <a:t>oktal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digital</a:t>
            </a:r>
          </a:p>
          <a:p>
            <a:r>
              <a:rPr lang="en-US" dirty="0" err="1"/>
              <a:t>Satu</a:t>
            </a:r>
            <a:r>
              <a:rPr lang="en-US" dirty="0"/>
              <a:t> digit </a:t>
            </a:r>
            <a:r>
              <a:rPr lang="en-US" dirty="0" err="1"/>
              <a:t>oktal</a:t>
            </a:r>
            <a:r>
              <a:rPr lang="en-US" dirty="0"/>
              <a:t> </a:t>
            </a:r>
            <a:r>
              <a:rPr lang="en-US" dirty="0" err="1"/>
              <a:t>berkorespondensi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 bit </a:t>
            </a:r>
            <a:r>
              <a:rPr lang="en-US" dirty="0" err="1"/>
              <a:t>biner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1 digit </a:t>
            </a:r>
            <a:r>
              <a:rPr lang="en-US" dirty="0" err="1"/>
              <a:t>heksadesimal</a:t>
            </a:r>
            <a:r>
              <a:rPr lang="en-US" dirty="0"/>
              <a:t> </a:t>
            </a:r>
            <a:r>
              <a:rPr lang="en-US" dirty="0" err="1"/>
              <a:t>berkorespondensi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4 bit </a:t>
            </a:r>
            <a:r>
              <a:rPr lang="en-US" dirty="0" err="1"/>
              <a:t>biner</a:t>
            </a:r>
            <a:endParaRPr lang="id-ID" dirty="0"/>
          </a:p>
          <a:p>
            <a:endParaRPr lang="id-ID" dirty="0"/>
          </a:p>
          <a:p>
            <a:pPr>
              <a:buNone/>
            </a:pPr>
            <a:r>
              <a:rPr lang="id-ID" sz="2800" dirty="0"/>
              <a:t>	* bit adalah digit biner. </a:t>
            </a:r>
          </a:p>
          <a:p>
            <a:pPr>
              <a:buNone/>
            </a:pPr>
            <a:r>
              <a:rPr lang="id-ID" sz="2800" dirty="0"/>
              <a:t>	Bilangan biner 1011 berarti adalah bilangan biner yang memiliki panjang 4 bit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Konversi Bilangan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Contoh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447800" y="2667000"/>
          <a:ext cx="6781800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4" imgW="3572374" imgH="1095528" progId="">
                  <p:embed/>
                </p:oleObj>
              </mc:Choice>
              <mc:Fallback>
                <p:oleObj name="Photo Editor Photo" r:id="rId4" imgW="3572374" imgH="1095528" progId="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6781800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Konversi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Bilangan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- Binary Coded Octal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286000" y="2362200"/>
          <a:ext cx="48768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4" imgW="3828571" imgH="3180952" progId="">
                  <p:embed/>
                </p:oleObj>
              </mc:Choice>
              <mc:Fallback>
                <p:oleObj name="Photo Editor Photo" r:id="rId4" imgW="3828571" imgH="3180952" progId="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4876800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Konversi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Bilangan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/>
              <a:t>Tabel</a:t>
            </a:r>
            <a:r>
              <a:rPr lang="en-US" sz="2800" dirty="0"/>
              <a:t> </a:t>
            </a:r>
            <a:r>
              <a:rPr lang="en-US" sz="2800" dirty="0" err="1"/>
              <a:t>Konversi</a:t>
            </a:r>
            <a:r>
              <a:rPr lang="en-US" sz="2800" dirty="0"/>
              <a:t> - Binary Coded Hexadecimal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38400" y="2286000"/>
          <a:ext cx="4572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hoto Editor Photo" r:id="rId4" imgW="4428571" imgH="4180952" progId="">
                  <p:embed/>
                </p:oleObj>
              </mc:Choice>
              <mc:Fallback>
                <p:oleObj name="Photo Editor Photo" r:id="rId4" imgW="4428571" imgH="4180952" progId="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86000"/>
                        <a:ext cx="4572000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Satuan Kapasitas Data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/>
              <a:t>1 B (Byte) = 8 bit</a:t>
            </a:r>
          </a:p>
          <a:p>
            <a:pPr>
              <a:buNone/>
            </a:pPr>
            <a:r>
              <a:rPr lang="id-ID" dirty="0"/>
              <a:t>1 KB (Kilo Byte) = 2</a:t>
            </a:r>
            <a:r>
              <a:rPr lang="id-ID" baseline="30000" dirty="0"/>
              <a:t>10</a:t>
            </a:r>
            <a:r>
              <a:rPr lang="id-ID" dirty="0"/>
              <a:t> Byte = 1024 Byte</a:t>
            </a:r>
          </a:p>
          <a:p>
            <a:pPr>
              <a:buNone/>
            </a:pPr>
            <a:r>
              <a:rPr lang="id-ID" dirty="0"/>
              <a:t>1 MB (Mega Byte) = 1024 KB</a:t>
            </a:r>
          </a:p>
          <a:p>
            <a:pPr>
              <a:buNone/>
            </a:pPr>
            <a:r>
              <a:rPr lang="id-ID" dirty="0"/>
              <a:t>1 GB (Giga Byte) = 1024 MB</a:t>
            </a:r>
          </a:p>
          <a:p>
            <a:pPr>
              <a:buNone/>
            </a:pPr>
            <a:r>
              <a:rPr lang="id-ID" dirty="0"/>
              <a:t>1 TB (Tera Byte) = 1024 GB</a:t>
            </a:r>
          </a:p>
          <a:p>
            <a:pPr>
              <a:buNone/>
            </a:pPr>
            <a:r>
              <a:rPr lang="id-ID" dirty="0"/>
              <a:t>dst..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	* dalam penulisan singkatan, b (b kecil) adalah singkatan dari bit, sedangkan B (b kapital) adalah singkatan dari Byte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Data Numerik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d-ID" dirty="0"/>
              <a:t>Data Numerik disimpan dalam memory sesuai tipe datanya. </a:t>
            </a:r>
          </a:p>
          <a:p>
            <a:pPr algn="just"/>
            <a:r>
              <a:rPr lang="id-ID" dirty="0"/>
              <a:t>Jenis Tipe data numerik antara lain: integer, unsigned  integer, long integer, single, float, double, dll </a:t>
            </a:r>
          </a:p>
          <a:p>
            <a:pPr algn="just"/>
            <a:r>
              <a:rPr lang="id-ID" dirty="0"/>
              <a:t>Pemilihan dan penggunaan tipe data sangat penting pada dunia pemrograman dan basis data. </a:t>
            </a:r>
          </a:p>
          <a:p>
            <a:pPr algn="just"/>
            <a:r>
              <a:rPr lang="id-ID" dirty="0"/>
              <a:t>Sedangkan pada software aplikasi spreadsheet yang biasa digunakan untuk mengolah data, tipe data tidak perlu didefinisikan karena secara otomatis sudah diatur oleh aplikasi itu sendiri, user tinggal memformatnya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Data Numerik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d-ID" dirty="0">
                <a:solidFill>
                  <a:srgbClr val="FF0000"/>
                </a:solidFill>
              </a:rPr>
              <a:t>	</a:t>
            </a:r>
            <a:r>
              <a:rPr lang="id-ID" b="1" dirty="0">
                <a:solidFill>
                  <a:srgbClr val="FF0000"/>
                </a:solidFill>
              </a:rPr>
              <a:t>Data Numerik Integer (Bilangan Bulat)</a:t>
            </a:r>
          </a:p>
          <a:p>
            <a:pPr algn="just">
              <a:buNone/>
            </a:pPr>
            <a:r>
              <a:rPr lang="id-ID" dirty="0"/>
              <a:t>	Misalnya, tipe data numerik bernama “Byte” pada Ms. Access memiliki kapasitas 1 Byte untuk menyimpan data bilangan bulat positif. </a:t>
            </a:r>
          </a:p>
          <a:p>
            <a:pPr algn="just">
              <a:buNone/>
            </a:pPr>
            <a:r>
              <a:rPr lang="id-ID" dirty="0"/>
              <a:t>	Berarti memiliki interval</a:t>
            </a:r>
          </a:p>
          <a:p>
            <a:pPr algn="just">
              <a:buNone/>
            </a:pPr>
            <a:endParaRPr lang="id-ID" dirty="0"/>
          </a:p>
          <a:p>
            <a:pPr algn="just">
              <a:buNone/>
            </a:pPr>
            <a:r>
              <a:rPr lang="id-ID" dirty="0"/>
              <a:t>   sampai dengan</a:t>
            </a:r>
          </a:p>
          <a:p>
            <a:pPr algn="just">
              <a:buNone/>
            </a:pPr>
            <a:endParaRPr lang="id-ID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5072098" cy="8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424077"/>
            <a:ext cx="5429288" cy="86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Data Numerik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Pendefinisian Tipe data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Pengisian data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39128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476765"/>
            <a:ext cx="7000924" cy="137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Data Numerik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d-ID" dirty="0">
                <a:solidFill>
                  <a:srgbClr val="FF0000"/>
                </a:solidFill>
              </a:rPr>
              <a:t>	</a:t>
            </a:r>
            <a:r>
              <a:rPr lang="id-ID" sz="3000" b="1" dirty="0">
                <a:solidFill>
                  <a:srgbClr val="FF0000"/>
                </a:solidFill>
              </a:rPr>
              <a:t>Data Numerik Integer Bertanda</a:t>
            </a:r>
          </a:p>
          <a:p>
            <a:pPr algn="just">
              <a:buNone/>
            </a:pPr>
            <a:r>
              <a:rPr lang="id-ID" sz="3000" dirty="0"/>
              <a:t>	Misalnya, tipe data numerik bernama “Integer” pada Ms. Access memiliki kapasitas 2 Byte (16 bit) untuk menyimpan data bilangan bulat positif bertanda (mampu menyimpan positif/negatif) </a:t>
            </a:r>
          </a:p>
          <a:p>
            <a:pPr algn="just">
              <a:buNone/>
            </a:pPr>
            <a:r>
              <a:rPr lang="id-ID" sz="3000" dirty="0"/>
              <a:t>	Prinsipnya: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id-ID" sz="3000" dirty="0"/>
              <a:t>bit ke-1 digunakan untuk menyatakan tanda (+) atau (-). Misalnya,jika 0 berarti (+), jika 1 berarti (-)</a:t>
            </a:r>
          </a:p>
          <a:p>
            <a:pPr lvl="1" algn="just">
              <a:buFont typeface="Courier New" pitchFamily="49" charset="0"/>
              <a:buChar char="o"/>
            </a:pPr>
            <a:r>
              <a:rPr lang="id-ID" sz="3000" dirty="0"/>
              <a:t>15 bit berikutnya  merupakan nilai dari bilangan tersebut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id-ID" sz="3600" b="1" dirty="0">
                <a:solidFill>
                  <a:srgbClr val="FF0000"/>
                </a:solidFill>
              </a:rPr>
              <a:t>Representasi Data pada Komputer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57364"/>
            <a:ext cx="8534400" cy="461963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id-ID" dirty="0"/>
              <a:t>	</a:t>
            </a:r>
            <a:r>
              <a:rPr lang="en-US" dirty="0"/>
              <a:t>B</a:t>
            </a:r>
            <a:r>
              <a:rPr lang="id-ID" dirty="0"/>
              <a:t>agaimana  data disimpan dan diolah oleh komputer sehingga menghasilkan informasi bagi user melalui alat-alat output yang ada pada komputer?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Data Numerik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d-ID" sz="2800" dirty="0"/>
              <a:t>Berarti tipe data tersebut memiliki interval</a:t>
            </a:r>
          </a:p>
          <a:p>
            <a:pPr algn="just">
              <a:buNone/>
            </a:pPr>
            <a:r>
              <a:rPr lang="id-ID" sz="2800" dirty="0"/>
              <a:t>	- (2</a:t>
            </a:r>
            <a:r>
              <a:rPr lang="id-ID" sz="2800" baseline="30000" dirty="0"/>
              <a:t>15</a:t>
            </a:r>
            <a:r>
              <a:rPr lang="id-ID" sz="2800" dirty="0"/>
              <a:t>-1) ....  2</a:t>
            </a:r>
            <a:r>
              <a:rPr lang="id-ID" sz="2800" baseline="30000" dirty="0"/>
              <a:t>15</a:t>
            </a:r>
            <a:r>
              <a:rPr lang="id-ID" sz="2800" dirty="0"/>
              <a:t> -1 </a:t>
            </a:r>
            <a:r>
              <a:rPr lang="id-ID" sz="2800" b="1" dirty="0"/>
              <a:t>atau</a:t>
            </a:r>
            <a:r>
              <a:rPr lang="id-ID" sz="2800" dirty="0"/>
              <a:t> -32767 .... 32767</a:t>
            </a:r>
          </a:p>
          <a:p>
            <a:pPr algn="just"/>
            <a:r>
              <a:rPr lang="id-ID" sz="2800" dirty="0"/>
              <a:t>Akan tetapi, karena 0 memiliki 2 simbol yaitu (-) 0 dan (+) 0 maka agar efisien  yang dipakai untuk menyimpan nilai 0 adalah (+) 0. Sedangkan (-) 0 dilemparkan ke kiri garis bilangan sehingga menjadi wakil untuk nilai – 2</a:t>
            </a:r>
            <a:r>
              <a:rPr lang="id-ID" sz="2800" baseline="30000" dirty="0"/>
              <a:t>15</a:t>
            </a:r>
            <a:r>
              <a:rPr lang="id-ID" sz="2800" dirty="0"/>
              <a:t>.</a:t>
            </a:r>
          </a:p>
          <a:p>
            <a:pPr algn="just"/>
            <a:r>
              <a:rPr lang="id-ID" sz="2800" dirty="0"/>
              <a:t>Sehingga interval untuk tipe data ini adalah</a:t>
            </a:r>
          </a:p>
          <a:p>
            <a:pPr algn="just">
              <a:buNone/>
            </a:pPr>
            <a:r>
              <a:rPr lang="id-ID" sz="2800" dirty="0"/>
              <a:t>	- 2</a:t>
            </a:r>
            <a:r>
              <a:rPr lang="id-ID" sz="2800" baseline="30000" dirty="0"/>
              <a:t>15</a:t>
            </a:r>
            <a:r>
              <a:rPr lang="id-ID" sz="2800" dirty="0"/>
              <a:t> ....  2</a:t>
            </a:r>
            <a:r>
              <a:rPr lang="id-ID" sz="2800" baseline="30000" dirty="0"/>
              <a:t>15</a:t>
            </a:r>
            <a:r>
              <a:rPr lang="id-ID" sz="2800" dirty="0"/>
              <a:t> -1 </a:t>
            </a:r>
            <a:r>
              <a:rPr lang="id-ID" sz="2800" b="1" dirty="0"/>
              <a:t>atau</a:t>
            </a:r>
            <a:r>
              <a:rPr lang="id-ID" sz="2800" dirty="0"/>
              <a:t>  -32768 .... 32767</a:t>
            </a:r>
          </a:p>
          <a:p>
            <a:pPr algn="just">
              <a:buNone/>
            </a:pPr>
            <a:r>
              <a:rPr lang="id-ID" sz="2400" dirty="0"/>
              <a:t>*silahkan coba di access</a:t>
            </a:r>
          </a:p>
          <a:p>
            <a:pPr algn="just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Data Numerik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id-ID" dirty="0">
                <a:solidFill>
                  <a:srgbClr val="FF0000"/>
                </a:solidFill>
              </a:rPr>
              <a:t>	</a:t>
            </a:r>
            <a:r>
              <a:rPr lang="id-ID" sz="3000" b="1" dirty="0">
                <a:solidFill>
                  <a:srgbClr val="FF0000"/>
                </a:solidFill>
              </a:rPr>
              <a:t>Data Numerik Desimal</a:t>
            </a:r>
          </a:p>
          <a:p>
            <a:pPr algn="just">
              <a:buNone/>
            </a:pPr>
            <a:r>
              <a:rPr lang="id-ID" sz="3000" dirty="0"/>
              <a:t>	Misalnya, tipe data numerik bernama “Single” pada Ms. Access memiliki kapasitas 2 Byte (16 bit) untuk menyimpan data bilangan bulat positif desimal</a:t>
            </a:r>
          </a:p>
          <a:p>
            <a:pPr algn="just">
              <a:buNone/>
            </a:pPr>
            <a:r>
              <a:rPr lang="id-ID" sz="3000" dirty="0"/>
              <a:t>	Prinsipnya: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id-ID" sz="3000" dirty="0"/>
              <a:t>8 bit pertama digunakan untuk menyimpan bilangan bulat</a:t>
            </a:r>
          </a:p>
          <a:p>
            <a:pPr lvl="1" algn="just">
              <a:buFont typeface="Courier New" pitchFamily="49" charset="0"/>
              <a:buChar char="o"/>
            </a:pPr>
            <a:r>
              <a:rPr lang="id-ID" sz="3000" dirty="0"/>
              <a:t>8 bit berikutnya digunakan untuk menyimpan bilangan dibelakang koma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Representasi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Alfanumerik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Banyak aplikasi komputer tidak hanya memerlukan data bilangan saja, namun juga  huruf alfabet dan karakter khusus</a:t>
            </a:r>
          </a:p>
          <a:p>
            <a:r>
              <a:rPr lang="en-US" sz="2800"/>
              <a:t>Karakter alfanumerik adalah set elemen yang termasuk 10 digit desimal, 26 huruf alfabet, dan karakter khusus seperti $, +, dan =. </a:t>
            </a:r>
          </a:p>
          <a:p>
            <a:r>
              <a:rPr lang="en-US" sz="2800"/>
              <a:t>Satu set terdiri dari 32 dan 64 elemen atau 64 dan 128 elemen --&gt; diperlukan pengkodean 6 atau 7 bit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Representasi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Alfanumeri</a:t>
            </a:r>
            <a:r>
              <a:rPr lang="id-ID" b="1" dirty="0">
                <a:solidFill>
                  <a:srgbClr val="FF0000"/>
                </a:solidFill>
              </a:rPr>
              <a:t>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Standard </a:t>
            </a:r>
            <a:r>
              <a:rPr lang="id-ID" b="1" dirty="0">
                <a:solidFill>
                  <a:srgbClr val="FF0000"/>
                </a:solidFill>
              </a:rPr>
              <a:t>lama</a:t>
            </a:r>
            <a:r>
              <a:rPr lang="id-ID" dirty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id-ID" dirty="0"/>
              <a:t>untuk konversi alphanumerik adalah kode </a:t>
            </a:r>
            <a:r>
              <a:rPr lang="en-US" b="1" dirty="0">
                <a:solidFill>
                  <a:srgbClr val="FF0000"/>
                </a:solidFill>
              </a:rPr>
              <a:t>ASCII</a:t>
            </a:r>
            <a:r>
              <a:rPr lang="en-US" dirty="0"/>
              <a:t> (American Standard Code for Information Interchange),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id-ID" dirty="0"/>
              <a:t>8</a:t>
            </a:r>
            <a:r>
              <a:rPr lang="en-US" dirty="0"/>
              <a:t> bit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mengkodekan</a:t>
            </a:r>
            <a:r>
              <a:rPr lang="en-US" dirty="0"/>
              <a:t> </a:t>
            </a:r>
            <a:r>
              <a:rPr lang="id-ID" dirty="0"/>
              <a:t>256</a:t>
            </a:r>
            <a:r>
              <a:rPr lang="en-US" dirty="0"/>
              <a:t> </a:t>
            </a:r>
            <a:r>
              <a:rPr lang="en-US" dirty="0" err="1"/>
              <a:t>karakter</a:t>
            </a:r>
            <a:endParaRPr lang="id-ID" dirty="0"/>
          </a:p>
          <a:p>
            <a:r>
              <a:rPr lang="id-ID" dirty="0"/>
              <a:t>Standard </a:t>
            </a:r>
            <a:r>
              <a:rPr lang="id-ID" b="1" dirty="0">
                <a:solidFill>
                  <a:srgbClr val="FF0000"/>
                </a:solidFill>
              </a:rPr>
              <a:t>baru</a:t>
            </a:r>
            <a:r>
              <a:rPr lang="id-ID" dirty="0"/>
              <a:t> yang digunakan untuk konversi alphanumerik adalah kode </a:t>
            </a:r>
            <a:r>
              <a:rPr lang="id-ID" b="1" dirty="0">
                <a:solidFill>
                  <a:srgbClr val="FF0000"/>
                </a:solidFill>
              </a:rPr>
              <a:t>Unicode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id-ID" dirty="0"/>
              <a:t>16</a:t>
            </a:r>
            <a:r>
              <a:rPr lang="en-US" dirty="0"/>
              <a:t> bit </a:t>
            </a:r>
            <a:r>
              <a:rPr lang="id-ID" dirty="0"/>
              <a:t>yang berarti mampu m</a:t>
            </a:r>
            <a:r>
              <a:rPr lang="en-US" dirty="0" err="1"/>
              <a:t>engkodekan</a:t>
            </a:r>
            <a:r>
              <a:rPr lang="en-US" dirty="0"/>
              <a:t> 65</a:t>
            </a:r>
            <a:r>
              <a:rPr lang="id-ID" dirty="0"/>
              <a:t>.</a:t>
            </a:r>
            <a:r>
              <a:rPr lang="en-US" dirty="0"/>
              <a:t>536 </a:t>
            </a:r>
            <a:r>
              <a:rPr lang="id-ID" dirty="0"/>
              <a:t>(2</a:t>
            </a:r>
            <a:r>
              <a:rPr lang="id-ID" baseline="30000" dirty="0"/>
              <a:t>16</a:t>
            </a:r>
            <a:r>
              <a:rPr lang="id-ID" dirty="0"/>
              <a:t>). Unicode memungkinkan pengguna huruf kanji, arab, thai, dll mampu mengetikkan/memproses karakter teks mereka pada komputer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Representasi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Alfanumeri</a:t>
            </a:r>
            <a:r>
              <a:rPr lang="id-ID" b="1" dirty="0">
                <a:solidFill>
                  <a:srgbClr val="FF0000"/>
                </a:solidFill>
              </a:rPr>
              <a:t>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/>
              <a:t>Tabel ASCII</a:t>
            </a:r>
          </a:p>
        </p:txBody>
      </p:sp>
      <p:pic>
        <p:nvPicPr>
          <p:cNvPr id="2" name="Picture 3" descr="C:\Users\Arya\Downloads\ur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60848"/>
            <a:ext cx="681037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A23E-2CB6-4BD8-AB82-E5C2A4A4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8213C-5B18-4F2B-949C-915A37B3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2039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Citra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/>
              <a:t>Semua gambar yang bisa disimpan/diolah pada komputer/piranti digital disebut dengan </a:t>
            </a:r>
            <a:r>
              <a:rPr lang="id-ID" b="1" dirty="0">
                <a:solidFill>
                  <a:srgbClr val="FF0000"/>
                </a:solidFill>
              </a:rPr>
              <a:t>citra digital </a:t>
            </a:r>
            <a:r>
              <a:rPr lang="id-ID" dirty="0"/>
              <a:t>(atau sering disebut citra saja)</a:t>
            </a:r>
          </a:p>
          <a:p>
            <a:pPr algn="just"/>
            <a:r>
              <a:rPr lang="id-ID" dirty="0"/>
              <a:t>Citra tersusun dari elemen-elemen terkecil yang disebut </a:t>
            </a:r>
            <a:r>
              <a:rPr lang="id-ID" b="1" dirty="0">
                <a:solidFill>
                  <a:srgbClr val="FF0000"/>
                </a:solidFill>
              </a:rPr>
              <a:t>Pixel</a:t>
            </a:r>
            <a:r>
              <a:rPr lang="id-ID" dirty="0"/>
              <a:t> (picture element)</a:t>
            </a:r>
          </a:p>
          <a:p>
            <a:pPr algn="just"/>
            <a:r>
              <a:rPr lang="id-ID" dirty="0"/>
              <a:t>Banyaknya pixel pada sebuah citra disebut dengan </a:t>
            </a:r>
            <a:r>
              <a:rPr lang="id-ID" b="1" dirty="0">
                <a:solidFill>
                  <a:srgbClr val="FF0000"/>
                </a:solidFill>
              </a:rPr>
              <a:t>Resolusi</a:t>
            </a:r>
            <a:r>
              <a:rPr lang="id-ID" dirty="0"/>
              <a:t>. </a:t>
            </a:r>
          </a:p>
          <a:p>
            <a:pPr algn="just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Citra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dirty="0"/>
              <a:t>Biasanya resolusi dinyatakan dalam 2 cara, yaitu:</a:t>
            </a:r>
          </a:p>
          <a:p>
            <a:pPr lvl="1" algn="just"/>
            <a:r>
              <a:rPr lang="id-ID" dirty="0"/>
              <a:t>Dimensi panjang x lebar, misal: 800x600, 1024x768, dll</a:t>
            </a:r>
          </a:p>
          <a:p>
            <a:pPr lvl="1" algn="just"/>
            <a:r>
              <a:rPr lang="id-ID" dirty="0"/>
              <a:t>Banyaknya pixel, misal: 2 Mega Pixel, 5 Mega Pixel, dll.</a:t>
            </a:r>
          </a:p>
          <a:p>
            <a:pPr lvl="1" algn="just">
              <a:buNone/>
            </a:pPr>
            <a:r>
              <a:rPr lang="id-ID" dirty="0"/>
              <a:t>Pertanyaan: </a:t>
            </a:r>
          </a:p>
          <a:p>
            <a:pPr lvl="1" algn="just">
              <a:buNone/>
            </a:pPr>
            <a:r>
              <a:rPr lang="id-ID" dirty="0"/>
              <a:t>	berapa MP resolusi kamera handphone yang menghasilkan gambar dengan dimensi 2048 x 1536 ?</a:t>
            </a:r>
          </a:p>
          <a:p>
            <a:pPr lvl="1" algn="just"/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0495-2DBA-45BE-9116-56B04712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Resolusi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097BA4-8B6F-45BB-89D9-5867AEDC1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984776" cy="5026570"/>
          </a:xfrm>
        </p:spPr>
      </p:pic>
    </p:spTree>
    <p:extLst>
      <p:ext uri="{BB962C8B-B14F-4D97-AF65-F5344CB8AC3E}">
        <p14:creationId xmlns:p14="http://schemas.microsoft.com/office/powerpoint/2010/main" val="1138744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Citra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/>
              <a:t>Penyimpanan citra berwarna dilakukan dengan menyimpan intensitas nilai RGB nya.</a:t>
            </a:r>
          </a:p>
          <a:p>
            <a:pPr lvl="1" algn="just"/>
            <a:endParaRPr lang="id-ID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86058"/>
            <a:ext cx="5072098" cy="383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Data pada Komputer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digital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memori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register</a:t>
            </a:r>
            <a:endParaRPr lang="id-ID" dirty="0">
              <a:solidFill>
                <a:srgbClr val="FF0000"/>
              </a:solidFill>
            </a:endParaRPr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id-ID" dirty="0">
                <a:solidFill>
                  <a:srgbClr val="FF0000"/>
                </a:solidFill>
              </a:rPr>
              <a:t> digital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biner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id-ID" dirty="0"/>
              <a:t>memori/register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flip-flop, </a:t>
            </a:r>
            <a:r>
              <a:rPr lang="en-US" dirty="0" err="1"/>
              <a:t>dan</a:t>
            </a:r>
            <a:r>
              <a:rPr lang="en-US" dirty="0"/>
              <a:t> flip-flop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piranti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/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(</a:t>
            </a:r>
            <a:r>
              <a:rPr lang="en-US" dirty="0" err="1"/>
              <a:t>disimbolkan</a:t>
            </a:r>
            <a:r>
              <a:rPr lang="en-US" dirty="0"/>
              <a:t> 0 </a:t>
            </a:r>
            <a:r>
              <a:rPr lang="en-US" dirty="0" err="1"/>
              <a:t>dan</a:t>
            </a:r>
            <a:r>
              <a:rPr lang="en-US" dirty="0"/>
              <a:t> 1)</a:t>
            </a:r>
            <a:endParaRPr lang="id-ID" dirty="0"/>
          </a:p>
          <a:p>
            <a:r>
              <a:rPr lang="id-ID" dirty="0"/>
              <a:t>Untuk mengkonversikan data pada bentuk biner diperlukan pemahaman konsep </a:t>
            </a:r>
            <a:r>
              <a:rPr lang="id-ID" dirty="0">
                <a:solidFill>
                  <a:srgbClr val="FF0000"/>
                </a:solidFill>
              </a:rPr>
              <a:t>basis</a:t>
            </a:r>
            <a:r>
              <a:rPr lang="id-ID" dirty="0"/>
              <a:t> pada </a:t>
            </a:r>
            <a:r>
              <a:rPr lang="id-ID" dirty="0">
                <a:solidFill>
                  <a:srgbClr val="FF0000"/>
                </a:solidFill>
              </a:rPr>
              <a:t>sistem bilangan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Citra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/>
              <a:t>Format bmp (bitmap) adalah format citra yang langsung memetakan intensitas RGB ke media penyimpanan dengan rincian setiap pixel:</a:t>
            </a:r>
          </a:p>
          <a:p>
            <a:pPr lvl="1" algn="just"/>
            <a:r>
              <a:rPr lang="id-ID" dirty="0"/>
              <a:t>Red (R) : 8 bit</a:t>
            </a:r>
          </a:p>
          <a:p>
            <a:pPr lvl="1" algn="just"/>
            <a:r>
              <a:rPr lang="id-ID" dirty="0"/>
              <a:t>Green (G): 8 bit</a:t>
            </a:r>
          </a:p>
          <a:p>
            <a:pPr lvl="1" algn="just"/>
            <a:r>
              <a:rPr lang="id-ID" dirty="0"/>
              <a:t>Blue (B): 8 bit</a:t>
            </a:r>
          </a:p>
          <a:p>
            <a:pPr algn="just"/>
            <a:r>
              <a:rPr lang="id-ID" dirty="0"/>
              <a:t>Sehingga, </a:t>
            </a:r>
            <a:r>
              <a:rPr lang="id-ID" b="1" dirty="0">
                <a:solidFill>
                  <a:srgbClr val="FF0000"/>
                </a:solidFill>
              </a:rPr>
              <a:t>1 pixel citra dengan format bmp </a:t>
            </a:r>
            <a:r>
              <a:rPr lang="id-ID" dirty="0"/>
              <a:t>memerlukan alokasi sebesar 24 bit (</a:t>
            </a:r>
            <a:r>
              <a:rPr lang="id-ID" b="1" dirty="0">
                <a:solidFill>
                  <a:srgbClr val="FF0000"/>
                </a:solidFill>
              </a:rPr>
              <a:t>3 Byte</a:t>
            </a:r>
            <a:r>
              <a:rPr lang="id-ID" dirty="0"/>
              <a:t>).</a:t>
            </a:r>
          </a:p>
          <a:p>
            <a:pPr lvl="1" algn="just"/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Citra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dirty="0"/>
              <a:t>Pertanyaan: </a:t>
            </a:r>
          </a:p>
          <a:p>
            <a:pPr algn="just">
              <a:buNone/>
            </a:pPr>
            <a:r>
              <a:rPr lang="id-ID" dirty="0"/>
              <a:t>	Berapa MB alokasi memori yang dibutuhkan untuk menyimpan gambar dengan resolusi 800 x 600 dengan format bmp?</a:t>
            </a:r>
          </a:p>
          <a:p>
            <a:pPr algn="just"/>
            <a:r>
              <a:rPr lang="id-ID" dirty="0"/>
              <a:t>Jawab: </a:t>
            </a:r>
          </a:p>
          <a:p>
            <a:pPr algn="just">
              <a:buNone/>
            </a:pPr>
            <a:r>
              <a:rPr lang="id-ID" dirty="0"/>
              <a:t>	Jmlh alokasi = 3 x 800 x 600 Byte</a:t>
            </a:r>
          </a:p>
          <a:p>
            <a:pPr algn="just">
              <a:buNone/>
            </a:pPr>
            <a:r>
              <a:rPr lang="id-ID" dirty="0"/>
              <a:t>	</a:t>
            </a:r>
            <a:r>
              <a:rPr lang="id-ID" dirty="0">
                <a:solidFill>
                  <a:schemeClr val="bg1"/>
                </a:solidFill>
              </a:rPr>
              <a:t>Jmlh alokasi </a:t>
            </a:r>
            <a:r>
              <a:rPr lang="id-ID" dirty="0"/>
              <a:t>= (3x800x600) / (1024x1024) MB</a:t>
            </a:r>
          </a:p>
          <a:p>
            <a:pPr algn="just">
              <a:buNone/>
            </a:pPr>
            <a:r>
              <a:rPr lang="id-ID" dirty="0"/>
              <a:t>	</a:t>
            </a:r>
            <a:r>
              <a:rPr lang="id-ID" dirty="0">
                <a:solidFill>
                  <a:schemeClr val="bg1"/>
                </a:solidFill>
              </a:rPr>
              <a:t>Jmlh alokasi </a:t>
            </a:r>
            <a:r>
              <a:rPr lang="id-ID" dirty="0"/>
              <a:t>= 1,37 MB</a:t>
            </a:r>
          </a:p>
          <a:p>
            <a:pPr algn="just">
              <a:buNone/>
            </a:pPr>
            <a:r>
              <a:rPr lang="id-ID" dirty="0"/>
              <a:t>	</a:t>
            </a:r>
            <a:r>
              <a:rPr lang="id-ID" sz="2600" dirty="0"/>
              <a:t>*bisa didemokan dengan melakukan print Screen desktop beresolusi 800x600 dan di simpan dengan format 24-bit bitmap. Klik kanan dan lihat properti size nya</a:t>
            </a:r>
          </a:p>
          <a:p>
            <a:pPr lvl="1" algn="just">
              <a:buNone/>
            </a:pPr>
            <a:endParaRPr lang="id-ID" dirty="0"/>
          </a:p>
          <a:p>
            <a:pPr lvl="1" algn="just"/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Representasi Citra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Format lain dari citra antara lain: jpg, gif, png, dsb. umumnya memiliki ukuran yang lebih kecil dari bmp untuk citra yang sama</a:t>
            </a:r>
          </a:p>
          <a:p>
            <a:r>
              <a:rPr lang="id-ID" dirty="0"/>
              <a:t>Hal ini disebabkan format selain bmp merupakan format yang telah mengalami kompresi.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A563-B7F7-4557-A107-22137427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C4FC1-55F3-426B-89F2-58E273BD9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Sistem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Bilangan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basis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radix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r </a:t>
            </a:r>
            <a:r>
              <a:rPr lang="en-US" dirty="0"/>
              <a:t>digit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-&gt;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hasilkali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digit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r </a:t>
            </a:r>
            <a:r>
              <a:rPr lang="en-US" b="1" i="1" baseline="30000" dirty="0">
                <a:solidFill>
                  <a:srgbClr val="FF0000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Sistem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Bilangan</a:t>
            </a:r>
            <a:r>
              <a:rPr lang="en-US" b="1" dirty="0">
                <a:solidFill>
                  <a:srgbClr val="FF0000"/>
                </a:solidFill>
              </a:rPr>
              <a:t> - </a:t>
            </a:r>
            <a:r>
              <a:rPr lang="en-US" b="1" dirty="0" err="1">
                <a:solidFill>
                  <a:srgbClr val="FF0000"/>
                </a:solidFill>
              </a:rPr>
              <a:t>Desimal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desimal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--&gt; </a:t>
            </a:r>
            <a:r>
              <a:rPr lang="en-US" dirty="0" err="1"/>
              <a:t>menggunakan</a:t>
            </a:r>
            <a:r>
              <a:rPr lang="en-US" dirty="0"/>
              <a:t> radix 10</a:t>
            </a:r>
          </a:p>
          <a:p>
            <a:r>
              <a:rPr lang="en-US" dirty="0" err="1"/>
              <a:t>Bilangan</a:t>
            </a:r>
            <a:r>
              <a:rPr lang="en-US" dirty="0"/>
              <a:t> radix 10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0, 1, 2, 3, 4, 5, 6, 7, 8, 9</a:t>
            </a:r>
          </a:p>
          <a:p>
            <a:r>
              <a:rPr lang="en-US" dirty="0" err="1"/>
              <a:t>Contoh</a:t>
            </a:r>
            <a:r>
              <a:rPr lang="en-US" dirty="0"/>
              <a:t>: 724,5</a:t>
            </a:r>
          </a:p>
          <a:p>
            <a:pPr marL="666750" lvl="1" indent="0">
              <a:buFontTx/>
              <a:buNone/>
            </a:pPr>
            <a:r>
              <a:rPr lang="en-US" dirty="0"/>
              <a:t>7x10</a:t>
            </a:r>
            <a:r>
              <a:rPr lang="en-US" baseline="30000" dirty="0"/>
              <a:t>2 </a:t>
            </a:r>
            <a:r>
              <a:rPr lang="en-US" dirty="0"/>
              <a:t>+ 2x10</a:t>
            </a:r>
            <a:r>
              <a:rPr lang="en-US" baseline="30000" dirty="0"/>
              <a:t>1 </a:t>
            </a:r>
            <a:r>
              <a:rPr lang="en-US" dirty="0"/>
              <a:t>+ 4x10</a:t>
            </a:r>
            <a:r>
              <a:rPr lang="en-US" baseline="30000" dirty="0"/>
              <a:t>0 </a:t>
            </a:r>
            <a:r>
              <a:rPr lang="en-US" dirty="0"/>
              <a:t>+ 5x10</a:t>
            </a:r>
            <a:r>
              <a:rPr lang="en-US" baseline="30000" dirty="0"/>
              <a:t>-1</a:t>
            </a:r>
            <a:r>
              <a:rPr lang="en-US" dirty="0"/>
              <a:t> </a:t>
            </a:r>
          </a:p>
          <a:p>
            <a:pPr marL="666750" lvl="1" indent="0">
              <a:buFontTx/>
              <a:buNone/>
            </a:pPr>
            <a:r>
              <a:rPr lang="en-US" dirty="0" err="1"/>
              <a:t>artinya</a:t>
            </a:r>
            <a:r>
              <a:rPr lang="en-US" dirty="0"/>
              <a:t>: 7 </a:t>
            </a:r>
            <a:r>
              <a:rPr lang="en-US" dirty="0" err="1"/>
              <a:t>ratusan</a:t>
            </a:r>
            <a:r>
              <a:rPr lang="en-US" dirty="0"/>
              <a:t>, 2 </a:t>
            </a:r>
            <a:r>
              <a:rPr lang="en-US" dirty="0" err="1"/>
              <a:t>puluhan</a:t>
            </a:r>
            <a:r>
              <a:rPr lang="en-US" dirty="0"/>
              <a:t>, 4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5 </a:t>
            </a:r>
            <a:r>
              <a:rPr lang="en-US" dirty="0" err="1"/>
              <a:t>sepersepuluhan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Sistem Bilangan - Biner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radix 2</a:t>
            </a:r>
          </a:p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0 </a:t>
            </a:r>
            <a:r>
              <a:rPr lang="en-US" dirty="0" err="1"/>
              <a:t>dan</a:t>
            </a:r>
            <a:r>
              <a:rPr lang="en-US" dirty="0"/>
              <a:t> 1</a:t>
            </a:r>
          </a:p>
          <a:p>
            <a:r>
              <a:rPr lang="en-US" dirty="0"/>
              <a:t>101101 </a:t>
            </a:r>
            <a:r>
              <a:rPr lang="en-US" dirty="0" err="1"/>
              <a:t>menyatakan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1x2</a:t>
            </a:r>
            <a:r>
              <a:rPr lang="en-US" baseline="30000" dirty="0"/>
              <a:t>5 </a:t>
            </a:r>
            <a:r>
              <a:rPr lang="en-US" dirty="0"/>
              <a:t>+ 0x2</a:t>
            </a:r>
            <a:r>
              <a:rPr lang="en-US" baseline="30000" dirty="0"/>
              <a:t>4 </a:t>
            </a:r>
            <a:r>
              <a:rPr lang="en-US" dirty="0"/>
              <a:t>+ 1x2</a:t>
            </a:r>
            <a:r>
              <a:rPr lang="en-US" baseline="30000" dirty="0"/>
              <a:t>3 </a:t>
            </a:r>
            <a:r>
              <a:rPr lang="en-US" dirty="0"/>
              <a:t>+ 1x2</a:t>
            </a:r>
            <a:r>
              <a:rPr lang="en-US" baseline="30000" dirty="0"/>
              <a:t>2 </a:t>
            </a:r>
            <a:r>
              <a:rPr lang="en-US" dirty="0"/>
              <a:t>+ 0x2</a:t>
            </a:r>
            <a:r>
              <a:rPr lang="en-US" baseline="30000" dirty="0"/>
              <a:t>1 </a:t>
            </a:r>
            <a:r>
              <a:rPr lang="en-US" dirty="0"/>
              <a:t>+ 1x2</a:t>
            </a:r>
            <a:r>
              <a:rPr lang="en-US" baseline="30000" dirty="0"/>
              <a:t>0</a:t>
            </a:r>
            <a:r>
              <a:rPr lang="en-US" dirty="0"/>
              <a:t> = 45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   </a:t>
            </a:r>
            <a:r>
              <a:rPr lang="en-US" dirty="0" err="1"/>
              <a:t>sehingga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(101101)</a:t>
            </a:r>
            <a:r>
              <a:rPr lang="en-US" baseline="-25000" dirty="0"/>
              <a:t>2 </a:t>
            </a:r>
            <a:r>
              <a:rPr lang="en-US" dirty="0"/>
              <a:t>= (45)</a:t>
            </a:r>
            <a:r>
              <a:rPr lang="en-US" baseline="-25000" dirty="0"/>
              <a:t>10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Sistem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Bilangan</a:t>
            </a:r>
            <a:r>
              <a:rPr lang="en-US" b="1" dirty="0">
                <a:solidFill>
                  <a:srgbClr val="FF0000"/>
                </a:solidFill>
              </a:rPr>
              <a:t> - </a:t>
            </a:r>
            <a:r>
              <a:rPr lang="en-US" b="1" dirty="0" err="1">
                <a:solidFill>
                  <a:srgbClr val="FF0000"/>
                </a:solidFill>
              </a:rPr>
              <a:t>Oktal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Heksadesimal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desimal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oktal</a:t>
            </a:r>
            <a:r>
              <a:rPr lang="en-US" dirty="0"/>
              <a:t> (radix 8)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hexadesimal</a:t>
            </a:r>
            <a:r>
              <a:rPr lang="en-US" dirty="0"/>
              <a:t> (radix 16)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digital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oktal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: 0, 1, 2, 3, 4, 5, 6, 7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0, 1, 2, 3, 4, 5, 6, 7, 8, 9, A, B, C, D, E, 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Sistem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Bilangan</a:t>
            </a:r>
            <a:r>
              <a:rPr lang="en-US" b="1" dirty="0">
                <a:solidFill>
                  <a:srgbClr val="FF0000"/>
                </a:solidFill>
              </a:rPr>
              <a:t> - </a:t>
            </a:r>
            <a:r>
              <a:rPr lang="en-US" b="1" dirty="0" err="1">
                <a:solidFill>
                  <a:srgbClr val="FF0000"/>
                </a:solidFill>
              </a:rPr>
              <a:t>Oktal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714500" algn="l"/>
              </a:tabLst>
            </a:pPr>
            <a:r>
              <a:rPr lang="en-US"/>
              <a:t>Konversi ke sistem bilangan desimal dilakukan dengan menjumlahkan bobot-bobot digit</a:t>
            </a:r>
          </a:p>
          <a:p>
            <a:pPr>
              <a:tabLst>
                <a:tab pos="1714500" algn="l"/>
              </a:tabLst>
            </a:pPr>
            <a:r>
              <a:rPr lang="en-US"/>
              <a:t>Contoh</a:t>
            </a:r>
          </a:p>
          <a:p>
            <a:pPr>
              <a:buFont typeface="Monotype Sorts" pitchFamily="2" charset="2"/>
              <a:buNone/>
              <a:tabLst>
                <a:tab pos="1714500" algn="l"/>
              </a:tabLst>
            </a:pPr>
            <a:r>
              <a:rPr lang="en-US"/>
              <a:t>   (736,4)</a:t>
            </a:r>
            <a:r>
              <a:rPr lang="en-US" baseline="-25000"/>
              <a:t>8 </a:t>
            </a:r>
            <a:r>
              <a:rPr lang="en-US"/>
              <a:t>= 7x8</a:t>
            </a:r>
            <a:r>
              <a:rPr lang="en-US" baseline="30000"/>
              <a:t>2 </a:t>
            </a:r>
            <a:r>
              <a:rPr lang="en-US"/>
              <a:t>+ 3x8</a:t>
            </a:r>
            <a:r>
              <a:rPr lang="en-US" baseline="30000"/>
              <a:t>1 </a:t>
            </a:r>
            <a:r>
              <a:rPr lang="en-US"/>
              <a:t>+ 6x8</a:t>
            </a:r>
            <a:r>
              <a:rPr lang="en-US" baseline="30000"/>
              <a:t>0 </a:t>
            </a:r>
            <a:r>
              <a:rPr lang="en-US"/>
              <a:t>+ 4x8</a:t>
            </a:r>
            <a:r>
              <a:rPr lang="en-US" baseline="30000"/>
              <a:t>-1</a:t>
            </a:r>
          </a:p>
          <a:p>
            <a:pPr>
              <a:buFont typeface="Monotype Sorts" pitchFamily="2" charset="2"/>
              <a:buNone/>
              <a:tabLst>
                <a:tab pos="1714500" algn="l"/>
              </a:tabLst>
            </a:pPr>
            <a:r>
              <a:rPr lang="en-US"/>
              <a:t>                 = 7x64 + 3x8 + 6x1 + 4/8</a:t>
            </a:r>
          </a:p>
          <a:p>
            <a:pPr>
              <a:buFont typeface="Monotype Sorts" pitchFamily="2" charset="2"/>
              <a:buNone/>
              <a:tabLst>
                <a:tab pos="1714500" algn="l"/>
              </a:tabLst>
            </a:pPr>
            <a:r>
              <a:rPr lang="en-US"/>
              <a:t>                 = (478,5)</a:t>
            </a:r>
            <a:r>
              <a:rPr lang="en-US" baseline="-25000"/>
              <a:t>10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Sistem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Bilangan</a:t>
            </a:r>
            <a:r>
              <a:rPr lang="en-US" b="1" dirty="0">
                <a:solidFill>
                  <a:srgbClr val="FF0000"/>
                </a:solidFill>
              </a:rPr>
              <a:t> - </a:t>
            </a:r>
            <a:r>
              <a:rPr lang="en-US" b="1" dirty="0" err="1">
                <a:solidFill>
                  <a:srgbClr val="FF0000"/>
                </a:solidFill>
              </a:rPr>
              <a:t>Heksadesimal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Contoh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    (F3)</a:t>
            </a:r>
            <a:r>
              <a:rPr lang="en-US" baseline="-25000" dirty="0"/>
              <a:t>16</a:t>
            </a:r>
            <a:r>
              <a:rPr lang="en-US" dirty="0"/>
              <a:t> = Fx16 +3 = 15x16 +3 = (243)</a:t>
            </a:r>
            <a:r>
              <a:rPr lang="en-US" baseline="-25000" dirty="0"/>
              <a:t>10</a:t>
            </a:r>
          </a:p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desimal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radix r </a:t>
            </a:r>
          </a:p>
          <a:p>
            <a:pPr>
              <a:buNone/>
            </a:pPr>
            <a:r>
              <a:rPr lang="en-US" dirty="0"/>
              <a:t>	--&gt;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integer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pecahannya</a:t>
            </a:r>
            <a:endParaRPr lang="en-US" dirty="0"/>
          </a:p>
          <a:p>
            <a:pPr lvl="1"/>
            <a:r>
              <a:rPr lang="en-US" dirty="0" err="1"/>
              <a:t>Konversi</a:t>
            </a:r>
            <a:r>
              <a:rPr lang="en-US" dirty="0"/>
              <a:t> integer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berulang</a:t>
            </a:r>
            <a:endParaRPr lang="en-US" dirty="0"/>
          </a:p>
          <a:p>
            <a:pPr lvl="1"/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berulang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1078</Words>
  <Application>Microsoft Office PowerPoint</Application>
  <PresentationFormat>On-screen Show (4:3)</PresentationFormat>
  <Paragraphs>207</Paragraphs>
  <Slides>33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Monotype Sorts</vt:lpstr>
      <vt:lpstr>Office Theme</vt:lpstr>
      <vt:lpstr>Photo Editor Photo</vt:lpstr>
      <vt:lpstr>Arsitektur dan Organisasi Komputer</vt:lpstr>
      <vt:lpstr>Representasi Data pada Komputer</vt:lpstr>
      <vt:lpstr>Representasi Data pada Komputer</vt:lpstr>
      <vt:lpstr>Sistem Bilangan</vt:lpstr>
      <vt:lpstr>Sistem Bilangan - Desimal</vt:lpstr>
      <vt:lpstr>Sistem Bilangan - Biner</vt:lpstr>
      <vt:lpstr>Sistem Bilangan - Oktal dan Heksadesimal</vt:lpstr>
      <vt:lpstr>Sistem Bilangan - Oktal</vt:lpstr>
      <vt:lpstr>Sistem Bilangan - Heksadesimal</vt:lpstr>
      <vt:lpstr>Konversi Bilangan</vt:lpstr>
      <vt:lpstr>Konversi Bilangan</vt:lpstr>
      <vt:lpstr>Konversi Bilangan</vt:lpstr>
      <vt:lpstr>Konversi Bilangan</vt:lpstr>
      <vt:lpstr>Konversi Bilangan</vt:lpstr>
      <vt:lpstr>Satuan Kapasitas Data </vt:lpstr>
      <vt:lpstr>Representasi Data Numerik</vt:lpstr>
      <vt:lpstr>Representasi Data Numerik</vt:lpstr>
      <vt:lpstr>Representasi Data Numerik</vt:lpstr>
      <vt:lpstr>Representasi Data Numerik</vt:lpstr>
      <vt:lpstr>Representasi Data Numerik</vt:lpstr>
      <vt:lpstr>Representasi Data Numerik</vt:lpstr>
      <vt:lpstr>Representasi Alfanumerik</vt:lpstr>
      <vt:lpstr>Representasi Alfanumerik</vt:lpstr>
      <vt:lpstr>Representasi Alfanumerik</vt:lpstr>
      <vt:lpstr>Unicode</vt:lpstr>
      <vt:lpstr>Representasi Citra Digital</vt:lpstr>
      <vt:lpstr>Representasi Citra Digital</vt:lpstr>
      <vt:lpstr>Perbandingan Resolusi</vt:lpstr>
      <vt:lpstr>Representasi Citra Digital</vt:lpstr>
      <vt:lpstr>Representasi Citra Digital</vt:lpstr>
      <vt:lpstr>Representasi Citra Digital</vt:lpstr>
      <vt:lpstr>Representasi Citra Digital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8</cp:revision>
  <dcterms:created xsi:type="dcterms:W3CDTF">2019-02-05T15:29:14Z</dcterms:created>
  <dcterms:modified xsi:type="dcterms:W3CDTF">2019-02-10T15:15:28Z</dcterms:modified>
</cp:coreProperties>
</file>