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47" r:id="rId3"/>
    <p:sldId id="348" r:id="rId4"/>
    <p:sldId id="351" r:id="rId5"/>
    <p:sldId id="350" r:id="rId6"/>
    <p:sldId id="349" r:id="rId7"/>
    <p:sldId id="352" r:id="rId8"/>
    <p:sldId id="353" r:id="rId9"/>
    <p:sldId id="35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8A8F9-B800-470C-BF56-B1F24035EEF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D3BAA-C941-4448-8A31-AD8B2F863D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223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692696"/>
            <a:ext cx="6660232" cy="3888432"/>
          </a:xfrm>
        </p:spPr>
        <p:txBody>
          <a:bodyPr>
            <a:normAutofit fontScale="90000"/>
          </a:bodyPr>
          <a:lstStyle/>
          <a:p>
            <a:r>
              <a:rPr lang="id-ID" sz="3600" dirty="0" smtClean="0">
                <a:solidFill>
                  <a:schemeClr val="tx1"/>
                </a:solidFill>
              </a:rPr>
              <a:t>Azas – Azas Teknik Kimia</a:t>
            </a:r>
            <a:br>
              <a:rPr lang="id-ID" sz="3600" dirty="0" smtClean="0">
                <a:solidFill>
                  <a:schemeClr val="tx1"/>
                </a:solidFill>
              </a:rPr>
            </a:b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dirty="0" smtClean="0">
                <a:solidFill>
                  <a:srgbClr val="C00000"/>
                </a:solidFill>
              </a:rPr>
              <a:t>“Pertemuan ke </a:t>
            </a:r>
            <a:r>
              <a:rPr lang="id-ID" dirty="0" smtClean="0">
                <a:solidFill>
                  <a:srgbClr val="C00000"/>
                </a:solidFill>
              </a:rPr>
              <a:t>11”</a:t>
            </a:r>
            <a:r>
              <a:rPr lang="id-ID" dirty="0" smtClean="0">
                <a:solidFill>
                  <a:srgbClr val="C00000"/>
                </a:solidFill>
              </a:rPr>
              <a:t/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 smtClean="0">
                <a:solidFill>
                  <a:srgbClr val="C00000"/>
                </a:solidFill>
              </a:rPr>
              <a:t/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 smtClean="0"/>
              <a:t>Prodi D3 Teknik Kimia</a:t>
            </a:r>
            <a:br>
              <a:rPr lang="id-ID" dirty="0" smtClean="0"/>
            </a:br>
            <a:r>
              <a:rPr lang="id-ID" dirty="0" smtClean="0"/>
              <a:t>fakultas teknik industri</a:t>
            </a:r>
            <a:br>
              <a:rPr lang="id-ID" dirty="0" smtClean="0"/>
            </a:br>
            <a:r>
              <a:rPr lang="id-ID" dirty="0" smtClean="0"/>
              <a:t>upn veteran yogyakarta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6056" y="5229200"/>
            <a:ext cx="3888432" cy="1371600"/>
          </a:xfrm>
        </p:spPr>
        <p:txBody>
          <a:bodyPr/>
          <a:lstStyle/>
          <a:p>
            <a:endParaRPr lang="id-ID" dirty="0" smtClean="0"/>
          </a:p>
          <a:p>
            <a:r>
              <a:rPr lang="id-ID" dirty="0" smtClean="0"/>
              <a:t>Retno Ringgani, S.T., M.Eng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283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7920880" cy="5688632"/>
          </a:xfrm>
        </p:spPr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b="1" u="sng" dirty="0" smtClean="0"/>
              <a:t>Aliran By-Pass (arus pintas)</a:t>
            </a:r>
          </a:p>
          <a:p>
            <a:pPr marL="0" indent="0">
              <a:buNone/>
            </a:pPr>
            <a:endParaRPr lang="id-ID" b="1" u="sng" dirty="0"/>
          </a:p>
          <a:p>
            <a:pPr marL="0" indent="0">
              <a:buNone/>
            </a:pPr>
            <a:endParaRPr lang="id-ID" b="1" u="sng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75914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6575345" y="2989339"/>
            <a:ext cx="0" cy="1141090"/>
          </a:xfrm>
          <a:prstGeom prst="line">
            <a:avLst/>
          </a:prstGeom>
          <a:ln w="3810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195736" y="2989339"/>
            <a:ext cx="437960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200709" y="2989339"/>
            <a:ext cx="0" cy="114109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22704" y="4486881"/>
            <a:ext cx="117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92D050"/>
                </a:solidFill>
              </a:rPr>
              <a:t>Divider</a:t>
            </a:r>
            <a:endParaRPr lang="id-ID" b="1" dirty="0">
              <a:solidFill>
                <a:srgbClr val="92D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56943" y="4427243"/>
            <a:ext cx="9847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accent1"/>
                </a:solidFill>
              </a:rPr>
              <a:t>Mixer</a:t>
            </a:r>
            <a:endParaRPr lang="id-ID" b="1" dirty="0">
              <a:solidFill>
                <a:schemeClr val="accent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082451" y="4140825"/>
            <a:ext cx="288032" cy="28803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6461262" y="4130429"/>
            <a:ext cx="288032" cy="288032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3635896" y="262289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accent2">
                    <a:lumMod val="75000"/>
                  </a:schemeClr>
                </a:solidFill>
              </a:rPr>
              <a:t>By-Pass</a:t>
            </a:r>
            <a:endParaRPr lang="id-ID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06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 animBg="1"/>
      <p:bldP spid="13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 Penyelesaian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1. Tentukan no.arus</a:t>
            </a:r>
          </a:p>
          <a:p>
            <a:pPr marL="0" indent="0">
              <a:buNone/>
            </a:pPr>
            <a:r>
              <a:rPr lang="id-ID" dirty="0" smtClean="0"/>
              <a:t>2. Tentukan kelompok Control Volume (CV)</a:t>
            </a:r>
          </a:p>
          <a:p>
            <a:pPr marL="0" indent="0">
              <a:buNone/>
            </a:pPr>
            <a:r>
              <a:rPr lang="id-ID" dirty="0" smtClean="0"/>
              <a:t>3. Analisis tiap control volume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dahulukan perhitungan CV yang memiliki  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informasi data yang lebih banyak</a:t>
            </a:r>
          </a:p>
          <a:p>
            <a:pPr marL="0" indent="0">
              <a:buNone/>
            </a:pPr>
            <a:r>
              <a:rPr lang="id-ID" dirty="0" smtClean="0"/>
              <a:t>4. Selesaikan persamaan-persamaan yang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diperoleh dengan menggunakan NMT dan NMK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</a:t>
            </a:r>
            <a:r>
              <a:rPr lang="id-ID" u="sng" dirty="0" smtClean="0">
                <a:solidFill>
                  <a:srgbClr val="C00000"/>
                </a:solidFill>
              </a:rPr>
              <a:t> :</a:t>
            </a:r>
            <a:r>
              <a:rPr lang="id-ID" dirty="0" smtClean="0"/>
              <a:t> </a:t>
            </a:r>
          </a:p>
          <a:p>
            <a:pPr marL="0" indent="0">
              <a:buNone/>
            </a:pPr>
            <a:r>
              <a:rPr lang="id-ID" dirty="0" smtClean="0"/>
              <a:t>Pada arus masuk dan keluar divider, memiliki komposisi komponen yang sama.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8723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Kegiatan Bypass pada industri,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848872" cy="49685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d-ID" dirty="0" smtClean="0"/>
              <a:t>Dilakukan karena ingin menyesuaikan dengan target permintaan pasar yang komposisinya dibuat lebih rendah dari produk hasil proses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Sistem unit operasi yang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id-ID" dirty="0" smtClean="0"/>
              <a:t> menghasilkan produk dengan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kualitas yang baik</a:t>
            </a:r>
            <a:r>
              <a:rPr lang="id-ID" dirty="0" smtClean="0"/>
              <a:t>, sehingga ketika ingin produk dengan kualitas yang lebih rendah, maka perlu ada arus dari bahan baku yang langsung menjadi produk tanpa harus melalui proses untuk menurunkan kualitas produk.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Unit operasi proses sudah terlanjur tersetting dengan hasil keluaran produk dengan kualitas tinggi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Dilakukan karena meninjau secara keekonomisan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57177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723" y="548680"/>
            <a:ext cx="925256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87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Kasus no.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Umpan terdiri dari iC5H12 20% dan nC5H12 80% hendak diinginkan produk dengan komposisi  </a:t>
            </a:r>
            <a:r>
              <a:rPr lang="id-ID" dirty="0"/>
              <a:t>iC5H12 </a:t>
            </a:r>
            <a:r>
              <a:rPr lang="id-ID" dirty="0" smtClean="0"/>
              <a:t>10% </a:t>
            </a:r>
            <a:r>
              <a:rPr lang="id-ID" dirty="0"/>
              <a:t>dan nC5H12 </a:t>
            </a:r>
            <a:r>
              <a:rPr lang="id-ID" dirty="0" smtClean="0"/>
              <a:t>90%.</a:t>
            </a:r>
          </a:p>
          <a:p>
            <a:pPr marL="0" indent="0">
              <a:buNone/>
            </a:pPr>
            <a:r>
              <a:rPr lang="id-ID" dirty="0" smtClean="0"/>
              <a:t>Dengan menggunakan unit operasi menara distilasi dihasilkan </a:t>
            </a:r>
            <a:r>
              <a:rPr lang="id-ID" dirty="0"/>
              <a:t>produk atas hanya berupa iC5H12 </a:t>
            </a:r>
            <a:r>
              <a:rPr lang="id-ID" dirty="0" smtClean="0"/>
              <a:t>dan produk bawah nC5H12.</a:t>
            </a:r>
          </a:p>
          <a:p>
            <a:pPr marL="0" indent="0">
              <a:buNone/>
            </a:pPr>
            <a:r>
              <a:rPr lang="id-ID" dirty="0" smtClean="0"/>
              <a:t>Sesuai dengan gambar PEFD berikut, berapakah arus bypass yang masuk mixer?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0955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94120"/>
            <a:ext cx="9360946" cy="464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313148" y="3386778"/>
            <a:ext cx="1525073" cy="8869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chemeClr val="tx1"/>
                </a:solidFill>
              </a:rPr>
              <a:t>nC5H12 90%</a:t>
            </a:r>
          </a:p>
          <a:p>
            <a:pPr algn="ctr"/>
            <a:r>
              <a:rPr lang="id-ID" sz="1600" dirty="0" smtClean="0">
                <a:solidFill>
                  <a:schemeClr val="tx1"/>
                </a:solidFill>
              </a:rPr>
              <a:t>iC5H12 10%</a:t>
            </a:r>
            <a:endParaRPr lang="id-ID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844824"/>
            <a:ext cx="169168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chemeClr val="tx1"/>
                </a:solidFill>
              </a:rPr>
              <a:t>100 kgmol/jam</a:t>
            </a:r>
          </a:p>
          <a:p>
            <a:pPr algn="ctr"/>
            <a:r>
              <a:rPr lang="id-ID" sz="1600" dirty="0">
                <a:solidFill>
                  <a:schemeClr val="tx1"/>
                </a:solidFill>
              </a:rPr>
              <a:t>i</a:t>
            </a:r>
            <a:r>
              <a:rPr lang="id-ID" sz="1600" dirty="0" smtClean="0">
                <a:solidFill>
                  <a:schemeClr val="tx1"/>
                </a:solidFill>
              </a:rPr>
              <a:t>C5H12 20%</a:t>
            </a:r>
          </a:p>
          <a:p>
            <a:pPr algn="ctr"/>
            <a:r>
              <a:rPr lang="id-ID" sz="1600" dirty="0">
                <a:solidFill>
                  <a:schemeClr val="tx1"/>
                </a:solidFill>
              </a:rPr>
              <a:t>n</a:t>
            </a:r>
            <a:r>
              <a:rPr lang="id-ID" sz="1600" dirty="0" smtClean="0">
                <a:solidFill>
                  <a:schemeClr val="tx1"/>
                </a:solidFill>
              </a:rPr>
              <a:t>C5H12 </a:t>
            </a:r>
            <a:r>
              <a:rPr lang="id-ID" sz="1600" dirty="0">
                <a:solidFill>
                  <a:schemeClr val="tx1"/>
                </a:solidFill>
              </a:rPr>
              <a:t>8</a:t>
            </a:r>
            <a:r>
              <a:rPr lang="id-ID" sz="1600" dirty="0" smtClean="0">
                <a:solidFill>
                  <a:schemeClr val="tx1"/>
                </a:solidFill>
              </a:rPr>
              <a:t>0%</a:t>
            </a:r>
            <a:endParaRPr lang="id-ID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75685" y="4077073"/>
            <a:ext cx="108012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8768145" y="3830229"/>
            <a:ext cx="108012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5788075" y="1124744"/>
            <a:ext cx="1525073" cy="4434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chemeClr val="tx1"/>
                </a:solidFill>
              </a:rPr>
              <a:t>iC5H12</a:t>
            </a:r>
            <a:endParaRPr lang="id-ID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92067" y="3468733"/>
            <a:ext cx="1691680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rgbClr val="FF0000"/>
                </a:solidFill>
              </a:rPr>
              <a:t>iC5H12 20%</a:t>
            </a:r>
          </a:p>
          <a:p>
            <a:pPr algn="ctr"/>
            <a:r>
              <a:rPr lang="id-ID" sz="1600" dirty="0">
                <a:solidFill>
                  <a:srgbClr val="FF0000"/>
                </a:solidFill>
              </a:rPr>
              <a:t>n</a:t>
            </a:r>
            <a:r>
              <a:rPr lang="id-ID" sz="1600" dirty="0" smtClean="0">
                <a:solidFill>
                  <a:srgbClr val="FF0000"/>
                </a:solidFill>
              </a:rPr>
              <a:t>C5H12 </a:t>
            </a:r>
            <a:r>
              <a:rPr lang="id-ID" sz="1600" dirty="0">
                <a:solidFill>
                  <a:srgbClr val="FF0000"/>
                </a:solidFill>
              </a:rPr>
              <a:t>8</a:t>
            </a:r>
            <a:r>
              <a:rPr lang="id-ID" sz="1600" dirty="0" smtClean="0">
                <a:solidFill>
                  <a:srgbClr val="FF0000"/>
                </a:solidFill>
              </a:rPr>
              <a:t>0%</a:t>
            </a:r>
            <a:endParaRPr lang="id-ID" sz="16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84988" y="1390613"/>
            <a:ext cx="1691680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rgbClr val="FF0000"/>
                </a:solidFill>
              </a:rPr>
              <a:t>iC5H12 20%</a:t>
            </a:r>
          </a:p>
          <a:p>
            <a:pPr algn="ctr"/>
            <a:r>
              <a:rPr lang="id-ID" sz="1200" dirty="0">
                <a:solidFill>
                  <a:srgbClr val="FF0000"/>
                </a:solidFill>
              </a:rPr>
              <a:t>n</a:t>
            </a:r>
            <a:r>
              <a:rPr lang="id-ID" sz="1200" dirty="0" smtClean="0">
                <a:solidFill>
                  <a:srgbClr val="FF0000"/>
                </a:solidFill>
              </a:rPr>
              <a:t>C5H12 </a:t>
            </a:r>
            <a:r>
              <a:rPr lang="id-ID" sz="1200" dirty="0">
                <a:solidFill>
                  <a:srgbClr val="FF0000"/>
                </a:solidFill>
              </a:rPr>
              <a:t>8</a:t>
            </a:r>
            <a:r>
              <a:rPr lang="id-ID" sz="1200" dirty="0" smtClean="0">
                <a:solidFill>
                  <a:srgbClr val="FF0000"/>
                </a:solidFill>
              </a:rPr>
              <a:t>0%</a:t>
            </a:r>
            <a:endParaRPr lang="id-ID" sz="12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27202" y="4406138"/>
            <a:ext cx="1525073" cy="4434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>
                <a:solidFill>
                  <a:schemeClr val="tx1"/>
                </a:solidFill>
              </a:rPr>
              <a:t>n</a:t>
            </a:r>
            <a:r>
              <a:rPr lang="id-ID" sz="1600" dirty="0" smtClean="0">
                <a:solidFill>
                  <a:schemeClr val="tx1"/>
                </a:solidFill>
              </a:rPr>
              <a:t>C5H12</a:t>
            </a:r>
            <a:endParaRPr lang="id-ID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72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7467600" cy="1143000"/>
          </a:xfrm>
        </p:spPr>
        <p:txBody>
          <a:bodyPr/>
          <a:lstStyle/>
          <a:p>
            <a:r>
              <a:rPr lang="id-ID" dirty="0" smtClean="0"/>
              <a:t>Kasus no.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208912" cy="554461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d-ID" dirty="0" smtClean="0"/>
              <a:t>Suatu limbah cair sebanyak 100 kg/jam mengandung padatan 1000 ppm diolah dalam suatu proses pengolahan limbah. </a:t>
            </a:r>
          </a:p>
          <a:p>
            <a:pPr marL="0" indent="0" algn="just">
              <a:buNone/>
            </a:pPr>
            <a:r>
              <a:rPr lang="id-ID" dirty="0" smtClean="0"/>
              <a:t>Sistem alat proses yang ada telah dirancang </a:t>
            </a:r>
            <a:r>
              <a:rPr lang="id-ID" dirty="0"/>
              <a:t>mengolah limbah cair </a:t>
            </a:r>
            <a:r>
              <a:rPr lang="id-ID" dirty="0" smtClean="0"/>
              <a:t>dengan kemampuan menurunkan padatan terlarut sebesar 100 ppm. </a:t>
            </a:r>
            <a:endParaRPr lang="id-ID" dirty="0"/>
          </a:p>
          <a:p>
            <a:pPr marL="0" indent="0" algn="just">
              <a:buNone/>
            </a:pPr>
            <a:r>
              <a:rPr lang="id-ID" dirty="0" smtClean="0"/>
              <a:t>Sedangkan sesuai dengan peraturan tentang pengolahan limbah cair, limbah cair bisa dibuang ke lingkungan apabila padatan yang terlarut sebesar 500 ppm.</a:t>
            </a:r>
          </a:p>
          <a:p>
            <a:pPr marL="0" indent="0" algn="just">
              <a:buNone/>
            </a:pPr>
            <a:r>
              <a:rPr lang="id-ID" dirty="0" smtClean="0"/>
              <a:t>Oleh karena proses keekonomisan maka ada arus bypass umpan segar yang dicampur dengan produk sehingga menurunkan kualitas dari 100 ppm menjadi 500 ppm.</a:t>
            </a:r>
          </a:p>
          <a:p>
            <a:pPr marL="0" indent="0" algn="just">
              <a:buNone/>
            </a:pPr>
            <a:r>
              <a:rPr lang="id-ID" dirty="0" smtClean="0"/>
              <a:t>Tentukan berapa besar umpan yang dicampur dengan produk? (arus bypass)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6235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4" y="1052736"/>
            <a:ext cx="9046614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68782" y="764704"/>
            <a:ext cx="2148230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rgbClr val="FF0000"/>
                </a:solidFill>
              </a:rPr>
              <a:t>Padatan 1000 ppm</a:t>
            </a:r>
            <a:endParaRPr lang="id-ID" sz="1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43808" y="2088558"/>
            <a:ext cx="1080120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rgbClr val="FF0000"/>
                </a:solidFill>
              </a:rPr>
              <a:t>Padatan </a:t>
            </a:r>
          </a:p>
          <a:p>
            <a:pPr algn="ctr"/>
            <a:r>
              <a:rPr lang="id-ID" sz="1600" dirty="0" smtClean="0">
                <a:solidFill>
                  <a:srgbClr val="FF0000"/>
                </a:solidFill>
              </a:rPr>
              <a:t>1000 ppm</a:t>
            </a:r>
            <a:endParaRPr lang="id-ID" sz="1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52320" y="1457164"/>
            <a:ext cx="2148230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chemeClr val="tx1"/>
                </a:solidFill>
              </a:rPr>
              <a:t>Limbah cair</a:t>
            </a:r>
            <a:endParaRPr lang="id-ID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60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2166</TotalTime>
  <Words>354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Azas – Azas Teknik Kimia  “Pertemuan ke 11”  Prodi D3 Teknik Kimia fakultas teknik industri upn veteran yogyakarta </vt:lpstr>
      <vt:lpstr>PowerPoint Presentation</vt:lpstr>
      <vt:lpstr>Langkah Penyelesaian </vt:lpstr>
      <vt:lpstr>Kegiatan Bypass pada industri, </vt:lpstr>
      <vt:lpstr>PowerPoint Presentation</vt:lpstr>
      <vt:lpstr>Kasus no. 1</vt:lpstr>
      <vt:lpstr>PowerPoint Presentation</vt:lpstr>
      <vt:lpstr>Kasus no. 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Azas – Azas Teknik Kimia</dc:title>
  <dc:creator>Dell</dc:creator>
  <cp:lastModifiedBy>Dell</cp:lastModifiedBy>
  <cp:revision>409</cp:revision>
  <dcterms:created xsi:type="dcterms:W3CDTF">2017-02-08T07:33:59Z</dcterms:created>
  <dcterms:modified xsi:type="dcterms:W3CDTF">2017-05-04T21:09:31Z</dcterms:modified>
</cp:coreProperties>
</file>