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347" r:id="rId3"/>
    <p:sldId id="348" r:id="rId4"/>
    <p:sldId id="351" r:id="rId5"/>
    <p:sldId id="350" r:id="rId6"/>
    <p:sldId id="349" r:id="rId7"/>
    <p:sldId id="352" r:id="rId8"/>
    <p:sldId id="353" r:id="rId9"/>
    <p:sldId id="354" r:id="rId10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F8A8F9-B800-470C-BF56-B1F24035EEF7}" type="datetimeFigureOut">
              <a:rPr lang="id-ID" smtClean="0"/>
              <a:t>05/05/2017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9D3BAA-C941-4448-8A31-AD8B2F863DF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42230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E63CE68-E1B0-4045-A340-4FA90D397E87}" type="datetimeFigureOut">
              <a:rPr lang="id-ID" smtClean="0"/>
              <a:t>05/05/2017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id-ID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CE68-E1B0-4045-A340-4FA90D397E87}" type="datetimeFigureOut">
              <a:rPr lang="id-ID" smtClean="0"/>
              <a:t>05/05/2017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CE68-E1B0-4045-A340-4FA90D397E87}" type="datetimeFigureOut">
              <a:rPr lang="id-ID" smtClean="0"/>
              <a:t>05/05/2017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E63CE68-E1B0-4045-A340-4FA90D397E87}" type="datetimeFigureOut">
              <a:rPr lang="id-ID" smtClean="0"/>
              <a:t>05/05/2017</a:t>
            </a:fld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E63CE68-E1B0-4045-A340-4FA90D397E87}" type="datetimeFigureOut">
              <a:rPr lang="id-ID" smtClean="0"/>
              <a:t>05/05/2017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id-ID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CE68-E1B0-4045-A340-4FA90D397E87}" type="datetimeFigureOut">
              <a:rPr lang="id-ID" smtClean="0"/>
              <a:t>05/05/2017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CE68-E1B0-4045-A340-4FA90D397E87}" type="datetimeFigureOut">
              <a:rPr lang="id-ID" smtClean="0"/>
              <a:t>05/05/2017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E63CE68-E1B0-4045-A340-4FA90D397E87}" type="datetimeFigureOut">
              <a:rPr lang="id-ID" smtClean="0"/>
              <a:t>05/05/2017</a:t>
            </a:fld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CE68-E1B0-4045-A340-4FA90D397E87}" type="datetimeFigureOut">
              <a:rPr lang="id-ID" smtClean="0"/>
              <a:t>05/05/2017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E63CE68-E1B0-4045-A340-4FA90D397E87}" type="datetimeFigureOut">
              <a:rPr lang="id-ID" smtClean="0"/>
              <a:t>05/05/2017</a:t>
            </a:fld>
            <a:endParaRPr lang="id-ID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E63CE68-E1B0-4045-A340-4FA90D397E87}" type="datetimeFigureOut">
              <a:rPr lang="id-ID" smtClean="0"/>
              <a:t>05/05/2017</a:t>
            </a:fld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E63CE68-E1B0-4045-A340-4FA90D397E87}" type="datetimeFigureOut">
              <a:rPr lang="id-ID" smtClean="0"/>
              <a:t>05/05/2017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83768" y="692696"/>
            <a:ext cx="6660232" cy="3888432"/>
          </a:xfrm>
        </p:spPr>
        <p:txBody>
          <a:bodyPr>
            <a:normAutofit fontScale="90000"/>
          </a:bodyPr>
          <a:lstStyle/>
          <a:p>
            <a:r>
              <a:rPr lang="id-ID" sz="3600" dirty="0" smtClean="0">
                <a:solidFill>
                  <a:schemeClr val="tx1"/>
                </a:solidFill>
              </a:rPr>
              <a:t>Azas – Azas Teknik Kimia</a:t>
            </a:r>
            <a:br>
              <a:rPr lang="id-ID" sz="3600" dirty="0" smtClean="0">
                <a:solidFill>
                  <a:schemeClr val="tx1"/>
                </a:solidFill>
              </a:rPr>
            </a:br>
            <a:r>
              <a:rPr lang="id-ID" sz="3600" dirty="0" smtClean="0"/>
              <a:t/>
            </a:r>
            <a:br>
              <a:rPr lang="id-ID" sz="3600" dirty="0" smtClean="0"/>
            </a:br>
            <a:r>
              <a:rPr lang="id-ID" dirty="0" smtClean="0">
                <a:solidFill>
                  <a:srgbClr val="C00000"/>
                </a:solidFill>
              </a:rPr>
              <a:t>“Pertemuan ke </a:t>
            </a:r>
            <a:r>
              <a:rPr lang="id-ID" dirty="0" smtClean="0">
                <a:solidFill>
                  <a:srgbClr val="C00000"/>
                </a:solidFill>
              </a:rPr>
              <a:t>11”</a:t>
            </a:r>
            <a:r>
              <a:rPr lang="id-ID" dirty="0" smtClean="0">
                <a:solidFill>
                  <a:srgbClr val="C00000"/>
                </a:solidFill>
              </a:rPr>
              <a:t/>
            </a:r>
            <a:br>
              <a:rPr lang="id-ID" dirty="0" smtClean="0">
                <a:solidFill>
                  <a:srgbClr val="C00000"/>
                </a:solidFill>
              </a:rPr>
            </a:br>
            <a:r>
              <a:rPr lang="id-ID" dirty="0" smtClean="0">
                <a:solidFill>
                  <a:srgbClr val="C00000"/>
                </a:solidFill>
              </a:rPr>
              <a:t/>
            </a:r>
            <a:br>
              <a:rPr lang="id-ID" dirty="0" smtClean="0">
                <a:solidFill>
                  <a:srgbClr val="C00000"/>
                </a:solidFill>
              </a:rPr>
            </a:br>
            <a:r>
              <a:rPr lang="id-ID" dirty="0" smtClean="0"/>
              <a:t>Prodi D3 Teknik Kimia</a:t>
            </a:r>
            <a:br>
              <a:rPr lang="id-ID" dirty="0" smtClean="0"/>
            </a:br>
            <a:r>
              <a:rPr lang="id-ID" dirty="0" smtClean="0"/>
              <a:t>fakultas teknik industri</a:t>
            </a:r>
            <a:br>
              <a:rPr lang="id-ID" dirty="0" smtClean="0"/>
            </a:br>
            <a:r>
              <a:rPr lang="id-ID" dirty="0" smtClean="0"/>
              <a:t>upn veteran yogyakarta</a:t>
            </a:r>
            <a:br>
              <a:rPr lang="id-ID" dirty="0" smtClean="0"/>
            </a:b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76056" y="5229200"/>
            <a:ext cx="3888432" cy="1371600"/>
          </a:xfrm>
        </p:spPr>
        <p:txBody>
          <a:bodyPr/>
          <a:lstStyle/>
          <a:p>
            <a:endParaRPr lang="id-ID" dirty="0" smtClean="0"/>
          </a:p>
          <a:p>
            <a:r>
              <a:rPr lang="id-ID" dirty="0" smtClean="0"/>
              <a:t>Retno Ringgani, S.T., M.Eng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32836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404664"/>
            <a:ext cx="7920880" cy="5688632"/>
          </a:xfrm>
        </p:spPr>
        <p:txBody>
          <a:bodyPr/>
          <a:lstStyle/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id-ID" b="1" u="sng" dirty="0" smtClean="0"/>
              <a:t>Aliran By-Pass (arus pintas)</a:t>
            </a:r>
          </a:p>
          <a:p>
            <a:pPr marL="0" indent="0">
              <a:buNone/>
            </a:pPr>
            <a:endParaRPr lang="id-ID" b="1" u="sng" dirty="0"/>
          </a:p>
          <a:p>
            <a:pPr marL="0" indent="0">
              <a:buNone/>
            </a:pPr>
            <a:endParaRPr lang="id-ID" b="1" u="sng" dirty="0" smtClean="0"/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endParaRPr lang="id-ID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284984"/>
            <a:ext cx="7591425" cy="156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6575345" y="2989339"/>
            <a:ext cx="0" cy="1141090"/>
          </a:xfrm>
          <a:prstGeom prst="line">
            <a:avLst/>
          </a:prstGeom>
          <a:ln w="38100">
            <a:solidFill>
              <a:srgbClr val="0070C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2195736" y="2989339"/>
            <a:ext cx="4379609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2200709" y="2989339"/>
            <a:ext cx="0" cy="1141090"/>
          </a:xfrm>
          <a:prstGeom prst="line">
            <a:avLst/>
          </a:prstGeom>
          <a:ln w="38100">
            <a:solidFill>
              <a:srgbClr val="0070C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722704" y="4486881"/>
            <a:ext cx="11726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 smtClean="0">
                <a:solidFill>
                  <a:srgbClr val="92D050"/>
                </a:solidFill>
              </a:rPr>
              <a:t>Divider</a:t>
            </a:r>
            <a:endParaRPr lang="id-ID" b="1" dirty="0">
              <a:solidFill>
                <a:srgbClr val="92D05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56943" y="4427243"/>
            <a:ext cx="984701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id-ID" b="1" dirty="0" smtClean="0">
                <a:solidFill>
                  <a:schemeClr val="accent1"/>
                </a:solidFill>
              </a:rPr>
              <a:t>Mixer</a:t>
            </a:r>
            <a:endParaRPr lang="id-ID" b="1" dirty="0">
              <a:solidFill>
                <a:schemeClr val="accent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2082451" y="4140825"/>
            <a:ext cx="288032" cy="28803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3" name="Oval 12"/>
          <p:cNvSpPr/>
          <p:nvPr/>
        </p:nvSpPr>
        <p:spPr>
          <a:xfrm>
            <a:off x="6461262" y="4130429"/>
            <a:ext cx="288032" cy="288032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4" name="TextBox 13"/>
          <p:cNvSpPr txBox="1"/>
          <p:nvPr/>
        </p:nvSpPr>
        <p:spPr>
          <a:xfrm>
            <a:off x="3635896" y="2622894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 smtClean="0">
                <a:solidFill>
                  <a:schemeClr val="accent2">
                    <a:lumMod val="75000"/>
                  </a:schemeClr>
                </a:solidFill>
              </a:rPr>
              <a:t>By-Pass</a:t>
            </a:r>
            <a:endParaRPr lang="id-ID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9061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0" grpId="0" animBg="1"/>
      <p:bldP spid="13" grpId="0" animBg="1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Langkah Penyelesaian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1. Tentukan no.arus</a:t>
            </a:r>
          </a:p>
          <a:p>
            <a:pPr marL="0" indent="0">
              <a:buNone/>
            </a:pPr>
            <a:r>
              <a:rPr lang="id-ID" dirty="0" smtClean="0"/>
              <a:t>2. Tentukan kelompok Control Volume (CV)</a:t>
            </a:r>
          </a:p>
          <a:p>
            <a:pPr marL="0" indent="0">
              <a:buNone/>
            </a:pPr>
            <a:r>
              <a:rPr lang="id-ID" dirty="0" smtClean="0"/>
              <a:t>3. Analisis tiap control volume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dahulukan perhitungan CV yang memiliki  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informasi data yang lebih banyak</a:t>
            </a:r>
          </a:p>
          <a:p>
            <a:pPr marL="0" indent="0">
              <a:buNone/>
            </a:pPr>
            <a:r>
              <a:rPr lang="id-ID" dirty="0" smtClean="0"/>
              <a:t>4. Selesaikan persamaan-persamaan yang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diperoleh dengan menggunakan NMT dan NMK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b="1" i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Note</a:t>
            </a:r>
            <a:r>
              <a:rPr lang="id-ID" u="sng" dirty="0" smtClean="0">
                <a:solidFill>
                  <a:srgbClr val="C00000"/>
                </a:solidFill>
              </a:rPr>
              <a:t> :</a:t>
            </a:r>
            <a:r>
              <a:rPr lang="id-ID" dirty="0" smtClean="0"/>
              <a:t> </a:t>
            </a:r>
          </a:p>
          <a:p>
            <a:pPr marL="0" indent="0">
              <a:buNone/>
            </a:pPr>
            <a:r>
              <a:rPr lang="id-ID" dirty="0" smtClean="0"/>
              <a:t>Pada arus masuk dan keluar divider, memiliki komposisi komponen yang sama.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087233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Kegiatan Bypass pada industri,</a:t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196752"/>
            <a:ext cx="7848872" cy="4968552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id-ID" dirty="0" smtClean="0"/>
              <a:t>Dilakukan karena ingin menyesuaikan dengan target permintaan pasar yang komposisinya dibuat lebih rendah dari produk hasil proses</a:t>
            </a:r>
          </a:p>
          <a:p>
            <a:pPr>
              <a:buFont typeface="Wingdings" pitchFamily="2" charset="2"/>
              <a:buChar char="q"/>
            </a:pPr>
            <a:r>
              <a:rPr lang="id-ID" dirty="0" smtClean="0"/>
              <a:t>Sistem unit operasi yang </a:t>
            </a:r>
            <a:r>
              <a:rPr lang="id-ID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ada</a:t>
            </a:r>
            <a:r>
              <a:rPr lang="id-ID" dirty="0" smtClean="0"/>
              <a:t> menghasilkan produk dengan </a:t>
            </a:r>
            <a:r>
              <a:rPr lang="id-ID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kualitas yang baik</a:t>
            </a:r>
            <a:r>
              <a:rPr lang="id-ID" dirty="0" smtClean="0"/>
              <a:t>, sehingga ketika ingin produk dengan kualitas yang lebih rendah, maka perlu ada arus dari bahan baku yang langsung menjadi produk tanpa harus melalui proses untuk menurunkan kualitas produk.</a:t>
            </a:r>
          </a:p>
          <a:p>
            <a:pPr>
              <a:buFont typeface="Wingdings" pitchFamily="2" charset="2"/>
              <a:buChar char="q"/>
            </a:pPr>
            <a:r>
              <a:rPr lang="id-ID" dirty="0" smtClean="0"/>
              <a:t>Unit operasi proses sudah terlanjur tersetting dengan hasil keluaran produk dengan kualitas tinggi</a:t>
            </a:r>
          </a:p>
          <a:p>
            <a:pPr>
              <a:buFont typeface="Wingdings" pitchFamily="2" charset="2"/>
              <a:buChar char="q"/>
            </a:pPr>
            <a:r>
              <a:rPr lang="id-ID" dirty="0" smtClean="0"/>
              <a:t>Dilakukan karena meninjau secara keekonomisan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9571775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2723" y="548680"/>
            <a:ext cx="9252562" cy="4896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1876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Kasus no. 1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Umpan terdiri dari iC5H12 20% dan nC5H12 80% hendak diinginkan produk dengan komposisi  </a:t>
            </a:r>
            <a:r>
              <a:rPr lang="id-ID" dirty="0"/>
              <a:t>iC5H12 </a:t>
            </a:r>
            <a:r>
              <a:rPr lang="id-ID" dirty="0" smtClean="0"/>
              <a:t>10% </a:t>
            </a:r>
            <a:r>
              <a:rPr lang="id-ID" dirty="0"/>
              <a:t>dan nC5H12 </a:t>
            </a:r>
            <a:r>
              <a:rPr lang="id-ID" dirty="0" smtClean="0"/>
              <a:t>90%.</a:t>
            </a:r>
          </a:p>
          <a:p>
            <a:pPr marL="0" indent="0">
              <a:buNone/>
            </a:pPr>
            <a:r>
              <a:rPr lang="id-ID" dirty="0" smtClean="0"/>
              <a:t>Dengan menggunakan unit operasi menara distilasi dihasilkan </a:t>
            </a:r>
            <a:r>
              <a:rPr lang="id-ID" dirty="0"/>
              <a:t>produk atas hanya berupa iC5H12 </a:t>
            </a:r>
            <a:r>
              <a:rPr lang="id-ID" dirty="0" smtClean="0"/>
              <a:t>dan produk bawah nC5H12.</a:t>
            </a:r>
          </a:p>
          <a:p>
            <a:pPr marL="0" indent="0">
              <a:buNone/>
            </a:pPr>
            <a:r>
              <a:rPr lang="id-ID" dirty="0" smtClean="0"/>
              <a:t>Sesuai dengan gambar PEFD berikut, berapakah arus bypass yang masuk mixer?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809557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id-ID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794120"/>
            <a:ext cx="9360946" cy="4644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7313148" y="3386778"/>
            <a:ext cx="1525073" cy="88690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dirty="0" smtClean="0">
                <a:solidFill>
                  <a:schemeClr val="tx1"/>
                </a:solidFill>
              </a:rPr>
              <a:t>nC5H12 90%</a:t>
            </a:r>
          </a:p>
          <a:p>
            <a:pPr algn="ctr"/>
            <a:r>
              <a:rPr lang="id-ID" sz="1600" dirty="0" smtClean="0">
                <a:solidFill>
                  <a:schemeClr val="tx1"/>
                </a:solidFill>
              </a:rPr>
              <a:t>iC5H12 10%</a:t>
            </a:r>
            <a:endParaRPr lang="id-ID" sz="16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1844824"/>
            <a:ext cx="1691680" cy="10801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dirty="0" smtClean="0">
                <a:solidFill>
                  <a:schemeClr val="tx1"/>
                </a:solidFill>
              </a:rPr>
              <a:t>100 kgmol/jam</a:t>
            </a:r>
          </a:p>
          <a:p>
            <a:pPr algn="ctr"/>
            <a:r>
              <a:rPr lang="id-ID" sz="1600" dirty="0">
                <a:solidFill>
                  <a:schemeClr val="tx1"/>
                </a:solidFill>
              </a:rPr>
              <a:t>i</a:t>
            </a:r>
            <a:r>
              <a:rPr lang="id-ID" sz="1600" dirty="0" smtClean="0">
                <a:solidFill>
                  <a:schemeClr val="tx1"/>
                </a:solidFill>
              </a:rPr>
              <a:t>C5H12 20%</a:t>
            </a:r>
          </a:p>
          <a:p>
            <a:pPr algn="ctr"/>
            <a:r>
              <a:rPr lang="id-ID" sz="1600" dirty="0">
                <a:solidFill>
                  <a:schemeClr val="tx1"/>
                </a:solidFill>
              </a:rPr>
              <a:t>n</a:t>
            </a:r>
            <a:r>
              <a:rPr lang="id-ID" sz="1600" dirty="0" smtClean="0">
                <a:solidFill>
                  <a:schemeClr val="tx1"/>
                </a:solidFill>
              </a:rPr>
              <a:t>C5H12 </a:t>
            </a:r>
            <a:r>
              <a:rPr lang="id-ID" sz="1600" dirty="0">
                <a:solidFill>
                  <a:schemeClr val="tx1"/>
                </a:solidFill>
              </a:rPr>
              <a:t>8</a:t>
            </a:r>
            <a:r>
              <a:rPr lang="id-ID" sz="1600" dirty="0" smtClean="0">
                <a:solidFill>
                  <a:schemeClr val="tx1"/>
                </a:solidFill>
              </a:rPr>
              <a:t>0%</a:t>
            </a:r>
            <a:endParaRPr lang="id-ID" sz="16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075685" y="4077073"/>
            <a:ext cx="1080120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8" name="Rectangle 7"/>
          <p:cNvSpPr/>
          <p:nvPr/>
        </p:nvSpPr>
        <p:spPr>
          <a:xfrm>
            <a:off x="8768145" y="3830229"/>
            <a:ext cx="1080120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" name="Rectangle 8"/>
          <p:cNvSpPr/>
          <p:nvPr/>
        </p:nvSpPr>
        <p:spPr>
          <a:xfrm>
            <a:off x="5788075" y="1124744"/>
            <a:ext cx="1525073" cy="44345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dirty="0" smtClean="0">
                <a:solidFill>
                  <a:schemeClr val="tx1"/>
                </a:solidFill>
              </a:rPr>
              <a:t>iC5H12</a:t>
            </a:r>
            <a:endParaRPr lang="id-ID" sz="16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92067" y="3468733"/>
            <a:ext cx="1691680" cy="10801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dirty="0" smtClean="0">
                <a:solidFill>
                  <a:srgbClr val="FF0000"/>
                </a:solidFill>
              </a:rPr>
              <a:t>iC5H12 20%</a:t>
            </a:r>
          </a:p>
          <a:p>
            <a:pPr algn="ctr"/>
            <a:r>
              <a:rPr lang="id-ID" sz="1600" dirty="0">
                <a:solidFill>
                  <a:srgbClr val="FF0000"/>
                </a:solidFill>
              </a:rPr>
              <a:t>n</a:t>
            </a:r>
            <a:r>
              <a:rPr lang="id-ID" sz="1600" dirty="0" smtClean="0">
                <a:solidFill>
                  <a:srgbClr val="FF0000"/>
                </a:solidFill>
              </a:rPr>
              <a:t>C5H12 </a:t>
            </a:r>
            <a:r>
              <a:rPr lang="id-ID" sz="1600" dirty="0">
                <a:solidFill>
                  <a:srgbClr val="FF0000"/>
                </a:solidFill>
              </a:rPr>
              <a:t>8</a:t>
            </a:r>
            <a:r>
              <a:rPr lang="id-ID" sz="1600" dirty="0" smtClean="0">
                <a:solidFill>
                  <a:srgbClr val="FF0000"/>
                </a:solidFill>
              </a:rPr>
              <a:t>0%</a:t>
            </a:r>
            <a:endParaRPr lang="id-ID" sz="1600" dirty="0">
              <a:solidFill>
                <a:srgbClr val="FF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684988" y="1390613"/>
            <a:ext cx="1691680" cy="10801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200" dirty="0" smtClean="0">
                <a:solidFill>
                  <a:srgbClr val="FF0000"/>
                </a:solidFill>
              </a:rPr>
              <a:t>iC5H12 20%</a:t>
            </a:r>
          </a:p>
          <a:p>
            <a:pPr algn="ctr"/>
            <a:r>
              <a:rPr lang="id-ID" sz="1200" dirty="0">
                <a:solidFill>
                  <a:srgbClr val="FF0000"/>
                </a:solidFill>
              </a:rPr>
              <a:t>n</a:t>
            </a:r>
            <a:r>
              <a:rPr lang="id-ID" sz="1200" dirty="0" smtClean="0">
                <a:solidFill>
                  <a:srgbClr val="FF0000"/>
                </a:solidFill>
              </a:rPr>
              <a:t>C5H12 </a:t>
            </a:r>
            <a:r>
              <a:rPr lang="id-ID" sz="1200" dirty="0">
                <a:solidFill>
                  <a:srgbClr val="FF0000"/>
                </a:solidFill>
              </a:rPr>
              <a:t>8</a:t>
            </a:r>
            <a:r>
              <a:rPr lang="id-ID" sz="1200" dirty="0" smtClean="0">
                <a:solidFill>
                  <a:srgbClr val="FF0000"/>
                </a:solidFill>
              </a:rPr>
              <a:t>0%</a:t>
            </a:r>
            <a:endParaRPr lang="id-ID" sz="1200" dirty="0">
              <a:solidFill>
                <a:srgbClr val="FF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427202" y="4406138"/>
            <a:ext cx="1525073" cy="44345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dirty="0">
                <a:solidFill>
                  <a:schemeClr val="tx1"/>
                </a:solidFill>
              </a:rPr>
              <a:t>n</a:t>
            </a:r>
            <a:r>
              <a:rPr lang="id-ID" sz="1600" dirty="0" smtClean="0">
                <a:solidFill>
                  <a:schemeClr val="tx1"/>
                </a:solidFill>
              </a:rPr>
              <a:t>C5H12</a:t>
            </a:r>
            <a:endParaRPr lang="id-ID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5725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-171400"/>
            <a:ext cx="7467600" cy="1143000"/>
          </a:xfrm>
        </p:spPr>
        <p:txBody>
          <a:bodyPr/>
          <a:lstStyle/>
          <a:p>
            <a:r>
              <a:rPr lang="id-ID" dirty="0" smtClean="0"/>
              <a:t>Kasus no. 2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980728"/>
            <a:ext cx="8208912" cy="5544616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id-ID" dirty="0" smtClean="0"/>
              <a:t>Suatu limbah cair sebanyak 100 kg/jam mengandung padatan 1000 ppm diolah dalam suatu proses pengolahan limbah. </a:t>
            </a:r>
          </a:p>
          <a:p>
            <a:pPr marL="0" indent="0" algn="just">
              <a:buNone/>
            </a:pPr>
            <a:r>
              <a:rPr lang="id-ID" dirty="0" smtClean="0"/>
              <a:t>Sistem alat proses yang ada telah dirancang </a:t>
            </a:r>
            <a:r>
              <a:rPr lang="id-ID" dirty="0"/>
              <a:t>mengolah limbah cair </a:t>
            </a:r>
            <a:r>
              <a:rPr lang="id-ID" dirty="0" smtClean="0"/>
              <a:t>dengan kemampuan menurunkan padatan terlarut sebesar 100 ppm. </a:t>
            </a:r>
            <a:endParaRPr lang="id-ID" dirty="0"/>
          </a:p>
          <a:p>
            <a:pPr marL="0" indent="0" algn="just">
              <a:buNone/>
            </a:pPr>
            <a:r>
              <a:rPr lang="id-ID" dirty="0" smtClean="0"/>
              <a:t>Sedangkan sesuai dengan peraturan tentang pengolahan limbah cair, limbah cair bisa dibuang ke lingkungan apabila padatan yang terlarut sebesar 500 ppm.</a:t>
            </a:r>
          </a:p>
          <a:p>
            <a:pPr marL="0" indent="0" algn="just">
              <a:buNone/>
            </a:pPr>
            <a:r>
              <a:rPr lang="id-ID" dirty="0" smtClean="0"/>
              <a:t>Oleh karena proses keekonomisan maka ada arus bypass umpan segar yang dicampur dengan produk sehingga menurunkan kualitas dari 100 ppm menjadi 500 ppm.</a:t>
            </a:r>
          </a:p>
          <a:p>
            <a:pPr marL="0" indent="0" algn="just">
              <a:buNone/>
            </a:pPr>
            <a:r>
              <a:rPr lang="id-ID" dirty="0" smtClean="0"/>
              <a:t>Tentukan berapa besar umpan yang dicampur dengan produk? (arus bypass)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162352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84" y="1052736"/>
            <a:ext cx="9046614" cy="3456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2468782" y="764704"/>
            <a:ext cx="2148230" cy="10801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dirty="0" smtClean="0">
                <a:solidFill>
                  <a:srgbClr val="FF0000"/>
                </a:solidFill>
              </a:rPr>
              <a:t>Padatan 1000 ppm</a:t>
            </a:r>
            <a:endParaRPr lang="id-ID" sz="1600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43808" y="2088558"/>
            <a:ext cx="1080120" cy="10801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dirty="0" smtClean="0">
                <a:solidFill>
                  <a:srgbClr val="FF0000"/>
                </a:solidFill>
              </a:rPr>
              <a:t>Padatan </a:t>
            </a:r>
          </a:p>
          <a:p>
            <a:pPr algn="ctr"/>
            <a:r>
              <a:rPr lang="id-ID" sz="1600" dirty="0" smtClean="0">
                <a:solidFill>
                  <a:srgbClr val="FF0000"/>
                </a:solidFill>
              </a:rPr>
              <a:t>1000 ppm</a:t>
            </a:r>
            <a:endParaRPr lang="id-ID" sz="1600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452320" y="1457164"/>
            <a:ext cx="2148230" cy="10801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dirty="0" smtClean="0">
                <a:solidFill>
                  <a:schemeClr val="tx1"/>
                </a:solidFill>
              </a:rPr>
              <a:t>Limbah cair</a:t>
            </a:r>
            <a:endParaRPr lang="id-ID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8607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2166</TotalTime>
  <Words>354</Words>
  <Application>Microsoft Office PowerPoint</Application>
  <PresentationFormat>On-screen Show (4:3)</PresentationFormat>
  <Paragraphs>57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Oriel</vt:lpstr>
      <vt:lpstr>Azas – Azas Teknik Kimia  “Pertemuan ke 11”  Prodi D3 Teknik Kimia fakultas teknik industri upn veteran yogyakarta </vt:lpstr>
      <vt:lpstr>PowerPoint Presentation</vt:lpstr>
      <vt:lpstr>Langkah Penyelesaian </vt:lpstr>
      <vt:lpstr>Kegiatan Bypass pada industri, </vt:lpstr>
      <vt:lpstr>PowerPoint Presentation</vt:lpstr>
      <vt:lpstr>Kasus no. 1</vt:lpstr>
      <vt:lpstr>PowerPoint Presentation</vt:lpstr>
      <vt:lpstr>Kasus no. 2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Azas – Azas Teknik Kimia</dc:title>
  <dc:creator>Dell</dc:creator>
  <cp:lastModifiedBy>Dell</cp:lastModifiedBy>
  <cp:revision>409</cp:revision>
  <dcterms:created xsi:type="dcterms:W3CDTF">2017-02-08T07:33:59Z</dcterms:created>
  <dcterms:modified xsi:type="dcterms:W3CDTF">2017-05-04T21:09:31Z</dcterms:modified>
</cp:coreProperties>
</file>