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42" r:id="rId2"/>
    <p:sldId id="285" r:id="rId3"/>
    <p:sldId id="407" r:id="rId4"/>
    <p:sldId id="408" r:id="rId5"/>
    <p:sldId id="409" r:id="rId6"/>
    <p:sldId id="410" r:id="rId7"/>
    <p:sldId id="411" r:id="rId8"/>
    <p:sldId id="412" r:id="rId9"/>
    <p:sldId id="413" r:id="rId10"/>
    <p:sldId id="414"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0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86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52314E-E29D-4F77-9BB3-FA1B6B60F921}" type="datetimeFigureOut">
              <a:rPr lang="en-US" smtClean="0"/>
              <a:t>5/10/2017</a:t>
            </a:fld>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666548-2A6B-4517-BD6E-CEAE09E74EB8}" type="slidenum">
              <a:rPr lang="en-US" smtClean="0"/>
              <a:t>‹#›</a:t>
            </a:fld>
            <a:endParaRPr lang="en-US"/>
          </a:p>
        </p:txBody>
      </p:sp>
    </p:spTree>
    <p:extLst>
      <p:ext uri="{BB962C8B-B14F-4D97-AF65-F5344CB8AC3E}">
        <p14:creationId xmlns:p14="http://schemas.microsoft.com/office/powerpoint/2010/main" val="7514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BA37D4-27EF-40AC-9ACC-90F16C1B4267}" type="datetimeFigureOut">
              <a:rPr lang="id-ID" smtClean="0"/>
              <a:t>10/05/2017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26A4F-48CC-435E-86F0-4E65D3E7E89F}" type="slidenum">
              <a:rPr lang="id-ID" smtClean="0"/>
              <a:t>‹#›</a:t>
            </a:fld>
            <a:endParaRPr lang="id-ID"/>
          </a:p>
        </p:txBody>
      </p:sp>
    </p:spTree>
    <p:extLst>
      <p:ext uri="{BB962C8B-B14F-4D97-AF65-F5344CB8AC3E}">
        <p14:creationId xmlns:p14="http://schemas.microsoft.com/office/powerpoint/2010/main" val="188367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381000" y="609600"/>
            <a:ext cx="3810000" cy="609600"/>
          </a:xfrm>
        </p:spPr>
        <p:txBody>
          <a:bodyPr>
            <a:noAutofit/>
          </a:bodyPr>
          <a:lstStyle>
            <a:lvl1pPr marL="0" indent="0">
              <a:buNone/>
              <a:defRPr sz="3600" b="1" baseline="0">
                <a:latin typeface="+mn-lt"/>
                <a:ea typeface="Tahoma" pitchFamily="34" charset="0"/>
                <a:cs typeface="Tahoma" pitchFamily="34" charset="0"/>
              </a:defRPr>
            </a:lvl1pPr>
          </a:lstStyle>
          <a:p>
            <a:pPr lvl="0"/>
            <a:r>
              <a:rPr lang="en-US" dirty="0" err="1" smtClean="0"/>
              <a:t>Nama</a:t>
            </a:r>
            <a:r>
              <a:rPr lang="en-US" dirty="0" smtClean="0"/>
              <a:t> Mata </a:t>
            </a:r>
            <a:r>
              <a:rPr lang="en-US" dirty="0" err="1" smtClean="0"/>
              <a:t>Kuliah</a:t>
            </a:r>
            <a:endParaRPr lang="en-US" dirty="0"/>
          </a:p>
        </p:txBody>
      </p:sp>
      <p:sp>
        <p:nvSpPr>
          <p:cNvPr id="31" name="Text Placeholder 30"/>
          <p:cNvSpPr>
            <a:spLocks noGrp="1"/>
          </p:cNvSpPr>
          <p:nvPr>
            <p:ph type="body" sz="quarter" idx="12" hasCustomPrompt="1"/>
          </p:nvPr>
        </p:nvSpPr>
        <p:spPr>
          <a:xfrm>
            <a:off x="381000" y="1295400"/>
            <a:ext cx="2286000" cy="4572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37" name="Text Placeholder 36"/>
          <p:cNvSpPr>
            <a:spLocks noGrp="1"/>
          </p:cNvSpPr>
          <p:nvPr>
            <p:ph type="body" sz="quarter" idx="17" hasCustomPrompt="1"/>
          </p:nvPr>
        </p:nvSpPr>
        <p:spPr>
          <a:xfrm>
            <a:off x="403412" y="3429000"/>
            <a:ext cx="1676400" cy="381000"/>
          </a:xfrm>
        </p:spPr>
        <p:txBody>
          <a:bodyPr>
            <a:normAutofit/>
          </a:bodyPr>
          <a:lstStyle>
            <a:lvl1pPr marL="0" indent="0">
              <a:buNone/>
              <a:defRPr sz="1800">
                <a:latin typeface="+mj-lt"/>
              </a:defRPr>
            </a:lvl1pPr>
          </a:lstStyle>
          <a:p>
            <a:pPr lvl="0"/>
            <a:r>
              <a:rPr lang="en-US" dirty="0" err="1" smtClean="0"/>
              <a:t>Pertemuan</a:t>
            </a:r>
            <a:r>
              <a:rPr lang="en-US" dirty="0" smtClean="0"/>
              <a:t> </a:t>
            </a:r>
            <a:r>
              <a:rPr lang="en-US" dirty="0" err="1" smtClean="0"/>
              <a:t>ke</a:t>
            </a:r>
            <a:r>
              <a:rPr lang="en-US" dirty="0" smtClean="0"/>
              <a:t> </a:t>
            </a:r>
            <a:endParaRPr lang="en-US" dirty="0"/>
          </a:p>
        </p:txBody>
      </p:sp>
      <p:sp>
        <p:nvSpPr>
          <p:cNvPr id="39" name="Text Placeholder 38"/>
          <p:cNvSpPr>
            <a:spLocks noGrp="1"/>
          </p:cNvSpPr>
          <p:nvPr>
            <p:ph type="body" sz="quarter" idx="18" hasCustomPrompt="1"/>
          </p:nvPr>
        </p:nvSpPr>
        <p:spPr>
          <a:xfrm>
            <a:off x="403412" y="3886200"/>
            <a:ext cx="1676400" cy="381000"/>
          </a:xfrm>
        </p:spPr>
        <p:txBody>
          <a:bodyPr>
            <a:normAutofit/>
          </a:bodyPr>
          <a:lstStyle>
            <a:lvl1pPr marL="0" indent="0">
              <a:buNone/>
              <a:defRPr sz="1800">
                <a:latin typeface="+mn-lt"/>
              </a:defRPr>
            </a:lvl1pPr>
          </a:lstStyle>
          <a:p>
            <a:pPr lvl="0"/>
            <a:r>
              <a:rPr lang="en-US" dirty="0" smtClean="0"/>
              <a:t>Semester</a:t>
            </a:r>
            <a:endParaRPr lang="en-US" dirty="0"/>
          </a:p>
        </p:txBody>
      </p:sp>
      <p:sp>
        <p:nvSpPr>
          <p:cNvPr id="41" name="Text Placeholder 40"/>
          <p:cNvSpPr>
            <a:spLocks noGrp="1"/>
          </p:cNvSpPr>
          <p:nvPr>
            <p:ph type="body" sz="quarter" idx="19" hasCustomPrompt="1"/>
          </p:nvPr>
        </p:nvSpPr>
        <p:spPr>
          <a:xfrm>
            <a:off x="398929" y="4724400"/>
            <a:ext cx="1658471" cy="381000"/>
          </a:xfrm>
        </p:spPr>
        <p:txBody>
          <a:bodyPr>
            <a:normAutofit/>
          </a:bodyPr>
          <a:lstStyle>
            <a:lvl1pPr marL="0" indent="0">
              <a:buNone/>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43" name="Text Placeholder 42"/>
          <p:cNvSpPr>
            <a:spLocks noGrp="1"/>
          </p:cNvSpPr>
          <p:nvPr>
            <p:ph type="body" sz="quarter" idx="20" hasCustomPrompt="1"/>
          </p:nvPr>
        </p:nvSpPr>
        <p:spPr>
          <a:xfrm>
            <a:off x="7467600" y="6324600"/>
            <a:ext cx="1371600" cy="381000"/>
          </a:xfrm>
        </p:spPr>
        <p:txBody>
          <a:bodyPr>
            <a:noAutofit/>
          </a:bodyPr>
          <a:lstStyle>
            <a:lvl1pPr marL="0" indent="0">
              <a:buNone/>
              <a:defRPr sz="1400" b="1">
                <a:latin typeface="+mn-lt"/>
              </a:defRPr>
            </a:lvl1pPr>
          </a:lstStyle>
          <a:p>
            <a:pPr lvl="0"/>
            <a:r>
              <a:rPr lang="en-US" dirty="0" smtClean="0"/>
              <a:t>Program </a:t>
            </a:r>
            <a:r>
              <a:rPr lang="en-US" dirty="0" err="1" smtClean="0"/>
              <a:t>Studi</a:t>
            </a:r>
            <a:r>
              <a:rPr lang="en-US" dirty="0" smtClean="0"/>
              <a:t> </a:t>
            </a:r>
            <a:endParaRPr lang="en-US" dirty="0"/>
          </a:p>
        </p:txBody>
      </p:sp>
    </p:spTree>
    <p:extLst>
      <p:ext uri="{BB962C8B-B14F-4D97-AF65-F5344CB8AC3E}">
        <p14:creationId xmlns:p14="http://schemas.microsoft.com/office/powerpoint/2010/main" val="439499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944249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4136808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676400" y="685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762000" y="1905000"/>
            <a:ext cx="7543800" cy="39624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1295400" y="6019800"/>
            <a:ext cx="1402976" cy="304800"/>
          </a:xfrm>
        </p:spPr>
        <p:txBody>
          <a:bodyPr>
            <a:normAutofit/>
          </a:bodyPr>
          <a:lstStyle>
            <a:lvl1pPr marL="0" indent="0" algn="l">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924827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524000" y="457200"/>
            <a:ext cx="3657600" cy="5334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609600" y="1524000"/>
            <a:ext cx="75438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990600" y="6324600"/>
            <a:ext cx="1402976" cy="304800"/>
          </a:xfrm>
        </p:spPr>
        <p:txBody>
          <a:bodyPr>
            <a:normAutofit/>
          </a:bodyPr>
          <a:lstStyle>
            <a:lvl1pPr marL="0" indent="0" algn="r">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420187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524000"/>
            <a:ext cx="76962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1959757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600200"/>
            <a:ext cx="7620000" cy="44196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2364761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381000" y="304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3810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905588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57200" y="3810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9" name="Text Placeholder 17"/>
          <p:cNvSpPr>
            <a:spLocks noGrp="1"/>
          </p:cNvSpPr>
          <p:nvPr>
            <p:ph type="body" sz="quarter" idx="15" hasCustomPrompt="1"/>
          </p:nvPr>
        </p:nvSpPr>
        <p:spPr>
          <a:xfrm>
            <a:off x="4572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10"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Tree>
    <p:extLst>
      <p:ext uri="{BB962C8B-B14F-4D97-AF65-F5344CB8AC3E}">
        <p14:creationId xmlns:p14="http://schemas.microsoft.com/office/powerpoint/2010/main" val="28831511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10"/>
          <p:cNvSpPr>
            <a:spLocks noGrp="1"/>
          </p:cNvSpPr>
          <p:nvPr>
            <p:ph type="body" sz="quarter" idx="10" hasCustomPrompt="1"/>
          </p:nvPr>
        </p:nvSpPr>
        <p:spPr>
          <a:xfrm>
            <a:off x="428065" y="457200"/>
            <a:ext cx="3733800" cy="533400"/>
          </a:xfrm>
        </p:spPr>
        <p:txBody>
          <a:bodyPr>
            <a:normAutofit/>
          </a:bodyPr>
          <a:lstStyle>
            <a:lvl1pPr marL="0" indent="0">
              <a:buNone/>
              <a:defRPr sz="3200" b="1" baseline="0">
                <a:latin typeface="+mn-lt"/>
              </a:defRPr>
            </a:lvl1pPr>
          </a:lstStyle>
          <a:p>
            <a:pPr lvl="0"/>
            <a:r>
              <a:rPr lang="en-US" dirty="0" err="1" smtClean="0"/>
              <a:t>Nama</a:t>
            </a:r>
            <a:r>
              <a:rPr lang="en-US" dirty="0" smtClean="0"/>
              <a:t> Mata </a:t>
            </a:r>
            <a:r>
              <a:rPr lang="en-US" dirty="0" err="1" smtClean="0"/>
              <a:t>Kuliah</a:t>
            </a:r>
            <a:endParaRPr lang="en-US" dirty="0"/>
          </a:p>
        </p:txBody>
      </p:sp>
      <p:sp>
        <p:nvSpPr>
          <p:cNvPr id="17" name="Text Placeholder 16"/>
          <p:cNvSpPr>
            <a:spLocks noGrp="1"/>
          </p:cNvSpPr>
          <p:nvPr>
            <p:ph type="body" sz="quarter" idx="11" hasCustomPrompt="1"/>
          </p:nvPr>
        </p:nvSpPr>
        <p:spPr>
          <a:xfrm>
            <a:off x="470927" y="1066800"/>
            <a:ext cx="3720073" cy="3810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19" name="Text Placeholder 18"/>
          <p:cNvSpPr>
            <a:spLocks noGrp="1"/>
          </p:cNvSpPr>
          <p:nvPr>
            <p:ph type="body" sz="quarter" idx="12" hasCustomPrompt="1"/>
          </p:nvPr>
        </p:nvSpPr>
        <p:spPr>
          <a:xfrm>
            <a:off x="457201" y="2895600"/>
            <a:ext cx="1905000" cy="381000"/>
          </a:xfrm>
        </p:spPr>
        <p:txBody>
          <a:bodyPr>
            <a:normAutofit/>
          </a:bodyPr>
          <a:lstStyle>
            <a:lvl1pPr>
              <a:defRPr sz="1800">
                <a:latin typeface="+mn-lt"/>
              </a:defRPr>
            </a:lvl1pPr>
          </a:lstStyle>
          <a:p>
            <a:pPr lvl="0"/>
            <a:r>
              <a:rPr lang="en-US" dirty="0" err="1" smtClean="0"/>
              <a:t>Pertemuan</a:t>
            </a:r>
            <a:r>
              <a:rPr lang="en-US" dirty="0" smtClean="0"/>
              <a:t> </a:t>
            </a:r>
            <a:r>
              <a:rPr lang="en-US" dirty="0" err="1" smtClean="0"/>
              <a:t>ke</a:t>
            </a:r>
            <a:endParaRPr lang="en-US" dirty="0"/>
          </a:p>
        </p:txBody>
      </p:sp>
      <p:sp>
        <p:nvSpPr>
          <p:cNvPr id="21" name="Text Placeholder 20"/>
          <p:cNvSpPr>
            <a:spLocks noGrp="1"/>
          </p:cNvSpPr>
          <p:nvPr>
            <p:ph type="body" sz="quarter" idx="13" hasCustomPrompt="1"/>
          </p:nvPr>
        </p:nvSpPr>
        <p:spPr>
          <a:xfrm>
            <a:off x="457200" y="3352800"/>
            <a:ext cx="1905000" cy="381000"/>
          </a:xfrm>
        </p:spPr>
        <p:txBody>
          <a:bodyPr/>
          <a:lstStyle>
            <a:lvl1pPr>
              <a:defRPr sz="1800">
                <a:latin typeface="+mn-lt"/>
              </a:defRPr>
            </a:lvl1pPr>
          </a:lstStyle>
          <a:p>
            <a:pPr lvl="0"/>
            <a:r>
              <a:rPr lang="en-US" dirty="0" smtClean="0"/>
              <a:t>Semester</a:t>
            </a:r>
            <a:endParaRPr lang="en-US" dirty="0"/>
          </a:p>
        </p:txBody>
      </p:sp>
      <p:sp>
        <p:nvSpPr>
          <p:cNvPr id="23" name="Text Placeholder 22"/>
          <p:cNvSpPr>
            <a:spLocks noGrp="1"/>
          </p:cNvSpPr>
          <p:nvPr>
            <p:ph type="body" sz="quarter" idx="14" hasCustomPrompt="1"/>
          </p:nvPr>
        </p:nvSpPr>
        <p:spPr>
          <a:xfrm>
            <a:off x="457200" y="4191000"/>
            <a:ext cx="1895475" cy="381000"/>
          </a:xfrm>
        </p:spPr>
        <p:txBody>
          <a:bodyPr>
            <a:noAutofit/>
          </a:bodyPr>
          <a:lstStyle>
            <a:lvl1pPr>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25" name="Text Placeholder 24"/>
          <p:cNvSpPr>
            <a:spLocks noGrp="1"/>
          </p:cNvSpPr>
          <p:nvPr>
            <p:ph type="body" sz="quarter" idx="15" hasCustomPrompt="1"/>
          </p:nvPr>
        </p:nvSpPr>
        <p:spPr>
          <a:xfrm>
            <a:off x="6400800" y="6400800"/>
            <a:ext cx="1752600" cy="228600"/>
          </a:xfrm>
        </p:spPr>
        <p:txBody>
          <a:bodyPr>
            <a:noAutofit/>
          </a:bodyPr>
          <a:lstStyle>
            <a:lvl1pPr marL="0" indent="0">
              <a:buNone/>
              <a:defRPr sz="1400" b="1" baseline="0">
                <a:latin typeface="+mn-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022713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p:cNvSpPr>
            <a:spLocks noGrp="1"/>
          </p:cNvSpPr>
          <p:nvPr>
            <p:ph type="body" sz="quarter" idx="10" hasCustomPrompt="1"/>
          </p:nvPr>
        </p:nvSpPr>
        <p:spPr>
          <a:xfrm>
            <a:off x="457200" y="457200"/>
            <a:ext cx="3962400" cy="609600"/>
          </a:xfrm>
        </p:spPr>
        <p:txBody>
          <a:bodyPr>
            <a:normAutofit/>
          </a:bodyPr>
          <a:lstStyle>
            <a:lvl1pPr marL="0" indent="0">
              <a:buNone/>
              <a:defRPr sz="3200" b="1" baseline="0">
                <a:latin typeface="+mj-lt"/>
              </a:defRPr>
            </a:lvl1pPr>
          </a:lstStyle>
          <a:p>
            <a:pPr lvl="0"/>
            <a:r>
              <a:rPr lang="en-US" dirty="0" err="1" smtClean="0"/>
              <a:t>Nama</a:t>
            </a:r>
            <a:r>
              <a:rPr lang="en-US" dirty="0" smtClean="0"/>
              <a:t> Mata </a:t>
            </a:r>
            <a:r>
              <a:rPr lang="en-US" dirty="0" err="1" smtClean="0"/>
              <a:t>Kuliah</a:t>
            </a:r>
            <a:endParaRPr lang="en-US" dirty="0"/>
          </a:p>
        </p:txBody>
      </p:sp>
      <p:sp>
        <p:nvSpPr>
          <p:cNvPr id="13" name="Text Placeholder 12"/>
          <p:cNvSpPr>
            <a:spLocks noGrp="1"/>
          </p:cNvSpPr>
          <p:nvPr>
            <p:ph type="body" sz="quarter" idx="11" hasCustomPrompt="1"/>
          </p:nvPr>
        </p:nvSpPr>
        <p:spPr>
          <a:xfrm>
            <a:off x="457200" y="1066800"/>
            <a:ext cx="2514600" cy="457200"/>
          </a:xfrm>
        </p:spPr>
        <p:txBody>
          <a:bodyPr>
            <a:normAutofit/>
          </a:bodyPr>
          <a:lstStyle>
            <a:lvl1pPr marL="0" indent="0">
              <a:buNone/>
              <a:defRPr sz="2400" b="1" baseline="0">
                <a:latin typeface="+mj-lt"/>
              </a:defRPr>
            </a:lvl1pPr>
          </a:lstStyle>
          <a:p>
            <a:pPr lvl="0"/>
            <a:r>
              <a:rPr lang="en-US" dirty="0" err="1" smtClean="0"/>
              <a:t>Pokok</a:t>
            </a:r>
            <a:r>
              <a:rPr lang="en-US" dirty="0" smtClean="0"/>
              <a:t> </a:t>
            </a:r>
            <a:r>
              <a:rPr lang="en-US" dirty="0" err="1" smtClean="0"/>
              <a:t>Bahasan</a:t>
            </a:r>
            <a:endParaRPr lang="en-US" dirty="0"/>
          </a:p>
        </p:txBody>
      </p:sp>
      <p:sp>
        <p:nvSpPr>
          <p:cNvPr id="18" name="Text Placeholder 17"/>
          <p:cNvSpPr>
            <a:spLocks noGrp="1"/>
          </p:cNvSpPr>
          <p:nvPr>
            <p:ph type="body" sz="quarter" idx="12" hasCustomPrompt="1"/>
          </p:nvPr>
        </p:nvSpPr>
        <p:spPr>
          <a:xfrm>
            <a:off x="457200" y="2895600"/>
            <a:ext cx="1752600" cy="381000"/>
          </a:xfrm>
        </p:spPr>
        <p:txBody>
          <a:bodyPr/>
          <a:lstStyle>
            <a:lvl1pPr marL="0" indent="0">
              <a:buNone/>
              <a:defRPr sz="1800" baseline="0">
                <a:latin typeface="+mj-lt"/>
              </a:defRPr>
            </a:lvl1pPr>
          </a:lstStyle>
          <a:p>
            <a:pPr lvl="0"/>
            <a:r>
              <a:rPr lang="en-US" dirty="0" err="1" smtClean="0"/>
              <a:t>Pertemuan</a:t>
            </a:r>
            <a:r>
              <a:rPr lang="en-US" dirty="0" smtClean="0"/>
              <a:t> </a:t>
            </a:r>
            <a:r>
              <a:rPr lang="en-US" dirty="0" err="1" smtClean="0"/>
              <a:t>ke</a:t>
            </a:r>
            <a:endParaRPr lang="en-US" dirty="0"/>
          </a:p>
        </p:txBody>
      </p:sp>
      <p:sp>
        <p:nvSpPr>
          <p:cNvPr id="20" name="Text Placeholder 19"/>
          <p:cNvSpPr>
            <a:spLocks noGrp="1"/>
          </p:cNvSpPr>
          <p:nvPr>
            <p:ph type="body" sz="quarter" idx="13" hasCustomPrompt="1"/>
          </p:nvPr>
        </p:nvSpPr>
        <p:spPr>
          <a:xfrm>
            <a:off x="457200" y="3352800"/>
            <a:ext cx="1752600" cy="355600"/>
          </a:xfrm>
        </p:spPr>
        <p:txBody>
          <a:bodyPr/>
          <a:lstStyle>
            <a:lvl1pPr marL="0" indent="0">
              <a:buNone/>
              <a:defRPr sz="1800">
                <a:latin typeface="+mj-lt"/>
              </a:defRPr>
            </a:lvl1pPr>
          </a:lstStyle>
          <a:p>
            <a:pPr lvl="0"/>
            <a:r>
              <a:rPr lang="en-US" dirty="0" smtClean="0"/>
              <a:t>Semester</a:t>
            </a:r>
            <a:endParaRPr lang="en-US" dirty="0"/>
          </a:p>
        </p:txBody>
      </p:sp>
      <p:sp>
        <p:nvSpPr>
          <p:cNvPr id="22" name="Text Placeholder 21"/>
          <p:cNvSpPr>
            <a:spLocks noGrp="1"/>
          </p:cNvSpPr>
          <p:nvPr>
            <p:ph type="body" sz="quarter" idx="14" hasCustomPrompt="1"/>
          </p:nvPr>
        </p:nvSpPr>
        <p:spPr>
          <a:xfrm>
            <a:off x="457200" y="4191000"/>
            <a:ext cx="1752600" cy="381000"/>
          </a:xfrm>
        </p:spPr>
        <p:txBody>
          <a:bodyPr/>
          <a:lstStyle>
            <a:lvl1pPr marL="0" indent="0">
              <a:buNone/>
              <a:defRPr sz="1800" baseline="0">
                <a:latin typeface="+mj-lt"/>
              </a:defRPr>
            </a:lvl1pPr>
          </a:lstStyle>
          <a:p>
            <a:pPr lvl="0"/>
            <a:r>
              <a:rPr lang="en-US" dirty="0" err="1" smtClean="0"/>
              <a:t>Nama</a:t>
            </a:r>
            <a:r>
              <a:rPr lang="en-US" dirty="0" smtClean="0"/>
              <a:t> </a:t>
            </a:r>
            <a:r>
              <a:rPr lang="en-US" dirty="0" err="1" smtClean="0"/>
              <a:t>Dosen</a:t>
            </a:r>
            <a:endParaRPr lang="en-US" dirty="0"/>
          </a:p>
        </p:txBody>
      </p:sp>
      <p:sp>
        <p:nvSpPr>
          <p:cNvPr id="24" name="Text Placeholder 23"/>
          <p:cNvSpPr>
            <a:spLocks noGrp="1"/>
          </p:cNvSpPr>
          <p:nvPr>
            <p:ph type="body" sz="quarter" idx="15" hasCustomPrompt="1"/>
          </p:nvPr>
        </p:nvSpPr>
        <p:spPr>
          <a:xfrm>
            <a:off x="6781800" y="6400800"/>
            <a:ext cx="1905000" cy="304800"/>
          </a:xfrm>
        </p:spPr>
        <p:txBody>
          <a:bodyPr>
            <a:normAutofit/>
          </a:bodyPr>
          <a:lstStyle>
            <a:lvl1pPr marL="0" indent="0" algn="ctr">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00733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304800" y="381000"/>
            <a:ext cx="2743200" cy="685800"/>
          </a:xfrm>
        </p:spPr>
        <p:txBody>
          <a:bodyPr/>
          <a:lstStyle>
            <a:lvl1pPr marL="0" indent="0">
              <a:buNone/>
              <a:defRPr b="1">
                <a:latin typeface="+mn-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304800" y="1143000"/>
            <a:ext cx="6477000" cy="4876800"/>
          </a:xfrm>
        </p:spPr>
        <p:txBody>
          <a:bodyPr/>
          <a:lstStyle>
            <a:lvl1pPr marL="0" indent="0">
              <a:buNone/>
              <a:defRPr>
                <a:latin typeface="+mn-lt"/>
              </a:defRPr>
            </a:lvl1pPr>
          </a:lstStyle>
          <a:p>
            <a:pPr lvl="0"/>
            <a:endParaRPr lang="en-US" dirty="0"/>
          </a:p>
        </p:txBody>
      </p:sp>
      <p:sp>
        <p:nvSpPr>
          <p:cNvPr id="12" name="Text Placeholder 11"/>
          <p:cNvSpPr>
            <a:spLocks noGrp="1"/>
          </p:cNvSpPr>
          <p:nvPr>
            <p:ph type="body" sz="quarter" idx="12" hasCustomPrompt="1"/>
          </p:nvPr>
        </p:nvSpPr>
        <p:spPr>
          <a:xfrm>
            <a:off x="7620000" y="6477000"/>
            <a:ext cx="1295400" cy="228600"/>
          </a:xfrm>
        </p:spPr>
        <p:txBody>
          <a:bodyPr>
            <a:noAutofit/>
          </a:bodyPr>
          <a:lstStyle>
            <a:lvl1pPr marL="0" indent="0">
              <a:buNone/>
              <a:defRPr sz="1400" b="1">
                <a:latin typeface="+mn-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162800" y="2743200"/>
            <a:ext cx="1828800" cy="1371600"/>
          </a:xfrm>
        </p:spPr>
        <p:txBody>
          <a:bodyPr>
            <a:normAutofit/>
          </a:bodyPr>
          <a:lstStyle>
            <a:lvl1pPr>
              <a:defRPr sz="1400">
                <a:solidFill>
                  <a:schemeClr val="bg1"/>
                </a:solidFill>
              </a:defRPr>
            </a:lvl1pPr>
          </a:lstStyle>
          <a:p>
            <a:endParaRPr lang="en-US" dirty="0"/>
          </a:p>
        </p:txBody>
      </p:sp>
      <p:sp>
        <p:nvSpPr>
          <p:cNvPr id="6" name="Picture Placeholder 5"/>
          <p:cNvSpPr>
            <a:spLocks noGrp="1"/>
          </p:cNvSpPr>
          <p:nvPr>
            <p:ph type="pic" sz="quarter" idx="14"/>
          </p:nvPr>
        </p:nvSpPr>
        <p:spPr>
          <a:xfrm>
            <a:off x="7162800" y="4419600"/>
            <a:ext cx="1828800" cy="1524000"/>
          </a:xfrm>
        </p:spPr>
        <p:txBody>
          <a:bodyPr>
            <a:normAutofit/>
          </a:bodyPr>
          <a:lstStyle>
            <a:lvl1pPr>
              <a:defRPr sz="1400">
                <a:solidFill>
                  <a:schemeClr val="bg1"/>
                </a:solidFill>
              </a:defRPr>
            </a:lvl1pPr>
          </a:lstStyle>
          <a:p>
            <a:endParaRPr lang="en-US"/>
          </a:p>
        </p:txBody>
      </p:sp>
    </p:spTree>
    <p:extLst>
      <p:ext uri="{BB962C8B-B14F-4D97-AF65-F5344CB8AC3E}">
        <p14:creationId xmlns:p14="http://schemas.microsoft.com/office/powerpoint/2010/main" val="3358517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381000" y="533400"/>
            <a:ext cx="2895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14" name="Text Placeholder 13"/>
          <p:cNvSpPr>
            <a:spLocks noGrp="1"/>
          </p:cNvSpPr>
          <p:nvPr>
            <p:ph type="body" sz="quarter" idx="11"/>
          </p:nvPr>
        </p:nvSpPr>
        <p:spPr>
          <a:xfrm>
            <a:off x="381000" y="1219200"/>
            <a:ext cx="6324600" cy="5105400"/>
          </a:xfrm>
        </p:spPr>
        <p:txBody>
          <a:bodyPr/>
          <a:lstStyle>
            <a:lvl1pPr marL="0" indent="0" algn="l">
              <a:buNone/>
              <a:defRPr>
                <a:latin typeface="+mj-lt"/>
              </a:defRPr>
            </a:lvl1pPr>
          </a:lstStyle>
          <a:p>
            <a:pPr lvl="0"/>
            <a:endParaRPr lang="en-US" dirty="0"/>
          </a:p>
        </p:txBody>
      </p:sp>
      <p:sp>
        <p:nvSpPr>
          <p:cNvPr id="16" name="Text Placeholder 15"/>
          <p:cNvSpPr>
            <a:spLocks noGrp="1"/>
          </p:cNvSpPr>
          <p:nvPr>
            <p:ph type="body" sz="quarter" idx="12" hasCustomPrompt="1"/>
          </p:nvPr>
        </p:nvSpPr>
        <p:spPr>
          <a:xfrm>
            <a:off x="7543800" y="6400800"/>
            <a:ext cx="1371600"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239000" y="2667000"/>
            <a:ext cx="1676400" cy="1447800"/>
          </a:xfrm>
        </p:spPr>
        <p:txBody>
          <a:bodyPr>
            <a:normAutofit/>
          </a:bodyPr>
          <a:lstStyle>
            <a:lvl1pPr>
              <a:defRPr sz="1400"/>
            </a:lvl1pPr>
          </a:lstStyle>
          <a:p>
            <a:endParaRPr lang="en-US" dirty="0"/>
          </a:p>
        </p:txBody>
      </p:sp>
      <p:sp>
        <p:nvSpPr>
          <p:cNvPr id="6" name="Picture Placeholder 5"/>
          <p:cNvSpPr>
            <a:spLocks noGrp="1"/>
          </p:cNvSpPr>
          <p:nvPr>
            <p:ph type="pic" sz="quarter" idx="14"/>
          </p:nvPr>
        </p:nvSpPr>
        <p:spPr>
          <a:xfrm>
            <a:off x="7239000" y="4572000"/>
            <a:ext cx="1676400" cy="1371600"/>
          </a:xfrm>
        </p:spPr>
        <p:txBody>
          <a:bodyPr>
            <a:normAutofit/>
          </a:bodyPr>
          <a:lstStyle>
            <a:lvl1pPr>
              <a:defRPr sz="1400"/>
            </a:lvl1pPr>
          </a:lstStyle>
          <a:p>
            <a:endParaRPr lang="en-US" dirty="0"/>
          </a:p>
        </p:txBody>
      </p:sp>
    </p:spTree>
    <p:extLst>
      <p:ext uri="{BB962C8B-B14F-4D97-AF65-F5344CB8AC3E}">
        <p14:creationId xmlns:p14="http://schemas.microsoft.com/office/powerpoint/2010/main" val="8040201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6"/>
          <p:cNvSpPr>
            <a:spLocks noGrp="1"/>
          </p:cNvSpPr>
          <p:nvPr>
            <p:ph type="body" sz="quarter" idx="10" hasCustomPrompt="1"/>
          </p:nvPr>
        </p:nvSpPr>
        <p:spPr>
          <a:xfrm>
            <a:off x="304800" y="381000"/>
            <a:ext cx="2895600" cy="609600"/>
          </a:xfrm>
        </p:spPr>
        <p:txBody>
          <a:bodyPr/>
          <a:lstStyle>
            <a:lvl1pPr marL="0" indent="0">
              <a:buNone/>
              <a:defRPr b="1">
                <a:latin typeface="+mj-lt"/>
              </a:defRPr>
            </a:lvl1pPr>
          </a:lstStyle>
          <a:p>
            <a:pPr lvl="0"/>
            <a:r>
              <a:rPr lang="en-US" dirty="0" err="1" smtClean="0"/>
              <a:t>Pembahasan</a:t>
            </a:r>
            <a:endParaRPr lang="en-US" dirty="0"/>
          </a:p>
        </p:txBody>
      </p:sp>
      <p:sp>
        <p:nvSpPr>
          <p:cNvPr id="9" name="Text Placeholder 8"/>
          <p:cNvSpPr>
            <a:spLocks noGrp="1"/>
          </p:cNvSpPr>
          <p:nvPr>
            <p:ph type="body" sz="quarter" idx="11"/>
          </p:nvPr>
        </p:nvSpPr>
        <p:spPr>
          <a:xfrm>
            <a:off x="304800" y="1143000"/>
            <a:ext cx="8229600" cy="4648200"/>
          </a:xfrm>
        </p:spPr>
        <p:txBody>
          <a:bodyPr/>
          <a:lstStyle>
            <a:lvl1pPr marL="0" indent="0">
              <a:buNone/>
              <a:defRPr>
                <a:latin typeface="+mj-lt"/>
              </a:defRPr>
            </a:lvl1pPr>
          </a:lstStyle>
          <a:p>
            <a:pPr lvl="0"/>
            <a:endParaRPr lang="en-US" dirty="0"/>
          </a:p>
        </p:txBody>
      </p:sp>
      <p:sp>
        <p:nvSpPr>
          <p:cNvPr id="11"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77237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 Placeholder 13"/>
          <p:cNvSpPr>
            <a:spLocks noGrp="1"/>
          </p:cNvSpPr>
          <p:nvPr>
            <p:ph type="body" sz="quarter" idx="15" hasCustomPrompt="1"/>
          </p:nvPr>
        </p:nvSpPr>
        <p:spPr>
          <a:xfrm>
            <a:off x="762000" y="6477000"/>
            <a:ext cx="1447800" cy="381000"/>
          </a:xfrm>
        </p:spPr>
        <p:txBody>
          <a:bodyPr>
            <a:normAutofit/>
          </a:bodyPr>
          <a:lstStyle>
            <a:lvl1pPr marL="0" indent="0">
              <a:buNone/>
              <a:defRPr sz="1400" b="1" baseline="0">
                <a:latin typeface="Cambria" pitchFamily="18" charset="0"/>
              </a:defRPr>
            </a:lvl1pPr>
          </a:lstStyle>
          <a:p>
            <a:pPr lvl="0"/>
            <a:r>
              <a:rPr lang="en-US" dirty="0" smtClean="0"/>
              <a:t>Program </a:t>
            </a:r>
            <a:r>
              <a:rPr lang="en-US" dirty="0" err="1" smtClean="0"/>
              <a:t>Studi</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p:cNvSpPr>
            <a:spLocks noGrp="1"/>
          </p:cNvSpPr>
          <p:nvPr>
            <p:ph type="body" sz="quarter" idx="13" hasCustomPrompt="1"/>
          </p:nvPr>
        </p:nvSpPr>
        <p:spPr>
          <a:xfrm>
            <a:off x="381000" y="381000"/>
            <a:ext cx="2819400" cy="609600"/>
          </a:xfrm>
        </p:spPr>
        <p:txBody>
          <a:bodyPr/>
          <a:lstStyle>
            <a:lvl1pPr marL="0" indent="0">
              <a:buNone/>
              <a:defRPr b="1">
                <a:latin typeface="+mj-lt"/>
              </a:defRPr>
            </a:lvl1pPr>
          </a:lstStyle>
          <a:p>
            <a:pPr lvl="0"/>
            <a:r>
              <a:rPr lang="en-US" dirty="0" err="1" smtClean="0"/>
              <a:t>Pembahasan</a:t>
            </a:r>
            <a:endParaRPr lang="en-US" dirty="0"/>
          </a:p>
        </p:txBody>
      </p:sp>
      <p:sp>
        <p:nvSpPr>
          <p:cNvPr id="12" name="Text Placeholder 11"/>
          <p:cNvSpPr>
            <a:spLocks noGrp="1"/>
          </p:cNvSpPr>
          <p:nvPr>
            <p:ph type="body" sz="quarter" idx="14"/>
          </p:nvPr>
        </p:nvSpPr>
        <p:spPr>
          <a:xfrm>
            <a:off x="381000" y="1066800"/>
            <a:ext cx="8229600" cy="4724400"/>
          </a:xfrm>
        </p:spPr>
        <p:txBody>
          <a:bodyPr/>
          <a:lstStyle>
            <a:lvl1pPr marL="0" indent="0">
              <a:buNone/>
              <a:defRPr>
                <a:latin typeface="+mj-lt"/>
              </a:defRPr>
            </a:lvl1pPr>
          </a:lstStyle>
          <a:p>
            <a:pPr lvl="0"/>
            <a:endParaRPr lang="en-US" dirty="0"/>
          </a:p>
        </p:txBody>
      </p:sp>
      <p:sp>
        <p:nvSpPr>
          <p:cNvPr id="9"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0518948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5036971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160480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A2768-B7D7-4EC3-9221-3895F975A91C}" type="datetimeFigureOut">
              <a:rPr lang="en-US" smtClean="0"/>
              <a:t>5/10/2017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C4E55-E434-4624-8AF4-D7D044E8ED62}" type="slidenum">
              <a:rPr lang="en-US" smtClean="0"/>
              <a:t>‹#›</a:t>
            </a:fld>
            <a:endParaRPr lang="en-US"/>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2537" y="0"/>
            <a:ext cx="9058926" cy="6858000"/>
          </a:xfrm>
          <a:prstGeom prst="rect">
            <a:avLst/>
          </a:prstGeom>
        </p:spPr>
      </p:pic>
    </p:spTree>
    <p:extLst>
      <p:ext uri="{BB962C8B-B14F-4D97-AF65-F5344CB8AC3E}">
        <p14:creationId xmlns:p14="http://schemas.microsoft.com/office/powerpoint/2010/main" val="42967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4" r:id="rId13"/>
    <p:sldLayoutId id="2147483663" r:id="rId14"/>
    <p:sldLayoutId id="2147483665" r:id="rId15"/>
    <p:sldLayoutId id="2147483666" r:id="rId16"/>
    <p:sldLayoutId id="2147483667" r:id="rId1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3.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id-ID" dirty="0" smtClean="0"/>
              <a:t>KIMIA ORGANIK</a:t>
            </a:r>
            <a:endParaRPr lang="en-US" dirty="0"/>
          </a:p>
        </p:txBody>
      </p:sp>
      <p:sp>
        <p:nvSpPr>
          <p:cNvPr id="3" name="Text Placeholder 2"/>
          <p:cNvSpPr>
            <a:spLocks noGrp="1"/>
          </p:cNvSpPr>
          <p:nvPr>
            <p:ph type="body" sz="quarter" idx="12"/>
          </p:nvPr>
        </p:nvSpPr>
        <p:spPr>
          <a:xfrm>
            <a:off x="381000" y="2133600"/>
            <a:ext cx="7239000" cy="838200"/>
          </a:xfrm>
        </p:spPr>
        <p:txBody>
          <a:bodyPr>
            <a:noAutofit/>
          </a:bodyPr>
          <a:lstStyle/>
          <a:p>
            <a:r>
              <a:rPr lang="id-ID" sz="3200" dirty="0" smtClean="0"/>
              <a:t>“ALDEHID, KETON, ASAM KARBOKSILAT DAN TURUNAN ASAM KARBOKSILAT”</a:t>
            </a:r>
            <a:endParaRPr lang="en-US" sz="3200" dirty="0"/>
          </a:p>
        </p:txBody>
      </p:sp>
      <p:sp>
        <p:nvSpPr>
          <p:cNvPr id="4" name="Text Placeholder 3"/>
          <p:cNvSpPr>
            <a:spLocks noGrp="1"/>
          </p:cNvSpPr>
          <p:nvPr>
            <p:ph type="body" sz="quarter" idx="17"/>
          </p:nvPr>
        </p:nvSpPr>
        <p:spPr/>
        <p:txBody>
          <a:bodyPr>
            <a:normAutofit fontScale="92500"/>
          </a:bodyPr>
          <a:lstStyle/>
          <a:p>
            <a:r>
              <a:rPr lang="id-ID" dirty="0" smtClean="0"/>
              <a:t>Pertemuan ke 12</a:t>
            </a:r>
            <a:endParaRPr lang="en-US" dirty="0"/>
          </a:p>
        </p:txBody>
      </p:sp>
      <p:sp>
        <p:nvSpPr>
          <p:cNvPr id="5" name="Text Placeholder 4"/>
          <p:cNvSpPr>
            <a:spLocks noGrp="1"/>
          </p:cNvSpPr>
          <p:nvPr>
            <p:ph type="body" sz="quarter" idx="18"/>
          </p:nvPr>
        </p:nvSpPr>
        <p:spPr/>
        <p:txBody>
          <a:bodyPr/>
          <a:lstStyle/>
          <a:p>
            <a:r>
              <a:rPr lang="id-ID" dirty="0" smtClean="0"/>
              <a:t>Semester II</a:t>
            </a:r>
            <a:endParaRPr lang="en-US" dirty="0"/>
          </a:p>
        </p:txBody>
      </p:sp>
      <p:sp>
        <p:nvSpPr>
          <p:cNvPr id="6" name="Text Placeholder 5"/>
          <p:cNvSpPr>
            <a:spLocks noGrp="1"/>
          </p:cNvSpPr>
          <p:nvPr>
            <p:ph type="body" sz="quarter" idx="19"/>
          </p:nvPr>
        </p:nvSpPr>
        <p:spPr>
          <a:xfrm>
            <a:off x="398929" y="4724400"/>
            <a:ext cx="2496671" cy="381000"/>
          </a:xfrm>
        </p:spPr>
        <p:txBody>
          <a:bodyPr>
            <a:normAutofit fontScale="85000" lnSpcReduction="10000"/>
          </a:bodyPr>
          <a:lstStyle/>
          <a:p>
            <a:r>
              <a:rPr lang="id-ID" dirty="0" smtClean="0"/>
              <a:t>Retno Ringgani, S.T., M.Eng</a:t>
            </a:r>
            <a:endParaRPr lang="en-US" dirty="0"/>
          </a:p>
        </p:txBody>
      </p:sp>
      <p:sp>
        <p:nvSpPr>
          <p:cNvPr id="7" name="Text Placeholder 6"/>
          <p:cNvSpPr>
            <a:spLocks noGrp="1"/>
          </p:cNvSpPr>
          <p:nvPr>
            <p:ph type="body" sz="quarter" idx="20"/>
          </p:nvPr>
        </p:nvSpPr>
        <p:spPr/>
        <p:txBody>
          <a:bodyPr/>
          <a:lstStyle/>
          <a:p>
            <a:r>
              <a:rPr lang="id-ID" dirty="0" smtClean="0"/>
              <a:t>D3 Teknik Kimia</a:t>
            </a:r>
            <a:endParaRPr lang="en-US" dirty="0"/>
          </a:p>
        </p:txBody>
      </p:sp>
      <p:sp>
        <p:nvSpPr>
          <p:cNvPr id="8" name="Text Placeholder 1"/>
          <p:cNvSpPr txBox="1">
            <a:spLocks/>
          </p:cNvSpPr>
          <p:nvPr/>
        </p:nvSpPr>
        <p:spPr>
          <a:xfrm>
            <a:off x="381000" y="1371600"/>
            <a:ext cx="3810000" cy="6096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b="1" kern="1200" baseline="0">
                <a:solidFill>
                  <a:schemeClr val="tx1"/>
                </a:solidFill>
                <a:latin typeface="+mn-lt"/>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t>BAB VII</a:t>
            </a:r>
            <a:endParaRPr lang="en-US" dirty="0"/>
          </a:p>
        </p:txBody>
      </p:sp>
    </p:spTree>
    <p:extLst>
      <p:ext uri="{BB962C8B-B14F-4D97-AF65-F5344CB8AC3E}">
        <p14:creationId xmlns:p14="http://schemas.microsoft.com/office/powerpoint/2010/main" val="32200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Karbon terdekat dengan C=O disebut karbon </a:t>
            </a:r>
            <a:r>
              <a:rPr lang="it-IT" dirty="0">
                <a:sym typeface="Symbol" pitchFamily="18" charset="2"/>
              </a:rPr>
              <a:t></a:t>
            </a:r>
            <a:r>
              <a:rPr lang="it-IT" dirty="0"/>
              <a:t>, karbon berikutnya </a:t>
            </a:r>
            <a:r>
              <a:rPr lang="it-IT" dirty="0">
                <a:sym typeface="Symbol" pitchFamily="18" charset="2"/>
              </a:rPr>
              <a:t></a:t>
            </a:r>
            <a:r>
              <a:rPr lang="it-IT" dirty="0"/>
              <a:t>, kemudian </a:t>
            </a:r>
            <a:r>
              <a:rPr lang="it-IT" dirty="0">
                <a:sym typeface="Symbol" pitchFamily="18" charset="2"/>
              </a:rPr>
              <a:t></a:t>
            </a:r>
            <a:r>
              <a:rPr lang="it-IT" dirty="0"/>
              <a:t> dan seterusnya. </a:t>
            </a:r>
          </a:p>
          <a:p>
            <a:pPr lvl="1"/>
            <a:r>
              <a:rPr lang="it-IT" dirty="0"/>
              <a:t>Kadang-kadang digunakan </a:t>
            </a:r>
            <a:r>
              <a:rPr lang="it-IT" dirty="0">
                <a:sym typeface="Symbol" pitchFamily="18" charset="2"/>
              </a:rPr>
              <a:t></a:t>
            </a:r>
            <a:r>
              <a:rPr lang="it-IT" dirty="0"/>
              <a:t> (huruf terakhir Yunani) untuk menandai karbon ujung dari suatu rantai panjang, tanpa memperhatikan banyaknya atom karbon sebenarnya. </a:t>
            </a:r>
          </a:p>
          <a:p>
            <a:pPr lvl="1"/>
            <a:r>
              <a:rPr lang="it-IT" dirty="0"/>
              <a:t>Catatan: bandingkan dengan karbon </a:t>
            </a:r>
            <a:r>
              <a:rPr lang="it-IT" dirty="0">
                <a:sym typeface="Symbol" pitchFamily="18" charset="2"/>
              </a:rPr>
              <a:t></a:t>
            </a:r>
            <a:r>
              <a:rPr lang="it-IT" dirty="0"/>
              <a:t> pada senyawa alkil halida.</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301261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endParaRPr lang="id-ID"/>
          </a:p>
        </p:txBody>
      </p:sp>
      <p:sp>
        <p:nvSpPr>
          <p:cNvPr id="4" name="Text Placeholder 3"/>
          <p:cNvSpPr>
            <a:spLocks noGrp="1"/>
          </p:cNvSpPr>
          <p:nvPr>
            <p:ph type="body" sz="quarter" idx="15"/>
          </p:nvPr>
        </p:nvSpPr>
        <p:spPr/>
        <p:txBody>
          <a:bodyPr/>
          <a:lstStyle/>
          <a:p>
            <a:endParaRPr lang="id-ID"/>
          </a:p>
        </p:txBody>
      </p:sp>
      <p:grpSp>
        <p:nvGrpSpPr>
          <p:cNvPr id="5" name="Group 10"/>
          <p:cNvGrpSpPr>
            <a:grpSpLocks/>
          </p:cNvGrpSpPr>
          <p:nvPr/>
        </p:nvGrpSpPr>
        <p:grpSpPr bwMode="auto">
          <a:xfrm>
            <a:off x="990600" y="3124200"/>
            <a:ext cx="2971800" cy="1862138"/>
            <a:chOff x="990600" y="3124200"/>
            <a:chExt cx="2971800" cy="1862138"/>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124200"/>
              <a:ext cx="28194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38600"/>
              <a:ext cx="1524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038600"/>
              <a:ext cx="1676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124200"/>
            <a:ext cx="18288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4586">
            <a:off x="5097463" y="4052888"/>
            <a:ext cx="838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038600"/>
            <a:ext cx="10668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9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Contoh: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2722563"/>
            <a:ext cx="3079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67000"/>
            <a:ext cx="32766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152400" y="3733800"/>
            <a:ext cx="1023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it-IT" dirty="0"/>
              <a:t>IUPAC:           </a:t>
            </a:r>
          </a:p>
        </p:txBody>
      </p:sp>
      <p:sp>
        <p:nvSpPr>
          <p:cNvPr id="8" name="Rectangle 6"/>
          <p:cNvSpPr>
            <a:spLocks noChangeArrowheads="1"/>
          </p:cNvSpPr>
          <p:nvPr/>
        </p:nvSpPr>
        <p:spPr bwMode="auto">
          <a:xfrm>
            <a:off x="228600" y="4038600"/>
            <a:ext cx="1247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it-IT" dirty="0"/>
              <a:t>Trivial :            </a:t>
            </a:r>
          </a:p>
        </p:txBody>
      </p:sp>
    </p:spTree>
    <p:extLst>
      <p:ext uri="{BB962C8B-B14F-4D97-AF65-F5344CB8AC3E}">
        <p14:creationId xmlns:p14="http://schemas.microsoft.com/office/powerpoint/2010/main" val="42895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sz="2400" b="1" dirty="0"/>
              <a:t>Keton</a:t>
            </a:r>
          </a:p>
          <a:p>
            <a:r>
              <a:rPr lang="it-IT" sz="2400" dirty="0" smtClean="0"/>
              <a:t>Propanon </a:t>
            </a:r>
            <a:r>
              <a:rPr lang="it-IT" sz="2400" dirty="0"/>
              <a:t>disebut aseton, sementara keton sederhana lain, kadang-kadang diberi nama dengan suatu nama gugus fungsional.</a:t>
            </a:r>
            <a:r>
              <a:rPr lang="en-US" sz="2400" dirty="0"/>
              <a:t> </a:t>
            </a:r>
          </a:p>
          <a:p>
            <a:pPr lvl="1">
              <a:buFont typeface="Wingdings" pitchFamily="2" charset="2"/>
              <a:buChar char="ü"/>
            </a:pPr>
            <a:r>
              <a:rPr lang="it-IT" sz="2000" dirty="0"/>
              <a:t>	Gugus alkil yang terikat pada gugus karbonil  </a:t>
            </a:r>
            <a:r>
              <a:rPr lang="it-IT" sz="2000" dirty="0" smtClean="0"/>
              <a:t>dinamai</a:t>
            </a:r>
            <a:r>
              <a:rPr lang="it-IT" sz="2000" dirty="0"/>
              <a:t>, kemudian ditambahkan kata keton.</a:t>
            </a:r>
            <a:endParaRPr lang="en-US" sz="2000"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4495800"/>
            <a:ext cx="1752600" cy="1352550"/>
          </a:xfrm>
          <a:prstGeom prst="rect">
            <a:avLst/>
          </a:prstGeom>
          <a:noFill/>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667000" y="4572000"/>
            <a:ext cx="2209800" cy="1303338"/>
          </a:xfrm>
          <a:prstGeom prst="rect">
            <a:avLst/>
          </a:prstGeom>
          <a:noFill/>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343400"/>
            <a:ext cx="3733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ChangeArrowheads="1"/>
          </p:cNvSpPr>
          <p:nvPr/>
        </p:nvSpPr>
        <p:spPr bwMode="auto">
          <a:xfrm>
            <a:off x="228600" y="5181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it-IT" dirty="0"/>
              <a:t>IUPAC</a:t>
            </a:r>
            <a:r>
              <a:rPr lang="en-US" dirty="0"/>
              <a:t> </a:t>
            </a:r>
          </a:p>
        </p:txBody>
      </p:sp>
      <p:sp>
        <p:nvSpPr>
          <p:cNvPr id="9" name="Rectangle 13"/>
          <p:cNvSpPr>
            <a:spLocks noChangeArrowheads="1"/>
          </p:cNvSpPr>
          <p:nvPr/>
        </p:nvSpPr>
        <p:spPr bwMode="auto">
          <a:xfrm>
            <a:off x="204788" y="5562600"/>
            <a:ext cx="1095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it-IT" dirty="0"/>
              <a:t>Trivial :            </a:t>
            </a:r>
          </a:p>
        </p:txBody>
      </p:sp>
    </p:spTree>
    <p:extLst>
      <p:ext uri="{BB962C8B-B14F-4D97-AF65-F5344CB8AC3E}">
        <p14:creationId xmlns:p14="http://schemas.microsoft.com/office/powerpoint/2010/main" val="346449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sv-SE" b="1" dirty="0"/>
              <a:t>Asam karboksilat</a:t>
            </a:r>
          </a:p>
          <a:p>
            <a:r>
              <a:rPr lang="sv-SE" dirty="0" smtClean="0"/>
              <a:t>Untuk </a:t>
            </a:r>
            <a:r>
              <a:rPr lang="sv-SE" dirty="0"/>
              <a:t>empat asam karboksilat pertama, nama trivialnya sering digunakan dari pada nama IUPAC. </a:t>
            </a:r>
            <a:endParaRPr lang="sv-SE" b="1"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50418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Tabel 7.3 Nama Trivial Sepuluh Asam Karboksilat Pertama</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14600"/>
            <a:ext cx="716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5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Beberapa asam karboksilat yang lazim dijumpai dan nama-namanya adalah:</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0"/>
            <a:ext cx="16764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0"/>
            <a:ext cx="20574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71800"/>
            <a:ext cx="1447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124200"/>
            <a:ext cx="1905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68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err="1"/>
              <a:t>Soal</a:t>
            </a:r>
            <a:r>
              <a:rPr lang="en-US" dirty="0"/>
              <a:t> </a:t>
            </a:r>
            <a:r>
              <a:rPr lang="en-US" dirty="0" err="1"/>
              <a:t>Latihan</a:t>
            </a:r>
            <a:r>
              <a:rPr lang="en-US" dirty="0"/>
              <a:t> 7.1</a:t>
            </a:r>
            <a:endParaRPr lang="id-ID" dirty="0"/>
          </a:p>
        </p:txBody>
      </p:sp>
      <p:sp>
        <p:nvSpPr>
          <p:cNvPr id="3" name="Text Placeholder 2"/>
          <p:cNvSpPr>
            <a:spLocks noGrp="1"/>
          </p:cNvSpPr>
          <p:nvPr>
            <p:ph type="body" sz="quarter" idx="11"/>
          </p:nvPr>
        </p:nvSpPr>
        <p:spPr/>
        <p:txBody>
          <a:bodyPr/>
          <a:lstStyle/>
          <a:p>
            <a:r>
              <a:rPr lang="en-US" dirty="0" err="1"/>
              <a:t>Tulislah</a:t>
            </a:r>
            <a:r>
              <a:rPr lang="en-US" dirty="0"/>
              <a:t> </a:t>
            </a:r>
            <a:r>
              <a:rPr lang="en-US" dirty="0" err="1"/>
              <a:t>nama</a:t>
            </a:r>
            <a:r>
              <a:rPr lang="en-US" dirty="0"/>
              <a:t> IUPAC </a:t>
            </a:r>
            <a:r>
              <a:rPr lang="en-US" dirty="0" err="1"/>
              <a:t>dan</a:t>
            </a:r>
            <a:r>
              <a:rPr lang="en-US" dirty="0"/>
              <a:t> trivial </a:t>
            </a:r>
            <a:r>
              <a:rPr lang="en-US" dirty="0" err="1"/>
              <a:t>untuk</a:t>
            </a:r>
            <a:r>
              <a:rPr lang="en-US" dirty="0"/>
              <a:t>: </a:t>
            </a:r>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0"/>
            <a:ext cx="3276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0"/>
            <a:ext cx="32766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65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1183341"/>
            <a:ext cx="7543800" cy="4572000"/>
          </a:xfrm>
        </p:spPr>
        <p:txBody>
          <a:bodyPr/>
          <a:lstStyle/>
          <a:p>
            <a:r>
              <a:rPr lang="sv-SE" dirty="0"/>
              <a:t>Gugus karbonil bersifat polar, sehingga terjadi tarik-menarik dipol-dipol antar molekul, maka  aldehida dan keton mendidih pada suhu yang lebih tinggi dari senyawa non polar yang BM-nya  setara</a:t>
            </a:r>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371600" y="152400"/>
            <a:ext cx="8229600" cy="1139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3600" b="1" dirty="0" smtClean="0"/>
              <a:t>2.2. Sifat Fisika Aldehida, Keton dan Asam Karboksilat</a:t>
            </a:r>
            <a:endParaRPr lang="en-US" sz="3600" b="1" dirty="0" smtClean="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768725"/>
            <a:ext cx="1905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1143000" y="4724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it-IT"/>
              <a:t> t.d = -12</a:t>
            </a:r>
            <a:r>
              <a:rPr lang="it-IT" baseline="30000"/>
              <a:t>o</a:t>
            </a:r>
            <a:r>
              <a:rPr lang="it-IT"/>
              <a:t>C</a:t>
            </a:r>
          </a:p>
        </p:txBody>
      </p:sp>
      <p:pic>
        <p:nvPicPr>
          <p:cNvPr id="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962400" y="3733800"/>
            <a:ext cx="1600200" cy="835025"/>
          </a:xfrm>
          <a:prstGeom prst="rect">
            <a:avLst/>
          </a:prstGeom>
        </p:spPr>
      </p:pic>
      <p:sp>
        <p:nvSpPr>
          <p:cNvPr id="9" name="Rectangle 11"/>
          <p:cNvSpPr>
            <a:spLocks noChangeArrowheads="1"/>
          </p:cNvSpPr>
          <p:nvPr/>
        </p:nvSpPr>
        <p:spPr bwMode="auto">
          <a:xfrm>
            <a:off x="4038600" y="4648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it-IT" dirty="0"/>
              <a:t>t.d = 56</a:t>
            </a:r>
            <a:r>
              <a:rPr lang="it-IT" baseline="30000" dirty="0"/>
              <a:t>o</a:t>
            </a:r>
            <a:r>
              <a:rPr lang="it-IT" dirty="0"/>
              <a:t>C</a:t>
            </a:r>
          </a:p>
        </p:txBody>
      </p:sp>
      <p:pic>
        <p:nvPicPr>
          <p:cNvPr id="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67138"/>
            <a:ext cx="15240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6553200" y="462915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it-IT"/>
              <a:t>t.d = 82,5</a:t>
            </a:r>
            <a:r>
              <a:rPr lang="it-IT" baseline="30000"/>
              <a:t>o</a:t>
            </a:r>
            <a:r>
              <a:rPr lang="it-IT"/>
              <a:t>C</a:t>
            </a:r>
          </a:p>
        </p:txBody>
      </p:sp>
    </p:spTree>
    <p:extLst>
      <p:ext uri="{BB962C8B-B14F-4D97-AF65-F5344CB8AC3E}">
        <p14:creationId xmlns:p14="http://schemas.microsoft.com/office/powerpoint/2010/main" val="4946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sv-SE" dirty="0"/>
              <a:t>Kemampuan membentuk ikatan hidrogen ini menyebabkan  aldehida dan keton berbobot molekul rendah dapat larut dalam air.</a:t>
            </a:r>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322294" y="0"/>
            <a:ext cx="8229600" cy="1139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3600" b="1" smtClean="0"/>
              <a:t>2.2. Sifat Fisika Aldehida, Keton dan Asam Karboksilat</a:t>
            </a:r>
            <a:endParaRPr lang="en-US" sz="3600" b="1"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0"/>
            <a:ext cx="1143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288" y="3798888"/>
            <a:ext cx="155416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10000"/>
            <a:ext cx="714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9"/>
          <p:cNvCxnSpPr>
            <a:cxnSpLocks noChangeShapeType="1"/>
          </p:cNvCxnSpPr>
          <p:nvPr/>
        </p:nvCxnSpPr>
        <p:spPr bwMode="auto">
          <a:xfrm rot="16200000" flipV="1">
            <a:off x="2743200" y="4343400"/>
            <a:ext cx="609600" cy="152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 name="TextBox 10"/>
          <p:cNvSpPr txBox="1">
            <a:spLocks noChangeArrowheads="1"/>
          </p:cNvSpPr>
          <p:nvPr/>
        </p:nvSpPr>
        <p:spPr bwMode="auto">
          <a:xfrm>
            <a:off x="2743200" y="48768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dirty="0" err="1"/>
              <a:t>Ikatan</a:t>
            </a:r>
            <a:r>
              <a:rPr lang="en-US" dirty="0"/>
              <a:t> </a:t>
            </a:r>
            <a:r>
              <a:rPr lang="en-US" dirty="0" err="1"/>
              <a:t>hidrogen</a:t>
            </a:r>
            <a:endParaRPr lang="en-US" dirty="0"/>
          </a:p>
        </p:txBody>
      </p:sp>
    </p:spTree>
    <p:extLst>
      <p:ext uri="{BB962C8B-B14F-4D97-AF65-F5344CB8AC3E}">
        <p14:creationId xmlns:p14="http://schemas.microsoft.com/office/powerpoint/2010/main" val="146390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6324600" cy="533400"/>
          </a:xfrm>
        </p:spPr>
        <p:txBody>
          <a:bodyPr>
            <a:normAutofit fontScale="92500" lnSpcReduction="10000"/>
          </a:bodyPr>
          <a:lstStyle/>
          <a:p>
            <a:r>
              <a:rPr lang="id-ID" cap="small" dirty="0" smtClean="0"/>
              <a:t>Deskripsi</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r>
              <a:rPr lang="nb-NO" dirty="0"/>
              <a:t>Bab VII ini membahas tentang aldehida, keton, asam karboksilat dan turunannya yang merupakan kelompok senyawa organik yang mengandung gugus karbonil. Pembahasannya meliputi sumber, sifat-sifatnya yang khas, tata nama, sifat fisika, pembuatan dan reaksi-reaksinya.</a:t>
            </a:r>
            <a:endParaRPr lang="id-ID" b="1" dirty="0" smtClean="0"/>
          </a:p>
        </p:txBody>
      </p:sp>
    </p:spTree>
    <p:extLst>
      <p:ext uri="{BB962C8B-B14F-4D97-AF65-F5344CB8AC3E}">
        <p14:creationId xmlns:p14="http://schemas.microsoft.com/office/powerpoint/2010/main" val="2998123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sv-SE" dirty="0"/>
              <a:t>Pada senyawa asam karboksilat, sepasang molekul asam karboksilat saling berikatan hidrogen dirujuk sebagai dimer asam karboksilat.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4400" y="3581400"/>
            <a:ext cx="3429000" cy="1216025"/>
          </a:xfrm>
          <a:prstGeom prst="rect">
            <a:avLst/>
          </a:prstGeom>
          <a:noFill/>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29200" y="3505200"/>
            <a:ext cx="3429000" cy="1387475"/>
          </a:xfrm>
          <a:prstGeom prst="rect">
            <a:avLst/>
          </a:prstGeom>
          <a:noFill/>
        </p:spPr>
      </p:pic>
    </p:spTree>
    <p:extLst>
      <p:ext uri="{BB962C8B-B14F-4D97-AF65-F5344CB8AC3E}">
        <p14:creationId xmlns:p14="http://schemas.microsoft.com/office/powerpoint/2010/main" val="19820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sv-SE" dirty="0"/>
              <a:t>Tabel 7.4 Sifat Fisika beberapa Asam</a:t>
            </a:r>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7696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457200" indent="-457200">
              <a:buFont typeface="Wingdings" pitchFamily="2" charset="2"/>
              <a:buChar char="q"/>
            </a:pPr>
            <a:r>
              <a:rPr lang="sv-SE" dirty="0"/>
              <a:t>Aldehida dapat disintesis dari oksidasi alkohol primer, sedangkan keton dari alkohol sekunder. </a:t>
            </a:r>
            <a:r>
              <a:rPr lang="sv-SE" dirty="0">
                <a:solidFill>
                  <a:srgbClr val="FF0000"/>
                </a:solidFill>
              </a:rPr>
              <a:t>(lihat Bab V). </a:t>
            </a:r>
          </a:p>
          <a:p>
            <a:pPr marL="457200" indent="-457200">
              <a:buFont typeface="Wingdings" pitchFamily="2" charset="2"/>
              <a:buChar char="q"/>
            </a:pPr>
            <a:r>
              <a:rPr lang="sv-SE" dirty="0"/>
              <a:t>Asam karboksilat dapat disintesis dari hidrolisis turunan asam karboksilat, oksidasi alkohol primer dan oksidasi aldehida. </a:t>
            </a:r>
            <a:r>
              <a:rPr lang="sv-SE" dirty="0">
                <a:solidFill>
                  <a:srgbClr val="FF0000"/>
                </a:solidFill>
              </a:rPr>
              <a:t>(lihat bab V)</a:t>
            </a:r>
            <a:endParaRPr lang="en-US" dirty="0">
              <a:solidFill>
                <a:srgbClr val="FF0000"/>
              </a:solidFill>
            </a:endParaRPr>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455676" y="82655"/>
            <a:ext cx="7620000" cy="1139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3600" b="1" smtClean="0"/>
              <a:t>2.3 Pembuatan Aldehida, Keton dan Asam karboksilat</a:t>
            </a:r>
            <a:endParaRPr lang="en-US" sz="3600" b="1" dirty="0" smtClean="0"/>
          </a:p>
        </p:txBody>
      </p:sp>
    </p:spTree>
    <p:extLst>
      <p:ext uri="{BB962C8B-B14F-4D97-AF65-F5344CB8AC3E}">
        <p14:creationId xmlns:p14="http://schemas.microsoft.com/office/powerpoint/2010/main" val="409051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3"/>
          <p:cNvSpPr txBox="1">
            <a:spLocks noChangeArrowheads="1"/>
          </p:cNvSpPr>
          <p:nvPr/>
        </p:nvSpPr>
        <p:spPr>
          <a:xfrm>
            <a:off x="614860" y="403941"/>
            <a:ext cx="8229600" cy="1139825"/>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b="1" smtClean="0"/>
              <a:t>2.4.1 Reaksi Adisi Aldehida dan Keton</a:t>
            </a:r>
            <a:endParaRPr lang="en-US" sz="3200" b="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32" y="1752600"/>
            <a:ext cx="8979362" cy="412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71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a:t>Hidrogenasi suatu gugus karbonil diperlukan kalor dan tekanan. Hidrogenasi katalitik suatu keton menghasilkan alkohol sekunder, sementara suatu aldehida menghasilkan alkohol primer.</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2"/>
          <p:cNvSpPr txBox="1">
            <a:spLocks noChangeArrowheads="1"/>
          </p:cNvSpPr>
          <p:nvPr/>
        </p:nvSpPr>
        <p:spPr>
          <a:xfrm>
            <a:off x="1143000" y="381000"/>
            <a:ext cx="76962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smtClean="0"/>
              <a:t>2.4.2 Hidrogenasi Aldehida dan Keton</a:t>
            </a:r>
            <a:endParaRPr lang="en-US" sz="3600" b="1"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38600"/>
            <a:ext cx="7560953"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500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dirty="0"/>
              <a:t>Aldehida sangat mudah teroksidasi menjadi asam karboksilat, sementara keton tidak mudah dioksidasi</a:t>
            </a:r>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7"/>
          <p:cNvSpPr txBox="1">
            <a:spLocks noChangeArrowheads="1"/>
          </p:cNvSpPr>
          <p:nvPr/>
        </p:nvSpPr>
        <p:spPr>
          <a:xfrm>
            <a:off x="762000" y="381000"/>
            <a:ext cx="8001000" cy="12192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smtClean="0"/>
              <a:t>2.4.3 Oksidasi Aldehida dan Keton</a:t>
            </a:r>
            <a:endParaRPr lang="en-US" sz="3600" b="1"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28606"/>
            <a:ext cx="8153400" cy="248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Straight Connector 46"/>
          <p:cNvCxnSpPr/>
          <p:nvPr/>
        </p:nvCxnSpPr>
        <p:spPr>
          <a:xfrm>
            <a:off x="7451834" y="4254064"/>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181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lnSpcReduction="10000"/>
          </a:bodyPr>
          <a:lstStyle/>
          <a:p>
            <a:pPr marL="457200" indent="-457200" algn="just">
              <a:buFont typeface="Wingdings" pitchFamily="2" charset="2"/>
              <a:buChar char="Ø"/>
            </a:pPr>
            <a:r>
              <a:rPr lang="it-IT" dirty="0">
                <a:latin typeface="Arial" charset="0"/>
              </a:rPr>
              <a:t>Suatu ester asam karboksilat adalah suatu senyawa yang mengandung </a:t>
            </a:r>
            <a:r>
              <a:rPr lang="id-ID" dirty="0" smtClean="0">
                <a:latin typeface="Arial" charset="0"/>
              </a:rPr>
              <a:t>g</a:t>
            </a:r>
            <a:r>
              <a:rPr lang="it-IT" dirty="0" smtClean="0">
                <a:latin typeface="Arial" charset="0"/>
              </a:rPr>
              <a:t>ugus </a:t>
            </a:r>
            <a:r>
              <a:rPr lang="it-IT" dirty="0">
                <a:latin typeface="Arial" charset="0"/>
              </a:rPr>
              <a:t>–CO</a:t>
            </a:r>
            <a:r>
              <a:rPr lang="it-IT" baseline="-25000" dirty="0">
                <a:latin typeface="Arial" charset="0"/>
              </a:rPr>
              <a:t>2</a:t>
            </a:r>
            <a:r>
              <a:rPr lang="it-IT" dirty="0">
                <a:latin typeface="Arial" charset="0"/>
              </a:rPr>
              <a:t>R, denga R berbentuk alkil atau aril (fenil). Suatu ester dapat </a:t>
            </a:r>
            <a:r>
              <a:rPr lang="id-ID" dirty="0" smtClean="0">
                <a:latin typeface="Arial" charset="0"/>
              </a:rPr>
              <a:t> </a:t>
            </a:r>
            <a:r>
              <a:rPr lang="it-IT" dirty="0" smtClean="0">
                <a:latin typeface="Arial" charset="0"/>
              </a:rPr>
              <a:t>dibentuk </a:t>
            </a:r>
            <a:r>
              <a:rPr lang="it-IT" dirty="0">
                <a:latin typeface="Arial" charset="0"/>
              </a:rPr>
              <a:t>dengan reaksi langsung antara asam karboksilat dan alkohol, </a:t>
            </a:r>
            <a:r>
              <a:rPr lang="it-IT" dirty="0" smtClean="0">
                <a:latin typeface="Arial" charset="0"/>
              </a:rPr>
              <a:t>reaksinya </a:t>
            </a:r>
            <a:r>
              <a:rPr lang="it-IT" dirty="0">
                <a:latin typeface="Arial" charset="0"/>
              </a:rPr>
              <a:t>disebut </a:t>
            </a:r>
            <a:r>
              <a:rPr lang="it-IT" b="1" dirty="0">
                <a:latin typeface="Arial" charset="0"/>
              </a:rPr>
              <a:t>reaksi </a:t>
            </a:r>
            <a:r>
              <a:rPr lang="it-IT" b="1" dirty="0" smtClean="0">
                <a:latin typeface="Arial" charset="0"/>
              </a:rPr>
              <a:t>esterifikasi</a:t>
            </a:r>
            <a:r>
              <a:rPr lang="it-IT" dirty="0" smtClean="0">
                <a:latin typeface="Arial" charset="0"/>
              </a:rPr>
              <a:t>.</a:t>
            </a:r>
            <a:endParaRPr lang="id-ID" dirty="0" smtClean="0">
              <a:latin typeface="Arial" charset="0"/>
            </a:endParaRPr>
          </a:p>
          <a:p>
            <a:pPr marL="457200" indent="-457200" algn="just">
              <a:buFont typeface="Wingdings" pitchFamily="2" charset="2"/>
              <a:buChar char="Ø"/>
            </a:pPr>
            <a:r>
              <a:rPr lang="it-IT" dirty="0" smtClean="0">
                <a:latin typeface="Arial" charset="0"/>
              </a:rPr>
              <a:t>Esterifikasi </a:t>
            </a:r>
            <a:r>
              <a:rPr lang="it-IT" dirty="0">
                <a:latin typeface="Arial" charset="0"/>
              </a:rPr>
              <a:t>dengan katalis asam </a:t>
            </a:r>
            <a:r>
              <a:rPr lang="it-IT" dirty="0" smtClean="0">
                <a:latin typeface="Arial" charset="0"/>
              </a:rPr>
              <a:t>dan </a:t>
            </a:r>
            <a:r>
              <a:rPr lang="it-IT" dirty="0">
                <a:latin typeface="Arial" charset="0"/>
              </a:rPr>
              <a:t>merupakan reaksi reversibel</a:t>
            </a:r>
            <a:r>
              <a:rPr lang="it-IT" dirty="0" smtClean="0">
                <a:latin typeface="Arial" charset="0"/>
              </a:rPr>
              <a:t>.</a:t>
            </a:r>
            <a:endParaRPr lang="id-ID" dirty="0" smtClean="0">
              <a:latin typeface="Arial" charset="0"/>
            </a:endParaRPr>
          </a:p>
          <a:p>
            <a:pPr algn="just"/>
            <a:endParaRPr lang="id-ID" dirty="0">
              <a:latin typeface="Arial" charset="0"/>
            </a:endParaRPr>
          </a:p>
          <a:p>
            <a:pPr algn="just"/>
            <a:endParaRPr lang="it-IT" dirty="0">
              <a:latin typeface="Arial" charset="0"/>
            </a:endParaRPr>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0"/>
          <p:cNvSpPr txBox="1">
            <a:spLocks noChangeArrowheads="1"/>
          </p:cNvSpPr>
          <p:nvPr/>
        </p:nvSpPr>
        <p:spPr>
          <a:xfrm>
            <a:off x="922290" y="381000"/>
            <a:ext cx="76962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smtClean="0"/>
              <a:t>2.4.4 Esterifikasi Asam karboksilat</a:t>
            </a:r>
            <a:endParaRPr lang="en-US" sz="3600" b="1" dirty="0" smtClean="0"/>
          </a:p>
        </p:txBody>
      </p:sp>
    </p:spTree>
    <p:extLst>
      <p:ext uri="{BB962C8B-B14F-4D97-AF65-F5344CB8AC3E}">
        <p14:creationId xmlns:p14="http://schemas.microsoft.com/office/powerpoint/2010/main" val="3898064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endParaRPr lang="id-ID" dirty="0"/>
          </a:p>
        </p:txBody>
      </p:sp>
      <p:sp>
        <p:nvSpPr>
          <p:cNvPr id="4" name="Text Placeholder 3"/>
          <p:cNvSpPr>
            <a:spLocks noGrp="1"/>
          </p:cNvSpPr>
          <p:nvPr>
            <p:ph type="body" sz="quarter" idx="15"/>
          </p:nvPr>
        </p:nvSpPr>
        <p:spPr/>
        <p:txBody>
          <a:bodyPr/>
          <a:lstStyle/>
          <a:p>
            <a:endParaRPr lang="id-ID"/>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603834" cy="2667000"/>
          </a:xfrm>
          <a:prstGeom prst="rect">
            <a:avLst/>
          </a:prstGeom>
          <a:solidFill>
            <a:schemeClr val="bg1"/>
          </a:solidFill>
          <a:ln>
            <a:noFill/>
          </a:ln>
          <a:effectLst/>
        </p:spPr>
      </p:pic>
      <p:sp>
        <p:nvSpPr>
          <p:cNvPr id="127" name="Rectangle 18"/>
          <p:cNvSpPr>
            <a:spLocks noChangeArrowheads="1"/>
          </p:cNvSpPr>
          <p:nvPr/>
        </p:nvSpPr>
        <p:spPr bwMode="auto">
          <a:xfrm>
            <a:off x="609600" y="4461970"/>
            <a:ext cx="758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1" hangingPunct="1"/>
            <a:r>
              <a:rPr lang="it-IT" sz="2000" dirty="0">
                <a:latin typeface="Arial" charset="0"/>
              </a:rPr>
              <a:t>Ringkasan mekanisme reaksi esterifikasi adalah sebagai berikut</a:t>
            </a:r>
            <a:r>
              <a:rPr lang="it-IT" dirty="0">
                <a:latin typeface="Arial" charset="0"/>
              </a:rPr>
              <a: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56" y="5013918"/>
            <a:ext cx="8833722" cy="131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5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linds(horizontal)">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Ramalkan produk esterifikasi dari:</a:t>
            </a:r>
          </a:p>
          <a:p>
            <a:pPr marL="457200" lvl="1" indent="0">
              <a:buNone/>
            </a:pPr>
            <a:r>
              <a:rPr lang="it-IT" dirty="0"/>
              <a:t>(a) asam p-toluat dan 2-propanol</a:t>
            </a:r>
          </a:p>
          <a:p>
            <a:pPr marL="457200" lvl="1" indent="0">
              <a:buNone/>
            </a:pPr>
            <a:r>
              <a:rPr lang="it-IT" dirty="0"/>
              <a:t>(b) asam tereftalat (p-ftalat) dan etanol berlebih.</a:t>
            </a:r>
          </a:p>
          <a:p>
            <a:pPr marL="457200" lvl="1" indent="0">
              <a:buNone/>
            </a:pPr>
            <a:r>
              <a:rPr lang="it-IT" dirty="0"/>
              <a:t>(c) asam asetat dan 2-butanol</a:t>
            </a:r>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42952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b="1" dirty="0"/>
              <a:t>2.5.1 Hidrolisa Halida Asam</a:t>
            </a:r>
            <a:endParaRPr lang="en-US" b="1" dirty="0"/>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8"/>
          <p:cNvSpPr txBox="1">
            <a:spLocks noChangeArrowheads="1"/>
          </p:cNvSpPr>
          <p:nvPr/>
        </p:nvSpPr>
        <p:spPr>
          <a:xfrm>
            <a:off x="990600" y="381000"/>
            <a:ext cx="76962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smtClean="0"/>
              <a:t>2.5 Turunan Asam karboksilat</a:t>
            </a:r>
            <a:endParaRPr lang="en-US" b="1"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287" y="2590800"/>
            <a:ext cx="622868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79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304800"/>
            <a:ext cx="4114800" cy="685800"/>
          </a:xfrm>
        </p:spPr>
        <p:txBody>
          <a:bodyPr>
            <a:normAutofit/>
          </a:bodyPr>
          <a:lstStyle/>
          <a:p>
            <a:r>
              <a:rPr lang="id-ID" dirty="0" smtClean="0"/>
              <a:t>MANFAAT / RELEVANSI</a:t>
            </a:r>
            <a:endParaRPr lang="id-ID" dirty="0"/>
          </a:p>
        </p:txBody>
      </p:sp>
      <p:sp>
        <p:nvSpPr>
          <p:cNvPr id="3" name="Text Placeholder 2"/>
          <p:cNvSpPr>
            <a:spLocks noGrp="1"/>
          </p:cNvSpPr>
          <p:nvPr>
            <p:ph type="body" sz="quarter" idx="11"/>
          </p:nvPr>
        </p:nvSpPr>
        <p:spPr/>
        <p:txBody>
          <a:bodyPr/>
          <a:lstStyle/>
          <a:p>
            <a:r>
              <a:rPr lang="nb-NO" dirty="0"/>
              <a:t>Aldehida, keton, asam karboksilat dan turunannya terdapat dalam sistem hidup sehingga penting secara biologis maupun komersial.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22371612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t-IT" dirty="0"/>
              <a:t>Soal Latihan 7.3</a:t>
            </a:r>
            <a:endParaRPr lang="id-ID" dirty="0"/>
          </a:p>
        </p:txBody>
      </p:sp>
      <p:sp>
        <p:nvSpPr>
          <p:cNvPr id="3" name="Text Placeholder 2"/>
          <p:cNvSpPr>
            <a:spLocks noGrp="1"/>
          </p:cNvSpPr>
          <p:nvPr>
            <p:ph type="body" sz="quarter" idx="11"/>
          </p:nvPr>
        </p:nvSpPr>
        <p:spPr/>
        <p:txBody>
          <a:bodyPr/>
          <a:lstStyle/>
          <a:p>
            <a:r>
              <a:rPr lang="it-IT" dirty="0"/>
              <a:t>Tulislah persamaan untuk menunjukkan        pembuatan ester dari:</a:t>
            </a:r>
          </a:p>
          <a:p>
            <a:pPr marL="457200" lvl="1" indent="0">
              <a:buNone/>
            </a:pPr>
            <a:r>
              <a:rPr lang="it-IT" dirty="0"/>
              <a:t>(a) metil butanoat (bau buah apel)</a:t>
            </a:r>
          </a:p>
          <a:p>
            <a:pPr marL="457200" lvl="1" indent="0">
              <a:buNone/>
            </a:pPr>
            <a:r>
              <a:rPr lang="it-IT" dirty="0"/>
              <a:t>(b) 3-metil-2-butenil asetat (bau sari buah)</a:t>
            </a:r>
            <a:endParaRPr lang="en-US"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202058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0"/>
          <p:cNvSpPr txBox="1">
            <a:spLocks noChangeArrowheads="1"/>
          </p:cNvSpPr>
          <p:nvPr/>
        </p:nvSpPr>
        <p:spPr>
          <a:xfrm>
            <a:off x="1077320" y="381000"/>
            <a:ext cx="80010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b="1" smtClean="0"/>
              <a:t>2.5.3.3. Hidrolisis Berkatalis asam dari Ester</a:t>
            </a:r>
            <a:endParaRPr lang="en-US" sz="3200" b="1"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4" y="1476868"/>
            <a:ext cx="8443913" cy="865187"/>
          </a:xfrm>
          <a:prstGeom prst="rect">
            <a:avLst/>
          </a:prstGeom>
          <a:solidFill>
            <a:schemeClr val="bg1"/>
          </a:solidFill>
          <a:ln>
            <a:noFill/>
          </a:ln>
          <a:effec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34" y="2373586"/>
            <a:ext cx="794669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236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just"/>
            <a:r>
              <a:rPr lang="it-IT" sz="2000" dirty="0">
                <a:latin typeface="Arial" charset="0"/>
              </a:rPr>
              <a:t>Hidrolisis suatu ester dalam basa atau penyabunan (saponifikasi) </a:t>
            </a:r>
          </a:p>
          <a:p>
            <a:pPr algn="just"/>
            <a:r>
              <a:rPr lang="it-IT" sz="2000" dirty="0">
                <a:latin typeface="Arial" charset="0"/>
              </a:rPr>
              <a:t>merupakan suatu reaksi tidak reversibel, sehingga menghasilkan </a:t>
            </a:r>
          </a:p>
          <a:p>
            <a:pPr algn="just"/>
            <a:r>
              <a:rPr lang="it-IT" sz="2000" dirty="0">
                <a:latin typeface="Arial" charset="0"/>
              </a:rPr>
              <a:t>asam karboksilat dan alkohol yang lebih baik dari pada hidrolisis asam. </a:t>
            </a:r>
          </a:p>
        </p:txBody>
      </p:sp>
      <p:sp>
        <p:nvSpPr>
          <p:cNvPr id="4" name="Text Placeholder 3"/>
          <p:cNvSpPr>
            <a:spLocks noGrp="1"/>
          </p:cNvSpPr>
          <p:nvPr>
            <p:ph type="body" sz="quarter" idx="15"/>
          </p:nvPr>
        </p:nvSpPr>
        <p:spPr/>
        <p:txBody>
          <a:bodyPr/>
          <a:lstStyle/>
          <a:p>
            <a:endParaRPr lang="id-ID"/>
          </a:p>
        </p:txBody>
      </p:sp>
      <p:sp>
        <p:nvSpPr>
          <p:cNvPr id="5" name="Rectangle 13"/>
          <p:cNvSpPr txBox="1">
            <a:spLocks noChangeArrowheads="1"/>
          </p:cNvSpPr>
          <p:nvPr/>
        </p:nvSpPr>
        <p:spPr>
          <a:xfrm>
            <a:off x="1295400" y="304800"/>
            <a:ext cx="7696200" cy="1143000"/>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600" b="1" dirty="0" smtClean="0"/>
              <a:t>2.5.3.4 Hidrolisis basa (penyabunan)</a:t>
            </a:r>
            <a:endParaRPr lang="en-US" sz="3600" b="1" dirty="0" smtClean="0"/>
          </a:p>
        </p:txBody>
      </p:sp>
      <p:sp>
        <p:nvSpPr>
          <p:cNvPr id="6" name="Rectangle 15"/>
          <p:cNvSpPr>
            <a:spLocks noChangeArrowheads="1"/>
          </p:cNvSpPr>
          <p:nvPr/>
        </p:nvSpPr>
        <p:spPr bwMode="auto">
          <a:xfrm>
            <a:off x="685800" y="3078956"/>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1" hangingPunct="1"/>
            <a:r>
              <a:rPr lang="it-IT" b="1" dirty="0">
                <a:latin typeface="Arial" charset="0"/>
              </a:rPr>
              <a:t>Penyabunan: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41" y="3453114"/>
            <a:ext cx="70014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0600"/>
            <a:ext cx="4504345" cy="172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7" y="6440089"/>
            <a:ext cx="8776403" cy="484675"/>
          </a:xfrm>
          <a:prstGeom prst="rect">
            <a:avLst/>
          </a:prstGeom>
          <a:solidFill>
            <a:schemeClr val="bg1"/>
          </a:solidFill>
          <a:ln>
            <a:solidFill>
              <a:srgbClr val="FF0000"/>
            </a:solidFill>
          </a:ln>
          <a:effectLst/>
        </p:spPr>
      </p:pic>
    </p:spTree>
    <p:extLst>
      <p:ext uri="{BB962C8B-B14F-4D97-AF65-F5344CB8AC3E}">
        <p14:creationId xmlns:p14="http://schemas.microsoft.com/office/powerpoint/2010/main" val="14511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t-IT" dirty="0"/>
              <a:t>Soal latihan 7.4</a:t>
            </a:r>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16"/>
          <p:cNvSpPr txBox="1">
            <a:spLocks noChangeArrowheads="1"/>
          </p:cNvSpPr>
          <p:nvPr/>
        </p:nvSpPr>
        <p:spPr>
          <a:xfrm>
            <a:off x="465083" y="1676400"/>
            <a:ext cx="7696200" cy="160020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038" indent="-173038" algn="just">
              <a:buFont typeface="Wingdings" pitchFamily="2" charset="2"/>
              <a:buNone/>
            </a:pPr>
            <a:r>
              <a:rPr lang="it-IT" sz="2000" smtClean="0"/>
              <a:t>	</a:t>
            </a:r>
            <a:r>
              <a:rPr lang="it-IT" sz="2400" smtClean="0"/>
              <a:t>Tuliskan reaksi hidrolisis asam dan reaksi hidrolisis basa (penyabunan) senyawa CH</a:t>
            </a:r>
            <a:r>
              <a:rPr lang="it-IT" sz="2400" baseline="-25000" smtClean="0"/>
              <a:t>3</a:t>
            </a:r>
            <a:r>
              <a:rPr lang="it-IT" sz="2400" smtClean="0"/>
              <a:t>COOC</a:t>
            </a:r>
            <a:r>
              <a:rPr lang="it-IT" sz="2400" baseline="-25000" smtClean="0"/>
              <a:t>2</a:t>
            </a:r>
            <a:r>
              <a:rPr lang="it-IT" sz="2400" smtClean="0"/>
              <a:t>H</a:t>
            </a:r>
            <a:r>
              <a:rPr lang="it-IT" sz="2400" baseline="-25000" smtClean="0"/>
              <a:t>5</a:t>
            </a:r>
            <a:r>
              <a:rPr lang="it-IT" sz="2400" smtClean="0"/>
              <a:t>. </a:t>
            </a:r>
            <a:endParaRPr lang="en-US" sz="2400" dirty="0" smtClean="0"/>
          </a:p>
        </p:txBody>
      </p:sp>
    </p:spTree>
    <p:extLst>
      <p:ext uri="{BB962C8B-B14F-4D97-AF65-F5344CB8AC3E}">
        <p14:creationId xmlns:p14="http://schemas.microsoft.com/office/powerpoint/2010/main" val="2400972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t-IT" dirty="0"/>
              <a:t>2.5.4 Amida</a:t>
            </a:r>
            <a:endParaRPr lang="id-ID" dirty="0"/>
          </a:p>
        </p:txBody>
      </p:sp>
      <p:sp>
        <p:nvSpPr>
          <p:cNvPr id="3" name="Text Placeholder 2"/>
          <p:cNvSpPr>
            <a:spLocks noGrp="1"/>
          </p:cNvSpPr>
          <p:nvPr>
            <p:ph type="body" sz="quarter" idx="11"/>
          </p:nvPr>
        </p:nvSpPr>
        <p:spPr/>
        <p:txBody>
          <a:bodyPr/>
          <a:lstStyle/>
          <a:p>
            <a:r>
              <a:rPr lang="it-IT" sz="2800" dirty="0"/>
              <a:t>Suatu amida adalah suatu senyawa yang mempunyai suatu nitrogen trivalen terikat pada gugus karbonil. Suatu amida diberi nama dari nama asam karboksilat induknya, dengan mengubah imbuhan asam...-oat (atau –at) menjadi –amida.</a:t>
            </a:r>
            <a:endParaRPr lang="en-US" sz="2800" dirty="0"/>
          </a:p>
          <a:p>
            <a:endParaRPr lang="id-ID" dirty="0"/>
          </a:p>
        </p:txBody>
      </p:sp>
      <p:sp>
        <p:nvSpPr>
          <p:cNvPr id="4" name="Text Placeholder 3"/>
          <p:cNvSpPr>
            <a:spLocks noGrp="1"/>
          </p:cNvSpPr>
          <p:nvPr>
            <p:ph type="body" sz="quarter" idx="15"/>
          </p:nvPr>
        </p:nvSpPr>
        <p:spPr/>
        <p:txBody>
          <a:bodyPr/>
          <a:lstStyle/>
          <a:p>
            <a:endParaRPr lang="id-ID"/>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52" y="4380192"/>
            <a:ext cx="1905000" cy="95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46" y="4332894"/>
            <a:ext cx="2795090" cy="10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1" y="5387413"/>
            <a:ext cx="9224786" cy="1291431"/>
          </a:xfrm>
          <a:prstGeom prst="rect">
            <a:avLst/>
          </a:prstGeom>
          <a:solidFill>
            <a:schemeClr val="bg1"/>
          </a:solidFill>
          <a:ln>
            <a:noFill/>
          </a:ln>
          <a:effectLst/>
        </p:spPr>
      </p:pic>
    </p:spTree>
    <p:extLst>
      <p:ext uri="{BB962C8B-B14F-4D97-AF65-F5344CB8AC3E}">
        <p14:creationId xmlns:p14="http://schemas.microsoft.com/office/powerpoint/2010/main" val="1561407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pPr algn="just"/>
            <a:r>
              <a:rPr lang="sv-SE" dirty="0">
                <a:latin typeface="Arial" charset="0"/>
                <a:cs typeface="Times New Roman" pitchFamily="18" charset="0"/>
              </a:rPr>
              <a:t>Dalam larutan asam: </a:t>
            </a:r>
            <a:endParaRPr lang="sv-SE" dirty="0">
              <a:latin typeface="Arial" charset="0"/>
            </a:endParaRPr>
          </a:p>
        </p:txBody>
      </p:sp>
      <p:sp>
        <p:nvSpPr>
          <p:cNvPr id="4" name="Text Placeholder 3"/>
          <p:cNvSpPr>
            <a:spLocks noGrp="1"/>
          </p:cNvSpPr>
          <p:nvPr>
            <p:ph type="body" sz="quarter" idx="15"/>
          </p:nvPr>
        </p:nvSpPr>
        <p:spPr/>
        <p:txBody>
          <a:bodyPr/>
          <a:lstStyle/>
          <a:p>
            <a:endParaRPr lang="id-ID"/>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72665"/>
            <a:ext cx="8686800" cy="115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99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t-IT" dirty="0"/>
              <a:t>2.5.5 Nitril</a:t>
            </a:r>
            <a:endParaRPr lang="id-ID" dirty="0"/>
          </a:p>
        </p:txBody>
      </p:sp>
      <p:sp>
        <p:nvSpPr>
          <p:cNvPr id="3" name="Text Placeholder 2"/>
          <p:cNvSpPr>
            <a:spLocks noGrp="1"/>
          </p:cNvSpPr>
          <p:nvPr>
            <p:ph type="body" sz="quarter" idx="11"/>
          </p:nvPr>
        </p:nvSpPr>
        <p:spPr/>
        <p:txBody>
          <a:bodyPr>
            <a:normAutofit fontScale="92500" lnSpcReduction="20000"/>
          </a:bodyPr>
          <a:lstStyle/>
          <a:p>
            <a:pPr marL="457200" indent="-457200" algn="just">
              <a:buFont typeface="Wingdings" pitchFamily="2" charset="2"/>
              <a:buChar char="ü"/>
              <a:tabLst>
                <a:tab pos="457200" algn="l"/>
              </a:tabLst>
            </a:pPr>
            <a:r>
              <a:rPr lang="it-IT" dirty="0"/>
              <a:t> Nitril adalah senyawa yang mengandung CN, kadang-kadang juga disebut senyawa siano atau sianida. </a:t>
            </a:r>
          </a:p>
          <a:p>
            <a:pPr marL="457200" indent="-457200" algn="just">
              <a:buFont typeface="Wingdings" pitchFamily="2" charset="2"/>
              <a:buChar char="ü"/>
              <a:tabLst>
                <a:tab pos="457200" algn="l"/>
              </a:tabLst>
            </a:pPr>
            <a:r>
              <a:rPr lang="it-IT" dirty="0"/>
              <a:t>Dalam sistem IUPAC, banyaknya atom karbon, termasuk dalam gugus, merupakan nama induk alkananya dan diberi akhiran –nitril. </a:t>
            </a:r>
          </a:p>
          <a:p>
            <a:pPr marL="457200" indent="-457200" algn="just">
              <a:buFont typeface="Wingdings" pitchFamily="2" charset="2"/>
              <a:buChar char="ü"/>
              <a:tabLst>
                <a:tab pos="457200" algn="l"/>
              </a:tabLst>
            </a:pPr>
            <a:r>
              <a:rPr lang="it-IT" dirty="0"/>
              <a:t>Untuk nama trivial, sesuai nama asam karboksilatnya dengan menggantikan imbuhan asam..-oat menjadi akhiran –nitril atau –onitril</a:t>
            </a:r>
            <a:r>
              <a:rPr lang="it-IT" b="1" dirty="0"/>
              <a:t>.</a:t>
            </a:r>
            <a:endParaRPr lang="en-US" b="1"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2448452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4" name="Text Placeholder 3"/>
          <p:cNvSpPr>
            <a:spLocks noGrp="1"/>
          </p:cNvSpPr>
          <p:nvPr>
            <p:ph type="body" sz="quarter" idx="15"/>
          </p:nvPr>
        </p:nvSpPr>
        <p:spPr/>
        <p:txBody>
          <a:bodyPr/>
          <a:lstStyle/>
          <a:p>
            <a:endParaRPr lang="id-ID"/>
          </a:p>
        </p:txBody>
      </p:sp>
      <p:grpSp>
        <p:nvGrpSpPr>
          <p:cNvPr id="5" name="Group 116"/>
          <p:cNvGrpSpPr>
            <a:grpSpLocks/>
          </p:cNvGrpSpPr>
          <p:nvPr/>
        </p:nvGrpSpPr>
        <p:grpSpPr bwMode="auto">
          <a:xfrm>
            <a:off x="1905000" y="1981200"/>
            <a:ext cx="3733800" cy="685800"/>
            <a:chOff x="1676400" y="3657600"/>
            <a:chExt cx="2762250" cy="40005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733800"/>
              <a:ext cx="6000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657600"/>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60531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2" y="3962400"/>
            <a:ext cx="78882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69" y="4668672"/>
            <a:ext cx="8223456" cy="148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5433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endParaRPr lang="id-ID"/>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1757564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a:t>3.1 Rangkuman</a:t>
            </a:r>
          </a:p>
        </p:txBody>
      </p:sp>
      <p:sp>
        <p:nvSpPr>
          <p:cNvPr id="3" name="Text Placeholder 2"/>
          <p:cNvSpPr>
            <a:spLocks noGrp="1"/>
          </p:cNvSpPr>
          <p:nvPr>
            <p:ph type="body" sz="quarter" idx="11"/>
          </p:nvPr>
        </p:nvSpPr>
        <p:spPr>
          <a:xfrm>
            <a:off x="609600" y="1524000"/>
            <a:ext cx="8077200" cy="4876800"/>
          </a:xfrm>
        </p:spPr>
        <p:txBody>
          <a:bodyPr>
            <a:normAutofit fontScale="92500" lnSpcReduction="10000"/>
          </a:bodyPr>
          <a:lstStyle/>
          <a:p>
            <a:pPr marL="457200" indent="-457200" algn="just">
              <a:lnSpc>
                <a:spcPct val="90000"/>
              </a:lnSpc>
              <a:buFont typeface="Wingdings" pitchFamily="2" charset="2"/>
              <a:buChar char="Ø"/>
            </a:pPr>
            <a:r>
              <a:rPr lang="id-ID" sz="3300" dirty="0"/>
              <a:t>Reaktivitas alkena dan alkuna disebabkan oleh lemahnya ikatan pi. Reaksi khas alkena adalah reaksi adisi, tiga reaksi yang lazim adalah adisi hidrogen menghasilkan alkana,  adisi hidrogen halida (HX) menghasilkan alkil halida dan adisi dengan klor menghasilakn 1,2-dihaloalkana. </a:t>
            </a:r>
          </a:p>
          <a:p>
            <a:pPr marL="457200" indent="-457200" algn="just">
              <a:lnSpc>
                <a:spcPct val="90000"/>
              </a:lnSpc>
              <a:buFont typeface="Wingdings" pitchFamily="2" charset="2"/>
              <a:buChar char="Ø"/>
            </a:pPr>
            <a:r>
              <a:rPr lang="id-ID" sz="3300" dirty="0"/>
              <a:t>Adisi HX pada alkena tidak simetris  mengikuti aturan Markonnikov: H</a:t>
            </a:r>
            <a:r>
              <a:rPr lang="id-ID" sz="3300" baseline="30000" dirty="0"/>
              <a:t>+</a:t>
            </a:r>
            <a:r>
              <a:rPr lang="id-ID" sz="3300" dirty="0"/>
              <a:t> </a:t>
            </a:r>
            <a:r>
              <a:rPr lang="id-ID" sz="3300" dirty="0" smtClean="0"/>
              <a:t>mengadisi </a:t>
            </a:r>
            <a:r>
              <a:rPr lang="id-ID" sz="3300" dirty="0"/>
              <a:t>karbon yang telah memiliki H banyak.</a:t>
            </a:r>
          </a:p>
          <a:p>
            <a:pPr marL="457200" indent="-457200" algn="just">
              <a:lnSpc>
                <a:spcPct val="90000"/>
              </a:lnSpc>
              <a:buFont typeface="Wingdings" pitchFamily="2" charset="2"/>
              <a:buChar char="Ø"/>
            </a:pPr>
            <a:r>
              <a:rPr lang="id-ID" sz="3300" dirty="0"/>
              <a:t>H</a:t>
            </a:r>
            <a:r>
              <a:rPr lang="id-ID" sz="3300" baseline="-25000" dirty="0"/>
              <a:t>2</a:t>
            </a:r>
            <a:r>
              <a:rPr lang="id-ID" sz="3300" dirty="0"/>
              <a:t>SO</a:t>
            </a:r>
            <a:r>
              <a:rPr lang="id-ID" sz="3300" baseline="-25000" dirty="0"/>
              <a:t>4</a:t>
            </a:r>
            <a:r>
              <a:rPr lang="id-ID" sz="3300" dirty="0"/>
              <a:t> mengadisi alkena menghasilkan alkil hidrogen sulfat, H</a:t>
            </a:r>
            <a:r>
              <a:rPr lang="id-ID" sz="3300" baseline="-25000" dirty="0"/>
              <a:t>2</a:t>
            </a:r>
            <a:r>
              <a:rPr lang="id-ID" sz="3300" dirty="0"/>
              <a:t>O dengan katalis asam mengadisi alkena menghasilkan alkohol. </a:t>
            </a:r>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3367150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id-ID"/>
          </a:p>
        </p:txBody>
      </p:sp>
      <p:sp>
        <p:nvSpPr>
          <p:cNvPr id="6" name="Rectangle 2"/>
          <p:cNvSpPr txBox="1">
            <a:spLocks noChangeArrowheads="1"/>
          </p:cNvSpPr>
          <p:nvPr/>
        </p:nvSpPr>
        <p:spPr>
          <a:xfrm>
            <a:off x="1143001" y="277813"/>
            <a:ext cx="8229600" cy="1139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t>Tujuan</a:t>
            </a:r>
            <a:r>
              <a:rPr lang="en-US" dirty="0" smtClean="0"/>
              <a:t> </a:t>
            </a:r>
            <a:r>
              <a:rPr lang="en-US" dirty="0" err="1" smtClean="0"/>
              <a:t>Instruksional</a:t>
            </a:r>
            <a:r>
              <a:rPr lang="en-US" dirty="0" smtClean="0"/>
              <a:t> </a:t>
            </a:r>
            <a:r>
              <a:rPr lang="en-US" dirty="0" err="1" smtClean="0"/>
              <a:t>Khusus</a:t>
            </a:r>
            <a:r>
              <a:rPr lang="en-US" dirty="0" smtClean="0"/>
              <a:t> (TIK)</a:t>
            </a:r>
          </a:p>
        </p:txBody>
      </p:sp>
      <p:sp>
        <p:nvSpPr>
          <p:cNvPr id="7" name="Rectangle 3"/>
          <p:cNvSpPr>
            <a:spLocks noGrp="1" noChangeArrowheads="1"/>
          </p:cNvSpPr>
          <p:nvPr>
            <p:ph type="body" idx="4294967295"/>
          </p:nvPr>
        </p:nvSpPr>
        <p:spPr>
          <a:xfrm>
            <a:off x="457200" y="1600200"/>
            <a:ext cx="8229600" cy="4530725"/>
          </a:xfrm>
          <a:prstGeom prst="rect">
            <a:avLst/>
          </a:prstGeom>
        </p:spPr>
        <p:txBody>
          <a:bodyPr/>
          <a:lstStyle/>
          <a:p>
            <a:pPr eaLnBrk="1" hangingPunct="1">
              <a:buFont typeface="Wingdings" pitchFamily="2" charset="2"/>
              <a:buNone/>
            </a:pPr>
            <a:r>
              <a:rPr lang="nb-NO" dirty="0" smtClean="0"/>
              <a:t>	Setelah mempelajari bab VII ini, mahasiswa mampu menjelaskan tentang pemberian nama, sifat  fisika, sifat  kimia, reaksi pembuatan dan perubahan aldehida, keton, asam karboksilat dan turunannya </a:t>
            </a:r>
            <a:endParaRPr lang="en-US" dirty="0" smtClean="0"/>
          </a:p>
        </p:txBody>
      </p:sp>
    </p:spTree>
    <p:extLst>
      <p:ext uri="{BB962C8B-B14F-4D97-AF65-F5344CB8AC3E}">
        <p14:creationId xmlns:p14="http://schemas.microsoft.com/office/powerpoint/2010/main" val="2253007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it-IT" b="1" dirty="0"/>
              <a:t>Aldehida </a:t>
            </a:r>
            <a:endParaRPr lang="id-ID" b="1" dirty="0" smtClean="0"/>
          </a:p>
          <a:p>
            <a:r>
              <a:rPr lang="it-IT" b="1" dirty="0" smtClean="0">
                <a:solidFill>
                  <a:srgbClr val="C00000"/>
                </a:solidFill>
              </a:rPr>
              <a:t>Nama </a:t>
            </a:r>
            <a:r>
              <a:rPr lang="it-IT" b="1" dirty="0">
                <a:solidFill>
                  <a:srgbClr val="C00000"/>
                </a:solidFill>
              </a:rPr>
              <a:t>aldehida</a:t>
            </a:r>
            <a:r>
              <a:rPr lang="it-IT" dirty="0"/>
              <a:t> diturunkan dari nama alkana induknya dengan mengubah huruf akhir </a:t>
            </a:r>
            <a:r>
              <a:rPr lang="it-IT" dirty="0">
                <a:solidFill>
                  <a:srgbClr val="C00000"/>
                </a:solidFill>
              </a:rPr>
              <a:t>–a </a:t>
            </a:r>
            <a:r>
              <a:rPr lang="it-IT" dirty="0"/>
              <a:t>menjadi </a:t>
            </a:r>
            <a:r>
              <a:rPr lang="it-IT" b="1" dirty="0">
                <a:solidFill>
                  <a:srgbClr val="C00000"/>
                </a:solidFill>
              </a:rPr>
              <a:t>–al.</a:t>
            </a:r>
            <a:r>
              <a:rPr lang="en-US" b="1" dirty="0">
                <a:solidFill>
                  <a:srgbClr val="C00000"/>
                </a:solidFill>
              </a:rPr>
              <a:t> </a:t>
            </a:r>
          </a:p>
          <a:p>
            <a:endParaRPr lang="id-ID" dirty="0"/>
          </a:p>
        </p:txBody>
      </p:sp>
      <p:sp>
        <p:nvSpPr>
          <p:cNvPr id="4" name="Text Placeholder 3"/>
          <p:cNvSpPr>
            <a:spLocks noGrp="1"/>
          </p:cNvSpPr>
          <p:nvPr>
            <p:ph type="body" sz="quarter" idx="15"/>
          </p:nvPr>
        </p:nvSpPr>
        <p:spPr/>
        <p:txBody>
          <a:bodyPr/>
          <a:lstStyle/>
          <a:p>
            <a:endParaRPr lang="id-ID"/>
          </a:p>
        </p:txBody>
      </p:sp>
      <p:sp>
        <p:nvSpPr>
          <p:cNvPr id="5" name="Rectangle 2"/>
          <p:cNvSpPr txBox="1">
            <a:spLocks noChangeArrowheads="1"/>
          </p:cNvSpPr>
          <p:nvPr/>
        </p:nvSpPr>
        <p:spPr>
          <a:xfrm>
            <a:off x="1752600" y="246344"/>
            <a:ext cx="8229600" cy="11398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800" b="1" smtClean="0"/>
              <a:t>2.1 Tata Nama </a:t>
            </a:r>
            <a:br>
              <a:rPr lang="it-IT" sz="2800" b="1" smtClean="0"/>
            </a:br>
            <a:r>
              <a:rPr lang="it-IT" sz="2800" b="1" smtClean="0"/>
              <a:t>2.1.1 Sistem IUPAC</a:t>
            </a:r>
            <a:endParaRPr lang="en-US" sz="2800" b="1" dirty="0"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86200"/>
            <a:ext cx="1676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962400"/>
            <a:ext cx="228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810000"/>
            <a:ext cx="29702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d-ID" b="1" dirty="0" smtClean="0"/>
              <a:t>Keton</a:t>
            </a:r>
            <a:r>
              <a:rPr lang="it-IT" b="1" dirty="0" smtClean="0"/>
              <a:t> </a:t>
            </a:r>
            <a:endParaRPr lang="id-ID" b="1" dirty="0"/>
          </a:p>
          <a:p>
            <a:r>
              <a:rPr lang="id-ID" b="1" dirty="0" smtClean="0">
                <a:solidFill>
                  <a:srgbClr val="0070C0"/>
                </a:solidFill>
              </a:rPr>
              <a:t>Nama </a:t>
            </a:r>
            <a:r>
              <a:rPr lang="it-IT" b="1" dirty="0" smtClean="0">
                <a:solidFill>
                  <a:srgbClr val="0070C0"/>
                </a:solidFill>
              </a:rPr>
              <a:t>Keton</a:t>
            </a:r>
            <a:r>
              <a:rPr lang="it-IT" dirty="0" smtClean="0"/>
              <a:t> </a:t>
            </a:r>
            <a:r>
              <a:rPr lang="it-IT" dirty="0"/>
              <a:t>diberi nama IUPAC dengan mengubah huruf akhir </a:t>
            </a:r>
            <a:r>
              <a:rPr lang="it-IT" dirty="0">
                <a:solidFill>
                  <a:srgbClr val="0070C0"/>
                </a:solidFill>
              </a:rPr>
              <a:t>–a </a:t>
            </a:r>
            <a:r>
              <a:rPr lang="it-IT" dirty="0"/>
              <a:t>menjadi </a:t>
            </a:r>
            <a:r>
              <a:rPr lang="it-IT" dirty="0">
                <a:solidFill>
                  <a:srgbClr val="0070C0"/>
                </a:solidFill>
              </a:rPr>
              <a:t>–on.</a:t>
            </a:r>
            <a:endParaRPr lang="en-US" dirty="0">
              <a:solidFill>
                <a:srgbClr val="0070C0"/>
              </a:solidFill>
            </a:endParaRPr>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05660"/>
            <a:ext cx="3017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94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b="1" dirty="0"/>
              <a:t>Asam Karboksilat</a:t>
            </a:r>
          </a:p>
          <a:p>
            <a:r>
              <a:rPr lang="it-IT" dirty="0" smtClean="0"/>
              <a:t>Nama </a:t>
            </a:r>
            <a:r>
              <a:rPr lang="it-IT" dirty="0"/>
              <a:t>IUPAC suatu </a:t>
            </a:r>
            <a:r>
              <a:rPr lang="it-IT" b="1" dirty="0">
                <a:solidFill>
                  <a:schemeClr val="accent6">
                    <a:lumMod val="50000"/>
                  </a:schemeClr>
                </a:solidFill>
              </a:rPr>
              <a:t>asam karboksilat </a:t>
            </a:r>
            <a:r>
              <a:rPr lang="it-IT" dirty="0"/>
              <a:t>alifatik adalah nama alkana induknya dengan huruf akhir </a:t>
            </a:r>
            <a:r>
              <a:rPr lang="it-IT" dirty="0">
                <a:solidFill>
                  <a:schemeClr val="accent6">
                    <a:lumMod val="50000"/>
                  </a:schemeClr>
                </a:solidFill>
              </a:rPr>
              <a:t>–a</a:t>
            </a:r>
            <a:r>
              <a:rPr lang="it-IT" dirty="0"/>
              <a:t> diubah menjadi </a:t>
            </a:r>
            <a:r>
              <a:rPr lang="it-IT" dirty="0">
                <a:solidFill>
                  <a:schemeClr val="accent6">
                    <a:lumMod val="50000"/>
                  </a:schemeClr>
                </a:solidFill>
              </a:rPr>
              <a:t>–oat </a:t>
            </a:r>
            <a:r>
              <a:rPr lang="it-IT" dirty="0"/>
              <a:t>dengan imbuhan asam (bhs. Inggris </a:t>
            </a:r>
            <a:r>
              <a:rPr lang="it-IT" i="1" dirty="0"/>
              <a:t>–e</a:t>
            </a:r>
            <a:r>
              <a:rPr lang="it-IT" dirty="0"/>
              <a:t> menjadi </a:t>
            </a:r>
            <a:r>
              <a:rPr lang="it-IT" i="1" dirty="0"/>
              <a:t>–oic acid</a:t>
            </a:r>
            <a:r>
              <a:rPr lang="it-IT" dirty="0"/>
              <a:t>).</a:t>
            </a:r>
            <a:r>
              <a:rPr lang="en-US" dirty="0"/>
              <a:t> </a:t>
            </a:r>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72000"/>
            <a:ext cx="2667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0"/>
            <a:ext cx="37655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b="1" dirty="0"/>
              <a:t>Aldehida</a:t>
            </a:r>
          </a:p>
          <a:p>
            <a:r>
              <a:rPr lang="it-IT" dirty="0" smtClean="0"/>
              <a:t>Aldehida </a:t>
            </a:r>
            <a:r>
              <a:rPr lang="it-IT" dirty="0"/>
              <a:t>diberi nama menurut nama asam karboksilat induknya, dengan mengubah asam –oat atau asam –at menjadi akhiran aldehida. </a:t>
            </a:r>
            <a:endParaRPr lang="en-US" dirty="0"/>
          </a:p>
          <a:p>
            <a:endParaRPr lang="id-ID" dirty="0"/>
          </a:p>
        </p:txBody>
      </p:sp>
      <p:sp>
        <p:nvSpPr>
          <p:cNvPr id="4" name="Text Placeholder 3"/>
          <p:cNvSpPr>
            <a:spLocks noGrp="1"/>
          </p:cNvSpPr>
          <p:nvPr>
            <p:ph type="body" sz="quarter" idx="15"/>
          </p:nvPr>
        </p:nvSpPr>
        <p:spPr/>
        <p:txBody>
          <a:bodyPr/>
          <a:lstStyle/>
          <a:p>
            <a:endParaRPr lang="id-ID"/>
          </a:p>
        </p:txBody>
      </p:sp>
    </p:spTree>
    <p:extLst>
      <p:ext uri="{BB962C8B-B14F-4D97-AF65-F5344CB8AC3E}">
        <p14:creationId xmlns:p14="http://schemas.microsoft.com/office/powerpoint/2010/main" val="2114185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endParaRPr lang="id-ID"/>
          </a:p>
        </p:txBody>
      </p:sp>
      <p:sp>
        <p:nvSpPr>
          <p:cNvPr id="3" name="Text Placeholder 2"/>
          <p:cNvSpPr>
            <a:spLocks noGrp="1"/>
          </p:cNvSpPr>
          <p:nvPr>
            <p:ph type="body" sz="quarter" idx="11"/>
          </p:nvPr>
        </p:nvSpPr>
        <p:spPr/>
        <p:txBody>
          <a:bodyPr/>
          <a:lstStyle/>
          <a:p>
            <a:r>
              <a:rPr lang="it-IT" dirty="0"/>
              <a:t>Tabel 7.2</a:t>
            </a:r>
            <a:r>
              <a:rPr lang="it-IT" b="1" dirty="0"/>
              <a:t> </a:t>
            </a:r>
            <a:r>
              <a:rPr lang="it-IT" dirty="0"/>
              <a:t>Nama Trivial beberapa Asam Karboksilat dan Aldehida</a:t>
            </a:r>
          </a:p>
          <a:p>
            <a:endParaRPr lang="id-ID" dirty="0"/>
          </a:p>
        </p:txBody>
      </p:sp>
      <p:sp>
        <p:nvSpPr>
          <p:cNvPr id="4" name="Text Placeholder 3"/>
          <p:cNvSpPr>
            <a:spLocks noGrp="1"/>
          </p:cNvSpPr>
          <p:nvPr>
            <p:ph type="body" sz="quarter" idx="15"/>
          </p:nvPr>
        </p:nvSpPr>
        <p:spPr/>
        <p:txBody>
          <a:bodyPr/>
          <a:lstStyle/>
          <a:p>
            <a:endParaRPr lang="id-ID"/>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493963"/>
            <a:ext cx="76962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0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1295</TotalTime>
  <Words>907</Words>
  <Application>Microsoft Office PowerPoint</Application>
  <PresentationFormat>On-screen Show (4:3)</PresentationFormat>
  <Paragraphs>93</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dc:creator>
  <cp:lastModifiedBy>Dell</cp:lastModifiedBy>
  <cp:revision>335</cp:revision>
  <dcterms:created xsi:type="dcterms:W3CDTF">2014-03-03T02:33:16Z</dcterms:created>
  <dcterms:modified xsi:type="dcterms:W3CDTF">2017-05-09T20:18:27Z</dcterms:modified>
</cp:coreProperties>
</file>