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1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3" autoAdjust="0"/>
    <p:restoredTop sz="94757" autoAdjust="0"/>
  </p:normalViewPr>
  <p:slideViewPr>
    <p:cSldViewPr snapToGrid="0">
      <p:cViewPr varScale="1">
        <p:scale>
          <a:sx n="88" d="100"/>
          <a:sy n="88" d="100"/>
        </p:scale>
        <p:origin x="269" y="7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1277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6532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495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50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96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623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19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308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84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86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269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053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8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8/19/2018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8/19/2018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8/19/2018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8/19/2018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BAF629-ECA2-4CF3-B790-9D9BDED98269}" type="datetime1">
              <a:rPr lang="en-US" smtClean="0"/>
              <a:pPr/>
              <a:t>8/19/2018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1" y="4057650"/>
            <a:ext cx="9715500" cy="1234976"/>
          </a:xfrm>
        </p:spPr>
        <p:txBody>
          <a:bodyPr>
            <a:normAutofit/>
          </a:bodyPr>
          <a:lstStyle/>
          <a:p>
            <a:r>
              <a:rPr lang="en-US" sz="6000" dirty="0" smtClean="0"/>
              <a:t>Individuals in group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1" y="5432564"/>
            <a:ext cx="9715500" cy="785356"/>
          </a:xfrm>
        </p:spPr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UPN “Veteran” Yogyakarta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53242" y="181246"/>
            <a:ext cx="10972800" cy="12366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Group influences on individuals’ </a:t>
            </a:r>
            <a:r>
              <a:rPr lang="en-US" dirty="0" err="1" smtClean="0"/>
              <a:t>behaviour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3242" y="1417863"/>
            <a:ext cx="10972800" cy="4582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Group </a:t>
            </a:r>
            <a:r>
              <a:rPr lang="en-US" dirty="0" err="1" smtClean="0"/>
              <a:t>Santion</a:t>
            </a:r>
            <a:r>
              <a:rPr lang="en-US" dirty="0" smtClean="0"/>
              <a:t> a </a:t>
            </a:r>
            <a:r>
              <a:rPr lang="en-US" dirty="0" err="1" smtClean="0"/>
              <a:t>pusnishment</a:t>
            </a:r>
            <a:r>
              <a:rPr lang="en-US" dirty="0" smtClean="0"/>
              <a:t> or a reward given by members to others in the group in the process of enforcing groups norms.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076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53242" y="181246"/>
            <a:ext cx="10972800" cy="12366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Group influences on individuals’ </a:t>
            </a:r>
            <a:r>
              <a:rPr lang="en-US" dirty="0" err="1" smtClean="0"/>
              <a:t>behaviour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3242" y="1417863"/>
            <a:ext cx="10972800" cy="4582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Group </a:t>
            </a:r>
            <a:r>
              <a:rPr lang="en-US" dirty="0" err="1" smtClean="0"/>
              <a:t>Santion</a:t>
            </a:r>
            <a:r>
              <a:rPr lang="en-US" dirty="0" smtClean="0"/>
              <a:t> a </a:t>
            </a:r>
            <a:r>
              <a:rPr lang="en-US" dirty="0" err="1" smtClean="0"/>
              <a:t>pusnishment</a:t>
            </a:r>
            <a:r>
              <a:rPr lang="en-US" dirty="0" smtClean="0"/>
              <a:t> or a reward given by members to others in the group in the process of enforcing groups norms.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242" y="181245"/>
            <a:ext cx="10972800" cy="6486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537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53242" y="181246"/>
            <a:ext cx="10972800" cy="12366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Group influences on individuals’ </a:t>
            </a:r>
            <a:r>
              <a:rPr lang="en-US" dirty="0" err="1" smtClean="0"/>
              <a:t>behaviour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3242" y="1417863"/>
            <a:ext cx="10972800" cy="4582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Conformity a change in an individual’s beliefs or behavior in response to real or imagined group pressure</a:t>
            </a:r>
          </a:p>
          <a:p>
            <a:pPr algn="just"/>
            <a:r>
              <a:rPr lang="en-US" dirty="0" smtClean="0"/>
              <a:t>Obedience a situation in which an individual changes their behavior in responses to direct command from another.</a:t>
            </a:r>
          </a:p>
          <a:p>
            <a:pPr algn="just"/>
            <a:r>
              <a:rPr lang="en-US" dirty="0" smtClean="0"/>
              <a:t>Group cohesion the number and strength attitudes between individual group members</a:t>
            </a:r>
          </a:p>
          <a:p>
            <a:pPr algn="just"/>
            <a:r>
              <a:rPr lang="en-US" dirty="0" smtClean="0"/>
              <a:t>Group socialization the process whereby members learn the values, symbols, and expected </a:t>
            </a:r>
            <a:r>
              <a:rPr lang="en-US" dirty="0" err="1" smtClean="0"/>
              <a:t>behaviours</a:t>
            </a:r>
            <a:r>
              <a:rPr lang="en-US" dirty="0" smtClean="0"/>
              <a:t> of the group to which they belong.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994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53242" y="181246"/>
            <a:ext cx="10972800" cy="12366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Group influences on individuals’ </a:t>
            </a:r>
            <a:r>
              <a:rPr lang="en-US" dirty="0" err="1" smtClean="0"/>
              <a:t>behaviour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3242" y="1417863"/>
            <a:ext cx="10972800" cy="4582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Conformity a change in an individual’s beliefs or behavior in response to real or imagined group pressure</a:t>
            </a:r>
          </a:p>
          <a:p>
            <a:pPr algn="just"/>
            <a:r>
              <a:rPr lang="en-US" dirty="0" smtClean="0"/>
              <a:t>Obedience a situation in which an individual changes their behavior in responses to direct command from another.</a:t>
            </a:r>
          </a:p>
          <a:p>
            <a:pPr algn="just"/>
            <a:r>
              <a:rPr lang="en-US" dirty="0" smtClean="0"/>
              <a:t>Group cohesion the number and strength attitudes between individual group members</a:t>
            </a:r>
          </a:p>
          <a:p>
            <a:pPr algn="just"/>
            <a:r>
              <a:rPr lang="en-US" dirty="0" smtClean="0"/>
              <a:t>Group socialization the process whereby members learn the values, symbols, and expected </a:t>
            </a:r>
            <a:r>
              <a:rPr lang="en-US" dirty="0" err="1" smtClean="0"/>
              <a:t>behaviours</a:t>
            </a:r>
            <a:r>
              <a:rPr lang="en-US" dirty="0" smtClean="0"/>
              <a:t> of the group to which they belong.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242" y="823912"/>
            <a:ext cx="10972799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30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53242" y="181246"/>
            <a:ext cx="10972800" cy="12366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Deindividuation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3242" y="1417863"/>
            <a:ext cx="10972800" cy="4582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Deindividuation an increase state of anonymity that loosens normal constraints on </a:t>
            </a:r>
            <a:r>
              <a:rPr lang="en-US" dirty="0" err="1" smtClean="0"/>
              <a:t>individual’’s</a:t>
            </a:r>
            <a:r>
              <a:rPr lang="en-US" dirty="0" smtClean="0"/>
              <a:t> behavior, reducing their sense of responsibility, and leading to an increase in impulsive and antisocial acts.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50" y="2381250"/>
            <a:ext cx="11149792" cy="4148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219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53242" y="181246"/>
            <a:ext cx="10972800" cy="12366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Individual influences on group attitudes and </a:t>
            </a:r>
            <a:r>
              <a:rPr lang="en-US" dirty="0" err="1" smtClean="0"/>
              <a:t>behaviour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3242" y="1417863"/>
            <a:ext cx="10972800" cy="4582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Compliance a majority’s influence over a minority</a:t>
            </a:r>
          </a:p>
          <a:p>
            <a:pPr algn="just"/>
            <a:r>
              <a:rPr lang="en-US" dirty="0" smtClean="0"/>
              <a:t>Conversion a minority’s influence over </a:t>
            </a:r>
            <a:r>
              <a:rPr lang="en-US" smtClean="0"/>
              <a:t>a majority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07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295400" y="1981201"/>
            <a:ext cx="9601200" cy="3809999"/>
          </a:xfrm>
        </p:spPr>
        <p:txBody>
          <a:bodyPr/>
          <a:lstStyle/>
          <a:p>
            <a:r>
              <a:rPr lang="en-US" dirty="0" err="1" smtClean="0"/>
              <a:t>Huczynski</a:t>
            </a:r>
            <a:r>
              <a:rPr lang="en-US" dirty="0" smtClean="0"/>
              <a:t>, Buchanan, 2013 , </a:t>
            </a:r>
            <a:r>
              <a:rPr lang="en-US" i="1" dirty="0" smtClean="0"/>
              <a:t>Organizational </a:t>
            </a:r>
            <a:r>
              <a:rPr lang="en-US" i="1" dirty="0" err="1" smtClean="0"/>
              <a:t>Behaviour</a:t>
            </a:r>
            <a:r>
              <a:rPr lang="en-US" i="1" dirty="0" smtClean="0"/>
              <a:t>, </a:t>
            </a:r>
            <a:r>
              <a:rPr lang="en-US" dirty="0" smtClean="0"/>
              <a:t>Pearson</a:t>
            </a:r>
          </a:p>
          <a:p>
            <a:r>
              <a:rPr lang="en-US" dirty="0" err="1" smtClean="0"/>
              <a:t>Umam</a:t>
            </a:r>
            <a:r>
              <a:rPr lang="en-US" dirty="0" smtClean="0"/>
              <a:t>, </a:t>
            </a:r>
            <a:r>
              <a:rPr lang="en-US" dirty="0" err="1" smtClean="0"/>
              <a:t>Khaerul</a:t>
            </a:r>
            <a:r>
              <a:rPr lang="en-US" dirty="0" smtClean="0"/>
              <a:t>, 2012, </a:t>
            </a:r>
            <a:r>
              <a:rPr lang="en-US" i="1" dirty="0" err="1" smtClean="0"/>
              <a:t>Manajemen</a:t>
            </a:r>
            <a:r>
              <a:rPr lang="en-US" i="1" dirty="0" smtClean="0"/>
              <a:t> </a:t>
            </a:r>
            <a:r>
              <a:rPr lang="en-US" i="1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Wardiah</a:t>
            </a:r>
            <a:r>
              <a:rPr lang="en-US" dirty="0" smtClean="0"/>
              <a:t>, Mia </a:t>
            </a:r>
            <a:r>
              <a:rPr lang="en-US" dirty="0" err="1" smtClean="0"/>
              <a:t>Lasmi</a:t>
            </a:r>
            <a:r>
              <a:rPr lang="en-US" dirty="0" smtClean="0"/>
              <a:t>, </a:t>
            </a:r>
            <a:r>
              <a:rPr lang="en-US" i="1" dirty="0" err="1" smtClean="0"/>
              <a:t>Teori</a:t>
            </a:r>
            <a:r>
              <a:rPr lang="en-US" i="1" dirty="0" smtClean="0"/>
              <a:t> </a:t>
            </a:r>
            <a:r>
              <a:rPr lang="en-US" i="1" dirty="0" err="1" smtClean="0"/>
              <a:t>perilaku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budaya</a:t>
            </a:r>
            <a:r>
              <a:rPr lang="en-US" i="1" dirty="0" smtClean="0"/>
              <a:t> </a:t>
            </a:r>
            <a:r>
              <a:rPr lang="en-US" i="1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695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Why study individuals in groups?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82887"/>
          </a:xfrm>
        </p:spPr>
        <p:txBody>
          <a:bodyPr/>
          <a:lstStyle/>
          <a:p>
            <a:pPr algn="just"/>
            <a:r>
              <a:rPr lang="en-US" dirty="0" smtClean="0"/>
              <a:t>The enthusiasm of management for groups and teams in the workplace is tempered by the research of social scientist who see them possessing a darker side, one which becomes evident when manifested in the behavior of some mobs and crowds on the street.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The individual and the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82887"/>
          </a:xfrm>
        </p:spPr>
        <p:txBody>
          <a:bodyPr/>
          <a:lstStyle/>
          <a:p>
            <a:pPr algn="just"/>
            <a:r>
              <a:rPr lang="en-US" dirty="0" smtClean="0"/>
              <a:t>Social identity that part of the self-concept which comes from our membership of groups and which contributes to our self-esteem.</a:t>
            </a:r>
          </a:p>
          <a:p>
            <a:pPr algn="just"/>
            <a:r>
              <a:rPr lang="en-US" dirty="0" smtClean="0"/>
              <a:t>Social categorization classifying the people we meet on the basis of how similar to or different from the way that we see ourselves they are.</a:t>
            </a:r>
          </a:p>
          <a:p>
            <a:pPr algn="just"/>
            <a:r>
              <a:rPr lang="en-US" dirty="0" smtClean="0"/>
              <a:t>Self categorization perceiving ourselves as sharing the same social identity as other category members, and behaving in ways consistent with that category stereotype.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3752850"/>
            <a:ext cx="10972800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800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The individual and the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82887"/>
          </a:xfrm>
        </p:spPr>
        <p:txBody>
          <a:bodyPr/>
          <a:lstStyle/>
          <a:p>
            <a:pPr algn="just"/>
            <a:r>
              <a:rPr lang="en-US" dirty="0" smtClean="0"/>
              <a:t>Self esteem that part of the self which is concerned with how we evaluate ourselves.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2057400"/>
            <a:ext cx="10972800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93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Group influences on individuals’ perceptions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82887"/>
          </a:xfrm>
        </p:spPr>
        <p:txBody>
          <a:bodyPr/>
          <a:lstStyle/>
          <a:p>
            <a:pPr algn="just"/>
            <a:r>
              <a:rPr lang="en-US" dirty="0" smtClean="0"/>
              <a:t>Social representations the beliefs, ideas, and values about objects, people, and events that are constructed by current group members, and which are transmitted to its new members.</a:t>
            </a:r>
          </a:p>
          <a:p>
            <a:pPr algn="just"/>
            <a:r>
              <a:rPr lang="en-US" dirty="0" smtClean="0"/>
              <a:t>Shared frame of reference assumptions held in common by group </a:t>
            </a:r>
            <a:r>
              <a:rPr lang="en-US" dirty="0" err="1" smtClean="0"/>
              <a:t>members,which</a:t>
            </a:r>
            <a:r>
              <a:rPr lang="en-US" dirty="0" smtClean="0"/>
              <a:t> shape their thinking decisions, actions, and interactions, while being constantly defined and reinforced through those interactions.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1436914"/>
            <a:ext cx="10972800" cy="444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82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Group influences on individuals’ perceptions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82887"/>
          </a:xfrm>
        </p:spPr>
        <p:txBody>
          <a:bodyPr/>
          <a:lstStyle/>
          <a:p>
            <a:pPr algn="just"/>
            <a:r>
              <a:rPr lang="en-US" dirty="0" smtClean="0"/>
              <a:t>Social influence the process whereby attitudes and </a:t>
            </a:r>
            <a:r>
              <a:rPr lang="en-US" dirty="0" err="1" smtClean="0"/>
              <a:t>behaviours</a:t>
            </a:r>
            <a:r>
              <a:rPr lang="en-US" dirty="0" smtClean="0"/>
              <a:t> are changed by the real or implied presence of others.</a:t>
            </a:r>
          </a:p>
          <a:p>
            <a:pPr algn="just"/>
            <a:r>
              <a:rPr lang="en-US" dirty="0" smtClean="0"/>
              <a:t>Social facilitation the effect of the presence of other people enhancing an individual’s performance.</a:t>
            </a:r>
          </a:p>
          <a:p>
            <a:pPr algn="just"/>
            <a:r>
              <a:rPr lang="en-US" dirty="0" smtClean="0"/>
              <a:t>Social inhibition the effect of </a:t>
            </a:r>
            <a:r>
              <a:rPr lang="en-US" dirty="0" err="1" smtClean="0"/>
              <a:t>thre</a:t>
            </a:r>
            <a:r>
              <a:rPr lang="en-US" dirty="0" smtClean="0"/>
              <a:t> presence of other people reducing an individual’s performance.</a:t>
            </a:r>
          </a:p>
          <a:p>
            <a:pPr algn="just"/>
            <a:r>
              <a:rPr lang="en-US" dirty="0" smtClean="0"/>
              <a:t>Synergy the positive or negative result of the interaction of two or more components, producing an outcome that is different from the sum of the individual components.</a:t>
            </a:r>
          </a:p>
          <a:p>
            <a:pPr algn="just"/>
            <a:r>
              <a:rPr lang="en-US" dirty="0" smtClean="0"/>
              <a:t>Social compensation persons increasing their effort, and working harder when in a group</a:t>
            </a:r>
          </a:p>
          <a:p>
            <a:pPr algn="just"/>
            <a:r>
              <a:rPr lang="en-US" dirty="0" smtClean="0"/>
              <a:t>Social loafing the tendency for individuals to exert less effort when working as part of a group than when working alone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172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Group influences on individuals’ perceptions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82887"/>
          </a:xfrm>
        </p:spPr>
        <p:txBody>
          <a:bodyPr/>
          <a:lstStyle/>
          <a:p>
            <a:pPr algn="just"/>
            <a:r>
              <a:rPr lang="en-US" dirty="0" smtClean="0"/>
              <a:t>Social influence the process whereby attitudes and </a:t>
            </a:r>
            <a:r>
              <a:rPr lang="en-US" dirty="0" err="1" smtClean="0"/>
              <a:t>behaviours</a:t>
            </a:r>
            <a:r>
              <a:rPr lang="en-US" dirty="0" smtClean="0"/>
              <a:t> are changed by the real or implied presence of others.</a:t>
            </a:r>
          </a:p>
          <a:p>
            <a:pPr algn="just"/>
            <a:r>
              <a:rPr lang="en-US" dirty="0" smtClean="0"/>
              <a:t>Social facilitation the effect of the presence of other people enhancing an individual’s performance.</a:t>
            </a:r>
          </a:p>
          <a:p>
            <a:pPr algn="just"/>
            <a:r>
              <a:rPr lang="en-US" dirty="0" smtClean="0"/>
              <a:t>Social inhibition the effect of </a:t>
            </a:r>
            <a:r>
              <a:rPr lang="en-US" dirty="0" err="1" smtClean="0"/>
              <a:t>thre</a:t>
            </a:r>
            <a:r>
              <a:rPr lang="en-US" dirty="0" smtClean="0"/>
              <a:t> presence of other people reducing an individual’s performance.</a:t>
            </a:r>
          </a:p>
          <a:p>
            <a:pPr algn="just"/>
            <a:r>
              <a:rPr lang="en-US" dirty="0" smtClean="0"/>
              <a:t>Synergy the positive or negative result of the interaction of two or more components, producing an outcome that is different from the sum of the individual components.</a:t>
            </a:r>
          </a:p>
          <a:p>
            <a:pPr algn="just"/>
            <a:r>
              <a:rPr lang="en-US" dirty="0" smtClean="0"/>
              <a:t>Social compensation persons increasing their effort, and working harder when in a group</a:t>
            </a:r>
          </a:p>
          <a:p>
            <a:pPr algn="just"/>
            <a:r>
              <a:rPr lang="en-US" dirty="0" smtClean="0"/>
              <a:t>Social loafing the tendency for individuals to exert less effort when working as part of a group than when working alone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723901"/>
            <a:ext cx="10972800" cy="5033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944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Group influences on individuals’ perceptions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868137"/>
          </a:xfrm>
        </p:spPr>
        <p:txBody>
          <a:bodyPr/>
          <a:lstStyle/>
          <a:p>
            <a:pPr algn="just"/>
            <a:r>
              <a:rPr lang="en-US" dirty="0" smtClean="0"/>
              <a:t>Free rider a member who obtains benefits from team membership without bearing a proportional share of the costs for generating that benefit.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53242" y="2276746"/>
            <a:ext cx="10972800" cy="12366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Group influences on individuals’ </a:t>
            </a:r>
            <a:r>
              <a:rPr lang="en-US" dirty="0" err="1" smtClean="0"/>
              <a:t>behaviour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3242" y="3513363"/>
            <a:ext cx="10972800" cy="2487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Group norm an expected mode of behavior or belief that is established either formally or informally by a group</a:t>
            </a:r>
          </a:p>
          <a:p>
            <a:pPr algn="just"/>
            <a:r>
              <a:rPr lang="en-US" dirty="0" smtClean="0"/>
              <a:t>Pivotal norms socially defined standards relating to behavior and beliefs that are central to a group’s objective and survival</a:t>
            </a:r>
          </a:p>
          <a:p>
            <a:pPr algn="just"/>
            <a:r>
              <a:rPr lang="en-US" dirty="0" smtClean="0"/>
              <a:t>Peripheral norms socially defined standards relating to behavior and beliefs that are important but not crucial to a groups’ objective and survival.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88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Group influences on individuals’ perceptions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868137"/>
          </a:xfrm>
        </p:spPr>
        <p:txBody>
          <a:bodyPr/>
          <a:lstStyle/>
          <a:p>
            <a:pPr algn="just"/>
            <a:r>
              <a:rPr lang="en-US" dirty="0" smtClean="0"/>
              <a:t>Free rider a member who obtains benefits from team membership without bearing a proportional share of the costs for generating that benefit.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53242" y="2276746"/>
            <a:ext cx="10972800" cy="12366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Group influences on individuals’ </a:t>
            </a:r>
            <a:r>
              <a:rPr lang="en-US" dirty="0" err="1" smtClean="0"/>
              <a:t>behaviour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3242" y="3513363"/>
            <a:ext cx="10972800" cy="2487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Group norm an expected mode of behavior or belief that is established either formally or informally by a group</a:t>
            </a:r>
          </a:p>
          <a:p>
            <a:pPr algn="just"/>
            <a:r>
              <a:rPr lang="en-US" dirty="0" smtClean="0"/>
              <a:t>Pivotal norms socially defined standards relating to behavior and beliefs that are central to a group’s objective and survival</a:t>
            </a:r>
          </a:p>
          <a:p>
            <a:pPr algn="just"/>
            <a:r>
              <a:rPr lang="en-US" dirty="0" smtClean="0"/>
              <a:t>Peripheral norms socially defined standards relating to behavior and beliefs that are important but not crucial to a groups’ objective and survival.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242" y="200296"/>
            <a:ext cx="10934700" cy="6362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53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1771</TotalTime>
  <Words>975</Words>
  <Application>Microsoft Office PowerPoint</Application>
  <PresentationFormat>Widescreen</PresentationFormat>
  <Paragraphs>131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Arial</vt:lpstr>
      <vt:lpstr>Diamond Grid 16x9</vt:lpstr>
      <vt:lpstr>Individuals in group</vt:lpstr>
      <vt:lpstr>Why study individuals in groups?</vt:lpstr>
      <vt:lpstr>The individual and the group</vt:lpstr>
      <vt:lpstr>The individual and the group</vt:lpstr>
      <vt:lpstr>Group influences on individuals’ perceptions</vt:lpstr>
      <vt:lpstr>Group influences on individuals’ perceptions</vt:lpstr>
      <vt:lpstr>Group influences on individuals’ perceptions</vt:lpstr>
      <vt:lpstr>Group influences on individuals’ perceptions</vt:lpstr>
      <vt:lpstr>Group influences on individuals’ perceptions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Hari Prapcoyo</dc:creator>
  <cp:lastModifiedBy>Hari Prapcoyo</cp:lastModifiedBy>
  <cp:revision>106</cp:revision>
  <dcterms:created xsi:type="dcterms:W3CDTF">2018-07-28T17:33:13Z</dcterms:created>
  <dcterms:modified xsi:type="dcterms:W3CDTF">2018-08-19T14:09:56Z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