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301" r:id="rId3"/>
    <p:sldId id="300" r:id="rId4"/>
    <p:sldId id="284" r:id="rId5"/>
    <p:sldId id="285" r:id="rId6"/>
    <p:sldId id="286" r:id="rId7"/>
    <p:sldId id="287" r:id="rId8"/>
    <p:sldId id="293" r:id="rId9"/>
    <p:sldId id="294" r:id="rId10"/>
    <p:sldId id="295" r:id="rId11"/>
    <p:sldId id="288" r:id="rId12"/>
    <p:sldId id="296" r:id="rId13"/>
    <p:sldId id="291" r:id="rId14"/>
    <p:sldId id="269" r:id="rId15"/>
    <p:sldId id="274" r:id="rId16"/>
    <p:sldId id="299" r:id="rId17"/>
    <p:sldId id="273" r:id="rId18"/>
    <p:sldId id="275" r:id="rId19"/>
    <p:sldId id="262" r:id="rId20"/>
    <p:sldId id="263" r:id="rId21"/>
    <p:sldId id="264" r:id="rId22"/>
    <p:sldId id="302" r:id="rId23"/>
    <p:sldId id="303" r:id="rId24"/>
    <p:sldId id="304" r:id="rId25"/>
    <p:sldId id="297" r:id="rId26"/>
    <p:sldId id="298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94660"/>
  </p:normalViewPr>
  <p:slideViewPr>
    <p:cSldViewPr>
      <p:cViewPr varScale="1">
        <p:scale>
          <a:sx n="68" d="100"/>
          <a:sy n="68" d="100"/>
        </p:scale>
        <p:origin x="12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78F61-767D-4132-BADB-CF12503770A4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C24A5-1F3F-4D4C-A3C9-41510B46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2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C24A5-1F3F-4D4C-A3C9-41510B4614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5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14/02/2019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AutoShape 2" descr="https://www.sigarch.org/wp-content/uploads/2017/03/Welcome.jpg"/>
          <p:cNvSpPr>
            <a:spLocks noChangeAspect="1" noChangeArrowheads="1"/>
          </p:cNvSpPr>
          <p:nvPr userDrawn="1"/>
        </p:nvSpPr>
        <p:spPr bwMode="auto">
          <a:xfrm>
            <a:off x="155575" y="-2986088"/>
            <a:ext cx="82962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2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14/02/2019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4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14/02/2019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87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14/02/2019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14/02/2019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14/02/2019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2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14/02/2019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14/02/2019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14/02/2019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14/02/2019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8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14/02/2019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25C6-6DC5-4266-8C68-6553425EB7CC}" type="datetimeFigureOut">
              <a:rPr lang="id-ID" smtClean="0"/>
              <a:t>14/02/2019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-99392"/>
            <a:ext cx="9144000" cy="71287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97768" cy="67413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4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Pemodelan Proses Bisnis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Bisnis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7768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44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AB973B2-A4A2-4052-B21C-64282AEA0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Departemen berdasarkan fungsi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A87B987-C7A3-49CD-94F1-FF6BAE1C1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835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Perusahaan modern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departemen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berdasarkan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fungsi</a:t>
            </a:r>
            <a:r>
              <a:rPr lang="en-US" altLang="en-US" sz="2000" dirty="0"/>
              <a:t>, dan pada </a:t>
            </a:r>
            <a:r>
              <a:rPr lang="en-US" altLang="en-US" sz="2000" dirty="0" err="1"/>
              <a:t>saat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sama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melakukan</a:t>
            </a:r>
            <a:r>
              <a:rPr lang="en-US" altLang="en-US" sz="2000" dirty="0"/>
              <a:t> proses</a:t>
            </a:r>
          </a:p>
          <a:p>
            <a:r>
              <a:rPr lang="en-US" altLang="en-US" sz="2000" dirty="0"/>
              <a:t>Gambar 1 </a:t>
            </a:r>
            <a:r>
              <a:rPr lang="en-US" altLang="en-US" sz="2000" dirty="0" err="1"/>
              <a:t>menunjukkan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perusahaan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departemen-departemen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vertikal</a:t>
            </a:r>
            <a:r>
              <a:rPr lang="en-US" altLang="en-US" sz="2000" dirty="0"/>
              <a:t> dan proses-proses </a:t>
            </a:r>
            <a:r>
              <a:rPr lang="en-US" altLang="en-US" sz="2000" dirty="0" err="1"/>
              <a:t>horisontal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melalui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departemen-departemen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ini</a:t>
            </a:r>
            <a:r>
              <a:rPr lang="en-US" altLang="en-US" sz="20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600" dirty="0"/>
          </a:p>
        </p:txBody>
      </p:sp>
      <p:grpSp>
        <p:nvGrpSpPr>
          <p:cNvPr id="18449" name="Group 17">
            <a:extLst>
              <a:ext uri="{FF2B5EF4-FFF2-40B4-BE49-F238E27FC236}">
                <a16:creationId xmlns:a16="http://schemas.microsoft.com/office/drawing/2014/main" id="{8B0E96F0-AF34-4AA6-88F8-364BFB169EE5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257128"/>
            <a:ext cx="7391400" cy="3124200"/>
            <a:chOff x="432" y="1776"/>
            <a:chExt cx="4656" cy="1968"/>
          </a:xfrm>
        </p:grpSpPr>
        <p:sp>
          <p:nvSpPr>
            <p:cNvPr id="18436" name="Rectangle 4">
              <a:extLst>
                <a:ext uri="{FF2B5EF4-FFF2-40B4-BE49-F238E27FC236}">
                  <a16:creationId xmlns:a16="http://schemas.microsoft.com/office/drawing/2014/main" id="{8DBD194A-43C5-43D8-A5E8-5F30DCB3B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112"/>
              <a:ext cx="672" cy="1632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Rectangle 6">
              <a:extLst>
                <a:ext uri="{FF2B5EF4-FFF2-40B4-BE49-F238E27FC236}">
                  <a16:creationId xmlns:a16="http://schemas.microsoft.com/office/drawing/2014/main" id="{FAF92D6D-AE6E-4F41-B1ED-6F4D3C9E0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112"/>
              <a:ext cx="672" cy="1632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Rectangle 7">
              <a:extLst>
                <a:ext uri="{FF2B5EF4-FFF2-40B4-BE49-F238E27FC236}">
                  <a16:creationId xmlns:a16="http://schemas.microsoft.com/office/drawing/2014/main" id="{A852BC0E-5754-4D69-8427-89C4685E3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112"/>
              <a:ext cx="672" cy="1632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Rectangle 8">
              <a:extLst>
                <a:ext uri="{FF2B5EF4-FFF2-40B4-BE49-F238E27FC236}">
                  <a16:creationId xmlns:a16="http://schemas.microsoft.com/office/drawing/2014/main" id="{657354F6-99E3-4C25-889F-3DF53A435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112"/>
              <a:ext cx="672" cy="1632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Text Box 9">
              <a:extLst>
                <a:ext uri="{FF2B5EF4-FFF2-40B4-BE49-F238E27FC236}">
                  <a16:creationId xmlns:a16="http://schemas.microsoft.com/office/drawing/2014/main" id="{A3D5E343-C52F-4E9E-9A47-BC1CC9829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77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200" b="1"/>
                <a:t>Purchasing Department</a:t>
              </a:r>
            </a:p>
          </p:txBody>
        </p:sp>
        <p:sp>
          <p:nvSpPr>
            <p:cNvPr id="18442" name="Text Box 10">
              <a:extLst>
                <a:ext uri="{FF2B5EF4-FFF2-40B4-BE49-F238E27FC236}">
                  <a16:creationId xmlns:a16="http://schemas.microsoft.com/office/drawing/2014/main" id="{15ABD3E3-0D64-4E2F-9052-1B131135D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776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200" b="1"/>
                <a:t>Manufacturing Department</a:t>
              </a:r>
            </a:p>
          </p:txBody>
        </p:sp>
        <p:sp>
          <p:nvSpPr>
            <p:cNvPr id="18443" name="Text Box 11">
              <a:extLst>
                <a:ext uri="{FF2B5EF4-FFF2-40B4-BE49-F238E27FC236}">
                  <a16:creationId xmlns:a16="http://schemas.microsoft.com/office/drawing/2014/main" id="{1D187CCB-F77E-47F5-A66D-0DF10FF51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7" y="1776"/>
              <a:ext cx="8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200" b="1"/>
                <a:t>Engineering Department</a:t>
              </a:r>
            </a:p>
          </p:txBody>
        </p:sp>
        <p:sp>
          <p:nvSpPr>
            <p:cNvPr id="18444" name="Text Box 12">
              <a:extLst>
                <a:ext uri="{FF2B5EF4-FFF2-40B4-BE49-F238E27FC236}">
                  <a16:creationId xmlns:a16="http://schemas.microsoft.com/office/drawing/2014/main" id="{36D0C310-3759-41FB-B492-99BAADD9E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" y="1776"/>
              <a:ext cx="8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200" b="1"/>
                <a:t>Finance Department</a:t>
              </a:r>
            </a:p>
          </p:txBody>
        </p:sp>
        <p:sp>
          <p:nvSpPr>
            <p:cNvPr id="18445" name="Text Box 13">
              <a:extLst>
                <a:ext uri="{FF2B5EF4-FFF2-40B4-BE49-F238E27FC236}">
                  <a16:creationId xmlns:a16="http://schemas.microsoft.com/office/drawing/2014/main" id="{9E6D1E49-AFBC-4B51-B524-7950CE088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64" y="2764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/>
                <a:t>Process</a:t>
              </a:r>
            </a:p>
          </p:txBody>
        </p:sp>
        <p:sp>
          <p:nvSpPr>
            <p:cNvPr id="18446" name="AutoShape 14">
              <a:extLst>
                <a:ext uri="{FF2B5EF4-FFF2-40B4-BE49-F238E27FC236}">
                  <a16:creationId xmlns:a16="http://schemas.microsoft.com/office/drawing/2014/main" id="{DF2BBFC7-E10E-4EF3-AFB2-D9A58FA19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208"/>
              <a:ext cx="4320" cy="384"/>
            </a:xfrm>
            <a:prstGeom prst="rightArrow">
              <a:avLst>
                <a:gd name="adj1" fmla="val 69269"/>
                <a:gd name="adj2" fmla="val 116406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Inbound Logistics</a:t>
              </a:r>
            </a:p>
          </p:txBody>
        </p:sp>
        <p:sp>
          <p:nvSpPr>
            <p:cNvPr id="18447" name="AutoShape 15">
              <a:extLst>
                <a:ext uri="{FF2B5EF4-FFF2-40B4-BE49-F238E27FC236}">
                  <a16:creationId xmlns:a16="http://schemas.microsoft.com/office/drawing/2014/main" id="{8BE13C77-E8ED-4E97-9CAA-F53E83BFB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640"/>
              <a:ext cx="4320" cy="384"/>
            </a:xfrm>
            <a:prstGeom prst="rightArrow">
              <a:avLst>
                <a:gd name="adj1" fmla="val 69269"/>
                <a:gd name="adj2" fmla="val 116406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Order Handling</a:t>
              </a:r>
            </a:p>
          </p:txBody>
        </p:sp>
        <p:sp>
          <p:nvSpPr>
            <p:cNvPr id="18448" name="AutoShape 16">
              <a:extLst>
                <a:ext uri="{FF2B5EF4-FFF2-40B4-BE49-F238E27FC236}">
                  <a16:creationId xmlns:a16="http://schemas.microsoft.com/office/drawing/2014/main" id="{0CEBAAC7-EFF5-475D-8A85-D5AD579FE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072"/>
              <a:ext cx="4320" cy="384"/>
            </a:xfrm>
            <a:prstGeom prst="rightArrow">
              <a:avLst>
                <a:gd name="adj1" fmla="val 69269"/>
                <a:gd name="adj2" fmla="val 116406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Product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83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E31A-365A-468D-B66E-60ECBC3B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Age of the Specialists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6CB93-1356-475E-9657-EC0E47009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Revolusi industri menyebabkan kebutuhan akan spesialis</a:t>
            </a:r>
            <a:r>
              <a:rPr lang="id-ID" dirty="0"/>
              <a:t> </a:t>
            </a:r>
            <a:r>
              <a:rPr lang="en-US" dirty="0"/>
              <a:t>pada organisasi meningkat. Spesialis yang dibutuhkan</a:t>
            </a:r>
            <a:r>
              <a:rPr lang="id-ID" dirty="0"/>
              <a:t> </a:t>
            </a:r>
            <a:r>
              <a:rPr lang="en-US" dirty="0"/>
              <a:t>tidak hanya pada bidang manufaktur, tapi juga pada area</a:t>
            </a:r>
            <a:r>
              <a:rPr lang="id-ID" dirty="0"/>
              <a:t>-</a:t>
            </a:r>
            <a:r>
              <a:rPr lang="en-US" dirty="0"/>
              <a:t>area</a:t>
            </a:r>
            <a:r>
              <a:rPr lang="id-ID" dirty="0"/>
              <a:t> </a:t>
            </a:r>
            <a:r>
              <a:rPr lang="en-US" dirty="0"/>
              <a:t>seperti keuangan, akuntansi, hukum, sumber daya</a:t>
            </a:r>
            <a:r>
              <a:rPr lang="id-ID" dirty="0"/>
              <a:t> </a:t>
            </a:r>
            <a:r>
              <a:rPr lang="en-US" dirty="0"/>
              <a:t>manusia, pemasaran, dan lainnya.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Mulai dilakukan usaha penyempurnaan produk dengan</a:t>
            </a:r>
            <a:r>
              <a:rPr lang="id-ID" dirty="0"/>
              <a:t> </a:t>
            </a:r>
            <a:r>
              <a:rPr lang="en-US" dirty="0"/>
              <a:t>pemanfatan </a:t>
            </a:r>
            <a:r>
              <a:rPr lang="en-US" i="1" dirty="0"/>
              <a:t>research &amp; development, teknik, dan</a:t>
            </a:r>
            <a:r>
              <a:rPr lang="id-ID" i="1" dirty="0"/>
              <a:t> </a:t>
            </a:r>
            <a:r>
              <a:rPr lang="en-US" dirty="0"/>
              <a:t>perencanaan manufaktur.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Mulai ada manajer professional yang bertugas untuk</a:t>
            </a:r>
            <a:r>
              <a:rPr lang="id-ID" dirty="0"/>
              <a:t> </a:t>
            </a:r>
            <a:r>
              <a:rPr lang="en-US" dirty="0"/>
              <a:t>melakukan perencanaaan, pengorganisasian, dan</a:t>
            </a:r>
            <a:r>
              <a:rPr lang="id-ID" dirty="0"/>
              <a:t> </a:t>
            </a:r>
            <a:r>
              <a:rPr lang="en-US" dirty="0"/>
              <a:t>pengontrolan.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Organisasi mulai dibangun dengan struktur yang</a:t>
            </a:r>
            <a:r>
              <a:rPr lang="id-ID" dirty="0"/>
              <a:t> </a:t>
            </a:r>
            <a:r>
              <a:rPr lang="en-US" dirty="0"/>
              <a:t>berdasarkan pembagian fungsi (organisasi fungsional).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2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3F1BF0F-0E2E-4A9E-B9DF-AB5BC805E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Diskusi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F8A191E-08BD-409A-87D6-5E91A07AC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dirty="0" err="1"/>
              <a:t>Apa</a:t>
            </a:r>
            <a:r>
              <a:rPr lang="en-US" altLang="en-US" dirty="0"/>
              <a:t> </a:t>
            </a:r>
            <a:r>
              <a:rPr lang="en-US" altLang="en-US" dirty="0" err="1"/>
              <a:t>permasalahan</a:t>
            </a:r>
            <a:r>
              <a:rPr lang="en-US" altLang="en-US" dirty="0"/>
              <a:t> yang </a:t>
            </a:r>
            <a:r>
              <a:rPr lang="en-US" altLang="en-US" dirty="0" err="1"/>
              <a:t>mungkin</a:t>
            </a:r>
            <a:r>
              <a:rPr lang="en-US" altLang="en-US" dirty="0"/>
              <a:t> </a:t>
            </a:r>
            <a:r>
              <a:rPr lang="en-US" altLang="en-US" dirty="0" err="1"/>
              <a:t>timbul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departemen</a:t>
            </a:r>
            <a:r>
              <a:rPr lang="en-US" altLang="en-US" dirty="0"/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292165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883F-CED8-4F42-9976-A2BB505B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Kelemahan Organisasi Fungsional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539C0-2DB2-400F-A5EC-43DFD304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38"/>
            <a:ext cx="8401050" cy="2718618"/>
          </a:xfrm>
        </p:spPr>
        <p:txBody>
          <a:bodyPr rtlCol="0">
            <a:normAutofit fontScale="85000" lnSpcReduction="20000"/>
          </a:bodyPr>
          <a:lstStyle/>
          <a:p>
            <a:r>
              <a:rPr lang="en-US" dirty="0"/>
              <a:t>Proses yang kontinyu terbagi – bagi (</a:t>
            </a:r>
            <a:r>
              <a:rPr lang="en-US" i="1" dirty="0"/>
              <a:t>fragmented) antara</a:t>
            </a:r>
            <a:r>
              <a:rPr lang="id-ID" i="1" dirty="0"/>
              <a:t> </a:t>
            </a:r>
            <a:r>
              <a:rPr lang="en-US" dirty="0"/>
              <a:t>fungsionalitas kerja. Masalah ini sering disebut “</a:t>
            </a:r>
            <a:r>
              <a:rPr lang="en-US" i="1" dirty="0"/>
              <a:t>functional</a:t>
            </a:r>
            <a:r>
              <a:rPr lang="id-ID" i="1" dirty="0"/>
              <a:t> </a:t>
            </a:r>
            <a:r>
              <a:rPr lang="en-US" i="1" dirty="0"/>
              <a:t>silo / stovepipe”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Pekerjaan</a:t>
            </a:r>
            <a:r>
              <a:rPr lang="en-US" altLang="en-US" dirty="0"/>
              <a:t> pada </a:t>
            </a:r>
            <a:r>
              <a:rPr lang="en-US" altLang="en-US" dirty="0" err="1"/>
              <a:t>suatu</a:t>
            </a:r>
            <a:r>
              <a:rPr lang="en-US" altLang="en-US" dirty="0"/>
              <a:t> divisi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dinegasikan</a:t>
            </a:r>
            <a:r>
              <a:rPr lang="en-US" altLang="en-US" dirty="0"/>
              <a:t> oleh divisi lain</a:t>
            </a:r>
            <a:r>
              <a:rPr lang="id-ID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menghasilkan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tambah</a:t>
            </a:r>
            <a:r>
              <a:rPr lang="en-US" altLang="en-US" dirty="0"/>
              <a:t> </a:t>
            </a:r>
            <a:r>
              <a:rPr lang="en-US" altLang="en-US" dirty="0" err="1"/>
              <a:t>apapun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tunda</a:t>
            </a:r>
            <a:r>
              <a:rPr lang="en-US" altLang="en-US" dirty="0"/>
              <a:t> pada proses </a:t>
            </a:r>
            <a:r>
              <a:rPr lang="en-US" altLang="en-US" dirty="0" err="1"/>
              <a:t>ketika</a:t>
            </a:r>
            <a:r>
              <a:rPr lang="en-US" altLang="en-US" dirty="0"/>
              <a:t> </a:t>
            </a:r>
            <a:r>
              <a:rPr lang="en-US" altLang="en-US" dirty="0" err="1"/>
              <a:t>pekerjaan</a:t>
            </a:r>
            <a:r>
              <a:rPr lang="en-US" altLang="en-US" dirty="0"/>
              <a:t> </a:t>
            </a:r>
            <a:r>
              <a:rPr lang="en-US" altLang="en-US" dirty="0" err="1"/>
              <a:t>pindah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id-ID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fungsionalitas</a:t>
            </a:r>
            <a:r>
              <a:rPr lang="en-US" altLang="en-US" dirty="0"/>
              <a:t> / divisi </a:t>
            </a:r>
            <a:r>
              <a:rPr lang="en-US" altLang="en-US" dirty="0" err="1"/>
              <a:t>ke</a:t>
            </a:r>
            <a:r>
              <a:rPr lang="en-US" altLang="en-US" dirty="0"/>
              <a:t> divisi lain.</a:t>
            </a:r>
          </a:p>
          <a:p>
            <a:pPr lvl="1" fontAlgn="auto">
              <a:spcAft>
                <a:spcPts val="0"/>
              </a:spcAft>
              <a:defRPr/>
            </a:pPr>
            <a:endParaRPr lang="en-US" i="1" dirty="0"/>
          </a:p>
          <a:p>
            <a:pPr lvl="1" fontAlgn="auto">
              <a:spcAft>
                <a:spcPts val="0"/>
              </a:spcAft>
              <a:defRPr/>
            </a:pPr>
            <a:endParaRPr lang="en-US" i="1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C3FDF3-1346-431A-8663-F82DFBB3E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0000"/>
          </a:blip>
          <a:srcRect/>
          <a:stretch>
            <a:fillRect/>
          </a:stretch>
        </p:blipFill>
        <p:spPr bwMode="auto">
          <a:xfrm>
            <a:off x="3419872" y="3789040"/>
            <a:ext cx="3793261" cy="261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8AF2AA7-4F13-4B4C-8DD3-DDEE20881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20DAEE3-1D00-43F3-AB15-33F376DF7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Begitu</a:t>
            </a:r>
            <a:r>
              <a:rPr lang="en-US" altLang="en-US" dirty="0"/>
              <a:t> </a:t>
            </a:r>
            <a:r>
              <a:rPr lang="en-US" altLang="en-US" dirty="0" err="1"/>
              <a:t>pekerja</a:t>
            </a:r>
            <a:r>
              <a:rPr lang="en-US" altLang="en-US" dirty="0"/>
              <a:t> </a:t>
            </a:r>
            <a:r>
              <a:rPr lang="en-US" altLang="en-US" dirty="0" err="1"/>
              <a:t>ditempatkan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“</a:t>
            </a:r>
            <a:r>
              <a:rPr lang="en-US" altLang="en-US" dirty="0" err="1"/>
              <a:t>kotak</a:t>
            </a:r>
            <a:r>
              <a:rPr lang="en-US" altLang="en-US" dirty="0"/>
              <a:t>” </a:t>
            </a:r>
            <a:r>
              <a:rPr lang="en-US" altLang="en-US" dirty="0" err="1"/>
              <a:t>struktur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ia</a:t>
            </a:r>
            <a:r>
              <a:rPr lang="en-US" altLang="en-US" dirty="0"/>
              <a:t> </a:t>
            </a:r>
            <a:r>
              <a:rPr lang="en-US" altLang="en-US" dirty="0" err="1"/>
              <a:t>seringkali</a:t>
            </a:r>
            <a:r>
              <a:rPr lang="en-US" altLang="en-US" dirty="0"/>
              <a:t> </a:t>
            </a:r>
            <a:r>
              <a:rPr lang="en-US" altLang="en-US" dirty="0" err="1"/>
              <a:t>menganggap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“</a:t>
            </a:r>
            <a:r>
              <a:rPr lang="en-US" altLang="en-US" dirty="0" err="1"/>
              <a:t>kotak</a:t>
            </a:r>
            <a:r>
              <a:rPr lang="en-US" altLang="en-US" dirty="0"/>
              <a:t>”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batasan</a:t>
            </a:r>
            <a:r>
              <a:rPr lang="en-US" altLang="en-US" dirty="0"/>
              <a:t> </a:t>
            </a:r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ia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berada</a:t>
            </a:r>
            <a:r>
              <a:rPr lang="en-US" altLang="en-US" dirty="0"/>
              <a:t>!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20485" name="Picture 5" descr="MMj02832060000[1]">
            <a:extLst>
              <a:ext uri="{FF2B5EF4-FFF2-40B4-BE49-F238E27FC236}">
                <a16:creationId xmlns:a16="http://schemas.microsoft.com/office/drawing/2014/main" id="{E612E674-369F-48D9-8F48-BDC9B6C49F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62536"/>
            <a:ext cx="2619375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MMj03957220000[1]">
            <a:extLst>
              <a:ext uri="{FF2B5EF4-FFF2-40B4-BE49-F238E27FC236}">
                <a16:creationId xmlns:a16="http://schemas.microsoft.com/office/drawing/2014/main" id="{351CB118-748E-4931-996C-B5034ADF2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62536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6361A45-EE63-4180-A468-348DD79FA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03F0B7D-38A9-4F3A-B7B8-E525F5BC2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Saat ini telah terjadi perubahan dari memandang sebuah perusahaan sebagai </a:t>
            </a:r>
            <a:r>
              <a:rPr lang="en-US" altLang="en-US" b="1">
                <a:solidFill>
                  <a:schemeClr val="tx2"/>
                </a:solidFill>
              </a:rPr>
              <a:t>beberapa departemen</a:t>
            </a:r>
            <a:r>
              <a:rPr lang="en-US" altLang="en-US"/>
              <a:t> menjadi fokus pada </a:t>
            </a:r>
            <a:r>
              <a:rPr lang="en-US" altLang="en-US" b="1">
                <a:solidFill>
                  <a:schemeClr val="tx2"/>
                </a:solidFill>
              </a:rPr>
              <a:t>proses bisnis</a:t>
            </a:r>
            <a:r>
              <a:rPr lang="en-US" altLang="en-US"/>
              <a:t> yang dilakukan.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566C-2233-42DB-B069-8DB638CD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MENUJU PROSES BISNIS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D17D5-DC1F-48D9-A86A-0D48E7A93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7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AFACFD3-EF83-4292-B6D3-126284557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Dari Departemen ke Proses Bisnis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091DB1E-6416-4DCF-9D35-3D009997E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421" y="1046956"/>
            <a:ext cx="8229600" cy="30301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isu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mendukung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: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Setiap</a:t>
            </a:r>
            <a:r>
              <a:rPr lang="en-US" altLang="en-US" sz="2400" dirty="0"/>
              <a:t> proses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fokus</a:t>
            </a:r>
            <a:r>
              <a:rPr lang="en-US" altLang="en-US" sz="2400" dirty="0"/>
              <a:t> pada proses </a:t>
            </a:r>
            <a:r>
              <a:rPr lang="en-US" altLang="en-US" sz="2400" dirty="0" err="1"/>
              <a:t>berarti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fokus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!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Pembentukan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terkait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produk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akhir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pada proses </a:t>
            </a:r>
            <a:r>
              <a:rPr lang="en-US" altLang="en-US" sz="2400" dirty="0" err="1"/>
              <a:t>horisontal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batasan</a:t>
            </a:r>
            <a:r>
              <a:rPr lang="en-US" altLang="en-US" sz="2400" dirty="0"/>
              <a:t> proses,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pemasok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proses,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kebutuhan</a:t>
            </a:r>
            <a:r>
              <a:rPr lang="en-US" altLang="en-US" sz="2400" dirty="0"/>
              <a:t> yang dan </a:t>
            </a:r>
            <a:r>
              <a:rPr lang="en-US" altLang="en-US" sz="2400" dirty="0" err="1"/>
              <a:t>komunikasi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jelas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tercapai</a:t>
            </a:r>
            <a:endParaRPr lang="en-US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BD091-2550-47F1-866E-ED20DE5AC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10" y="4171528"/>
            <a:ext cx="7599779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7619E12-6EDD-4093-8CDE-E52712FB7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Isu lain yang mendorong orientasi pada proses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036A9BF-5F6D-4ED3-A94C-7AE43B4E1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Dengan mengelola keseluruhan proses yang melalui banyak departemen maka </a:t>
            </a:r>
            <a:r>
              <a:rPr lang="en-US" altLang="en-US">
                <a:solidFill>
                  <a:schemeClr val="tx2"/>
                </a:solidFill>
              </a:rPr>
              <a:t>resiko dari optimasi yang tidak maksimal</a:t>
            </a:r>
            <a:r>
              <a:rPr lang="en-US" altLang="en-US"/>
              <a:t> akan lebih rendah dibandingkan dengan mengelola masing-masing departemen</a:t>
            </a:r>
          </a:p>
          <a:p>
            <a:pPr>
              <a:lnSpc>
                <a:spcPct val="90000"/>
              </a:lnSpc>
            </a:pPr>
            <a:r>
              <a:rPr lang="en-US" altLang="en-US"/>
              <a:t>Dengan menunjuk, </a:t>
            </a:r>
            <a:r>
              <a:rPr lang="en-US" altLang="en-US" i="1">
                <a:solidFill>
                  <a:schemeClr val="tx2"/>
                </a:solidFill>
              </a:rPr>
              <a:t>process owners</a:t>
            </a:r>
            <a:r>
              <a:rPr lang="en-US" altLang="en-US"/>
              <a:t>, yang bertanggung jawab untuk proses, fragmentasi tanggung jawab yang umum ditemui dalam organisasi fungsional dapat dihindari</a:t>
            </a:r>
          </a:p>
          <a:p>
            <a:pPr>
              <a:lnSpc>
                <a:spcPct val="90000"/>
              </a:lnSpc>
            </a:pPr>
            <a:r>
              <a:rPr lang="en-US" altLang="en-US"/>
              <a:t>Mengelola proses memberikan pondasi yang lebih baik untuk </a:t>
            </a:r>
            <a:r>
              <a:rPr lang="en-US" altLang="en-US">
                <a:solidFill>
                  <a:schemeClr val="tx2"/>
                </a:solidFill>
              </a:rPr>
              <a:t>mengelola waktu dan sumber daya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FAEB5FA-9A5C-464C-A7F9-57CB26B59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Definisi Proses Bisnis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CAF3A36-D4DA-405F-87BB-B7322A2C2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b="1">
                <a:solidFill>
                  <a:schemeClr val="tx2"/>
                </a:solidFill>
              </a:rPr>
              <a:t>Proses</a:t>
            </a:r>
            <a:r>
              <a:rPr lang="en-US" altLang="en-US"/>
              <a:t>: sebuah rangkaian logis transaksi terkait yang mengubah input menjadi hasil atau output</a:t>
            </a:r>
          </a:p>
          <a:p>
            <a:r>
              <a:rPr lang="en-US" altLang="en-US" b="1">
                <a:solidFill>
                  <a:schemeClr val="tx2"/>
                </a:solidFill>
              </a:rPr>
              <a:t>Proses bisnis</a:t>
            </a:r>
            <a:r>
              <a:rPr lang="en-US" altLang="en-US"/>
              <a:t> adalah:</a:t>
            </a:r>
          </a:p>
          <a:p>
            <a:pPr lvl="1"/>
            <a:r>
              <a:rPr lang="en-US" altLang="en-US"/>
              <a:t>Sebuah rantai aktivitas berulang yang berhubungan secara logis yang</a:t>
            </a:r>
          </a:p>
          <a:p>
            <a:pPr lvl="1"/>
            <a:r>
              <a:rPr lang="en-US" altLang="en-US"/>
              <a:t>Menggunakan sumber daya perusahaan untuk</a:t>
            </a:r>
          </a:p>
          <a:p>
            <a:pPr lvl="1"/>
            <a:r>
              <a:rPr lang="en-US" altLang="en-US"/>
              <a:t>Mengolah sebuah obyek (fisik atau mental)</a:t>
            </a:r>
          </a:p>
          <a:p>
            <a:pPr lvl="1"/>
            <a:r>
              <a:rPr lang="en-US" altLang="en-US"/>
              <a:t>Dengan tujuan untuk mencapai produk atau hasil yang terukur dan telah ditentukan untuk</a:t>
            </a:r>
          </a:p>
          <a:p>
            <a:pPr lvl="1"/>
            <a:r>
              <a:rPr lang="en-US" altLang="en-US"/>
              <a:t>Pelanggan internal atau eksternal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B9EF-1376-4A67-AABF-E4CADCA3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95EC2-BBAA-4EBF-BD41-A41985850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Brief History of Proses</a:t>
            </a:r>
          </a:p>
          <a:p>
            <a:r>
              <a:rPr lang="en-US" dirty="0" err="1"/>
              <a:t>Menuju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endParaRPr lang="en-US" dirty="0"/>
          </a:p>
          <a:p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Kinerja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8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BCE2E76-00EF-4A42-B440-D2DDFA03D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Klasifikasi Proses Bisnis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44E5675-9244-41EB-B5DE-B4E8610D8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Terdapat berbagai cara mengklasifikasikan proses bisnis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Salah satu cara adalah TOPP Program, yang mengelompokkan proses bisnis menjadi: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chemeClr val="tx2"/>
                </a:solidFill>
              </a:rPr>
              <a:t>Proses Utama (Primary processes):</a:t>
            </a:r>
            <a:r>
              <a:rPr lang="en-US" altLang="en-US" sz="2000"/>
              <a:t> proses-proses yang menghasilkan nilai dalam perusahaan mulai dari penerimaan material dari supplier sampai aktivitas di pihak pelanggan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chemeClr val="tx2"/>
                </a:solidFill>
              </a:rPr>
              <a:t>Proses Pendukung (Support processes):</a:t>
            </a:r>
            <a:r>
              <a:rPr lang="en-US" altLang="en-US" sz="2000"/>
              <a:t> proses-proses yang tidak langsung menghasilkan nilai tetapi diperlukan untuk mendukung proses utama. Meliputi aktivitas seperti finansial dan manajemen personalia.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chemeClr val="tx2"/>
                </a:solidFill>
              </a:rPr>
              <a:t>Proses Pengembangan (Development processes):</a:t>
            </a:r>
            <a:r>
              <a:rPr lang="en-US" altLang="en-US" sz="2000"/>
              <a:t> proses-proses untuk meningkatkan kinerja rantai nilai dengan proses utama dan pendukung. Misalnya: pengembangan produk dan supplier.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21CB0BC-294E-4697-9EE8-9C70A6869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80"/>
            <a:ext cx="8229600" cy="1143000"/>
          </a:xfrm>
        </p:spPr>
        <p:txBody>
          <a:bodyPr/>
          <a:lstStyle/>
          <a:p>
            <a:r>
              <a:rPr lang="en-US" altLang="en-US" sz="2000" b="1" dirty="0"/>
              <a:t>Proses </a:t>
            </a:r>
            <a:r>
              <a:rPr lang="en-US" altLang="en-US" sz="2000" b="1" dirty="0" err="1"/>
              <a:t>Bisnis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menurut</a:t>
            </a:r>
            <a:r>
              <a:rPr lang="en-US" altLang="en-US" sz="2000" b="1" dirty="0"/>
              <a:t> European Network for Advanced Performance Studies (ENAPS) 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FAFCC7C-9653-4839-A027-59B629D63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34739"/>
            <a:ext cx="5715000" cy="457200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/>
              <a:t>ENAPS Generic Framework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D589EC2-801D-4676-979B-85F037ECE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44339"/>
            <a:ext cx="2743200" cy="457200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/>
              <a:t>Business Processes 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2460E917-EB6E-48C5-AEBC-18262203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44339"/>
            <a:ext cx="2895600" cy="457200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/>
              <a:t>Secondary Processes 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DF785C08-7108-451F-8AEE-625E83621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38064"/>
            <a:ext cx="32766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1400" b="1"/>
              <a:t>Product Development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Product research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Product engineering and design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Process engineering and design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Co-engineering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AB806C3E-4346-4205-8089-B9915B448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17577"/>
            <a:ext cx="3276600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1400" b="1"/>
              <a:t>Obtaining Customer Commitment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Market development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Marketing and sales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Tendering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F2D5B3A3-1255-43E7-B45C-37D9B6D91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16139"/>
            <a:ext cx="3276600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1400" b="1"/>
              <a:t>Order Fulfillment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Procurement and inbound logistics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Production planning and control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Manufacturing and Assembly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Distribution and outbound logistics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070A4EF1-17A3-4EF1-9862-8215E00E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89327"/>
            <a:ext cx="3276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1400" b="1"/>
              <a:t>Customer Service 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After-sales service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Product take back</a:t>
            </a: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193DFABD-5825-44A4-82A6-3080AD78A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138064"/>
            <a:ext cx="32766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1400" b="1"/>
              <a:t>Support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Financial management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Human resource management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>
                <a:solidFill>
                  <a:schemeClr val="tx2"/>
                </a:solidFill>
              </a:rPr>
              <a:t>Information management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Maintenance 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Internal control of health, environment and safety</a:t>
            </a: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1B35E5C2-6112-44F8-84F1-339C7369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760489"/>
            <a:ext cx="327660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1400" b="1"/>
              <a:t>Evolution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Continuous business process improvement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Product research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Production technology research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Human resource development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Supplier base development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Development of external relations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altLang="en-US" sz="1200" b="1"/>
              <a:t>Strategic planning</a:t>
            </a:r>
          </a:p>
        </p:txBody>
      </p:sp>
      <p:sp>
        <p:nvSpPr>
          <p:cNvPr id="15380" name="Line 20">
            <a:extLst>
              <a:ext uri="{FF2B5EF4-FFF2-40B4-BE49-F238E27FC236}">
                <a16:creationId xmlns:a16="http://schemas.microsoft.com/office/drawing/2014/main" id="{8DD926AF-F663-49B3-8BCE-5BAB7960C4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1772939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21">
            <a:extLst>
              <a:ext uri="{FF2B5EF4-FFF2-40B4-BE49-F238E27FC236}">
                <a16:creationId xmlns:a16="http://schemas.microsoft.com/office/drawing/2014/main" id="{C906FA37-E2C3-4F72-B8D6-ABDD94D28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772939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22">
            <a:extLst>
              <a:ext uri="{FF2B5EF4-FFF2-40B4-BE49-F238E27FC236}">
                <a16:creationId xmlns:a16="http://schemas.microsoft.com/office/drawing/2014/main" id="{B2F08305-926F-4471-B95F-56EA0752DA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306339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23">
            <a:extLst>
              <a:ext uri="{FF2B5EF4-FFF2-40B4-BE49-F238E27FC236}">
                <a16:creationId xmlns:a16="http://schemas.microsoft.com/office/drawing/2014/main" id="{C092863B-E623-4735-94D3-023D3B4F7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306339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24">
            <a:extLst>
              <a:ext uri="{FF2B5EF4-FFF2-40B4-BE49-F238E27FC236}">
                <a16:creationId xmlns:a16="http://schemas.microsoft.com/office/drawing/2014/main" id="{279AF292-CA63-4FAC-B17E-034074D9A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449339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25">
            <a:extLst>
              <a:ext uri="{FF2B5EF4-FFF2-40B4-BE49-F238E27FC236}">
                <a16:creationId xmlns:a16="http://schemas.microsoft.com/office/drawing/2014/main" id="{DF68D9FF-24F0-4F12-BE65-A681EA300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449339"/>
            <a:ext cx="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26">
            <a:extLst>
              <a:ext uri="{FF2B5EF4-FFF2-40B4-BE49-F238E27FC236}">
                <a16:creationId xmlns:a16="http://schemas.microsoft.com/office/drawing/2014/main" id="{7DBFB3CF-FC53-4BCE-AC98-29E6586C2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668539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Line 27">
            <a:extLst>
              <a:ext uri="{FF2B5EF4-FFF2-40B4-BE49-F238E27FC236}">
                <a16:creationId xmlns:a16="http://schemas.microsoft.com/office/drawing/2014/main" id="{B9FA6915-54A0-47D5-9D21-95A332B61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040139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28">
            <a:extLst>
              <a:ext uri="{FF2B5EF4-FFF2-40B4-BE49-F238E27FC236}">
                <a16:creationId xmlns:a16="http://schemas.microsoft.com/office/drawing/2014/main" id="{E4783008-84D9-4441-8A46-2355AC8F79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1772939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Line 29">
            <a:extLst>
              <a:ext uri="{FF2B5EF4-FFF2-40B4-BE49-F238E27FC236}">
                <a16:creationId xmlns:a16="http://schemas.microsoft.com/office/drawing/2014/main" id="{810C3DAD-E238-474B-9116-761B10F25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772939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Line 30">
            <a:extLst>
              <a:ext uri="{FF2B5EF4-FFF2-40B4-BE49-F238E27FC236}">
                <a16:creationId xmlns:a16="http://schemas.microsoft.com/office/drawing/2014/main" id="{0416EF2E-D2F8-44BE-9D38-D8534FF83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230139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Line 31">
            <a:extLst>
              <a:ext uri="{FF2B5EF4-FFF2-40B4-BE49-F238E27FC236}">
                <a16:creationId xmlns:a16="http://schemas.microsoft.com/office/drawing/2014/main" id="{CF46EE0F-68C9-4A0F-B811-76C2EC656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906539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022F7-B01C-45A1-9618-78D3CF88F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4D2FFE-E048-4A2B-A708-31BB59FD9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3" y="836712"/>
            <a:ext cx="8885162" cy="6192688"/>
          </a:xfrm>
        </p:spPr>
      </p:pic>
    </p:spTree>
    <p:extLst>
      <p:ext uri="{BB962C8B-B14F-4D97-AF65-F5344CB8AC3E}">
        <p14:creationId xmlns:p14="http://schemas.microsoft.com/office/powerpoint/2010/main" val="255614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BF65-FA5D-4286-A0EE-2FF3EEC8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2, </a:t>
            </a:r>
            <a:r>
              <a:rPr lang="en-US" dirty="0" err="1"/>
              <a:t>untuk</a:t>
            </a:r>
            <a:r>
              <a:rPr lang="en-US" dirty="0"/>
              <a:t> UMKM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95DCDF-ECF7-40C7-939B-0A2AFF49E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00200"/>
            <a:ext cx="7688000" cy="50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37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5E2A-43BE-4321-85B0-CD101DAF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TUGAS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F283-7671-4F60-B583-C4A0EBE4B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Punya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,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tetangga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? </a:t>
            </a:r>
          </a:p>
          <a:p>
            <a:r>
              <a:rPr lang="en-US" dirty="0" err="1"/>
              <a:t>Identifikasikan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craft worker, factory, specialist 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jelaskan</a:t>
            </a:r>
            <a:endParaRPr lang="en-US" dirty="0"/>
          </a:p>
          <a:p>
            <a:r>
              <a:rPr lang="en-US" dirty="0" err="1"/>
              <a:t>Definisikan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43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02CE-C523-4DAA-8B8D-D48D48C5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AAA1A-B58A-47B0-8B20-E0DA82323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As-is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8D4C6-AE6D-4010-A582-8B704D18B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To be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0CCF230-2A85-4E93-BCE5-6A55D11133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318471"/>
            <a:ext cx="4041775" cy="366409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DC3F79-6211-4266-B1BE-F7246964429F}"/>
              </a:ext>
            </a:extLst>
          </p:cNvPr>
          <p:cNvCxnSpPr>
            <a:cxnSpLocks/>
          </p:cNvCxnSpPr>
          <p:nvPr/>
        </p:nvCxnSpPr>
        <p:spPr>
          <a:xfrm flipV="1">
            <a:off x="4572000" y="1535114"/>
            <a:ext cx="0" cy="5322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FD80B4B-F159-4405-B5AA-55CDF32AE6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" y="2421409"/>
            <a:ext cx="4040188" cy="345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38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6B01A-0661-4142-88FE-0E9778CD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Kinerja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6402E-5B77-4298-B521-FA49BE4E8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8F3FEF2-7B1C-4982-91AF-FE5737EDE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Mengapa perlu peningkatan kinerja?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3F77046-C24E-4ABE-9CC5-5F7B813C0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Banyak isu baik eksternal maupun internal  yang menyebabkan perlunya dilakukan improvement.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/>
              <a:t> Performance level pada semua proses </a:t>
            </a:r>
            <a:r>
              <a:rPr lang="en-US" altLang="en-US" sz="2000">
                <a:solidFill>
                  <a:schemeClr val="tx2"/>
                </a:solidFill>
              </a:rPr>
              <a:t>mempunyai tendensi menurun</a:t>
            </a:r>
            <a:r>
              <a:rPr lang="en-US" altLang="en-US" sz="2000"/>
              <a:t>, diperlukan perawatan (maintenance) untuk mengembalikan pada kondisi standar.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/>
              <a:t> Jika perusahaan tidak melakukan peningkatan (improvement), akan mengalami kekalahan persaingan dengan para kompetitor.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/>
              <a:t>Konsumen semakin banyak harapan yang ditujukan pada perusahaan. Perusahaan perlu memanjakan konsumen sehingga memberikan pelayanan yang melebihi harapan. Untuk itu perusahaan harus melakukan terobosan (breakthrough)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altLang="en-US" sz="24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/>
              <a:t>Perusahaan pada umumnya melakukan continuous improvement  dalam menjaga performance level, dan kadang-kadang melakukan breakthrough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409EA975-FCEE-4E37-8B86-65EA08279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063" y="8508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Tanpa</a:t>
            </a:r>
            <a:r>
              <a:rPr lang="en-US" altLang="en-US" dirty="0"/>
              <a:t> </a:t>
            </a:r>
            <a:r>
              <a:rPr lang="en-US" altLang="en-US" dirty="0" err="1"/>
              <a:t>usaha</a:t>
            </a:r>
            <a:r>
              <a:rPr lang="en-US" altLang="en-US" dirty="0"/>
              <a:t> </a:t>
            </a:r>
            <a:r>
              <a:rPr lang="en-US" altLang="en-US" dirty="0" err="1"/>
              <a:t>pemeliharaan</a:t>
            </a:r>
            <a:r>
              <a:rPr lang="en-US" altLang="en-US" dirty="0"/>
              <a:t> dan </a:t>
            </a:r>
            <a:r>
              <a:rPr lang="en-US" altLang="en-US" dirty="0" err="1"/>
              <a:t>perbaikan</a:t>
            </a:r>
            <a:r>
              <a:rPr lang="en-US" altLang="en-US" dirty="0"/>
              <a:t>, </a:t>
            </a:r>
            <a:r>
              <a:rPr lang="en-US" altLang="en-US" dirty="0" err="1"/>
              <a:t>kinerja</a:t>
            </a:r>
            <a:r>
              <a:rPr lang="en-US" altLang="en-US" dirty="0"/>
              <a:t> </a:t>
            </a:r>
            <a:r>
              <a:rPr lang="en-US" altLang="en-US" dirty="0" err="1"/>
              <a:t>perusahaan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menurun</a:t>
            </a:r>
            <a:endParaRPr lang="en-US" altLang="en-US" dirty="0"/>
          </a:p>
        </p:txBody>
      </p:sp>
      <p:grpSp>
        <p:nvGrpSpPr>
          <p:cNvPr id="52228" name="Group 4">
            <a:extLst>
              <a:ext uri="{FF2B5EF4-FFF2-40B4-BE49-F238E27FC236}">
                <a16:creationId xmlns:a16="http://schemas.microsoft.com/office/drawing/2014/main" id="{49C789C5-0D39-43B2-8748-FF7B68232542}"/>
              </a:ext>
            </a:extLst>
          </p:cNvPr>
          <p:cNvGrpSpPr>
            <a:grpSpLocks/>
          </p:cNvGrpSpPr>
          <p:nvPr/>
        </p:nvGrpSpPr>
        <p:grpSpPr bwMode="auto">
          <a:xfrm>
            <a:off x="1076325" y="2060848"/>
            <a:ext cx="6664325" cy="4759325"/>
            <a:chOff x="632" y="709"/>
            <a:chExt cx="4198" cy="2998"/>
          </a:xfrm>
        </p:grpSpPr>
        <p:sp>
          <p:nvSpPr>
            <p:cNvPr id="52229" name="Line 5">
              <a:extLst>
                <a:ext uri="{FF2B5EF4-FFF2-40B4-BE49-F238E27FC236}">
                  <a16:creationId xmlns:a16="http://schemas.microsoft.com/office/drawing/2014/main" id="{89042E21-273E-456D-9FFC-17B97B150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" y="1014"/>
              <a:ext cx="0" cy="25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0" name="Line 6">
              <a:extLst>
                <a:ext uri="{FF2B5EF4-FFF2-40B4-BE49-F238E27FC236}">
                  <a16:creationId xmlns:a16="http://schemas.microsoft.com/office/drawing/2014/main" id="{D3A38799-5004-4C9A-87B6-0086D6A2D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" y="3599"/>
              <a:ext cx="35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1" name="Line 7">
              <a:extLst>
                <a:ext uri="{FF2B5EF4-FFF2-40B4-BE49-F238E27FC236}">
                  <a16:creationId xmlns:a16="http://schemas.microsoft.com/office/drawing/2014/main" id="{D302C0D4-BDCA-4076-88F0-43D02D7E50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1" y="2239"/>
              <a:ext cx="1043" cy="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Line 8">
              <a:extLst>
                <a:ext uri="{FF2B5EF4-FFF2-40B4-BE49-F238E27FC236}">
                  <a16:creationId xmlns:a16="http://schemas.microsoft.com/office/drawing/2014/main" id="{3D9F6D91-D079-44EB-B575-90E19CBCC0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4" y="1105"/>
              <a:ext cx="0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3" name="Line 9">
              <a:extLst>
                <a:ext uri="{FF2B5EF4-FFF2-40B4-BE49-F238E27FC236}">
                  <a16:creationId xmlns:a16="http://schemas.microsoft.com/office/drawing/2014/main" id="{923D63DD-5B31-454C-BC6C-78313A412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61" y="2783"/>
              <a:ext cx="1043" cy="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4" name="Line 10">
              <a:extLst>
                <a:ext uri="{FF2B5EF4-FFF2-40B4-BE49-F238E27FC236}">
                  <a16:creationId xmlns:a16="http://schemas.microsoft.com/office/drawing/2014/main" id="{612397E9-58A6-46A2-92C2-92E9CEE06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2239"/>
              <a:ext cx="0" cy="1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5" name="Line 11">
              <a:extLst>
                <a:ext uri="{FF2B5EF4-FFF2-40B4-BE49-F238E27FC236}">
                  <a16:creationId xmlns:a16="http://schemas.microsoft.com/office/drawing/2014/main" id="{8715439F-0D1A-4FC7-A375-E6C301457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2783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6" name="Line 12">
              <a:extLst>
                <a:ext uri="{FF2B5EF4-FFF2-40B4-BE49-F238E27FC236}">
                  <a16:creationId xmlns:a16="http://schemas.microsoft.com/office/drawing/2014/main" id="{41086689-194E-4CE5-B835-A31D0B159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2783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Text Box 13">
              <a:extLst>
                <a:ext uri="{FF2B5EF4-FFF2-40B4-BE49-F238E27FC236}">
                  <a16:creationId xmlns:a16="http://schemas.microsoft.com/office/drawing/2014/main" id="{E1FC7C9B-7727-4EF7-85BF-E78513FC0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7" y="3204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 dirty="0">
                  <a:latin typeface="Arial" panose="020B0604020202020204" pitchFamily="34" charset="0"/>
                </a:rPr>
                <a:t>No effort</a:t>
              </a:r>
            </a:p>
          </p:txBody>
        </p:sp>
        <p:sp>
          <p:nvSpPr>
            <p:cNvPr id="52238" name="Text Box 14">
              <a:extLst>
                <a:ext uri="{FF2B5EF4-FFF2-40B4-BE49-F238E27FC236}">
                  <a16:creationId xmlns:a16="http://schemas.microsoft.com/office/drawing/2014/main" id="{C0D64A27-2C76-456F-8888-248F7E7CA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2614"/>
              <a:ext cx="9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>
                  <a:latin typeface="Arial" panose="020B0604020202020204" pitchFamily="34" charset="0"/>
                </a:rPr>
                <a:t>Maintenance</a:t>
              </a:r>
            </a:p>
          </p:txBody>
        </p:sp>
        <p:sp>
          <p:nvSpPr>
            <p:cNvPr id="52239" name="Text Box 15">
              <a:extLst>
                <a:ext uri="{FF2B5EF4-FFF2-40B4-BE49-F238E27FC236}">
                  <a16:creationId xmlns:a16="http://schemas.microsoft.com/office/drawing/2014/main" id="{99368D44-021F-41D6-ADB8-F743C4D84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1344"/>
              <a:ext cx="102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 dirty="0">
                  <a:latin typeface="Arial" panose="020B0604020202020204" pitchFamily="34" charset="0"/>
                </a:rPr>
                <a:t>Breakthrough/</a:t>
              </a:r>
            </a:p>
            <a:p>
              <a:pPr algn="l" eaLnBrk="1" hangingPunct="1"/>
              <a:r>
                <a:rPr lang="en-US" altLang="en-US" dirty="0" err="1">
                  <a:latin typeface="Arial" panose="020B0604020202020204" pitchFamily="34" charset="0"/>
                </a:rPr>
                <a:t>terobosan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240" name="Line 16">
              <a:extLst>
                <a:ext uri="{FF2B5EF4-FFF2-40B4-BE49-F238E27FC236}">
                  <a16:creationId xmlns:a16="http://schemas.microsoft.com/office/drawing/2014/main" id="{2DDDC61D-B840-4F6B-91FA-6653E3313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1105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Text Box 17">
              <a:extLst>
                <a:ext uri="{FF2B5EF4-FFF2-40B4-BE49-F238E27FC236}">
                  <a16:creationId xmlns:a16="http://schemas.microsoft.com/office/drawing/2014/main" id="{15DC196F-5119-44C8-94A7-282C25F02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2" y="3476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>
                  <a:latin typeface="Arial" panose="020B0604020202020204" pitchFamily="34" charset="0"/>
                </a:rPr>
                <a:t>time</a:t>
              </a:r>
            </a:p>
          </p:txBody>
        </p:sp>
        <p:sp>
          <p:nvSpPr>
            <p:cNvPr id="52242" name="Text Box 18">
              <a:extLst>
                <a:ext uri="{FF2B5EF4-FFF2-40B4-BE49-F238E27FC236}">
                  <a16:creationId xmlns:a16="http://schemas.microsoft.com/office/drawing/2014/main" id="{1B5B32FB-4014-4BFD-8CAF-34D34F624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" y="709"/>
              <a:ext cx="1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>
                  <a:latin typeface="Arial" panose="020B0604020202020204" pitchFamily="34" charset="0"/>
                </a:rPr>
                <a:t>Performance level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F83114E-EE3A-4719-94A9-7D250F3C2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Model peningkatan kinerja </a:t>
            </a:r>
            <a:r>
              <a:rPr lang="en-US" altLang="en-US" sz="3200" b="1">
                <a:solidFill>
                  <a:srgbClr val="FF3300"/>
                </a:solidFill>
              </a:rPr>
              <a:t>(Bredrup, 1955)</a:t>
            </a:r>
          </a:p>
        </p:txBody>
      </p:sp>
      <p:grpSp>
        <p:nvGrpSpPr>
          <p:cNvPr id="53253" name="Group 5">
            <a:extLst>
              <a:ext uri="{FF2B5EF4-FFF2-40B4-BE49-F238E27FC236}">
                <a16:creationId xmlns:a16="http://schemas.microsoft.com/office/drawing/2014/main" id="{3958268D-7560-4337-8383-F872A6D46B2E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621755"/>
            <a:ext cx="2951163" cy="1085850"/>
            <a:chOff x="476" y="886"/>
            <a:chExt cx="1769" cy="684"/>
          </a:xfrm>
          <a:solidFill>
            <a:schemeClr val="accent3"/>
          </a:solidFill>
        </p:grpSpPr>
        <p:sp>
          <p:nvSpPr>
            <p:cNvPr id="53254" name="Rectangle 6">
              <a:extLst>
                <a:ext uri="{FF2B5EF4-FFF2-40B4-BE49-F238E27FC236}">
                  <a16:creationId xmlns:a16="http://schemas.microsoft.com/office/drawing/2014/main" id="{20B745FA-2450-4708-8732-D1E939121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890"/>
              <a:ext cx="1769" cy="68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5" name="Text Box 7">
              <a:extLst>
                <a:ext uri="{FF2B5EF4-FFF2-40B4-BE49-F238E27FC236}">
                  <a16:creationId xmlns:a16="http://schemas.microsoft.com/office/drawing/2014/main" id="{6A82F82B-506A-44A4-AFB1-E4DC324D6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" y="1084"/>
              <a:ext cx="1456" cy="41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 dirty="0">
                  <a:latin typeface="Arial" panose="020B0604020202020204" pitchFamily="34" charset="0"/>
                </a:rPr>
                <a:t>Performance priorities</a:t>
              </a:r>
            </a:p>
            <a:p>
              <a:pPr algn="l" eaLnBrk="1" hangingPunct="1"/>
              <a:r>
                <a:rPr lang="en-US" altLang="en-US" dirty="0">
                  <a:latin typeface="Arial" panose="020B0604020202020204" pitchFamily="34" charset="0"/>
                </a:rPr>
                <a:t>(Key success factors)</a:t>
              </a:r>
            </a:p>
          </p:txBody>
        </p:sp>
        <p:sp>
          <p:nvSpPr>
            <p:cNvPr id="53256" name="Text Box 8">
              <a:extLst>
                <a:ext uri="{FF2B5EF4-FFF2-40B4-BE49-F238E27FC236}">
                  <a16:creationId xmlns:a16="http://schemas.microsoft.com/office/drawing/2014/main" id="{8AD9B105-AE49-455A-846E-5FA7325A7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886"/>
              <a:ext cx="1564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 b="1">
                  <a:latin typeface="Arial" panose="020B0604020202020204" pitchFamily="34" charset="0"/>
                </a:rPr>
                <a:t>Performance Planning</a:t>
              </a:r>
            </a:p>
          </p:txBody>
        </p:sp>
      </p:grpSp>
      <p:grpSp>
        <p:nvGrpSpPr>
          <p:cNvPr id="53257" name="Group 9">
            <a:extLst>
              <a:ext uri="{FF2B5EF4-FFF2-40B4-BE49-F238E27FC236}">
                <a16:creationId xmlns:a16="http://schemas.microsoft.com/office/drawing/2014/main" id="{B2D79CF7-AACE-4173-8168-1B3A8C8020A8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628105"/>
            <a:ext cx="3079750" cy="1085850"/>
            <a:chOff x="2200" y="890"/>
            <a:chExt cx="1940" cy="684"/>
          </a:xfrm>
          <a:solidFill>
            <a:schemeClr val="accent3"/>
          </a:solidFill>
        </p:grpSpPr>
        <p:sp>
          <p:nvSpPr>
            <p:cNvPr id="53258" name="Rectangle 10">
              <a:extLst>
                <a:ext uri="{FF2B5EF4-FFF2-40B4-BE49-F238E27FC236}">
                  <a16:creationId xmlns:a16="http://schemas.microsoft.com/office/drawing/2014/main" id="{174A2277-1DA7-4557-BF0F-484829585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894"/>
              <a:ext cx="1905" cy="68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9" name="Text Box 11">
              <a:extLst>
                <a:ext uri="{FF2B5EF4-FFF2-40B4-BE49-F238E27FC236}">
                  <a16:creationId xmlns:a16="http://schemas.microsoft.com/office/drawing/2014/main" id="{E7195DCE-9C3D-4B69-B76C-F4A1C975E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088"/>
              <a:ext cx="1722" cy="41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Continuous improvement</a:t>
              </a:r>
            </a:p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Reengineering</a:t>
              </a:r>
            </a:p>
          </p:txBody>
        </p:sp>
        <p:sp>
          <p:nvSpPr>
            <p:cNvPr id="53260" name="Text Box 12">
              <a:extLst>
                <a:ext uri="{FF2B5EF4-FFF2-40B4-BE49-F238E27FC236}">
                  <a16:creationId xmlns:a16="http://schemas.microsoft.com/office/drawing/2014/main" id="{8ED67F79-6749-454E-A83B-A61CDE4DC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890"/>
              <a:ext cx="1940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 b="1">
                  <a:latin typeface="Arial" panose="020B0604020202020204" pitchFamily="34" charset="0"/>
                </a:rPr>
                <a:t>Performance Improvement</a:t>
              </a:r>
            </a:p>
          </p:txBody>
        </p:sp>
      </p:grpSp>
      <p:sp>
        <p:nvSpPr>
          <p:cNvPr id="53261" name="Rectangle 13">
            <a:extLst>
              <a:ext uri="{FF2B5EF4-FFF2-40B4-BE49-F238E27FC236}">
                <a16:creationId xmlns:a16="http://schemas.microsoft.com/office/drawing/2014/main" id="{33B4C81B-F8EF-458D-A8BF-3553CC91A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1628105"/>
            <a:ext cx="2473325" cy="223202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62" name="Text Box 14">
            <a:extLst>
              <a:ext uri="{FF2B5EF4-FFF2-40B4-BE49-F238E27FC236}">
                <a16:creationId xmlns:a16="http://schemas.microsoft.com/office/drawing/2014/main" id="{33FBB79A-D3BC-49A0-B059-1DCC564E8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1985292"/>
            <a:ext cx="1590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dirty="0">
                <a:latin typeface="Arial" panose="020B0604020202020204" pitchFamily="34" charset="0"/>
              </a:rPr>
              <a:t>Performance </a:t>
            </a:r>
          </a:p>
          <a:p>
            <a:pPr algn="l" eaLnBrk="1" hangingPunct="1"/>
            <a:r>
              <a:rPr lang="en-US" altLang="en-US" dirty="0">
                <a:latin typeface="Arial" panose="020B0604020202020204" pitchFamily="34" charset="0"/>
              </a:rPr>
              <a:t>measurement</a:t>
            </a:r>
          </a:p>
        </p:txBody>
      </p:sp>
      <p:sp>
        <p:nvSpPr>
          <p:cNvPr id="53263" name="Text Box 15">
            <a:extLst>
              <a:ext uri="{FF2B5EF4-FFF2-40B4-BE49-F238E27FC236}">
                <a16:creationId xmlns:a16="http://schemas.microsoft.com/office/drawing/2014/main" id="{92F5B515-0217-4FA6-BA2F-632585FEF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621755"/>
            <a:ext cx="243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>
                <a:latin typeface="Arial" panose="020B0604020202020204" pitchFamily="34" charset="0"/>
              </a:rPr>
              <a:t>Performance Review</a:t>
            </a:r>
          </a:p>
        </p:txBody>
      </p:sp>
      <p:sp>
        <p:nvSpPr>
          <p:cNvPr id="53264" name="Text Box 16">
            <a:extLst>
              <a:ext uri="{FF2B5EF4-FFF2-40B4-BE49-F238E27FC236}">
                <a16:creationId xmlns:a16="http://schemas.microsoft.com/office/drawing/2014/main" id="{4963C499-C463-4FFE-8E28-D9E73BE4E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3064792"/>
            <a:ext cx="15652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Performance </a:t>
            </a:r>
          </a:p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evaluation</a:t>
            </a:r>
          </a:p>
        </p:txBody>
      </p:sp>
      <p:sp>
        <p:nvSpPr>
          <p:cNvPr id="53265" name="Text Box 17">
            <a:extLst>
              <a:ext uri="{FF2B5EF4-FFF2-40B4-BE49-F238E27FC236}">
                <a16:creationId xmlns:a16="http://schemas.microsoft.com/office/drawing/2014/main" id="{4306D200-CC77-4867-B47F-E8A01E962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4455442"/>
            <a:ext cx="2994025" cy="149383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>
                <a:latin typeface="Arial" panose="020B0604020202020204" pitchFamily="34" charset="0"/>
              </a:rPr>
              <a:t>Performance Reference</a:t>
            </a:r>
          </a:p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-Competitive benchmarking</a:t>
            </a:r>
          </a:p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-External audit</a:t>
            </a:r>
          </a:p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-Customer survey</a:t>
            </a:r>
          </a:p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-Competitor analysis</a:t>
            </a:r>
          </a:p>
        </p:txBody>
      </p:sp>
      <p:sp>
        <p:nvSpPr>
          <p:cNvPr id="53266" name="Text Box 18">
            <a:extLst>
              <a:ext uri="{FF2B5EF4-FFF2-40B4-BE49-F238E27FC236}">
                <a16:creationId xmlns:a16="http://schemas.microsoft.com/office/drawing/2014/main" id="{999335A8-5AA0-4C05-BD96-BB69A18D0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436392"/>
            <a:ext cx="2511425" cy="944563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Self Audit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-Key business process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assessment</a:t>
            </a:r>
          </a:p>
        </p:txBody>
      </p:sp>
      <p:sp>
        <p:nvSpPr>
          <p:cNvPr id="53267" name="Text Box 19">
            <a:extLst>
              <a:ext uri="{FF2B5EF4-FFF2-40B4-BE49-F238E27FC236}">
                <a16:creationId xmlns:a16="http://schemas.microsoft.com/office/drawing/2014/main" id="{CA904FAF-A136-42A7-A324-8E222916D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436392"/>
            <a:ext cx="2397125" cy="149383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External requirement </a:t>
            </a:r>
          </a:p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- Vision strategy</a:t>
            </a:r>
          </a:p>
          <a:p>
            <a:pPr algn="l" eaLnBrk="1" hangingPunct="1"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Stakeholder </a:t>
            </a:r>
          </a:p>
          <a:p>
            <a:pPr algn="l" eaLnBrk="1" hangingPunct="1"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(customers, owner, </a:t>
            </a:r>
          </a:p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  partner)</a:t>
            </a:r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1FFE76BF-03E7-4FD5-A124-3030A6752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2294557"/>
            <a:ext cx="4392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21">
            <a:extLst>
              <a:ext uri="{FF2B5EF4-FFF2-40B4-BE49-F238E27FC236}">
                <a16:creationId xmlns:a16="http://schemas.microsoft.com/office/drawing/2014/main" id="{CEC2D9BE-B1E9-48BD-A35F-03A9EB6BA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5113" y="2636167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Line 22">
            <a:extLst>
              <a:ext uri="{FF2B5EF4-FFF2-40B4-BE49-F238E27FC236}">
                <a16:creationId xmlns:a16="http://schemas.microsoft.com/office/drawing/2014/main" id="{26885651-2740-402E-B8C3-1D49594B6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6375" y="3715667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1" name="Line 23">
            <a:extLst>
              <a:ext uri="{FF2B5EF4-FFF2-40B4-BE49-F238E27FC236}">
                <a16:creationId xmlns:a16="http://schemas.microsoft.com/office/drawing/2014/main" id="{5F562AD4-A55E-45B6-AB52-0DA5D000F4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9488" y="3572792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Line 24">
            <a:extLst>
              <a:ext uri="{FF2B5EF4-FFF2-40B4-BE49-F238E27FC236}">
                <a16:creationId xmlns:a16="http://schemas.microsoft.com/office/drawing/2014/main" id="{19D2F920-D80C-4FE0-9AFD-49F9E091C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488" y="3572792"/>
            <a:ext cx="2303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3" name="Line 25">
            <a:extLst>
              <a:ext uri="{FF2B5EF4-FFF2-40B4-BE49-F238E27FC236}">
                <a16:creationId xmlns:a16="http://schemas.microsoft.com/office/drawing/2014/main" id="{70AAA627-AE42-4FFB-A478-2A34E2770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9400" y="3356892"/>
            <a:ext cx="5543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4" name="Line 26">
            <a:extLst>
              <a:ext uri="{FF2B5EF4-FFF2-40B4-BE49-F238E27FC236}">
                <a16:creationId xmlns:a16="http://schemas.microsoft.com/office/drawing/2014/main" id="{4CC50C8B-736C-4306-9BDA-F39D09647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9400" y="3356892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5" name="Line 27">
            <a:extLst>
              <a:ext uri="{FF2B5EF4-FFF2-40B4-BE49-F238E27FC236}">
                <a16:creationId xmlns:a16="http://schemas.microsoft.com/office/drawing/2014/main" id="{337A1F5B-1FEB-4075-9F10-1569E9DD2B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9400" y="3139405"/>
            <a:ext cx="5543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6" name="Line 28">
            <a:extLst>
              <a:ext uri="{FF2B5EF4-FFF2-40B4-BE49-F238E27FC236}">
                <a16:creationId xmlns:a16="http://schemas.microsoft.com/office/drawing/2014/main" id="{8B954B72-B632-48B3-A49F-F16A7E6970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9400" y="270760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7" name="Text Box 29">
            <a:extLst>
              <a:ext uri="{FF2B5EF4-FFF2-40B4-BE49-F238E27FC236}">
                <a16:creationId xmlns:a16="http://schemas.microsoft.com/office/drawing/2014/main" id="{0C7ED5A0-21EC-4CAC-9722-7E5F5489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655217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>
                <a:latin typeface="Arial" panose="020B0604020202020204" pitchFamily="34" charset="0"/>
              </a:rPr>
              <a:t>ACT</a:t>
            </a:r>
          </a:p>
        </p:txBody>
      </p:sp>
      <p:sp>
        <p:nvSpPr>
          <p:cNvPr id="53278" name="Text Box 30">
            <a:extLst>
              <a:ext uri="{FF2B5EF4-FFF2-40B4-BE49-F238E27FC236}">
                <a16:creationId xmlns:a16="http://schemas.microsoft.com/office/drawing/2014/main" id="{94CACB83-BBA4-4E92-B937-8E06F62B0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1215355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>
                <a:latin typeface="Arial" panose="020B0604020202020204" pitchFamily="34" charset="0"/>
              </a:rPr>
              <a:t>PLAN</a:t>
            </a:r>
          </a:p>
        </p:txBody>
      </p:sp>
      <p:sp>
        <p:nvSpPr>
          <p:cNvPr id="53279" name="Text Box 31">
            <a:extLst>
              <a:ext uri="{FF2B5EF4-FFF2-40B4-BE49-F238E27FC236}">
                <a16:creationId xmlns:a16="http://schemas.microsoft.com/office/drawing/2014/main" id="{A3A37C8A-11ED-439C-A52C-E66F937E2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8" y="118995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>
                <a:latin typeface="Arial" panose="020B0604020202020204" pitchFamily="34" charset="0"/>
              </a:rPr>
              <a:t>DO</a:t>
            </a:r>
          </a:p>
        </p:txBody>
      </p:sp>
      <p:sp>
        <p:nvSpPr>
          <p:cNvPr id="53280" name="Text Box 32">
            <a:extLst>
              <a:ext uri="{FF2B5EF4-FFF2-40B4-BE49-F238E27FC236}">
                <a16:creationId xmlns:a16="http://schemas.microsoft.com/office/drawing/2014/main" id="{CA7DA90B-4BA6-4A82-9448-9205C1BC9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1124744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b="1" dirty="0">
                <a:latin typeface="Arial" panose="020B0604020202020204" pitchFamily="34" charset="0"/>
              </a:rPr>
              <a:t>CHECK</a:t>
            </a:r>
          </a:p>
        </p:txBody>
      </p:sp>
      <p:sp>
        <p:nvSpPr>
          <p:cNvPr id="53281" name="Text Box 33">
            <a:extLst>
              <a:ext uri="{FF2B5EF4-FFF2-40B4-BE49-F238E27FC236}">
                <a16:creationId xmlns:a16="http://schemas.microsoft.com/office/drawing/2014/main" id="{8B45459F-8BD0-42A9-A7A2-DF4177ED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863" y="2799680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Performance gaps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9DA0-A6AC-47E7-8701-F168798D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PROSES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0C1CD-BE5F-43D7-8076-B3748FCDA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34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2BDDD27-B886-48C8-ADBF-5FD9E4C17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Model Peningkatan Kinerja Deming (1986)</a:t>
            </a:r>
          </a:p>
        </p:txBody>
      </p:sp>
      <p:sp>
        <p:nvSpPr>
          <p:cNvPr id="54276" name="Oval 4">
            <a:extLst>
              <a:ext uri="{FF2B5EF4-FFF2-40B4-BE49-F238E27FC236}">
                <a16:creationId xmlns:a16="http://schemas.microsoft.com/office/drawing/2014/main" id="{3D189C03-6699-43E8-9317-3C40598F5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1773238"/>
            <a:ext cx="3744913" cy="36004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Oval 5">
            <a:extLst>
              <a:ext uri="{FF2B5EF4-FFF2-40B4-BE49-F238E27FC236}">
                <a16:creationId xmlns:a16="http://schemas.microsoft.com/office/drawing/2014/main" id="{47534D4B-EFCB-4635-8D0F-E80BE5F3D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844675"/>
            <a:ext cx="3527425" cy="3455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6">
            <a:extLst>
              <a:ext uri="{FF2B5EF4-FFF2-40B4-BE49-F238E27FC236}">
                <a16:creationId xmlns:a16="http://schemas.microsoft.com/office/drawing/2014/main" id="{BA6595D7-8492-4A66-8D2E-8E2C2B5C5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18446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7">
            <a:extLst>
              <a:ext uri="{FF2B5EF4-FFF2-40B4-BE49-F238E27FC236}">
                <a16:creationId xmlns:a16="http://schemas.microsoft.com/office/drawing/2014/main" id="{57C44A18-C0CB-4020-AC8F-C21018EED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3573463"/>
            <a:ext cx="3529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47557984-73EC-48A7-9407-C39B083EB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635250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2400" b="1">
                <a:latin typeface="Arial" panose="020B0604020202020204" pitchFamily="34" charset="0"/>
              </a:rPr>
              <a:t>ACT</a:t>
            </a:r>
          </a:p>
        </p:txBody>
      </p:sp>
      <p:sp>
        <p:nvSpPr>
          <p:cNvPr id="54281" name="Text Box 9">
            <a:extLst>
              <a:ext uri="{FF2B5EF4-FFF2-40B4-BE49-F238E27FC236}">
                <a16:creationId xmlns:a16="http://schemas.microsoft.com/office/drawing/2014/main" id="{ADEF8B6A-6C5B-4044-83A5-2406B620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3525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2400" b="1">
                <a:latin typeface="Arial" panose="020B0604020202020204" pitchFamily="34" charset="0"/>
              </a:rPr>
              <a:t>PLAN</a:t>
            </a:r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id="{F5BD113C-6C93-44A0-9376-26DEC2A4A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932238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2400" b="1">
                <a:latin typeface="Arial" panose="020B0604020202020204" pitchFamily="34" charset="0"/>
              </a:rPr>
              <a:t>DO</a:t>
            </a:r>
          </a:p>
        </p:txBody>
      </p:sp>
      <p:sp>
        <p:nvSpPr>
          <p:cNvPr id="54283" name="Text Box 11">
            <a:extLst>
              <a:ext uri="{FF2B5EF4-FFF2-40B4-BE49-F238E27FC236}">
                <a16:creationId xmlns:a16="http://schemas.microsoft.com/office/drawing/2014/main" id="{E9034499-4291-4530-9F1E-881FAC5FB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932238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2400" b="1">
                <a:latin typeface="Arial" panose="020B0604020202020204" pitchFamily="34" charset="0"/>
              </a:rPr>
              <a:t>CHECK</a:t>
            </a:r>
          </a:p>
        </p:txBody>
      </p:sp>
      <p:sp>
        <p:nvSpPr>
          <p:cNvPr id="54284" name="Line 12">
            <a:extLst>
              <a:ext uri="{FF2B5EF4-FFF2-40B4-BE49-F238E27FC236}">
                <a16:creationId xmlns:a16="http://schemas.microsoft.com/office/drawing/2014/main" id="{CBEBB221-8051-4869-A093-245C7BD6B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445125"/>
            <a:ext cx="28082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Line 13">
            <a:extLst>
              <a:ext uri="{FF2B5EF4-FFF2-40B4-BE49-F238E27FC236}">
                <a16:creationId xmlns:a16="http://schemas.microsoft.com/office/drawing/2014/main" id="{828CC163-1CC1-499E-8A37-55F1A48550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284538"/>
            <a:ext cx="71438" cy="2160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Line 14">
            <a:extLst>
              <a:ext uri="{FF2B5EF4-FFF2-40B4-BE49-F238E27FC236}">
                <a16:creationId xmlns:a16="http://schemas.microsoft.com/office/drawing/2014/main" id="{7FD9EECB-C4B7-47DE-9744-29528BDEA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5025" y="3286125"/>
            <a:ext cx="28082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5">
            <a:extLst>
              <a:ext uri="{FF2B5EF4-FFF2-40B4-BE49-F238E27FC236}">
                <a16:creationId xmlns:a16="http://schemas.microsoft.com/office/drawing/2014/main" id="{D39C2343-8372-433D-A26D-3ABBEE4C50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3313" y="1125538"/>
            <a:ext cx="71437" cy="2160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6">
            <a:extLst>
              <a:ext uri="{FF2B5EF4-FFF2-40B4-BE49-F238E27FC236}">
                <a16:creationId xmlns:a16="http://schemas.microsoft.com/office/drawing/2014/main" id="{555255C2-25D4-46F8-8F2C-05C7E5A67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445125"/>
            <a:ext cx="0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Line 17">
            <a:extLst>
              <a:ext uri="{FF2B5EF4-FFF2-40B4-BE49-F238E27FC236}">
                <a16:creationId xmlns:a16="http://schemas.microsoft.com/office/drawing/2014/main" id="{B3EEA50A-B4E1-471B-ABD9-F69942425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2852738"/>
            <a:ext cx="5746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Line 18">
            <a:extLst>
              <a:ext uri="{FF2B5EF4-FFF2-40B4-BE49-F238E27FC236}">
                <a16:creationId xmlns:a16="http://schemas.microsoft.com/office/drawing/2014/main" id="{95B52D09-45C5-4CA6-BC22-3C85B72A8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3355975"/>
            <a:ext cx="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Line 19">
            <a:extLst>
              <a:ext uri="{FF2B5EF4-FFF2-40B4-BE49-F238E27FC236}">
                <a16:creationId xmlns:a16="http://schemas.microsoft.com/office/drawing/2014/main" id="{A222BF46-1DF1-4C7F-A5A6-E50D7ADEAC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4149725"/>
            <a:ext cx="5746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Line 20">
            <a:extLst>
              <a:ext uri="{FF2B5EF4-FFF2-40B4-BE49-F238E27FC236}">
                <a16:creationId xmlns:a16="http://schemas.microsoft.com/office/drawing/2014/main" id="{22485B0D-B9A8-48C8-98E3-AB9111C6E5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3357563"/>
            <a:ext cx="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Line 21">
            <a:extLst>
              <a:ext uri="{FF2B5EF4-FFF2-40B4-BE49-F238E27FC236}">
                <a16:creationId xmlns:a16="http://schemas.microsoft.com/office/drawing/2014/main" id="{5DBC4ABC-27E1-4E62-9272-0D0E28F7A0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6238" y="2565400"/>
            <a:ext cx="3671887" cy="32400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4839EA7-6424-4944-AD3E-081D489BA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Mengorganisasikan perbaikan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31CB27A-35B0-4EE9-BD50-A4E69363C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Top management bertanggung jawab untuk high level evaluation pada tingkat performansi organisasi. </a:t>
            </a:r>
          </a:p>
          <a:p>
            <a:r>
              <a:rPr lang="en-US" altLang="en-US"/>
              <a:t>Top management menentukan assessment tool dan memberikan inisiatif awal pengukuran performansi.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160E97F-654E-495A-94AC-4E7F43E60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Tim perbaikan kinerja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FA8B9F0-E2BB-4B5C-B5DB-6899FE431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Pada proyek perbaikan yang spesifik  bisa dilakukan oleh sebuah tim. Tim tersebut memiliki tugas;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Sebagai team leader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Pemegang otoritas dari menejemen perusahaan dalam hal  pengukuran performansi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Memperhatikan kepentingan konsumen internal dan eksternal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Memperhatikan supplier internal dan eksternal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Merekomendasikan kebutuhan external assistane and expert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DCFB7A2-8550-4109-B484-8857E01CA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err="1"/>
              <a:t>Organisasi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Peningkatan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Kinerja</a:t>
            </a:r>
            <a:endParaRPr lang="en-US" altLang="en-US" sz="4000" dirty="0"/>
          </a:p>
        </p:txBody>
      </p:sp>
      <p:sp>
        <p:nvSpPr>
          <p:cNvPr id="57348" name="AutoShape 4">
            <a:extLst>
              <a:ext uri="{FF2B5EF4-FFF2-40B4-BE49-F238E27FC236}">
                <a16:creationId xmlns:a16="http://schemas.microsoft.com/office/drawing/2014/main" id="{8CB51A02-BFBE-4D33-B6A7-753BC3F50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3489325"/>
            <a:ext cx="1614488" cy="701675"/>
          </a:xfrm>
          <a:prstGeom prst="homePlate">
            <a:avLst>
              <a:gd name="adj" fmla="val 57523"/>
            </a:avLst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lin ang="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Process</a:t>
            </a:r>
          </a:p>
          <a:p>
            <a:pPr eaLnBrk="1" hangingPunct="1"/>
            <a:r>
              <a:rPr lang="en-US" altLang="en-US" sz="1400" b="1" dirty="0">
                <a:latin typeface="Arial" panose="020B0604020202020204" pitchFamily="34" charset="0"/>
              </a:rPr>
              <a:t>Documentation</a:t>
            </a:r>
          </a:p>
        </p:txBody>
      </p:sp>
      <p:sp>
        <p:nvSpPr>
          <p:cNvPr id="57349" name="AutoShape 5">
            <a:extLst>
              <a:ext uri="{FF2B5EF4-FFF2-40B4-BE49-F238E27FC236}">
                <a16:creationId xmlns:a16="http://schemas.microsoft.com/office/drawing/2014/main" id="{E7242B73-459E-49A9-A43B-66D1D6F4B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3489325"/>
            <a:ext cx="1614487" cy="701675"/>
          </a:xfrm>
          <a:prstGeom prst="homePlate">
            <a:avLst>
              <a:gd name="adj" fmla="val 57523"/>
            </a:avLst>
          </a:pr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Performance</a:t>
            </a:r>
          </a:p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Measurement</a:t>
            </a:r>
          </a:p>
        </p:txBody>
      </p:sp>
      <p:sp>
        <p:nvSpPr>
          <p:cNvPr id="57350" name="AutoShape 6">
            <a:extLst>
              <a:ext uri="{FF2B5EF4-FFF2-40B4-BE49-F238E27FC236}">
                <a16:creationId xmlns:a16="http://schemas.microsoft.com/office/drawing/2014/main" id="{7CB5213A-9B7A-456D-9A97-A95E1EEDE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3489325"/>
            <a:ext cx="2017713" cy="701675"/>
          </a:xfrm>
          <a:prstGeom prst="homePlate">
            <a:avLst>
              <a:gd name="adj" fmla="val 71889"/>
            </a:avLst>
          </a:pr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Self assessment</a:t>
            </a:r>
          </a:p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&amp; Performance</a:t>
            </a:r>
          </a:p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Evaluation </a:t>
            </a:r>
          </a:p>
        </p:txBody>
      </p:sp>
      <p:sp>
        <p:nvSpPr>
          <p:cNvPr id="57351" name="AutoShape 7">
            <a:extLst>
              <a:ext uri="{FF2B5EF4-FFF2-40B4-BE49-F238E27FC236}">
                <a16:creationId xmlns:a16="http://schemas.microsoft.com/office/drawing/2014/main" id="{902036E3-E764-422B-9299-40E8419E2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3489325"/>
            <a:ext cx="1612900" cy="701675"/>
          </a:xfrm>
          <a:prstGeom prst="homePlate">
            <a:avLst>
              <a:gd name="adj" fmla="val 57466"/>
            </a:avLst>
          </a:pr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Improvement</a:t>
            </a:r>
          </a:p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57352" name="AutoShape 8">
            <a:extLst>
              <a:ext uri="{FF2B5EF4-FFF2-40B4-BE49-F238E27FC236}">
                <a16:creationId xmlns:a16="http://schemas.microsoft.com/office/drawing/2014/main" id="{AF4E17F4-1B54-42F4-A6CE-C44664F55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3489325"/>
            <a:ext cx="1614487" cy="701675"/>
          </a:xfrm>
          <a:prstGeom prst="homePlate">
            <a:avLst>
              <a:gd name="adj" fmla="val 57523"/>
            </a:avLst>
          </a:pr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Improvement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BFD0-ABA1-42CB-93C9-AA0F1600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8" y="0"/>
            <a:ext cx="7329487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 BRIEF HISTORY OF PROCESS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6518842-6E79-4ADF-A1BC-171B7293F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1. The Age of the Crafts worker</a:t>
            </a:r>
          </a:p>
          <a:p>
            <a:r>
              <a:rPr lang="en-US" altLang="en-US" dirty="0"/>
              <a:t>2. The Age of the Factory</a:t>
            </a:r>
          </a:p>
          <a:p>
            <a:r>
              <a:rPr lang="en-US" altLang="en-US" dirty="0"/>
              <a:t>3. The Age of Specialist</a:t>
            </a:r>
          </a:p>
          <a:p>
            <a:r>
              <a:rPr lang="en-US" altLang="en-US" dirty="0"/>
              <a:t>4. Proses </a:t>
            </a:r>
            <a:r>
              <a:rPr lang="en-US" altLang="en-US" dirty="0" err="1"/>
              <a:t>Bisnis</a:t>
            </a:r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6FFE-912E-49D3-8B6C-44B4A862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Age of Crafts Worker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A2246-BAB5-45E1-91E4-901A107D5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Terjadi pada kurun waktu pertengahan abad 18, sebelum</a:t>
            </a:r>
            <a:r>
              <a:rPr lang="id-ID" dirty="0"/>
              <a:t> </a:t>
            </a:r>
            <a:r>
              <a:rPr lang="en-US" dirty="0"/>
              <a:t>revolusi Industri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Kebanyakan produk dihasilkan oleh pengrajin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Proses dan produk tidak ada bedanya, sehingga mengukur</a:t>
            </a:r>
            <a:r>
              <a:rPr lang="id-ID" dirty="0"/>
              <a:t> </a:t>
            </a:r>
            <a:r>
              <a:rPr lang="en-US" dirty="0"/>
              <a:t>pekerjaan sama halnya dengan mengukur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itu.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Seluruh pekerjaan dikerjakan di satu tempat.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Satu pekerja dapat mengerjakan keseluruhan proses,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mulai dari membuat produk, memasarkan, merancang, dan</a:t>
            </a:r>
            <a:r>
              <a:rPr lang="id-ID" dirty="0"/>
              <a:t> </a:t>
            </a:r>
            <a:r>
              <a:rPr lang="en-US" dirty="0"/>
              <a:t>memberi pelayanan kepada pelanggan.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E722-0B96-42F4-94EC-837692C7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Age of Crafts Worker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CFDAE-FE64-41D3-B4C6-24D283F71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85813"/>
            <a:ext cx="8643937" cy="585787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Kelebihan: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Pekerja mengetahui dengan jelas siapa konsumen produknya,</a:t>
            </a:r>
            <a:r>
              <a:rPr lang="id-ID" dirty="0"/>
              <a:t> </a:t>
            </a:r>
            <a:r>
              <a:rPr lang="en-US" dirty="0"/>
              <a:t>apa barang dan jasa yang diproduksi, dan apa tujuannya.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Konsumen hanya perlu menghubungi satu kontak untuk</a:t>
            </a:r>
            <a:r>
              <a:rPr lang="id-ID" dirty="0"/>
              <a:t> </a:t>
            </a:r>
            <a:r>
              <a:rPr lang="en-US" dirty="0"/>
              <a:t>permasalahan apapun.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Perajin mengetahui proses yang terjadi dari awal hingga akhir.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Tidak terjadi miskomunikasi antara spesialisasi yang berbeda.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Kelemahan: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Terdapat satu titik penyebab kegagalan.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Kualitas menurun, pekerja tidak seluruhnya memiliki kemampuan</a:t>
            </a:r>
            <a:r>
              <a:rPr lang="id-ID" dirty="0"/>
              <a:t> </a:t>
            </a:r>
            <a:r>
              <a:rPr lang="en-US" dirty="0"/>
              <a:t>baik di semua aspek.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Output terbatas,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Perajin baru harus sudah memiliki kemampuan yang baik.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70EE-8AD8-49DD-A71B-E760C61C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Age of Factory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FA3CF-A8DE-41DD-A892-9B4FD9A0D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Didorong oleh penemuan mesin uap oleh James Watt.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Mulai ada pembagian pekerjaan (spesialisasi) dalam</a:t>
            </a:r>
            <a:r>
              <a:rPr lang="id-ID" dirty="0"/>
              <a:t> </a:t>
            </a:r>
            <a:r>
              <a:rPr lang="en-US" dirty="0"/>
              <a:t>organisasi.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Jumlah produksi per pekerja meningkat drastis</a:t>
            </a:r>
            <a:r>
              <a:rPr lang="id-ID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Efisiensi</a:t>
            </a:r>
            <a:r>
              <a:rPr lang="id-ID" dirty="0"/>
              <a:t> </a:t>
            </a:r>
            <a:r>
              <a:rPr lang="en-US" dirty="0"/>
              <a:t>produksi meningkat.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Suksesnya pembagian kerja meningkatkan efiensi, divisi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kerja dibentuk dengan spesialisasi yang lebih fokus.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A6CB317-0DA7-460C-AAB3-97C0BC15B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en-US" altLang="en-US" sz="3600"/>
              <a:t>Munculnya Departemen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B3075D7-2046-4F0A-BB3E-EF5930FDF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Selanjutnya..kompleksitas pekerjaan berkembang dan jumlah pekerja bertambah</a:t>
            </a:r>
          </a:p>
          <a:p>
            <a:r>
              <a:rPr lang="en-US" altLang="en-US"/>
              <a:t>Dalam sebuah perusahaan tidak mungkin lagi setiap orang melakukan setiap pekerjaan</a:t>
            </a:r>
          </a:p>
          <a:p>
            <a:r>
              <a:rPr lang="en-US" altLang="en-US"/>
              <a:t>Pekerjaan terlalu kompleks sehingga setiap pekerja harus memiliki spesialisasi</a:t>
            </a:r>
          </a:p>
          <a:p>
            <a:r>
              <a:rPr lang="en-US" altLang="en-US"/>
              <a:t>Langkah logisnya adalah membentuk departemen yang terdiri dari dari individu-individu dengan keahlian yang serupa</a:t>
            </a:r>
          </a:p>
        </p:txBody>
      </p:sp>
    </p:spTree>
    <p:extLst>
      <p:ext uri="{BB962C8B-B14F-4D97-AF65-F5344CB8AC3E}">
        <p14:creationId xmlns:p14="http://schemas.microsoft.com/office/powerpoint/2010/main" val="334348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EB42F22-1C79-43CE-AC40-6BE0DBE63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Kelebihan pengaturan berdasarkan departemen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AB45CD3-1110-4D61-BC23-3A925CB6E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Tenaga kerja diberi kesempatan untuk menjadi sangat spesialis dalam bidangnya</a:t>
            </a:r>
          </a:p>
          <a:p>
            <a:r>
              <a:rPr lang="en-US" altLang="en-US"/>
              <a:t>Biaya-biaya untuk sentralisasi berbagai fungsi menjadi menurun</a:t>
            </a:r>
          </a:p>
          <a:p>
            <a:r>
              <a:rPr lang="en-US" altLang="en-US"/>
              <a:t>Tempat kerja menjadi lebih aman, setiap orang tahu dimana mereka harus bekerja dan pekerjaan yang harus dilakukan</a:t>
            </a:r>
          </a:p>
          <a:p>
            <a:r>
              <a:rPr lang="en-US" altLang="en-US"/>
              <a:t>Struktur organisasi terdefinisi dengan lebih jelas dan dapat dengan mudah digambarkan dan ditampilkan </a:t>
            </a:r>
          </a:p>
        </p:txBody>
      </p:sp>
    </p:spTree>
    <p:extLst>
      <p:ext uri="{BB962C8B-B14F-4D97-AF65-F5344CB8AC3E}">
        <p14:creationId xmlns:p14="http://schemas.microsoft.com/office/powerpoint/2010/main" val="3305741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1348</Words>
  <Application>Microsoft Office PowerPoint</Application>
  <PresentationFormat>On-screen Show (4:3)</PresentationFormat>
  <Paragraphs>219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Pemodelan Proses Bisnis</vt:lpstr>
      <vt:lpstr>Materi</vt:lpstr>
      <vt:lpstr>A BRIEF HISTORY OF PROSES</vt:lpstr>
      <vt:lpstr>A BRIEF HISTORY OF PROCESS</vt:lpstr>
      <vt:lpstr>The Age of Crafts Worker </vt:lpstr>
      <vt:lpstr>The Age of Crafts Worker </vt:lpstr>
      <vt:lpstr>The Age of Factory </vt:lpstr>
      <vt:lpstr>Munculnya Departemen</vt:lpstr>
      <vt:lpstr>Kelebihan pengaturan berdasarkan departemen</vt:lpstr>
      <vt:lpstr>Departemen berdasarkan fungsi</vt:lpstr>
      <vt:lpstr>The Age of the Specialists </vt:lpstr>
      <vt:lpstr>Diskusi</vt:lpstr>
      <vt:lpstr>Kelemahan Organisasi Fungsional </vt:lpstr>
      <vt:lpstr>PowerPoint Presentation</vt:lpstr>
      <vt:lpstr>PowerPoint Presentation</vt:lpstr>
      <vt:lpstr>MENUJU PROSES BISNIS</vt:lpstr>
      <vt:lpstr>Dari Departemen ke Proses Bisnis</vt:lpstr>
      <vt:lpstr>Isu lain yang mendorong orientasi pada proses</vt:lpstr>
      <vt:lpstr>Definisi Proses Bisnis</vt:lpstr>
      <vt:lpstr>Klasifikasi Proses Bisnis</vt:lpstr>
      <vt:lpstr>Proses Bisnis menurut European Network for Advanced Performance Studies (ENAPS) </vt:lpstr>
      <vt:lpstr>Contoh</vt:lpstr>
      <vt:lpstr>Contoh 2, untuk UMKM</vt:lpstr>
      <vt:lpstr>TUGAS I</vt:lpstr>
      <vt:lpstr>Redesign</vt:lpstr>
      <vt:lpstr>Pentingnya Peningkatan Kinerja</vt:lpstr>
      <vt:lpstr>Mengapa perlu peningkatan kinerja?</vt:lpstr>
      <vt:lpstr>PowerPoint Presentation</vt:lpstr>
      <vt:lpstr>Model peningkatan kinerja (Bredrup, 1955)</vt:lpstr>
      <vt:lpstr>Model Peningkatan Kinerja Deming (1986)</vt:lpstr>
      <vt:lpstr>Mengorganisasikan perbaikan</vt:lpstr>
      <vt:lpstr>Tim perbaikan kinerja</vt:lpstr>
      <vt:lpstr>Organisasi Peningkatan Kinerja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</dc:creator>
  <cp:lastModifiedBy>core</cp:lastModifiedBy>
  <cp:revision>21</cp:revision>
  <dcterms:created xsi:type="dcterms:W3CDTF">2019-02-05T15:29:14Z</dcterms:created>
  <dcterms:modified xsi:type="dcterms:W3CDTF">2019-02-13T23:07:47Z</dcterms:modified>
</cp:coreProperties>
</file>