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3" r:id="rId1"/>
  </p:sldMasterIdLst>
  <p:sldIdLst>
    <p:sldId id="256" r:id="rId2"/>
    <p:sldId id="293" r:id="rId3"/>
    <p:sldId id="294" r:id="rId4"/>
    <p:sldId id="286" r:id="rId5"/>
    <p:sldId id="287" r:id="rId6"/>
    <p:sldId id="288" r:id="rId7"/>
    <p:sldId id="289" r:id="rId8"/>
    <p:sldId id="290" r:id="rId9"/>
    <p:sldId id="291" r:id="rId10"/>
    <p:sldId id="292"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0" d="100"/>
          <a:sy n="50" d="100"/>
        </p:scale>
        <p:origin x="-540" y="-6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27398" y="20548"/>
            <a:ext cx="4664703" cy="2825393"/>
          </a:xfrm>
          <a:prstGeom prst="rect">
            <a:avLst/>
          </a:prstGeom>
        </p:spPr>
      </p:pic>
      <p:pic>
        <p:nvPicPr>
          <p:cNvPr id="8" name="Picture 7"/>
          <p:cNvPicPr>
            <a:picLocks noChangeAspect="1"/>
          </p:cNvPicPr>
          <p:nvPr/>
        </p:nvPicPr>
        <p:blipFill>
          <a:blip r:embed="rId3" cstate="print"/>
          <a:stretch>
            <a:fillRect/>
          </a:stretch>
        </p:blipFill>
        <p:spPr>
          <a:xfrm>
            <a:off x="4671315" y="20548"/>
            <a:ext cx="7499224" cy="2825496"/>
          </a:xfrm>
          <a:prstGeom prst="rect">
            <a:avLst/>
          </a:prstGeom>
        </p:spPr>
      </p:pic>
      <p:pic>
        <p:nvPicPr>
          <p:cNvPr id="9" name="Picture 8"/>
          <p:cNvPicPr>
            <a:picLocks noChangeAspect="1"/>
          </p:cNvPicPr>
          <p:nvPr/>
        </p:nvPicPr>
        <p:blipFill>
          <a:blip r:embed="rId4" cstate="print"/>
          <a:stretch>
            <a:fillRect/>
          </a:stretch>
        </p:blipFill>
        <p:spPr>
          <a:xfrm>
            <a:off x="27898" y="2818500"/>
            <a:ext cx="10225325" cy="2296266"/>
          </a:xfrm>
          <a:prstGeom prst="rect">
            <a:avLst/>
          </a:prstGeom>
        </p:spPr>
      </p:pic>
      <p:pic>
        <p:nvPicPr>
          <p:cNvPr id="10" name="Picture 9"/>
          <p:cNvPicPr>
            <a:picLocks noChangeAspect="1"/>
          </p:cNvPicPr>
          <p:nvPr/>
        </p:nvPicPr>
        <p:blipFill>
          <a:blip r:embed="rId5" cstate="print"/>
          <a:stretch>
            <a:fillRect/>
          </a:stretch>
        </p:blipFill>
        <p:spPr>
          <a:xfrm>
            <a:off x="10216159" y="2819400"/>
            <a:ext cx="1948444" cy="2293850"/>
          </a:xfrm>
          <a:prstGeom prst="rect">
            <a:avLst/>
          </a:prstGeom>
        </p:spPr>
      </p:pic>
      <p:pic>
        <p:nvPicPr>
          <p:cNvPr id="11" name="Picture 10"/>
          <p:cNvPicPr>
            <a:picLocks/>
          </p:cNvPicPr>
          <p:nvPr/>
        </p:nvPicPr>
        <p:blipFill>
          <a:blip r:embed="rId6" cstate="print"/>
          <a:stretch>
            <a:fillRect/>
          </a:stretch>
        </p:blipFill>
        <p:spPr>
          <a:xfrm>
            <a:off x="27397" y="5089818"/>
            <a:ext cx="12131040" cy="1737360"/>
          </a:xfrm>
          <a:prstGeom prst="rect">
            <a:avLst/>
          </a:prstGeom>
        </p:spPr>
      </p:pic>
      <p:sp>
        <p:nvSpPr>
          <p:cNvPr id="14" name="Rectangle 13"/>
          <p:cNvSpPr/>
          <p:nvPr/>
        </p:nvSpPr>
        <p:spPr>
          <a:xfrm>
            <a:off x="11673640" y="2469776"/>
            <a:ext cx="4064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4BDF68E2-58F2-4D09-BE8B-E3BD06533059}" type="datetimeFigureOut">
              <a:rPr lang="en-US" smtClean="0"/>
              <a:t>4/26/2018</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FAB73BC-B049-4115-A692-8D63A059BFB8}" type="slidenum">
              <a:rPr lang="en-US" smtClean="0"/>
              <a:t>‹#›</a:t>
            </a:fld>
            <a:endParaRPr lang="en-US" dirty="0"/>
          </a:p>
        </p:txBody>
      </p:sp>
      <p:sp>
        <p:nvSpPr>
          <p:cNvPr id="15" name="Text Placeholder 15"/>
          <p:cNvSpPr>
            <a:spLocks noGrp="1"/>
          </p:cNvSpPr>
          <p:nvPr>
            <p:ph type="body" sz="quarter" idx="14" hasCustomPrompt="1"/>
          </p:nvPr>
        </p:nvSpPr>
        <p:spPr>
          <a:xfrm>
            <a:off x="4775200" y="1295400"/>
            <a:ext cx="68072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41792" y="4114800"/>
            <a:ext cx="97536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extLst>
      <p:ext uri="{BB962C8B-B14F-4D97-AF65-F5344CB8AC3E}">
        <p14:creationId xmlns:p14="http://schemas.microsoft.com/office/powerpoint/2010/main" val="296298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98624D31-43A5-475A-80CF-332C9F6DCF35}" type="datetimeFigureOut">
              <a:rPr lang="en-US" smtClean="0"/>
              <a:t>4/26/2018</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4FAB73BC-B049-4115-A692-8D63A059BFB8}" type="slidenum">
              <a:rPr lang="en-US" smtClean="0"/>
              <a:pPr/>
              <a:t>‹#›</a:t>
            </a:fld>
            <a:endParaRPr lang="en-US" dirty="0"/>
          </a:p>
        </p:txBody>
      </p:sp>
      <p:sp>
        <p:nvSpPr>
          <p:cNvPr id="6" name="Rectangle 5"/>
          <p:cNvSpPr/>
          <p:nvPr/>
        </p:nvSpPr>
        <p:spPr>
          <a:xfrm>
            <a:off x="793684" y="4800600"/>
            <a:ext cx="6498336"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latin typeface="Georgia" pitchFamily="18" charset="0"/>
            </a:endParaRPr>
          </a:p>
        </p:txBody>
      </p:sp>
      <p:sp>
        <p:nvSpPr>
          <p:cNvPr id="7" name="Title 1"/>
          <p:cNvSpPr>
            <a:spLocks noGrp="1"/>
          </p:cNvSpPr>
          <p:nvPr>
            <p:ph type="title"/>
          </p:nvPr>
        </p:nvSpPr>
        <p:spPr>
          <a:xfrm>
            <a:off x="808736" y="4800600"/>
            <a:ext cx="6412325"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782696" y="838200"/>
            <a:ext cx="6498336"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7702484" y="838201"/>
            <a:ext cx="37592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35623031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2390400" y="4800600"/>
            <a:ext cx="73344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latin typeface="Georgia" pitchFamily="18" charset="0"/>
            </a:endParaRPr>
          </a:p>
        </p:txBody>
      </p:sp>
      <p:sp>
        <p:nvSpPr>
          <p:cNvPr id="2" name="Title 1"/>
          <p:cNvSpPr>
            <a:spLocks noGrp="1"/>
          </p:cNvSpPr>
          <p:nvPr>
            <p:ph type="title"/>
          </p:nvPr>
        </p:nvSpPr>
        <p:spPr>
          <a:xfrm>
            <a:off x="2389717" y="4800600"/>
            <a:ext cx="73152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562600"/>
            <a:ext cx="73152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C9CAD897-D46E-4AD2-BD9B-49DD3E640873}" type="datetimeFigureOut">
              <a:rPr lang="en-US" smtClean="0"/>
              <a:t>4/26/2018</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33463568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2D6473-DF6D-4702-B328-E0DD40540A4E}" type="datetimeFigureOut">
              <a:rPr lang="en-US" smtClean="0"/>
              <a:t>4/26/2018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14" name="Title 1"/>
          <p:cNvSpPr>
            <a:spLocks noGrp="1"/>
          </p:cNvSpPr>
          <p:nvPr>
            <p:ph type="title" hasCustomPrompt="1"/>
          </p:nvPr>
        </p:nvSpPr>
        <p:spPr>
          <a:xfrm>
            <a:off x="0" y="414867"/>
            <a:ext cx="67056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extLst>
      <p:ext uri="{BB962C8B-B14F-4D97-AF65-F5344CB8AC3E}">
        <p14:creationId xmlns:p14="http://schemas.microsoft.com/office/powerpoint/2010/main" val="280404273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274639"/>
            <a:ext cx="27432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6807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E26F7E3A-B166-407D-9866-32884E7D5B37}" type="datetimeFigureOut">
              <a:rPr lang="en-US" smtClean="0"/>
              <a:t>4/26/2018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100006155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srcRect l="2599" r="5874" b="5262"/>
          <a:stretch/>
        </p:blipFill>
        <p:spPr>
          <a:xfrm>
            <a:off x="4707" y="5867400"/>
            <a:ext cx="12192000" cy="1053694"/>
          </a:xfrm>
          <a:prstGeom prst="rect">
            <a:avLst/>
          </a:prstGeom>
        </p:spPr>
      </p:pic>
      <p:sp>
        <p:nvSpPr>
          <p:cNvPr id="2" name="Date Placeholder 1"/>
          <p:cNvSpPr>
            <a:spLocks noGrp="1"/>
          </p:cNvSpPr>
          <p:nvPr>
            <p:ph type="dt" sz="half" idx="10"/>
          </p:nvPr>
        </p:nvSpPr>
        <p:spPr/>
        <p:txBody>
          <a:bodyPr/>
          <a:lstStyle/>
          <a:p>
            <a:fld id="{4D94136C-8742-45B2-AF27-D93DF72833A9}" type="datetimeFigureOut">
              <a:rPr lang="en-US" smtClean="0"/>
              <a:t>4/26/2018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12608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fld id="{98624D31-43A5-475A-80CF-332C9F6DCF35}" type="datetimeFigureOut">
              <a:rPr lang="en-US" smtClean="0"/>
              <a:t>4/26/2018</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1568113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fld id="{98624D31-43A5-475A-80CF-332C9F6DCF35}" type="datetimeFigureOut">
              <a:rPr lang="en-US" smtClean="0"/>
              <a:t>4/26/2018</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0080387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Online Image Placeholder 2"/>
          <p:cNvSpPr>
            <a:spLocks noGrp="1"/>
          </p:cNvSpPr>
          <p:nvPr>
            <p:ph type="clipArt" sz="half" idx="1"/>
          </p:nvPr>
        </p:nvSpPr>
        <p:spPr>
          <a:xfrm>
            <a:off x="914400" y="1981200"/>
            <a:ext cx="5080000" cy="4114800"/>
          </a:xfrm>
        </p:spPr>
        <p:txBody>
          <a:bodyPr/>
          <a:lstStyle/>
          <a:p>
            <a:r>
              <a:rPr lang="en-US" smtClean="0"/>
              <a:t>Click icon to add online image</a:t>
            </a:r>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fld id="{98624D31-43A5-475A-80CF-332C9F6DCF35}" type="datetimeFigureOut">
              <a:rPr lang="en-US" smtClean="0"/>
              <a:t>4/26/2018</a:t>
            </a:fld>
            <a:endParaRPr lang="en-US" dirty="0"/>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79666239"/>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Online Image Placeholder 3"/>
          <p:cNvSpPr>
            <a:spLocks noGrp="1"/>
          </p:cNvSpPr>
          <p:nvPr>
            <p:ph type="clipArt" sz="half" idx="2"/>
          </p:nvPr>
        </p:nvSpPr>
        <p:spPr>
          <a:xfrm>
            <a:off x="6197600" y="1981200"/>
            <a:ext cx="5080000" cy="4114800"/>
          </a:xfrm>
        </p:spPr>
        <p:txBody>
          <a:bodyPr/>
          <a:lstStyle/>
          <a:p>
            <a:r>
              <a:rPr lang="en-US" smtClean="0"/>
              <a:t>Click icon to add online image</a:t>
            </a:r>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fld id="{98624D31-43A5-475A-80CF-332C9F6DCF35}" type="datetimeFigureOut">
              <a:rPr lang="en-US" smtClean="0"/>
              <a:t>4/26/2018</a:t>
            </a:fld>
            <a:endParaRPr lang="en-US" dirty="0"/>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5453265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62400" y="1992354"/>
            <a:ext cx="78232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508001" y="5105401"/>
            <a:ext cx="109728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4FAB73BC-B049-4115-A692-8D63A059BFB8}" type="slidenum">
              <a:rPr lang="en-US" smtClean="0"/>
              <a:t>‹#›</a:t>
            </a:fld>
            <a:endParaRPr lang="en-US" dirty="0"/>
          </a:p>
        </p:txBody>
      </p:sp>
      <p:sp>
        <p:nvSpPr>
          <p:cNvPr id="7" name="Oval 6"/>
          <p:cNvSpPr/>
          <p:nvPr/>
        </p:nvSpPr>
        <p:spPr>
          <a:xfrm>
            <a:off x="1016000" y="1946209"/>
            <a:ext cx="27432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             </a:t>
            </a:r>
            <a:endParaRPr lang="en-US" sz="1800" dirty="0"/>
          </a:p>
        </p:txBody>
      </p:sp>
      <p:sp>
        <p:nvSpPr>
          <p:cNvPr id="8" name="Rectangle 7"/>
          <p:cNvSpPr/>
          <p:nvPr/>
        </p:nvSpPr>
        <p:spPr>
          <a:xfrm>
            <a:off x="11582400" y="5265376"/>
            <a:ext cx="6096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rgbClr val="FF6600"/>
                </a:solidFill>
              </a:rPr>
              <a:t>           </a:t>
            </a:r>
            <a:endParaRPr lang="en-US" sz="1800" dirty="0">
              <a:solidFill>
                <a:srgbClr val="FF6600"/>
              </a:solidFill>
            </a:endParaRPr>
          </a:p>
        </p:txBody>
      </p:sp>
      <p:sp>
        <p:nvSpPr>
          <p:cNvPr id="9" name="Oval 8"/>
          <p:cNvSpPr/>
          <p:nvPr/>
        </p:nvSpPr>
        <p:spPr>
          <a:xfrm>
            <a:off x="1343104" y="1992354"/>
            <a:ext cx="2111296"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       </a:t>
            </a:r>
            <a:endParaRPr lang="en-US" sz="1800" dirty="0"/>
          </a:p>
        </p:txBody>
      </p:sp>
    </p:spTree>
    <p:extLst>
      <p:ext uri="{BB962C8B-B14F-4D97-AF65-F5344CB8AC3E}">
        <p14:creationId xmlns:p14="http://schemas.microsoft.com/office/powerpoint/2010/main" val="422329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srcRect l="2599" r="5874" b="5262"/>
          <a:stretch/>
        </p:blipFill>
        <p:spPr>
          <a:xfrm>
            <a:off x="4707" y="5867400"/>
            <a:ext cx="12192000" cy="1053694"/>
          </a:xfrm>
          <a:prstGeom prst="rect">
            <a:avLst/>
          </a:prstGeom>
        </p:spPr>
      </p:pic>
      <p:sp>
        <p:nvSpPr>
          <p:cNvPr id="2" name="Title 1"/>
          <p:cNvSpPr>
            <a:spLocks noGrp="1"/>
          </p:cNvSpPr>
          <p:nvPr>
            <p:ph type="title"/>
          </p:nvPr>
        </p:nvSpPr>
        <p:spPr>
          <a:xfrm>
            <a:off x="581573" y="76200"/>
            <a:ext cx="11204027"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528FC5F6-F338-4AE4-BB23-26385BCFC423}" type="datetimeFigureOut">
              <a:rPr lang="en-US" smtClean="0"/>
              <a:t>4/26/2018</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6113E31D-E2AB-40D1-8B51-AFA5AFEF393A}" type="slidenum">
              <a:rPr lang="en-US" smtClean="0"/>
              <a:t>‹#›</a:t>
            </a:fld>
            <a:endParaRPr lang="en-US" dirty="0"/>
          </a:p>
        </p:txBody>
      </p:sp>
    </p:spTree>
    <p:extLst>
      <p:ext uri="{BB962C8B-B14F-4D97-AF65-F5344CB8AC3E}">
        <p14:creationId xmlns:p14="http://schemas.microsoft.com/office/powerpoint/2010/main" val="3642706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98624D31-43A5-475A-80CF-332C9F6DCF35}" type="datetimeFigureOut">
              <a:rPr lang="en-US" smtClean="0"/>
              <a:t>4/26/2018</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4FAB73BC-B049-4115-A692-8D63A059BFB8}" type="slidenum">
              <a:rPr lang="en-US" smtClean="0"/>
              <a:pPr/>
              <a:t>‹#›</a:t>
            </a:fld>
            <a:endParaRPr lang="en-US" dirty="0"/>
          </a:p>
        </p:txBody>
      </p:sp>
      <p:sp>
        <p:nvSpPr>
          <p:cNvPr id="6" name="Content Placeholder 2"/>
          <p:cNvSpPr>
            <a:spLocks noGrp="1"/>
          </p:cNvSpPr>
          <p:nvPr>
            <p:ph idx="1"/>
          </p:nvPr>
        </p:nvSpPr>
        <p:spPr>
          <a:xfrm>
            <a:off x="609600" y="1600201"/>
            <a:ext cx="109728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4713360"/>
      </p:ext>
    </p:extLst>
  </p:cSld>
  <p:clrMapOvr>
    <a:masterClrMapping/>
  </p:clrMapOvr>
  <p:timing>
    <p:tnLst>
      <p:par>
        <p:cTn id="1" dur="indefinite" restart="never" nodeType="tmRoot"/>
      </p:par>
    </p:tn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999" y="1"/>
            <a:ext cx="9424020"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609600" y="1676402"/>
            <a:ext cx="53848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76400"/>
            <a:ext cx="53848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4/26/2018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155290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C8C39B41-D8B5-4052-B551-9B5525EAA8B6}" type="datetimeFigureOut">
              <a:rPr lang="en-US" smtClean="0"/>
              <a:t>4/26/2018</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4FAB73BC-B049-4115-A692-8D63A059BFB8}" type="slidenum">
              <a:rPr lang="en-US" smtClean="0"/>
              <a:t>‹#›</a:t>
            </a:fld>
            <a:endParaRPr lang="en-US" dirty="0"/>
          </a:p>
        </p:txBody>
      </p:sp>
      <p:pic>
        <p:nvPicPr>
          <p:cNvPr id="6" name="Picture 5"/>
          <p:cNvPicPr>
            <a:picLocks noChangeAspect="1"/>
          </p:cNvPicPr>
          <p:nvPr/>
        </p:nvPicPr>
        <p:blipFill>
          <a:blip r:embed="rId3" cstate="print"/>
          <a:stretch>
            <a:fillRect/>
          </a:stretch>
        </p:blipFill>
        <p:spPr>
          <a:xfrm>
            <a:off x="0" y="762000"/>
            <a:ext cx="3260651" cy="2286000"/>
          </a:xfrm>
          <a:prstGeom prst="rect">
            <a:avLst/>
          </a:prstGeom>
        </p:spPr>
      </p:pic>
      <p:sp>
        <p:nvSpPr>
          <p:cNvPr id="2" name="Title 1"/>
          <p:cNvSpPr>
            <a:spLocks noGrp="1"/>
          </p:cNvSpPr>
          <p:nvPr>
            <p:ph type="title"/>
          </p:nvPr>
        </p:nvSpPr>
        <p:spPr>
          <a:xfrm>
            <a:off x="1499200" y="2077200"/>
            <a:ext cx="9347200" cy="1143000"/>
          </a:xfrm>
        </p:spPr>
        <p:txBody>
          <a:bodyPr/>
          <a:lstStyle>
            <a:lvl1pPr algn="l">
              <a:defRPr/>
            </a:lvl1pPr>
          </a:lstStyle>
          <a:p>
            <a:r>
              <a:rPr lang="en-US" smtClean="0"/>
              <a:t>Click to edit Master title style</a:t>
            </a:r>
            <a:endParaRPr lang="en-US" dirty="0"/>
          </a:p>
        </p:txBody>
      </p:sp>
    </p:spTree>
    <p:extLst>
      <p:ext uri="{BB962C8B-B14F-4D97-AF65-F5344CB8AC3E}">
        <p14:creationId xmlns:p14="http://schemas.microsoft.com/office/powerpoint/2010/main" val="2425097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624D31-43A5-475A-80CF-332C9F6DCF35}" type="datetimeFigureOut">
              <a:rPr lang="en-US" smtClean="0"/>
              <a:t>4/26/2018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
        <p:nvSpPr>
          <p:cNvPr id="6" name="Title 1"/>
          <p:cNvSpPr>
            <a:spLocks noGrp="1"/>
          </p:cNvSpPr>
          <p:nvPr>
            <p:ph type="title" hasCustomPrompt="1"/>
          </p:nvPr>
        </p:nvSpPr>
        <p:spPr>
          <a:xfrm>
            <a:off x="387200" y="3081000"/>
            <a:ext cx="115824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378603" y="2424752"/>
            <a:ext cx="11592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58834112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98624D31-43A5-475A-80CF-332C9F6DCF35}" type="datetimeFigureOut">
              <a:rPr lang="en-US" smtClean="0"/>
              <a:t>4/26/2018</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4FAB73BC-B049-4115-A692-8D63A059BFB8}" type="slidenum">
              <a:rPr lang="en-US" smtClean="0"/>
              <a:pPr/>
              <a:t>‹#›</a:t>
            </a:fld>
            <a:endParaRPr lang="en-US" dirty="0"/>
          </a:p>
        </p:txBody>
      </p:sp>
      <p:sp>
        <p:nvSpPr>
          <p:cNvPr id="7" name="Rectangle 6"/>
          <p:cNvSpPr/>
          <p:nvPr/>
        </p:nvSpPr>
        <p:spPr>
          <a:xfrm>
            <a:off x="0" y="2895600"/>
            <a:ext cx="100584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itle 1"/>
          <p:cNvSpPr>
            <a:spLocks noGrp="1"/>
          </p:cNvSpPr>
          <p:nvPr>
            <p:ph type="title"/>
          </p:nvPr>
        </p:nvSpPr>
        <p:spPr>
          <a:xfrm>
            <a:off x="553156" y="3200400"/>
            <a:ext cx="93472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6197600" y="664780"/>
            <a:ext cx="5588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extLst>
      <p:ext uri="{BB962C8B-B14F-4D97-AF65-F5344CB8AC3E}">
        <p14:creationId xmlns:p14="http://schemas.microsoft.com/office/powerpoint/2010/main" val="1279370943"/>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1" y="609600"/>
            <a:ext cx="4011084"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5071533" y="609600"/>
            <a:ext cx="6815667"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04801" y="1435102"/>
            <a:ext cx="4011084"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32ABBEA6-7C60-4B02-AE87-00D78D8422AF}" type="datetimeFigureOut">
              <a:rPr lang="en-US" smtClean="0"/>
              <a:t>4/26/2018</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584701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0" cstate="print"/>
          <a:srcRect l="2599" r="5874" b="5262"/>
          <a:stretch/>
        </p:blipFill>
        <p:spPr>
          <a:xfrm>
            <a:off x="4707" y="5867400"/>
            <a:ext cx="12192000" cy="1053694"/>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24D31-43A5-475A-80CF-332C9F6DCF35}" type="datetimeFigureOut">
              <a:rPr lang="en-US" smtClean="0"/>
              <a:t>4/26/2018</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59214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900" y="3596183"/>
            <a:ext cx="5323081" cy="914400"/>
          </a:xfrm>
        </p:spPr>
        <p:txBody>
          <a:bodyPr>
            <a:noAutofit/>
          </a:bodyPr>
          <a:lstStyle/>
          <a:p>
            <a:r>
              <a:rPr lang="id-ID" sz="4800" dirty="0" smtClean="0">
                <a:ln w="0"/>
                <a:solidFill>
                  <a:schemeClr val="accent1"/>
                </a:solidFill>
                <a:effectLst>
                  <a:outerShdw blurRad="38100" dist="25400" dir="5400000" algn="ctr" rotWithShape="0">
                    <a:srgbClr val="6E747A">
                      <a:alpha val="43000"/>
                    </a:srgbClr>
                  </a:outerShdw>
                </a:effectLst>
                <a:latin typeface="Cambria" panose="02040503050406030204" pitchFamily="18" charset="0"/>
              </a:rPr>
              <a:t>Inclusive </a:t>
            </a:r>
            <a:r>
              <a:rPr lang="en-GB" sz="4800" dirty="0" smtClean="0">
                <a:ln w="0"/>
                <a:solidFill>
                  <a:schemeClr val="accent1"/>
                </a:solidFill>
                <a:effectLst>
                  <a:outerShdw blurRad="38100" dist="25400" dir="5400000" algn="ctr" rotWithShape="0">
                    <a:srgbClr val="6E747A">
                      <a:alpha val="43000"/>
                    </a:srgbClr>
                  </a:outerShdw>
                </a:effectLst>
                <a:latin typeface="Cambria" panose="02040503050406030204" pitchFamily="18" charset="0"/>
              </a:rPr>
              <a:t/>
            </a:r>
            <a:br>
              <a:rPr lang="en-GB" sz="4800" dirty="0" smtClean="0">
                <a:ln w="0"/>
                <a:solidFill>
                  <a:schemeClr val="accent1"/>
                </a:solidFill>
                <a:effectLst>
                  <a:outerShdw blurRad="38100" dist="25400" dir="5400000" algn="ctr" rotWithShape="0">
                    <a:srgbClr val="6E747A">
                      <a:alpha val="43000"/>
                    </a:srgbClr>
                  </a:outerShdw>
                </a:effectLst>
                <a:latin typeface="Cambria" panose="02040503050406030204" pitchFamily="18" charset="0"/>
              </a:rPr>
            </a:br>
            <a:r>
              <a:rPr lang="id-ID" sz="4800" dirty="0" smtClean="0">
                <a:ln w="0"/>
                <a:solidFill>
                  <a:schemeClr val="accent1"/>
                </a:solidFill>
                <a:effectLst>
                  <a:outerShdw blurRad="38100" dist="25400" dir="5400000" algn="ctr" rotWithShape="0">
                    <a:srgbClr val="6E747A">
                      <a:alpha val="43000"/>
                    </a:srgbClr>
                  </a:outerShdw>
                </a:effectLst>
                <a:latin typeface="Cambria" panose="02040503050406030204" pitchFamily="18" charset="0"/>
              </a:rPr>
              <a:t>Agribusiness </a:t>
            </a:r>
            <a:endParaRPr lang="id-ID" sz="4800" dirty="0">
              <a:ln w="0"/>
              <a:solidFill>
                <a:schemeClr val="accent1"/>
              </a:solidFill>
              <a:effectLst>
                <a:outerShdw blurRad="38100" dist="25400" dir="5400000" algn="ctr" rotWithShape="0">
                  <a:srgbClr val="6E747A">
                    <a:alpha val="43000"/>
                  </a:srgbClr>
                </a:outerShdw>
              </a:effectLst>
              <a:latin typeface="Cambria" panose="02040503050406030204" pitchFamily="18" charset="0"/>
            </a:endParaRPr>
          </a:p>
        </p:txBody>
      </p:sp>
      <p:pic>
        <p:nvPicPr>
          <p:cNvPr id="4" name="Picture 3"/>
          <p:cNvPicPr>
            <a:picLocks noChangeAspect="1"/>
          </p:cNvPicPr>
          <p:nvPr/>
        </p:nvPicPr>
        <p:blipFill rotWithShape="1">
          <a:blip r:embed="rId2"/>
          <a:srcRect l="46546" t="40191" r="4898" b="10048"/>
          <a:stretch/>
        </p:blipFill>
        <p:spPr>
          <a:xfrm>
            <a:off x="4844955" y="177420"/>
            <a:ext cx="7200561" cy="4790365"/>
          </a:xfrm>
          <a:prstGeom prst="rect">
            <a:avLst/>
          </a:prstGeom>
        </p:spPr>
      </p:pic>
      <p:sp>
        <p:nvSpPr>
          <p:cNvPr id="3" name="TextBox 2"/>
          <p:cNvSpPr txBox="1"/>
          <p:nvPr/>
        </p:nvSpPr>
        <p:spPr>
          <a:xfrm>
            <a:off x="3302758" y="5474831"/>
            <a:ext cx="7574508" cy="1077218"/>
          </a:xfrm>
          <a:prstGeom prst="rect">
            <a:avLst/>
          </a:prstGeom>
          <a:noFill/>
        </p:spPr>
        <p:txBody>
          <a:bodyPr wrap="square" rtlCol="0">
            <a:spAutoFit/>
          </a:bodyPr>
          <a:lstStyle/>
          <a:p>
            <a:r>
              <a:rPr lang="id-ID"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Jelaskan tentang Inclusive </a:t>
            </a:r>
            <a:r>
              <a:rPr lang="id-ID"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Agribusiness model pada kasus agribisnis kakao</a:t>
            </a:r>
            <a:endParaRPr lang="id-ID"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rot="20356574">
            <a:off x="444685" y="5305553"/>
            <a:ext cx="3714479" cy="923330"/>
          </a:xfrm>
          <a:prstGeom prst="rect">
            <a:avLst/>
          </a:prstGeom>
          <a:noFill/>
        </p:spPr>
        <p:txBody>
          <a:bodyPr wrap="none" lIns="91440" tIns="45720" rIns="91440" bIns="45720">
            <a:spAutoFit/>
          </a:bodyPr>
          <a:lstStyle/>
          <a:p>
            <a:pPr algn="ctr"/>
            <a:r>
              <a:rPr lang="id-ID"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Discussion</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591038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859" t="19403" r="6577" b="6250"/>
          <a:stretch/>
        </p:blipFill>
        <p:spPr bwMode="auto">
          <a:xfrm>
            <a:off x="3219451" y="0"/>
            <a:ext cx="89725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8475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p:txBody>
          <a:bodyPr/>
          <a:lstStyle/>
          <a:p>
            <a:r>
              <a:rPr lang="en-US" dirty="0" smtClean="0"/>
              <a:t>The </a:t>
            </a:r>
            <a:r>
              <a:rPr lang="en-US" dirty="0"/>
              <a:t>inclusive agribusiness opportunity</a:t>
            </a:r>
          </a:p>
        </p:txBody>
      </p:sp>
      <p:sp>
        <p:nvSpPr>
          <p:cNvPr id="6" name="Title 5"/>
          <p:cNvSpPr>
            <a:spLocks noGrp="1"/>
          </p:cNvSpPr>
          <p:nvPr>
            <p:ph type="title"/>
          </p:nvPr>
        </p:nvSpPr>
        <p:spPr>
          <a:xfrm>
            <a:off x="249368" y="3415553"/>
            <a:ext cx="9753600" cy="914400"/>
          </a:xfrm>
        </p:spPr>
        <p:txBody>
          <a:bodyPr>
            <a:noAutofit/>
            <a:scene3d>
              <a:camera prst="orthographicFront"/>
              <a:lightRig rig="soft" dir="t">
                <a:rot lat="0" lon="0" rev="15600000"/>
              </a:lightRig>
            </a:scene3d>
            <a:sp3d extrusionH="57150" prstMaterial="softEdge">
              <a:bevelT w="25400" h="38100"/>
            </a:sp3d>
          </a:bodyPr>
          <a:lstStyle/>
          <a:p>
            <a:r>
              <a:rPr lang="en-US" sz="6000" dirty="0">
                <a:ln/>
                <a:solidFill>
                  <a:schemeClr val="accent4"/>
                </a:solidFill>
                <a:latin typeface="Cambria" panose="02040503050406030204" pitchFamily="18" charset="0"/>
              </a:rPr>
              <a:t>Discover!</a:t>
            </a:r>
            <a:endParaRPr lang="id-ID" sz="6000" dirty="0">
              <a:ln/>
              <a:solidFill>
                <a:schemeClr val="accent4"/>
              </a:solidFill>
              <a:latin typeface="Cambria" panose="02040503050406030204" pitchFamily="18" charset="0"/>
            </a:endParaRPr>
          </a:p>
        </p:txBody>
      </p:sp>
    </p:spTree>
    <p:extLst>
      <p:ext uri="{BB962C8B-B14F-4D97-AF65-F5344CB8AC3E}">
        <p14:creationId xmlns:p14="http://schemas.microsoft.com/office/powerpoint/2010/main" val="14640979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Picture 3"/>
          <p:cNvPicPr>
            <a:picLocks noChangeAspect="1"/>
          </p:cNvPicPr>
          <p:nvPr/>
        </p:nvPicPr>
        <p:blipFill rotWithShape="1">
          <a:blip r:embed="rId2"/>
          <a:srcRect l="3665" t="22548" r="38824" b="10358"/>
          <a:stretch/>
        </p:blipFill>
        <p:spPr>
          <a:xfrm>
            <a:off x="508002" y="0"/>
            <a:ext cx="11277598" cy="6004205"/>
          </a:xfrm>
          <a:prstGeom prst="rect">
            <a:avLst/>
          </a:prstGeom>
        </p:spPr>
      </p:pic>
      <p:sp>
        <p:nvSpPr>
          <p:cNvPr id="3" name="Text Placeholder 2"/>
          <p:cNvSpPr>
            <a:spLocks noGrp="1"/>
          </p:cNvSpPr>
          <p:nvPr>
            <p:ph type="body" idx="1"/>
          </p:nvPr>
        </p:nvSpPr>
        <p:spPr>
          <a:xfrm>
            <a:off x="8081682" y="1992354"/>
            <a:ext cx="3417047" cy="375787"/>
          </a:xfrm>
        </p:spPr>
        <p:txBody>
          <a:bodyPr>
            <a:noAutofit/>
          </a:bodyPr>
          <a:lstStyle/>
          <a:p>
            <a:r>
              <a:rPr lang="en-US" sz="2400" i="1" dirty="0">
                <a:solidFill>
                  <a:srgbClr val="002060"/>
                </a:solidFill>
              </a:rPr>
              <a:t>Inclusive agribusiness along the value chain </a:t>
            </a:r>
            <a:endParaRPr lang="id-ID" sz="2400" i="1" dirty="0">
              <a:solidFill>
                <a:srgbClr val="002060"/>
              </a:solidFill>
            </a:endParaRPr>
          </a:p>
        </p:txBody>
      </p:sp>
    </p:spTree>
    <p:extLst>
      <p:ext uri="{BB962C8B-B14F-4D97-AF65-F5344CB8AC3E}">
        <p14:creationId xmlns:p14="http://schemas.microsoft.com/office/powerpoint/2010/main" val="39691283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7736" t="18654" r="3567" b="34021"/>
          <a:stretch/>
        </p:blipFill>
        <p:spPr>
          <a:xfrm>
            <a:off x="534895" y="0"/>
            <a:ext cx="11096811" cy="6196905"/>
          </a:xfrm>
          <a:prstGeom prst="rect">
            <a:avLst/>
          </a:prstGeom>
        </p:spPr>
      </p:pic>
      <p:sp>
        <p:nvSpPr>
          <p:cNvPr id="3" name="Text Placeholder 2"/>
          <p:cNvSpPr>
            <a:spLocks noGrp="1"/>
          </p:cNvSpPr>
          <p:nvPr>
            <p:ph type="body" idx="1"/>
          </p:nvPr>
        </p:nvSpPr>
        <p:spPr>
          <a:xfrm>
            <a:off x="9796931" y="3491753"/>
            <a:ext cx="2291975" cy="375787"/>
          </a:xfrm>
        </p:spPr>
        <p:txBody>
          <a:bodyPr>
            <a:noAutofit/>
          </a:bodyPr>
          <a:lstStyle/>
          <a:p>
            <a:r>
              <a:rPr lang="en-US" sz="2000" i="1" dirty="0">
                <a:solidFill>
                  <a:srgbClr val="002060"/>
                </a:solidFill>
              </a:rPr>
              <a:t>Opportunities to engage with smallholders along the value chain</a:t>
            </a:r>
          </a:p>
          <a:p>
            <a:endParaRPr lang="id-ID" sz="2000" i="1" dirty="0">
              <a:solidFill>
                <a:srgbClr val="002060"/>
              </a:solidFill>
            </a:endParaRPr>
          </a:p>
        </p:txBody>
      </p:sp>
    </p:spTree>
    <p:extLst>
      <p:ext uri="{BB962C8B-B14F-4D97-AF65-F5344CB8AC3E}">
        <p14:creationId xmlns:p14="http://schemas.microsoft.com/office/powerpoint/2010/main" val="606747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9985" t="64567" r="51422" b="18110"/>
          <a:stretch/>
        </p:blipFill>
        <p:spPr>
          <a:xfrm>
            <a:off x="3119717" y="658905"/>
            <a:ext cx="3722388" cy="1949823"/>
          </a:xfrm>
          <a:prstGeom prst="rect">
            <a:avLst/>
          </a:prstGeom>
        </p:spPr>
      </p:pic>
      <p:pic>
        <p:nvPicPr>
          <p:cNvPr id="7" name="Picture 6"/>
          <p:cNvPicPr>
            <a:picLocks noChangeAspect="1"/>
          </p:cNvPicPr>
          <p:nvPr/>
        </p:nvPicPr>
        <p:blipFill rotWithShape="1">
          <a:blip r:embed="rId2"/>
          <a:srcRect l="53300" t="64305" r="28254" b="17848"/>
          <a:stretch/>
        </p:blipFill>
        <p:spPr>
          <a:xfrm>
            <a:off x="7354356" y="1116108"/>
            <a:ext cx="3806704" cy="2070845"/>
          </a:xfrm>
          <a:prstGeom prst="rect">
            <a:avLst/>
          </a:prstGeom>
        </p:spPr>
      </p:pic>
      <p:pic>
        <p:nvPicPr>
          <p:cNvPr id="8" name="Picture 7"/>
          <p:cNvPicPr>
            <a:picLocks noChangeAspect="1"/>
          </p:cNvPicPr>
          <p:nvPr/>
        </p:nvPicPr>
        <p:blipFill rotWithShape="1">
          <a:blip r:embed="rId2"/>
          <a:srcRect l="76615" t="64042" r="4349" b="15485"/>
          <a:stretch/>
        </p:blipFill>
        <p:spPr>
          <a:xfrm>
            <a:off x="866111" y="3186953"/>
            <a:ext cx="3558297" cy="2151529"/>
          </a:xfrm>
          <a:prstGeom prst="rect">
            <a:avLst/>
          </a:prstGeom>
        </p:spPr>
      </p:pic>
      <p:pic>
        <p:nvPicPr>
          <p:cNvPr id="9" name="Picture 8"/>
          <p:cNvPicPr>
            <a:picLocks noChangeAspect="1"/>
          </p:cNvPicPr>
          <p:nvPr/>
        </p:nvPicPr>
        <p:blipFill rotWithShape="1">
          <a:blip r:embed="rId3"/>
          <a:srcRect l="47417" t="64206" r="33324" b="15010"/>
          <a:stretch/>
        </p:blipFill>
        <p:spPr>
          <a:xfrm>
            <a:off x="5567081" y="3322029"/>
            <a:ext cx="3899647" cy="2366078"/>
          </a:xfrm>
          <a:prstGeom prst="rect">
            <a:avLst/>
          </a:prstGeom>
        </p:spPr>
      </p:pic>
    </p:spTree>
    <p:extLst>
      <p:ext uri="{BB962C8B-B14F-4D97-AF65-F5344CB8AC3E}">
        <p14:creationId xmlns:p14="http://schemas.microsoft.com/office/powerpoint/2010/main" val="2584044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1857189" y="3272117"/>
            <a:ext cx="6807200" cy="1416269"/>
          </a:xfrm>
        </p:spPr>
        <p:txBody>
          <a:bodyPr>
            <a:normAutofit/>
            <a:scene3d>
              <a:camera prst="orthographicFront"/>
              <a:lightRig rig="soft" dir="t">
                <a:rot lat="0" lon="0" rev="15600000"/>
              </a:lightRig>
            </a:scene3d>
            <a:sp3d extrusionH="57150" prstMaterial="softEdge">
              <a:bevelT w="25400" h="38100"/>
            </a:sp3d>
          </a:bodyPr>
          <a:lstStyle/>
          <a:p>
            <a:pPr algn="ctr"/>
            <a:r>
              <a:rPr lang="en-US" sz="7200" b="1" dirty="0">
                <a:ln/>
                <a:solidFill>
                  <a:schemeClr val="accent4"/>
                </a:solidFill>
              </a:rPr>
              <a:t>Assess! </a:t>
            </a:r>
            <a:endParaRPr lang="id-ID" sz="7200" b="1" dirty="0">
              <a:ln/>
              <a:solidFill>
                <a:schemeClr val="accent4"/>
              </a:solidFill>
            </a:endParaRPr>
          </a:p>
        </p:txBody>
      </p:sp>
      <p:sp>
        <p:nvSpPr>
          <p:cNvPr id="3" name="Title 2"/>
          <p:cNvSpPr>
            <a:spLocks noGrp="1"/>
          </p:cNvSpPr>
          <p:nvPr>
            <p:ph type="title"/>
          </p:nvPr>
        </p:nvSpPr>
        <p:spPr>
          <a:xfrm>
            <a:off x="3931023" y="2138082"/>
            <a:ext cx="9753600" cy="914400"/>
          </a:xfrm>
        </p:spPr>
        <p:txBody>
          <a:bodyPr>
            <a:noAutofit/>
          </a:bodyPr>
          <a:lstStyle/>
          <a:p>
            <a:r>
              <a:rPr lang="en-US" sz="2000" dirty="0" smtClean="0">
                <a:solidFill>
                  <a:srgbClr val="002060"/>
                </a:solidFill>
              </a:rPr>
              <a:t>The </a:t>
            </a:r>
            <a:r>
              <a:rPr lang="en-US" sz="2000" dirty="0">
                <a:solidFill>
                  <a:srgbClr val="002060"/>
                </a:solidFill>
              </a:rPr>
              <a:t>smallholder context and its challenges</a:t>
            </a:r>
            <a:br>
              <a:rPr lang="en-US" sz="2000" dirty="0">
                <a:solidFill>
                  <a:srgbClr val="002060"/>
                </a:solidFill>
              </a:rPr>
            </a:br>
            <a:endParaRPr lang="id-ID" sz="2000" dirty="0">
              <a:solidFill>
                <a:srgbClr val="002060"/>
              </a:solidFill>
            </a:endParaRPr>
          </a:p>
        </p:txBody>
      </p:sp>
    </p:spTree>
    <p:extLst>
      <p:ext uri="{BB962C8B-B14F-4D97-AF65-F5344CB8AC3E}">
        <p14:creationId xmlns:p14="http://schemas.microsoft.com/office/powerpoint/2010/main" val="706898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5440" y="1485917"/>
            <a:ext cx="5266006" cy="1970046"/>
          </a:xfrm>
        </p:spPr>
        <p:txBody>
          <a:bodyPr>
            <a:normAutofit fontScale="90000"/>
          </a:bodyPr>
          <a:lstStyle/>
          <a:p>
            <a:r>
              <a:rPr lang="en-US" sz="2400" cap="none" dirty="0" smtClean="0">
                <a:latin typeface="Cambria" panose="02040503050406030204" pitchFamily="18" charset="0"/>
              </a:rPr>
              <a:t>Just As A Field’s Soil And Weather Conditions Must Be Assessed, Evaluating Local Market Conditions And The Smallholder Business Partners’ Situation Must Form The Basis For Any New Inclusive Agribusiness Development.   </a:t>
            </a:r>
            <a:endParaRPr lang="id-ID" sz="2400" cap="none" dirty="0">
              <a:latin typeface="Cambria" panose="02040503050406030204" pitchFamily="18" charset="0"/>
            </a:endParaRPr>
          </a:p>
        </p:txBody>
      </p:sp>
      <p:sp>
        <p:nvSpPr>
          <p:cNvPr id="4" name="Rectangle 3"/>
          <p:cNvSpPr/>
          <p:nvPr/>
        </p:nvSpPr>
        <p:spPr>
          <a:xfrm>
            <a:off x="1319652" y="2225765"/>
            <a:ext cx="2253542" cy="1477328"/>
          </a:xfrm>
          <a:prstGeom prst="rect">
            <a:avLst/>
          </a:prstGeom>
        </p:spPr>
        <p:txBody>
          <a:bodyPr wrap="square">
            <a:spAutoFit/>
          </a:bodyPr>
          <a:lstStyle/>
          <a:p>
            <a:r>
              <a:rPr lang="en-US" i="1" dirty="0"/>
              <a:t>Such An Assessment Will Also Help Identify Any Structural Challenges That Need To Be Addressed.</a:t>
            </a:r>
            <a:endParaRPr lang="id-ID" i="1" dirty="0"/>
          </a:p>
        </p:txBody>
      </p:sp>
      <p:sp>
        <p:nvSpPr>
          <p:cNvPr id="5" name="Rectangle 4"/>
          <p:cNvSpPr/>
          <p:nvPr/>
        </p:nvSpPr>
        <p:spPr>
          <a:xfrm>
            <a:off x="2743200" y="4951094"/>
            <a:ext cx="8819271" cy="1015663"/>
          </a:xfrm>
          <a:prstGeom prst="rect">
            <a:avLst/>
          </a:prstGeom>
        </p:spPr>
        <p:txBody>
          <a:bodyPr wrap="square">
            <a:spAutoFit/>
          </a:bodyPr>
          <a:lstStyle/>
          <a:p>
            <a:r>
              <a:rPr lang="en-US" sz="2000" i="1" dirty="0">
                <a:solidFill>
                  <a:srgbClr val="002060"/>
                </a:solidFill>
                <a:latin typeface="Cambria" panose="02040503050406030204" pitchFamily="18" charset="0"/>
              </a:rPr>
              <a:t>Five Common Challenges Have Been Identified:  A Lack Of Market Information, A Lack Of Skills, Insecurity, Insufficient  Resources And Gaps In Local Infrastructure.</a:t>
            </a:r>
            <a:br>
              <a:rPr lang="en-US" sz="2000" i="1" dirty="0">
                <a:solidFill>
                  <a:srgbClr val="002060"/>
                </a:solidFill>
                <a:latin typeface="Cambria" panose="02040503050406030204" pitchFamily="18" charset="0"/>
              </a:rPr>
            </a:br>
            <a:endParaRPr lang="id-ID" sz="2000" i="1" dirty="0">
              <a:solidFill>
                <a:srgbClr val="002060"/>
              </a:solidFill>
              <a:latin typeface="Cambria" panose="02040503050406030204" pitchFamily="18" charset="0"/>
            </a:endParaRPr>
          </a:p>
        </p:txBody>
      </p:sp>
    </p:spTree>
    <p:extLst>
      <p:ext uri="{BB962C8B-B14F-4D97-AF65-F5344CB8AC3E}">
        <p14:creationId xmlns:p14="http://schemas.microsoft.com/office/powerpoint/2010/main" val="24269822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Text Placeholder 2"/>
          <p:cNvSpPr>
            <a:spLocks noGrp="1"/>
          </p:cNvSpPr>
          <p:nvPr>
            <p:ph type="body" idx="1"/>
          </p:nvPr>
        </p:nvSpPr>
        <p:spPr>
          <a:xfrm>
            <a:off x="-164352" y="716989"/>
            <a:ext cx="12051551" cy="375787"/>
          </a:xfrm>
        </p:spPr>
        <p:txBody>
          <a:bodyPr>
            <a:noAutofit/>
          </a:bodyPr>
          <a:lstStyle/>
          <a:p>
            <a:r>
              <a:rPr lang="en-US" sz="2800" dirty="0" smtClean="0">
                <a:solidFill>
                  <a:srgbClr val="002060"/>
                </a:solidFill>
              </a:rPr>
              <a:t>The Mirror Of Relationship Challenges Between A Company And Smallholders</a:t>
            </a:r>
          </a:p>
          <a:p>
            <a:endParaRPr lang="id-ID" sz="2800" dirty="0">
              <a:solidFill>
                <a:srgbClr val="002060"/>
              </a:solidFill>
            </a:endParaRPr>
          </a:p>
        </p:txBody>
      </p:sp>
      <p:pic>
        <p:nvPicPr>
          <p:cNvPr id="4" name="Picture 3"/>
          <p:cNvPicPr>
            <a:picLocks noChangeAspect="1"/>
          </p:cNvPicPr>
          <p:nvPr/>
        </p:nvPicPr>
        <p:blipFill rotWithShape="1">
          <a:blip r:embed="rId2"/>
          <a:srcRect l="43310" t="25396" r="3234" b="32034"/>
          <a:stretch/>
        </p:blipFill>
        <p:spPr>
          <a:xfrm>
            <a:off x="440765" y="904883"/>
            <a:ext cx="11069917" cy="5079058"/>
          </a:xfrm>
          <a:prstGeom prst="rect">
            <a:avLst/>
          </a:prstGeom>
        </p:spPr>
      </p:pic>
    </p:spTree>
    <p:extLst>
      <p:ext uri="{BB962C8B-B14F-4D97-AF65-F5344CB8AC3E}">
        <p14:creationId xmlns:p14="http://schemas.microsoft.com/office/powerpoint/2010/main" val="14657922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82061" y="2977377"/>
            <a:ext cx="2020046" cy="375787"/>
          </a:xfrm>
        </p:spPr>
        <p:txBody>
          <a:bodyPr>
            <a:noAutofit/>
          </a:bodyPr>
          <a:lstStyle/>
          <a:p>
            <a:pPr algn="ctr"/>
            <a:r>
              <a:rPr lang="id-ID" sz="2000" b="1" dirty="0">
                <a:solidFill>
                  <a:srgbClr val="002060"/>
                </a:solidFill>
                <a:latin typeface="Cambria" panose="02040503050406030204" pitchFamily="18" charset="0"/>
              </a:rPr>
              <a:t>Lack of </a:t>
            </a:r>
            <a:endParaRPr lang="en-GB" sz="2000" b="1" dirty="0" smtClean="0">
              <a:solidFill>
                <a:srgbClr val="002060"/>
              </a:solidFill>
              <a:latin typeface="Cambria" panose="02040503050406030204" pitchFamily="18" charset="0"/>
            </a:endParaRPr>
          </a:p>
          <a:p>
            <a:pPr algn="ctr"/>
            <a:r>
              <a:rPr lang="id-ID" sz="2000" b="1" dirty="0" smtClean="0">
                <a:solidFill>
                  <a:srgbClr val="002060"/>
                </a:solidFill>
                <a:latin typeface="Cambria" panose="02040503050406030204" pitchFamily="18" charset="0"/>
              </a:rPr>
              <a:t>market </a:t>
            </a:r>
            <a:r>
              <a:rPr lang="id-ID" sz="2000" b="1" dirty="0">
                <a:solidFill>
                  <a:srgbClr val="002060"/>
                </a:solidFill>
                <a:latin typeface="Cambria" panose="02040503050406030204" pitchFamily="18" charset="0"/>
              </a:rPr>
              <a:t>information </a:t>
            </a:r>
          </a:p>
        </p:txBody>
      </p:sp>
      <p:sp>
        <p:nvSpPr>
          <p:cNvPr id="4" name="Rectangle 3"/>
          <p:cNvSpPr/>
          <p:nvPr/>
        </p:nvSpPr>
        <p:spPr>
          <a:xfrm>
            <a:off x="3895164" y="1181598"/>
            <a:ext cx="6096000" cy="923330"/>
          </a:xfrm>
          <a:prstGeom prst="rect">
            <a:avLst/>
          </a:prstGeom>
        </p:spPr>
        <p:txBody>
          <a:bodyPr>
            <a:spAutoFit/>
          </a:bodyPr>
          <a:lstStyle/>
          <a:p>
            <a:r>
              <a:rPr lang="id-ID" dirty="0" smtClean="0"/>
              <a:t>companies </a:t>
            </a:r>
            <a:r>
              <a:rPr lang="id-ID" dirty="0"/>
              <a:t>selling to smallholders don’t know what kind of products and features smallholders demand, what they are willing to pay, or how best to market their products. </a:t>
            </a:r>
          </a:p>
        </p:txBody>
      </p:sp>
      <p:sp>
        <p:nvSpPr>
          <p:cNvPr id="5" name="Rectangle 4"/>
          <p:cNvSpPr/>
          <p:nvPr/>
        </p:nvSpPr>
        <p:spPr>
          <a:xfrm>
            <a:off x="1173724" y="4785877"/>
            <a:ext cx="3505854" cy="923330"/>
          </a:xfrm>
          <a:prstGeom prst="rect">
            <a:avLst/>
          </a:prstGeom>
        </p:spPr>
        <p:txBody>
          <a:bodyPr wrap="square">
            <a:spAutoFit/>
          </a:bodyPr>
          <a:lstStyle/>
          <a:p>
            <a:r>
              <a:rPr lang="id-ID" i="1" dirty="0"/>
              <a:t>Companies have difficulties obtaining vital information on smallholder markets</a:t>
            </a:r>
          </a:p>
        </p:txBody>
      </p:sp>
      <p:sp>
        <p:nvSpPr>
          <p:cNvPr id="6" name="Rectangle 5"/>
          <p:cNvSpPr/>
          <p:nvPr/>
        </p:nvSpPr>
        <p:spPr>
          <a:xfrm>
            <a:off x="5207748" y="2383573"/>
            <a:ext cx="6096000" cy="923330"/>
          </a:xfrm>
          <a:prstGeom prst="rect">
            <a:avLst/>
          </a:prstGeom>
        </p:spPr>
        <p:txBody>
          <a:bodyPr>
            <a:spAutoFit/>
          </a:bodyPr>
          <a:lstStyle/>
          <a:p>
            <a:r>
              <a:rPr lang="en-GB" dirty="0" smtClean="0"/>
              <a:t>C</a:t>
            </a:r>
            <a:r>
              <a:rPr lang="id-ID" dirty="0" smtClean="0"/>
              <a:t>ompanies </a:t>
            </a:r>
            <a:r>
              <a:rPr lang="id-ID" dirty="0"/>
              <a:t>sourcing from smallholders don’t know who offers what products, in what quantities and at what qualities, at what prices, and where. </a:t>
            </a:r>
          </a:p>
        </p:txBody>
      </p:sp>
      <p:sp>
        <p:nvSpPr>
          <p:cNvPr id="7" name="Rectangle 6"/>
          <p:cNvSpPr/>
          <p:nvPr/>
        </p:nvSpPr>
        <p:spPr>
          <a:xfrm>
            <a:off x="5759077" y="4508878"/>
            <a:ext cx="6096000" cy="1477328"/>
          </a:xfrm>
          <a:prstGeom prst="rect">
            <a:avLst/>
          </a:prstGeom>
        </p:spPr>
        <p:txBody>
          <a:bodyPr>
            <a:spAutoFit/>
          </a:bodyPr>
          <a:lstStyle/>
          <a:p>
            <a:r>
              <a:rPr lang="id-ID" i="1" dirty="0">
                <a:solidFill>
                  <a:srgbClr val="002060"/>
                </a:solidFill>
              </a:rPr>
              <a:t>Smallholders </a:t>
            </a:r>
            <a:r>
              <a:rPr lang="id-ID" i="1" dirty="0" smtClean="0">
                <a:solidFill>
                  <a:srgbClr val="002060"/>
                </a:solidFill>
              </a:rPr>
              <a:t>face </a:t>
            </a:r>
            <a:r>
              <a:rPr lang="id-ID" i="1" dirty="0">
                <a:solidFill>
                  <a:srgbClr val="002060"/>
                </a:solidFill>
              </a:rPr>
              <a:t>difficulties accessing up-to-date information on issues such as market prices for their products, weather forecasts, potential business partners beyond the local level, available inputs, modern production and marketing technologies, and agricultural practices. </a:t>
            </a:r>
          </a:p>
        </p:txBody>
      </p:sp>
    </p:spTree>
    <p:extLst>
      <p:ext uri="{BB962C8B-B14F-4D97-AF65-F5344CB8AC3E}">
        <p14:creationId xmlns:p14="http://schemas.microsoft.com/office/powerpoint/2010/main" val="927075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4365" y="1333448"/>
            <a:ext cx="5719482" cy="1970046"/>
          </a:xfrm>
        </p:spPr>
        <p:txBody>
          <a:bodyPr>
            <a:noAutofit/>
          </a:bodyPr>
          <a:lstStyle/>
          <a:p>
            <a:r>
              <a:rPr lang="en-US" sz="2000" b="0" cap="none" dirty="0" smtClean="0">
                <a:latin typeface="Cambria" panose="02040503050406030204" pitchFamily="18" charset="0"/>
              </a:rPr>
              <a:t>Smallholders Are Generally Unaware Of Up-to-date Agricultural Practices And Post-harvest Management Techniques, A Condition Reflecting Their Additional Lack Of Access To Information. </a:t>
            </a:r>
            <a:br>
              <a:rPr lang="en-US" sz="2000" b="0" cap="none" dirty="0" smtClean="0">
                <a:latin typeface="Cambria" panose="02040503050406030204" pitchFamily="18" charset="0"/>
              </a:rPr>
            </a:br>
            <a:endParaRPr lang="id-ID" sz="2000" b="0" cap="none" dirty="0">
              <a:latin typeface="Cambria" panose="02040503050406030204" pitchFamily="18" charset="0"/>
            </a:endParaRPr>
          </a:p>
        </p:txBody>
      </p:sp>
      <p:sp>
        <p:nvSpPr>
          <p:cNvPr id="4" name="Rectangle 3"/>
          <p:cNvSpPr/>
          <p:nvPr/>
        </p:nvSpPr>
        <p:spPr>
          <a:xfrm>
            <a:off x="1502093" y="2777322"/>
            <a:ext cx="1757212" cy="400110"/>
          </a:xfrm>
          <a:prstGeom prst="rect">
            <a:avLst/>
          </a:prstGeom>
        </p:spPr>
        <p:txBody>
          <a:bodyPr wrap="none">
            <a:spAutoFit/>
          </a:bodyPr>
          <a:lstStyle/>
          <a:p>
            <a:r>
              <a:rPr lang="id-ID" sz="2000" b="1" dirty="0">
                <a:solidFill>
                  <a:srgbClr val="002060"/>
                </a:solidFill>
                <a:latin typeface="Cambria" panose="02040503050406030204" pitchFamily="18" charset="0"/>
              </a:rPr>
              <a:t>Lack of skills </a:t>
            </a:r>
          </a:p>
        </p:txBody>
      </p:sp>
      <p:sp>
        <p:nvSpPr>
          <p:cNvPr id="5" name="Rectangle 4"/>
          <p:cNvSpPr/>
          <p:nvPr/>
        </p:nvSpPr>
        <p:spPr>
          <a:xfrm>
            <a:off x="4253752" y="4020848"/>
            <a:ext cx="6096000" cy="1015663"/>
          </a:xfrm>
          <a:prstGeom prst="rect">
            <a:avLst/>
          </a:prstGeom>
        </p:spPr>
        <p:txBody>
          <a:bodyPr>
            <a:spAutoFit/>
          </a:bodyPr>
          <a:lstStyle/>
          <a:p>
            <a:pPr defTabSz="914400">
              <a:spcBef>
                <a:spcPct val="0"/>
              </a:spcBef>
            </a:pPr>
            <a:r>
              <a:rPr lang="en-US" sz="2000" i="1" dirty="0">
                <a:solidFill>
                  <a:srgbClr val="002060"/>
                </a:solidFill>
                <a:latin typeface="Cambria" panose="02040503050406030204" pitchFamily="18" charset="0"/>
                <a:ea typeface="+mj-ea"/>
                <a:cs typeface="+mj-cs"/>
              </a:rPr>
              <a:t>They Often Lack Basic Business Skills Such As Accounting, Cash-flow Management, And The Ability To Engage In Medium-term Strategy Development. </a:t>
            </a:r>
            <a:endParaRPr lang="id-ID" sz="2000" i="1" dirty="0">
              <a:solidFill>
                <a:srgbClr val="002060"/>
              </a:solidFill>
              <a:latin typeface="Cambria" panose="02040503050406030204" pitchFamily="18" charset="0"/>
              <a:ea typeface="+mj-ea"/>
              <a:cs typeface="+mj-cs"/>
            </a:endParaRPr>
          </a:p>
        </p:txBody>
      </p:sp>
    </p:spTree>
    <p:extLst>
      <p:ext uri="{BB962C8B-B14F-4D97-AF65-F5344CB8AC3E}">
        <p14:creationId xmlns:p14="http://schemas.microsoft.com/office/powerpoint/2010/main" val="1285378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scene3d>
              <a:camera prst="orthographicFront"/>
              <a:lightRig rig="harsh" dir="t"/>
            </a:scene3d>
            <a:sp3d extrusionH="57150" prstMaterial="matte">
              <a:bevelT w="63500" h="12700" prst="angle"/>
              <a:contourClr>
                <a:schemeClr val="bg1">
                  <a:lumMod val="65000"/>
                </a:schemeClr>
              </a:contourClr>
            </a:sp3d>
          </a:bodyPr>
          <a:lstStyle/>
          <a:p>
            <a:r>
              <a:rPr lang="id-ID" b="1" i="1" dirty="0">
                <a:ln/>
                <a:solidFill>
                  <a:schemeClr val="accent3"/>
                </a:solidFill>
                <a:latin typeface="Cambria" panose="02040503050406030204" pitchFamily="18" charset="0"/>
              </a:rPr>
              <a:t>Inclusive Agribusiness </a:t>
            </a:r>
            <a:r>
              <a:rPr lang="en-GB" b="1" i="1" dirty="0" smtClean="0">
                <a:ln/>
                <a:solidFill>
                  <a:schemeClr val="accent3"/>
                </a:solidFill>
                <a:latin typeface="Cambria" panose="02040503050406030204" pitchFamily="18" charset="0"/>
              </a:rPr>
              <a:t> </a:t>
            </a:r>
            <a:r>
              <a:rPr lang="en-GB" b="1" i="1" dirty="0" err="1" smtClean="0">
                <a:ln/>
                <a:solidFill>
                  <a:schemeClr val="accent3"/>
                </a:solidFill>
                <a:latin typeface="Cambria" panose="02040503050406030204" pitchFamily="18" charset="0"/>
              </a:rPr>
              <a:t>menggunakan</a:t>
            </a:r>
            <a:r>
              <a:rPr lang="en-GB" b="1" i="1" dirty="0" smtClean="0">
                <a:ln/>
                <a:solidFill>
                  <a:schemeClr val="accent3"/>
                </a:solidFill>
                <a:latin typeface="Cambria" panose="02040503050406030204" pitchFamily="18" charset="0"/>
              </a:rPr>
              <a:t> </a:t>
            </a:r>
            <a:r>
              <a:rPr lang="en-GB" b="1" i="1" dirty="0" err="1" smtClean="0">
                <a:ln/>
                <a:solidFill>
                  <a:schemeClr val="accent3"/>
                </a:solidFill>
                <a:latin typeface="Cambria" panose="02040503050406030204" pitchFamily="18" charset="0"/>
              </a:rPr>
              <a:t>konsep</a:t>
            </a:r>
            <a:r>
              <a:rPr lang="en-GB" b="1" i="1" dirty="0" smtClean="0">
                <a:ln/>
                <a:solidFill>
                  <a:schemeClr val="accent3"/>
                </a:solidFill>
                <a:latin typeface="Cambria" panose="02040503050406030204" pitchFamily="18" charset="0"/>
              </a:rPr>
              <a:t> Value Chain</a:t>
            </a:r>
            <a:endParaRPr lang="id-ID" b="1" i="1" dirty="0">
              <a:ln/>
              <a:solidFill>
                <a:schemeClr val="accent3"/>
              </a:solidFill>
            </a:endParaRPr>
          </a:p>
        </p:txBody>
      </p:sp>
      <p:sp>
        <p:nvSpPr>
          <p:cNvPr id="4" name="Rectangle 3"/>
          <p:cNvSpPr/>
          <p:nvPr/>
        </p:nvSpPr>
        <p:spPr>
          <a:xfrm>
            <a:off x="1304749" y="2684947"/>
            <a:ext cx="2186624" cy="584775"/>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cap="none" spc="0" dirty="0" smtClean="0">
                <a:ln/>
                <a:solidFill>
                  <a:srgbClr val="0070C0"/>
                </a:solidFill>
                <a:effectLst/>
              </a:rPr>
              <a:t>Value Chain</a:t>
            </a:r>
            <a:endParaRPr lang="en-US" sz="3200" b="1" cap="none" spc="0" dirty="0">
              <a:ln/>
              <a:solidFill>
                <a:srgbClr val="0070C0"/>
              </a:solidFill>
              <a:effectLst/>
            </a:endParaRPr>
          </a:p>
        </p:txBody>
      </p:sp>
      <p:sp>
        <p:nvSpPr>
          <p:cNvPr id="5" name="TextBox 4"/>
          <p:cNvSpPr txBox="1">
            <a:spLocks noChangeArrowheads="1"/>
          </p:cNvSpPr>
          <p:nvPr/>
        </p:nvSpPr>
        <p:spPr bwMode="auto">
          <a:xfrm>
            <a:off x="4772025" y="1219200"/>
            <a:ext cx="703449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ctr" eaLnBrk="1" hangingPunct="1"/>
            <a:r>
              <a:rPr lang="en-US" sz="2400" dirty="0">
                <a:solidFill>
                  <a:srgbClr val="0070C0"/>
                </a:solidFill>
                <a:latin typeface="Cambria" panose="02040503050406030204" pitchFamily="18" charset="0"/>
              </a:rPr>
              <a:t>Michael Porter </a:t>
            </a:r>
            <a:r>
              <a:rPr lang="en-US" sz="2400" dirty="0" err="1">
                <a:solidFill>
                  <a:srgbClr val="0070C0"/>
                </a:solidFill>
                <a:latin typeface="Cambria" panose="02040503050406030204" pitchFamily="18" charset="0"/>
              </a:rPr>
              <a:t>mengemukakan</a:t>
            </a:r>
            <a:r>
              <a:rPr lang="en-US" sz="2400" dirty="0">
                <a:solidFill>
                  <a:srgbClr val="0070C0"/>
                </a:solidFill>
                <a:latin typeface="Cambria" panose="02040503050406030204" pitchFamily="18" charset="0"/>
              </a:rPr>
              <a:t> </a:t>
            </a:r>
            <a:r>
              <a:rPr lang="en-US" sz="2400" dirty="0" err="1">
                <a:solidFill>
                  <a:srgbClr val="0070C0"/>
                </a:solidFill>
                <a:latin typeface="Cambria" panose="02040503050406030204" pitchFamily="18" charset="0"/>
              </a:rPr>
              <a:t>bahwa</a:t>
            </a:r>
            <a:r>
              <a:rPr lang="en-US" sz="2400" dirty="0">
                <a:solidFill>
                  <a:srgbClr val="0070C0"/>
                </a:solidFill>
                <a:latin typeface="Cambria" panose="02040503050406030204" pitchFamily="18" charset="0"/>
              </a:rPr>
              <a:t> </a:t>
            </a:r>
            <a:r>
              <a:rPr lang="en-US" sz="2400" dirty="0" err="1">
                <a:solidFill>
                  <a:srgbClr val="0070C0"/>
                </a:solidFill>
                <a:latin typeface="Cambria" panose="02040503050406030204" pitchFamily="18" charset="0"/>
              </a:rPr>
              <a:t>aktivitas-aktivitas</a:t>
            </a:r>
            <a:r>
              <a:rPr lang="en-US" sz="2400" dirty="0">
                <a:solidFill>
                  <a:srgbClr val="0070C0"/>
                </a:solidFill>
                <a:latin typeface="Cambria" panose="02040503050406030204" pitchFamily="18" charset="0"/>
              </a:rPr>
              <a:t> </a:t>
            </a:r>
            <a:r>
              <a:rPr lang="en-US" sz="2400" dirty="0" err="1">
                <a:solidFill>
                  <a:srgbClr val="0070C0"/>
                </a:solidFill>
                <a:latin typeface="Cambria" panose="02040503050406030204" pitchFamily="18" charset="0"/>
              </a:rPr>
              <a:t>dalam</a:t>
            </a:r>
            <a:r>
              <a:rPr lang="en-US" sz="2400" dirty="0">
                <a:solidFill>
                  <a:srgbClr val="0070C0"/>
                </a:solidFill>
                <a:latin typeface="Cambria" panose="02040503050406030204" pitchFamily="18" charset="0"/>
              </a:rPr>
              <a:t> </a:t>
            </a:r>
            <a:r>
              <a:rPr lang="en-US" sz="2400" dirty="0" err="1">
                <a:solidFill>
                  <a:srgbClr val="0070C0"/>
                </a:solidFill>
                <a:latin typeface="Cambria" panose="02040503050406030204" pitchFamily="18" charset="0"/>
              </a:rPr>
              <a:t>organisasi</a:t>
            </a:r>
            <a:r>
              <a:rPr lang="en-US" sz="2400" dirty="0">
                <a:solidFill>
                  <a:srgbClr val="0070C0"/>
                </a:solidFill>
                <a:latin typeface="Cambria" panose="02040503050406030204" pitchFamily="18" charset="0"/>
              </a:rPr>
              <a:t> </a:t>
            </a:r>
            <a:r>
              <a:rPr lang="en-US" sz="2400" dirty="0" err="1">
                <a:solidFill>
                  <a:srgbClr val="0070C0"/>
                </a:solidFill>
                <a:latin typeface="Cambria" panose="02040503050406030204" pitchFamily="18" charset="0"/>
              </a:rPr>
              <a:t>memberikan</a:t>
            </a:r>
            <a:r>
              <a:rPr lang="en-US" sz="2400" dirty="0">
                <a:solidFill>
                  <a:srgbClr val="0070C0"/>
                </a:solidFill>
                <a:latin typeface="Cambria" panose="02040503050406030204" pitchFamily="18" charset="0"/>
              </a:rPr>
              <a:t> </a:t>
            </a:r>
            <a:r>
              <a:rPr lang="en-US" sz="2400" dirty="0" err="1">
                <a:solidFill>
                  <a:srgbClr val="0070C0"/>
                </a:solidFill>
                <a:latin typeface="Cambria" panose="02040503050406030204" pitchFamily="18" charset="0"/>
              </a:rPr>
              <a:t>nilai</a:t>
            </a:r>
            <a:r>
              <a:rPr lang="en-US" sz="2400" dirty="0">
                <a:solidFill>
                  <a:srgbClr val="0070C0"/>
                </a:solidFill>
                <a:latin typeface="Cambria" panose="02040503050406030204" pitchFamily="18" charset="0"/>
              </a:rPr>
              <a:t> </a:t>
            </a:r>
            <a:r>
              <a:rPr lang="en-US" sz="2400" dirty="0" err="1">
                <a:solidFill>
                  <a:srgbClr val="0070C0"/>
                </a:solidFill>
                <a:latin typeface="Cambria" panose="02040503050406030204" pitchFamily="18" charset="0"/>
              </a:rPr>
              <a:t>tambah</a:t>
            </a:r>
            <a:r>
              <a:rPr lang="en-US" sz="2400" dirty="0">
                <a:solidFill>
                  <a:srgbClr val="0070C0"/>
                </a:solidFill>
                <a:latin typeface="Cambria" panose="02040503050406030204" pitchFamily="18" charset="0"/>
              </a:rPr>
              <a:t> </a:t>
            </a:r>
            <a:r>
              <a:rPr lang="en-US" sz="2400" dirty="0" err="1">
                <a:solidFill>
                  <a:srgbClr val="0070C0"/>
                </a:solidFill>
                <a:latin typeface="Cambria" panose="02040503050406030204" pitchFamily="18" charset="0"/>
              </a:rPr>
              <a:t>jasa</a:t>
            </a:r>
            <a:r>
              <a:rPr lang="en-US" sz="2400" dirty="0">
                <a:solidFill>
                  <a:srgbClr val="0070C0"/>
                </a:solidFill>
                <a:latin typeface="Cambria" panose="02040503050406030204" pitchFamily="18" charset="0"/>
              </a:rPr>
              <a:t> </a:t>
            </a:r>
            <a:r>
              <a:rPr lang="en-US" sz="2400" dirty="0" err="1">
                <a:solidFill>
                  <a:srgbClr val="0070C0"/>
                </a:solidFill>
                <a:latin typeface="Cambria" panose="02040503050406030204" pitchFamily="18" charset="0"/>
              </a:rPr>
              <a:t>dan</a:t>
            </a:r>
            <a:r>
              <a:rPr lang="en-US" sz="2400" dirty="0">
                <a:solidFill>
                  <a:srgbClr val="0070C0"/>
                </a:solidFill>
                <a:latin typeface="Cambria" panose="02040503050406030204" pitchFamily="18" charset="0"/>
              </a:rPr>
              <a:t> </a:t>
            </a:r>
            <a:r>
              <a:rPr lang="en-US" sz="2400" dirty="0" err="1">
                <a:solidFill>
                  <a:srgbClr val="0070C0"/>
                </a:solidFill>
                <a:latin typeface="Cambria" panose="02040503050406030204" pitchFamily="18" charset="0"/>
              </a:rPr>
              <a:t>produk</a:t>
            </a:r>
            <a:r>
              <a:rPr lang="en-US" sz="2400" dirty="0">
                <a:solidFill>
                  <a:srgbClr val="0070C0"/>
                </a:solidFill>
                <a:latin typeface="Cambria" panose="02040503050406030204" pitchFamily="18" charset="0"/>
              </a:rPr>
              <a:t> </a:t>
            </a:r>
            <a:r>
              <a:rPr lang="en-US" sz="2400" dirty="0" err="1">
                <a:solidFill>
                  <a:srgbClr val="0070C0"/>
                </a:solidFill>
                <a:latin typeface="Cambria" panose="02040503050406030204" pitchFamily="18" charset="0"/>
              </a:rPr>
              <a:t>pada</a:t>
            </a:r>
            <a:r>
              <a:rPr lang="en-US" sz="2400" dirty="0">
                <a:solidFill>
                  <a:srgbClr val="0070C0"/>
                </a:solidFill>
                <a:latin typeface="Cambria" panose="02040503050406030204" pitchFamily="18" charset="0"/>
              </a:rPr>
              <a:t> proses </a:t>
            </a:r>
            <a:r>
              <a:rPr lang="en-US" sz="2400" dirty="0" err="1">
                <a:solidFill>
                  <a:srgbClr val="0070C0"/>
                </a:solidFill>
                <a:latin typeface="Cambria" panose="02040503050406030204" pitchFamily="18" charset="0"/>
              </a:rPr>
              <a:t>organisasi</a:t>
            </a:r>
            <a:r>
              <a:rPr lang="en-US" sz="2400" dirty="0">
                <a:solidFill>
                  <a:srgbClr val="0070C0"/>
                </a:solidFill>
                <a:latin typeface="Cambria" panose="02040503050406030204" pitchFamily="18" charset="0"/>
              </a:rPr>
              <a:t> </a:t>
            </a:r>
            <a:r>
              <a:rPr lang="en-US" sz="2400" dirty="0" err="1">
                <a:solidFill>
                  <a:srgbClr val="0070C0"/>
                </a:solidFill>
                <a:latin typeface="Cambria" panose="02040503050406030204" pitchFamily="18" charset="0"/>
              </a:rPr>
              <a:t>dan</a:t>
            </a:r>
            <a:r>
              <a:rPr lang="en-US" sz="2400" dirty="0">
                <a:solidFill>
                  <a:srgbClr val="0070C0"/>
                </a:solidFill>
                <a:latin typeface="Cambria" panose="02040503050406030204" pitchFamily="18" charset="0"/>
              </a:rPr>
              <a:t> </a:t>
            </a:r>
            <a:r>
              <a:rPr lang="en-US" sz="2400" dirty="0" err="1">
                <a:solidFill>
                  <a:srgbClr val="0070C0"/>
                </a:solidFill>
                <a:latin typeface="Cambria" panose="02040503050406030204" pitchFamily="18" charset="0"/>
              </a:rPr>
              <a:t>seharusnya</a:t>
            </a:r>
            <a:r>
              <a:rPr lang="en-US" sz="2400" dirty="0">
                <a:solidFill>
                  <a:srgbClr val="0070C0"/>
                </a:solidFill>
                <a:latin typeface="Cambria" panose="02040503050406030204" pitchFamily="18" charset="0"/>
              </a:rPr>
              <a:t> </a:t>
            </a:r>
            <a:r>
              <a:rPr lang="en-US" sz="2400" dirty="0" err="1">
                <a:solidFill>
                  <a:srgbClr val="0070C0"/>
                </a:solidFill>
                <a:latin typeface="Cambria" panose="02040503050406030204" pitchFamily="18" charset="0"/>
              </a:rPr>
              <a:t>semua</a:t>
            </a:r>
            <a:r>
              <a:rPr lang="en-US" sz="2400" dirty="0">
                <a:solidFill>
                  <a:srgbClr val="0070C0"/>
                </a:solidFill>
                <a:latin typeface="Cambria" panose="02040503050406030204" pitchFamily="18" charset="0"/>
              </a:rPr>
              <a:t> </a:t>
            </a:r>
            <a:r>
              <a:rPr lang="en-US" sz="2400" dirty="0" err="1">
                <a:solidFill>
                  <a:srgbClr val="0070C0"/>
                </a:solidFill>
                <a:latin typeface="Cambria" panose="02040503050406030204" pitchFamily="18" charset="0"/>
              </a:rPr>
              <a:t>aktivitas</a:t>
            </a:r>
            <a:r>
              <a:rPr lang="en-US" sz="2400" dirty="0">
                <a:solidFill>
                  <a:srgbClr val="0070C0"/>
                </a:solidFill>
                <a:latin typeface="Cambria" panose="02040503050406030204" pitchFamily="18" charset="0"/>
              </a:rPr>
              <a:t> </a:t>
            </a:r>
            <a:r>
              <a:rPr lang="en-US" sz="2400" dirty="0" err="1">
                <a:solidFill>
                  <a:srgbClr val="0070C0"/>
                </a:solidFill>
                <a:latin typeface="Cambria" panose="02040503050406030204" pitchFamily="18" charset="0"/>
              </a:rPr>
              <a:t>berjalan</a:t>
            </a:r>
            <a:r>
              <a:rPr lang="en-US" sz="2400" dirty="0">
                <a:solidFill>
                  <a:srgbClr val="0070C0"/>
                </a:solidFill>
                <a:latin typeface="Cambria" panose="02040503050406030204" pitchFamily="18" charset="0"/>
              </a:rPr>
              <a:t> </a:t>
            </a:r>
            <a:r>
              <a:rPr lang="en-US" sz="2400" dirty="0" err="1">
                <a:solidFill>
                  <a:srgbClr val="0070C0"/>
                </a:solidFill>
                <a:latin typeface="Cambria" panose="02040503050406030204" pitchFamily="18" charset="0"/>
              </a:rPr>
              <a:t>pada</a:t>
            </a:r>
            <a:r>
              <a:rPr lang="en-US" sz="2400" dirty="0">
                <a:solidFill>
                  <a:srgbClr val="0070C0"/>
                </a:solidFill>
                <a:latin typeface="Cambria" panose="02040503050406030204" pitchFamily="18" charset="0"/>
              </a:rPr>
              <a:t> level optimum </a:t>
            </a:r>
            <a:r>
              <a:rPr lang="en-US" sz="2400" dirty="0" err="1">
                <a:solidFill>
                  <a:srgbClr val="0070C0"/>
                </a:solidFill>
                <a:latin typeface="Cambria" panose="02040503050406030204" pitchFamily="18" charset="0"/>
              </a:rPr>
              <a:t>jika</a:t>
            </a:r>
            <a:r>
              <a:rPr lang="en-US" sz="2400" dirty="0">
                <a:solidFill>
                  <a:srgbClr val="0070C0"/>
                </a:solidFill>
                <a:latin typeface="Cambria" panose="02040503050406030204" pitchFamily="18" charset="0"/>
              </a:rPr>
              <a:t> </a:t>
            </a:r>
            <a:r>
              <a:rPr lang="en-US" sz="2400" dirty="0" err="1">
                <a:solidFill>
                  <a:srgbClr val="0070C0"/>
                </a:solidFill>
                <a:latin typeface="Cambria" panose="02040503050406030204" pitchFamily="18" charset="0"/>
              </a:rPr>
              <a:t>organisasi</a:t>
            </a:r>
            <a:r>
              <a:rPr lang="en-US" sz="2400" dirty="0">
                <a:solidFill>
                  <a:srgbClr val="0070C0"/>
                </a:solidFill>
                <a:latin typeface="Cambria" panose="02040503050406030204" pitchFamily="18" charset="0"/>
              </a:rPr>
              <a:t> </a:t>
            </a:r>
            <a:r>
              <a:rPr lang="en-US" sz="2400" dirty="0" err="1">
                <a:solidFill>
                  <a:srgbClr val="0070C0"/>
                </a:solidFill>
                <a:latin typeface="Cambria" panose="02040503050406030204" pitchFamily="18" charset="0"/>
              </a:rPr>
              <a:t>mendapatkan</a:t>
            </a:r>
            <a:r>
              <a:rPr lang="en-US" sz="2400" dirty="0">
                <a:solidFill>
                  <a:srgbClr val="0070C0"/>
                </a:solidFill>
                <a:latin typeface="Cambria" panose="02040503050406030204" pitchFamily="18" charset="0"/>
              </a:rPr>
              <a:t> </a:t>
            </a:r>
            <a:r>
              <a:rPr lang="en-US" sz="2400" dirty="0" err="1">
                <a:solidFill>
                  <a:srgbClr val="0070C0"/>
                </a:solidFill>
                <a:latin typeface="Cambria" panose="02040503050406030204" pitchFamily="18" charset="0"/>
              </a:rPr>
              <a:t>keunggulan</a:t>
            </a:r>
            <a:r>
              <a:rPr lang="en-US" sz="2400" dirty="0">
                <a:solidFill>
                  <a:srgbClr val="0070C0"/>
                </a:solidFill>
                <a:latin typeface="Cambria" panose="02040503050406030204" pitchFamily="18" charset="0"/>
              </a:rPr>
              <a:t> </a:t>
            </a:r>
            <a:r>
              <a:rPr lang="en-US" sz="2400" dirty="0" err="1">
                <a:solidFill>
                  <a:srgbClr val="0070C0"/>
                </a:solidFill>
                <a:latin typeface="Cambria" panose="02040503050406030204" pitchFamily="18" charset="0"/>
              </a:rPr>
              <a:t>bersaing</a:t>
            </a:r>
            <a:r>
              <a:rPr lang="en-US" sz="2400" dirty="0">
                <a:solidFill>
                  <a:srgbClr val="0070C0"/>
                </a:solidFill>
                <a:latin typeface="Cambria" panose="02040503050406030204" pitchFamily="18" charset="0"/>
              </a:rPr>
              <a:t> yang </a:t>
            </a:r>
            <a:r>
              <a:rPr lang="en-US" sz="2400" dirty="0" err="1">
                <a:solidFill>
                  <a:srgbClr val="0070C0"/>
                </a:solidFill>
                <a:latin typeface="Cambria" panose="02040503050406030204" pitchFamily="18" charset="0"/>
              </a:rPr>
              <a:t>riil</a:t>
            </a:r>
            <a:r>
              <a:rPr lang="en-US" sz="2400" dirty="0">
                <a:solidFill>
                  <a:srgbClr val="0070C0"/>
                </a:solidFill>
                <a:latin typeface="Cambria" panose="02040503050406030204" pitchFamily="18" charset="0"/>
              </a:rPr>
              <a:t>. </a:t>
            </a:r>
            <a:endParaRPr lang="en-US" sz="2400" dirty="0" smtClean="0">
              <a:solidFill>
                <a:srgbClr val="0070C0"/>
              </a:solidFill>
              <a:latin typeface="Cambria" panose="02040503050406030204" pitchFamily="18" charset="0"/>
            </a:endParaRPr>
          </a:p>
          <a:p>
            <a:pPr algn="ctr" eaLnBrk="1" hangingPunct="1"/>
            <a:r>
              <a:rPr lang="en-US" sz="2400" dirty="0" err="1" smtClean="0">
                <a:solidFill>
                  <a:srgbClr val="0070C0"/>
                </a:solidFill>
                <a:latin typeface="Cambria" panose="02040503050406030204" pitchFamily="18" charset="0"/>
              </a:rPr>
              <a:t>Jika</a:t>
            </a:r>
            <a:r>
              <a:rPr lang="en-US" sz="2400" dirty="0" smtClean="0">
                <a:solidFill>
                  <a:srgbClr val="0070C0"/>
                </a:solidFill>
                <a:latin typeface="Cambria" panose="02040503050406030204" pitchFamily="18" charset="0"/>
              </a:rPr>
              <a:t> </a:t>
            </a:r>
            <a:r>
              <a:rPr lang="en-US" sz="2400" dirty="0" err="1">
                <a:solidFill>
                  <a:srgbClr val="0070C0"/>
                </a:solidFill>
                <a:latin typeface="Cambria" panose="02040503050406030204" pitchFamily="18" charset="0"/>
              </a:rPr>
              <a:t>organisasi</a:t>
            </a:r>
            <a:r>
              <a:rPr lang="en-US" sz="2400" dirty="0">
                <a:solidFill>
                  <a:srgbClr val="0070C0"/>
                </a:solidFill>
                <a:latin typeface="Cambria" panose="02040503050406030204" pitchFamily="18" charset="0"/>
              </a:rPr>
              <a:t> </a:t>
            </a:r>
            <a:r>
              <a:rPr lang="en-US" sz="2400" dirty="0" err="1">
                <a:solidFill>
                  <a:srgbClr val="0070C0"/>
                </a:solidFill>
                <a:latin typeface="Cambria" panose="02040503050406030204" pitchFamily="18" charset="0"/>
              </a:rPr>
              <a:t>dijalankan</a:t>
            </a:r>
            <a:r>
              <a:rPr lang="en-US" sz="2400" dirty="0">
                <a:solidFill>
                  <a:srgbClr val="0070C0"/>
                </a:solidFill>
                <a:latin typeface="Cambria" panose="02040503050406030204" pitchFamily="18" charset="0"/>
              </a:rPr>
              <a:t> </a:t>
            </a:r>
            <a:r>
              <a:rPr lang="en-US" sz="2400" dirty="0" err="1">
                <a:solidFill>
                  <a:srgbClr val="0070C0"/>
                </a:solidFill>
                <a:latin typeface="Cambria" panose="02040503050406030204" pitchFamily="18" charset="0"/>
              </a:rPr>
              <a:t>dengan</a:t>
            </a:r>
            <a:r>
              <a:rPr lang="en-US" sz="2400" dirty="0">
                <a:solidFill>
                  <a:srgbClr val="0070C0"/>
                </a:solidFill>
                <a:latin typeface="Cambria" panose="02040503050406030204" pitchFamily="18" charset="0"/>
              </a:rPr>
              <a:t> </a:t>
            </a:r>
            <a:r>
              <a:rPr lang="en-US" sz="2400" dirty="0" err="1">
                <a:solidFill>
                  <a:srgbClr val="0070C0"/>
                </a:solidFill>
                <a:latin typeface="Cambria" panose="02040503050406030204" pitchFamily="18" charset="0"/>
              </a:rPr>
              <a:t>efisien</a:t>
            </a:r>
            <a:r>
              <a:rPr lang="en-US" sz="2400" dirty="0">
                <a:solidFill>
                  <a:srgbClr val="0070C0"/>
                </a:solidFill>
                <a:latin typeface="Cambria" panose="02040503050406030204" pitchFamily="18" charset="0"/>
              </a:rPr>
              <a:t> </a:t>
            </a:r>
            <a:r>
              <a:rPr lang="en-US" sz="2400" dirty="0" err="1">
                <a:solidFill>
                  <a:srgbClr val="0070C0"/>
                </a:solidFill>
                <a:latin typeface="Cambria" panose="02040503050406030204" pitchFamily="18" charset="0"/>
              </a:rPr>
              <a:t>maka</a:t>
            </a:r>
            <a:r>
              <a:rPr lang="en-US" sz="2400" dirty="0">
                <a:solidFill>
                  <a:srgbClr val="0070C0"/>
                </a:solidFill>
                <a:latin typeface="Cambria" panose="02040503050406030204" pitchFamily="18" charset="0"/>
              </a:rPr>
              <a:t> </a:t>
            </a:r>
            <a:r>
              <a:rPr lang="en-US" sz="2400" dirty="0" err="1">
                <a:solidFill>
                  <a:srgbClr val="0070C0"/>
                </a:solidFill>
                <a:latin typeface="Cambria" panose="02040503050406030204" pitchFamily="18" charset="0"/>
              </a:rPr>
              <a:t>nilai</a:t>
            </a:r>
            <a:r>
              <a:rPr lang="en-US" sz="2400" dirty="0">
                <a:solidFill>
                  <a:srgbClr val="0070C0"/>
                </a:solidFill>
                <a:latin typeface="Cambria" panose="02040503050406030204" pitchFamily="18" charset="0"/>
              </a:rPr>
              <a:t> yang </a:t>
            </a:r>
            <a:r>
              <a:rPr lang="en-US" sz="2400" dirty="0" err="1">
                <a:solidFill>
                  <a:srgbClr val="0070C0"/>
                </a:solidFill>
                <a:latin typeface="Cambria" panose="02040503050406030204" pitchFamily="18" charset="0"/>
              </a:rPr>
              <a:t>diperoleh</a:t>
            </a:r>
            <a:r>
              <a:rPr lang="en-US" sz="2400" dirty="0">
                <a:solidFill>
                  <a:srgbClr val="0070C0"/>
                </a:solidFill>
                <a:latin typeface="Cambria" panose="02040503050406030204" pitchFamily="18" charset="0"/>
              </a:rPr>
              <a:t> </a:t>
            </a:r>
            <a:r>
              <a:rPr lang="en-US" sz="2400" dirty="0" err="1">
                <a:solidFill>
                  <a:srgbClr val="0070C0"/>
                </a:solidFill>
                <a:latin typeface="Cambria" panose="02040503050406030204" pitchFamily="18" charset="0"/>
              </a:rPr>
              <a:t>akan</a:t>
            </a:r>
            <a:r>
              <a:rPr lang="en-US" sz="2400" dirty="0">
                <a:solidFill>
                  <a:srgbClr val="0070C0"/>
                </a:solidFill>
                <a:latin typeface="Cambria" panose="02040503050406030204" pitchFamily="18" charset="0"/>
              </a:rPr>
              <a:t> </a:t>
            </a:r>
            <a:r>
              <a:rPr lang="en-US" sz="2400" dirty="0" err="1">
                <a:solidFill>
                  <a:srgbClr val="0070C0"/>
                </a:solidFill>
                <a:latin typeface="Cambria" panose="02040503050406030204" pitchFamily="18" charset="0"/>
              </a:rPr>
              <a:t>melebihi</a:t>
            </a:r>
            <a:r>
              <a:rPr lang="en-US" sz="2400" dirty="0">
                <a:solidFill>
                  <a:srgbClr val="0070C0"/>
                </a:solidFill>
                <a:latin typeface="Cambria" panose="02040503050406030204" pitchFamily="18" charset="0"/>
              </a:rPr>
              <a:t> </a:t>
            </a:r>
            <a:r>
              <a:rPr lang="en-US" sz="2400" dirty="0" err="1">
                <a:solidFill>
                  <a:srgbClr val="0070C0"/>
                </a:solidFill>
                <a:latin typeface="Cambria" panose="02040503050406030204" pitchFamily="18" charset="0"/>
              </a:rPr>
              <a:t>biaya</a:t>
            </a:r>
            <a:r>
              <a:rPr lang="en-US" sz="2400" dirty="0">
                <a:solidFill>
                  <a:srgbClr val="0070C0"/>
                </a:solidFill>
                <a:latin typeface="Cambria" panose="02040503050406030204" pitchFamily="18" charset="0"/>
              </a:rPr>
              <a:t> yang </a:t>
            </a:r>
            <a:r>
              <a:rPr lang="en-US" sz="2400" dirty="0" err="1">
                <a:solidFill>
                  <a:srgbClr val="0070C0"/>
                </a:solidFill>
                <a:latin typeface="Cambria" panose="02040503050406030204" pitchFamily="18" charset="0"/>
              </a:rPr>
              <a:t>dikeluarkan</a:t>
            </a:r>
            <a:r>
              <a:rPr lang="en-US" sz="2400" dirty="0">
                <a:solidFill>
                  <a:srgbClr val="0070C0"/>
                </a:solidFill>
                <a:latin typeface="Cambria" panose="02040503050406030204" pitchFamily="18" charset="0"/>
              </a:rPr>
              <a:t>.</a:t>
            </a:r>
          </a:p>
        </p:txBody>
      </p:sp>
    </p:spTree>
    <p:extLst>
      <p:ext uri="{BB962C8B-B14F-4D97-AF65-F5344CB8AC3E}">
        <p14:creationId xmlns:p14="http://schemas.microsoft.com/office/powerpoint/2010/main" val="13564323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3082" y="3500188"/>
            <a:ext cx="7823200" cy="1970046"/>
          </a:xfrm>
        </p:spPr>
        <p:txBody>
          <a:bodyPr>
            <a:noAutofit/>
          </a:bodyPr>
          <a:lstStyle/>
          <a:p>
            <a:r>
              <a:rPr lang="en-US" sz="2000" b="0" cap="none" dirty="0" smtClean="0"/>
              <a:t>Third, Other </a:t>
            </a:r>
            <a:r>
              <a:rPr lang="en-US" sz="2000" cap="none" dirty="0" smtClean="0"/>
              <a:t>Farm Risk-management </a:t>
            </a:r>
            <a:r>
              <a:rPr lang="en-US" sz="2000" b="0" cap="none" dirty="0" smtClean="0"/>
              <a:t>Tools Such As Savings, Resilient Crops, Or Irrigation Systems Are Often Either Similarly Unavailable Or Too Costly. </a:t>
            </a:r>
            <a:endParaRPr lang="id-ID" sz="2000" b="0" cap="none" dirty="0"/>
          </a:p>
        </p:txBody>
      </p:sp>
      <p:sp>
        <p:nvSpPr>
          <p:cNvPr id="4" name="Rectangle 3"/>
          <p:cNvSpPr/>
          <p:nvPr/>
        </p:nvSpPr>
        <p:spPr>
          <a:xfrm>
            <a:off x="1671654" y="2746544"/>
            <a:ext cx="1516762" cy="461665"/>
          </a:xfrm>
          <a:prstGeom prst="rect">
            <a:avLst/>
          </a:prstGeom>
        </p:spPr>
        <p:txBody>
          <a:bodyPr wrap="none">
            <a:spAutoFit/>
          </a:bodyPr>
          <a:lstStyle/>
          <a:p>
            <a:r>
              <a:rPr lang="id-ID" sz="2400" dirty="0">
                <a:solidFill>
                  <a:srgbClr val="002060"/>
                </a:solidFill>
                <a:latin typeface="Cambria" panose="02040503050406030204" pitchFamily="18" charset="0"/>
              </a:rPr>
              <a:t>Insecurity</a:t>
            </a:r>
          </a:p>
        </p:txBody>
      </p:sp>
      <p:sp>
        <p:nvSpPr>
          <p:cNvPr id="5" name="Rectangle 4"/>
          <p:cNvSpPr/>
          <p:nvPr/>
        </p:nvSpPr>
        <p:spPr>
          <a:xfrm>
            <a:off x="1392702" y="2566"/>
            <a:ext cx="9819249" cy="707886"/>
          </a:xfrm>
          <a:prstGeom prst="rect">
            <a:avLst/>
          </a:prstGeom>
        </p:spPr>
        <p:txBody>
          <a:bodyPr wrap="square">
            <a:spAutoFit/>
          </a:bodyPr>
          <a:lstStyle/>
          <a:p>
            <a:r>
              <a:rPr lang="en-US" sz="2000" dirty="0"/>
              <a:t>Smallholders Face Considerable Levels Of Daily Insecurity, Making It Difficult For Them To Plan For The Future, Enter Long-term Commitments, Invest And Take Additional Risks. </a:t>
            </a:r>
            <a:endParaRPr lang="id-ID" sz="2000" dirty="0"/>
          </a:p>
        </p:txBody>
      </p:sp>
      <p:sp>
        <p:nvSpPr>
          <p:cNvPr id="6" name="Rectangle 5"/>
          <p:cNvSpPr/>
          <p:nvPr/>
        </p:nvSpPr>
        <p:spPr>
          <a:xfrm>
            <a:off x="3559517" y="1096325"/>
            <a:ext cx="6096000" cy="1015663"/>
          </a:xfrm>
          <a:prstGeom prst="rect">
            <a:avLst/>
          </a:prstGeom>
        </p:spPr>
        <p:txBody>
          <a:bodyPr>
            <a:spAutoFit/>
          </a:bodyPr>
          <a:lstStyle/>
          <a:p>
            <a:r>
              <a:rPr lang="en-US" sz="2000" dirty="0"/>
              <a:t>First, Smallholder </a:t>
            </a:r>
            <a:r>
              <a:rPr lang="en-US" sz="2000" b="1" dirty="0">
                <a:solidFill>
                  <a:srgbClr val="002060"/>
                </a:solidFill>
              </a:rPr>
              <a:t>Incomes</a:t>
            </a:r>
            <a:r>
              <a:rPr lang="en-US" sz="2000" dirty="0"/>
              <a:t> Are Not Only </a:t>
            </a:r>
            <a:r>
              <a:rPr lang="en-US" sz="2000" b="1" dirty="0">
                <a:solidFill>
                  <a:srgbClr val="002060"/>
                </a:solidFill>
              </a:rPr>
              <a:t>Low</a:t>
            </a:r>
            <a:r>
              <a:rPr lang="en-US" sz="2000" dirty="0"/>
              <a:t>, But Also </a:t>
            </a:r>
            <a:r>
              <a:rPr lang="en-US" sz="2000" b="1" dirty="0">
                <a:solidFill>
                  <a:srgbClr val="002060"/>
                </a:solidFill>
              </a:rPr>
              <a:t>Irregular And Insecure</a:t>
            </a:r>
            <a:r>
              <a:rPr lang="en-US" sz="2000" dirty="0"/>
              <a:t>, Especially When Opportunities To Diversify Income Sources Are Scarce</a:t>
            </a:r>
            <a:endParaRPr lang="id-ID" sz="2000" dirty="0"/>
          </a:p>
        </p:txBody>
      </p:sp>
      <p:sp>
        <p:nvSpPr>
          <p:cNvPr id="7" name="Rectangle 6"/>
          <p:cNvSpPr/>
          <p:nvPr/>
        </p:nvSpPr>
        <p:spPr>
          <a:xfrm>
            <a:off x="5378694" y="2339481"/>
            <a:ext cx="6096000" cy="1323439"/>
          </a:xfrm>
          <a:prstGeom prst="rect">
            <a:avLst/>
          </a:prstGeom>
        </p:spPr>
        <p:txBody>
          <a:bodyPr>
            <a:spAutoFit/>
          </a:bodyPr>
          <a:lstStyle/>
          <a:p>
            <a:r>
              <a:rPr lang="en-US" sz="2000" dirty="0"/>
              <a:t>Second, Most Developing Countries Offer </a:t>
            </a:r>
            <a:r>
              <a:rPr lang="en-US" sz="2000" b="1" dirty="0">
                <a:solidFill>
                  <a:srgbClr val="002060"/>
                </a:solidFill>
              </a:rPr>
              <a:t>Very Limited Access </a:t>
            </a:r>
            <a:r>
              <a:rPr lang="en-US" sz="2000" dirty="0"/>
              <a:t>To Social Safety Nets Or </a:t>
            </a:r>
            <a:r>
              <a:rPr lang="en-US" sz="2000" b="1" dirty="0"/>
              <a:t>Insurance</a:t>
            </a:r>
            <a:r>
              <a:rPr lang="en-US" sz="2000" dirty="0"/>
              <a:t> Coverage Able To Absorb Losses If Harvests Fail Or Prices Are Unexpectedly Low. </a:t>
            </a:r>
            <a:endParaRPr lang="id-ID" sz="2000" dirty="0"/>
          </a:p>
        </p:txBody>
      </p:sp>
      <p:sp>
        <p:nvSpPr>
          <p:cNvPr id="8" name="Rectangle 7"/>
          <p:cNvSpPr/>
          <p:nvPr/>
        </p:nvSpPr>
        <p:spPr>
          <a:xfrm>
            <a:off x="986211" y="5051120"/>
            <a:ext cx="9273895" cy="1015663"/>
          </a:xfrm>
          <a:prstGeom prst="rect">
            <a:avLst/>
          </a:prstGeom>
        </p:spPr>
        <p:txBody>
          <a:bodyPr wrap="square">
            <a:spAutoFit/>
          </a:bodyPr>
          <a:lstStyle/>
          <a:p>
            <a:r>
              <a:rPr lang="en-US" sz="2000" dirty="0"/>
              <a:t>Fourth, </a:t>
            </a:r>
            <a:r>
              <a:rPr lang="en-US" sz="2000" b="1" dirty="0">
                <a:solidFill>
                  <a:srgbClr val="002060"/>
                </a:solidFill>
              </a:rPr>
              <a:t>Markets</a:t>
            </a:r>
            <a:r>
              <a:rPr lang="en-US" sz="2000" dirty="0"/>
              <a:t> In The Rural Areas Of Developing Countries Are Usually Mostly </a:t>
            </a:r>
            <a:r>
              <a:rPr lang="en-US" sz="2000" b="1" dirty="0">
                <a:solidFill>
                  <a:srgbClr val="002060"/>
                </a:solidFill>
              </a:rPr>
              <a:t>Informal</a:t>
            </a:r>
            <a:r>
              <a:rPr lang="en-US" sz="2000" dirty="0"/>
              <a:t>. Contract-enforcement Support Systems Such As Courts Or The Police Are Out Of Reach, Unreliable, Or Too Costly And Time-consuming To Be Of Practical Effect.</a:t>
            </a:r>
            <a:endParaRPr lang="id-ID" sz="2000" dirty="0"/>
          </a:p>
        </p:txBody>
      </p:sp>
    </p:spTree>
    <p:extLst>
      <p:ext uri="{BB962C8B-B14F-4D97-AF65-F5344CB8AC3E}">
        <p14:creationId xmlns:p14="http://schemas.microsoft.com/office/powerpoint/2010/main" val="22356834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376" y="2086484"/>
            <a:ext cx="5665694" cy="1970046"/>
          </a:xfrm>
        </p:spPr>
        <p:txBody>
          <a:bodyPr>
            <a:normAutofit/>
          </a:bodyPr>
          <a:lstStyle/>
          <a:p>
            <a:r>
              <a:rPr lang="en-US" sz="2000" b="0" cap="none" dirty="0" smtClean="0">
                <a:solidFill>
                  <a:srgbClr val="002060"/>
                </a:solidFill>
              </a:rPr>
              <a:t>Smallholders Generally Lack Productive Assets And Financial Resources. Lacking Access To Adequate Savings And Credit Services, It Is Consequently Difficult For Smallholders To Improve Their Already Poor Resource Base.</a:t>
            </a:r>
            <a:endParaRPr lang="id-ID" sz="2000" b="0" cap="none" dirty="0">
              <a:solidFill>
                <a:srgbClr val="002060"/>
              </a:solidFill>
            </a:endParaRPr>
          </a:p>
        </p:txBody>
      </p:sp>
      <p:sp>
        <p:nvSpPr>
          <p:cNvPr id="4" name="Rectangle 3"/>
          <p:cNvSpPr/>
          <p:nvPr/>
        </p:nvSpPr>
        <p:spPr>
          <a:xfrm>
            <a:off x="1633434" y="2623434"/>
            <a:ext cx="1588897" cy="707886"/>
          </a:xfrm>
          <a:prstGeom prst="rect">
            <a:avLst/>
          </a:prstGeom>
        </p:spPr>
        <p:txBody>
          <a:bodyPr wrap="none">
            <a:spAutoFit/>
          </a:bodyPr>
          <a:lstStyle/>
          <a:p>
            <a:pPr algn="ctr"/>
            <a:r>
              <a:rPr lang="id-ID" sz="2000" b="1" dirty="0">
                <a:solidFill>
                  <a:srgbClr val="002060"/>
                </a:solidFill>
                <a:latin typeface="Cambria" panose="02040503050406030204" pitchFamily="18" charset="0"/>
              </a:rPr>
              <a:t>Insufficient </a:t>
            </a:r>
            <a:endParaRPr lang="en-GB" sz="2000" b="1" dirty="0" smtClean="0">
              <a:solidFill>
                <a:srgbClr val="002060"/>
              </a:solidFill>
              <a:latin typeface="Cambria" panose="02040503050406030204" pitchFamily="18" charset="0"/>
            </a:endParaRPr>
          </a:p>
          <a:p>
            <a:pPr algn="ctr"/>
            <a:r>
              <a:rPr lang="id-ID" sz="2000" b="1" dirty="0" smtClean="0">
                <a:solidFill>
                  <a:srgbClr val="002060"/>
                </a:solidFill>
                <a:latin typeface="Cambria" panose="02040503050406030204" pitchFamily="18" charset="0"/>
              </a:rPr>
              <a:t>resources </a:t>
            </a:r>
            <a:endParaRPr lang="id-ID" sz="2000" b="1" dirty="0">
              <a:solidFill>
                <a:srgbClr val="002060"/>
              </a:solidFill>
              <a:latin typeface="Cambria" panose="02040503050406030204" pitchFamily="18" charset="0"/>
            </a:endParaRPr>
          </a:p>
        </p:txBody>
      </p:sp>
    </p:spTree>
    <p:extLst>
      <p:ext uri="{BB962C8B-B14F-4D97-AF65-F5344CB8AC3E}">
        <p14:creationId xmlns:p14="http://schemas.microsoft.com/office/powerpoint/2010/main" val="17133905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64849" y="5468472"/>
            <a:ext cx="6390340" cy="375787"/>
          </a:xfrm>
        </p:spPr>
        <p:txBody>
          <a:bodyPr>
            <a:noAutofit/>
          </a:bodyPr>
          <a:lstStyle/>
          <a:p>
            <a:r>
              <a:rPr lang="en-US" sz="2000" dirty="0">
                <a:solidFill>
                  <a:srgbClr val="002060"/>
                </a:solidFill>
                <a:latin typeface="Cambria" panose="02040503050406030204" pitchFamily="18" charset="0"/>
              </a:rPr>
              <a:t>Long transport times affect the quality of fresh products. Ports often have limited capacity and are outdated, and railway lines are often poorly maintained.</a:t>
            </a:r>
            <a:endParaRPr lang="id-ID" sz="2000" dirty="0">
              <a:solidFill>
                <a:srgbClr val="002060"/>
              </a:solidFill>
              <a:latin typeface="Cambria" panose="02040503050406030204" pitchFamily="18" charset="0"/>
            </a:endParaRPr>
          </a:p>
        </p:txBody>
      </p:sp>
      <p:sp>
        <p:nvSpPr>
          <p:cNvPr id="4" name="Rectangle 3"/>
          <p:cNvSpPr/>
          <p:nvPr/>
        </p:nvSpPr>
        <p:spPr>
          <a:xfrm>
            <a:off x="1209184" y="2777322"/>
            <a:ext cx="2549480" cy="400110"/>
          </a:xfrm>
          <a:prstGeom prst="rect">
            <a:avLst/>
          </a:prstGeom>
        </p:spPr>
        <p:txBody>
          <a:bodyPr wrap="none">
            <a:spAutoFit/>
          </a:bodyPr>
          <a:lstStyle/>
          <a:p>
            <a:r>
              <a:rPr lang="id-ID" sz="2000" b="1" dirty="0">
                <a:solidFill>
                  <a:srgbClr val="002060"/>
                </a:solidFill>
              </a:rPr>
              <a:t>Gaps in infrastructure </a:t>
            </a:r>
          </a:p>
        </p:txBody>
      </p:sp>
      <p:sp>
        <p:nvSpPr>
          <p:cNvPr id="5" name="Rectangle 4"/>
          <p:cNvSpPr/>
          <p:nvPr/>
        </p:nvSpPr>
        <p:spPr>
          <a:xfrm>
            <a:off x="4864849" y="2469546"/>
            <a:ext cx="6096000" cy="707886"/>
          </a:xfrm>
          <a:prstGeom prst="rect">
            <a:avLst/>
          </a:prstGeom>
        </p:spPr>
        <p:txBody>
          <a:bodyPr>
            <a:spAutoFit/>
          </a:bodyPr>
          <a:lstStyle/>
          <a:p>
            <a:r>
              <a:rPr lang="id-ID" sz="2000" dirty="0">
                <a:solidFill>
                  <a:srgbClr val="002060"/>
                </a:solidFill>
                <a:latin typeface="Cambria" panose="02040503050406030204" pitchFamily="18" charset="0"/>
              </a:rPr>
              <a:t>Many rural areas are difficult to reach, as roads are absent or in poor condition.</a:t>
            </a:r>
          </a:p>
        </p:txBody>
      </p:sp>
    </p:spTree>
    <p:extLst>
      <p:ext uri="{BB962C8B-B14F-4D97-AF65-F5344CB8AC3E}">
        <p14:creationId xmlns:p14="http://schemas.microsoft.com/office/powerpoint/2010/main" val="31925148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endParaRPr lang="id-ID" dirty="0"/>
          </a:p>
        </p:txBody>
      </p:sp>
      <p:sp>
        <p:nvSpPr>
          <p:cNvPr id="4" name="Title 3"/>
          <p:cNvSpPr>
            <a:spLocks noGrp="1"/>
          </p:cNvSpPr>
          <p:nvPr>
            <p:ph type="title"/>
          </p:nvPr>
        </p:nvSpPr>
        <p:spPr>
          <a:xfrm>
            <a:off x="235921" y="3563471"/>
            <a:ext cx="9753600" cy="914400"/>
          </a:xfrm>
        </p:spPr>
        <p:txBody>
          <a:bodyPr>
            <a:noAutofit/>
            <a:scene3d>
              <a:camera prst="orthographicFront"/>
              <a:lightRig rig="soft" dir="t">
                <a:rot lat="0" lon="0" rev="15600000"/>
              </a:lightRig>
            </a:scene3d>
            <a:sp3d extrusionH="57150" prstMaterial="softEdge">
              <a:bevelT w="25400" h="38100"/>
            </a:sp3d>
          </a:bodyPr>
          <a:lstStyle/>
          <a:p>
            <a:r>
              <a:rPr lang="id-ID" sz="6600" dirty="0">
                <a:ln/>
                <a:solidFill>
                  <a:schemeClr val="accent4"/>
                </a:solidFill>
              </a:rPr>
              <a:t>Plant!</a:t>
            </a:r>
          </a:p>
        </p:txBody>
      </p:sp>
    </p:spTree>
    <p:extLst>
      <p:ext uri="{BB962C8B-B14F-4D97-AF65-F5344CB8AC3E}">
        <p14:creationId xmlns:p14="http://schemas.microsoft.com/office/powerpoint/2010/main" val="39023063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05200" y="1256891"/>
            <a:ext cx="6096000" cy="1323439"/>
          </a:xfrm>
          <a:prstGeom prst="rect">
            <a:avLst/>
          </a:prstGeom>
        </p:spPr>
        <p:txBody>
          <a:bodyPr>
            <a:spAutoFit/>
          </a:bodyPr>
          <a:lstStyle/>
          <a:p>
            <a:r>
              <a:rPr lang="id-ID" sz="2000" dirty="0">
                <a:solidFill>
                  <a:srgbClr val="002060"/>
                </a:solidFill>
                <a:latin typeface="Cambria" panose="02040503050406030204" pitchFamily="18" charset="0"/>
              </a:rPr>
              <a:t>When planting, farmers select the strongest seeds available to make sure their field will produce high yields and can deal with adverse environmental conditions. </a:t>
            </a:r>
          </a:p>
        </p:txBody>
      </p:sp>
      <p:sp>
        <p:nvSpPr>
          <p:cNvPr id="6" name="Rectangle 5"/>
          <p:cNvSpPr/>
          <p:nvPr/>
        </p:nvSpPr>
        <p:spPr>
          <a:xfrm>
            <a:off x="2047502" y="3581311"/>
            <a:ext cx="6096000" cy="1015663"/>
          </a:xfrm>
          <a:prstGeom prst="rect">
            <a:avLst/>
          </a:prstGeom>
        </p:spPr>
        <p:txBody>
          <a:bodyPr>
            <a:spAutoFit/>
          </a:bodyPr>
          <a:lstStyle/>
          <a:p>
            <a:r>
              <a:rPr lang="id-ID" sz="2000" dirty="0">
                <a:solidFill>
                  <a:srgbClr val="002060"/>
                </a:solidFill>
                <a:latin typeface="Cambria" panose="02040503050406030204" pitchFamily="18" charset="0"/>
              </a:rPr>
              <a:t>For inclusive agribusinesses, </a:t>
            </a:r>
            <a:r>
              <a:rPr lang="id-ID" sz="2000" dirty="0" smtClean="0">
                <a:solidFill>
                  <a:srgbClr val="002060"/>
                </a:solidFill>
                <a:latin typeface="Cambria" panose="02040503050406030204" pitchFamily="18" charset="0"/>
              </a:rPr>
              <a:t>Five </a:t>
            </a:r>
            <a:r>
              <a:rPr lang="id-ID" sz="2000" dirty="0">
                <a:solidFill>
                  <a:srgbClr val="002060"/>
                </a:solidFill>
                <a:latin typeface="Cambria" panose="02040503050406030204" pitchFamily="18" charset="0"/>
              </a:rPr>
              <a:t>core solutions have been identified that relate to innovations, production  factors, knowledge, rules and value chain links.</a:t>
            </a:r>
          </a:p>
        </p:txBody>
      </p:sp>
    </p:spTree>
    <p:extLst>
      <p:ext uri="{BB962C8B-B14F-4D97-AF65-F5344CB8AC3E}">
        <p14:creationId xmlns:p14="http://schemas.microsoft.com/office/powerpoint/2010/main" val="21023982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id-ID"/>
          </a:p>
        </p:txBody>
      </p:sp>
      <p:sp>
        <p:nvSpPr>
          <p:cNvPr id="5" name="Text Placeholder 4"/>
          <p:cNvSpPr>
            <a:spLocks noGrp="1"/>
          </p:cNvSpPr>
          <p:nvPr>
            <p:ph type="body" idx="1"/>
          </p:nvPr>
        </p:nvSpPr>
        <p:spPr/>
        <p:txBody>
          <a:bodyPr/>
          <a:lstStyle/>
          <a:p>
            <a:endParaRPr lang="id-ID"/>
          </a:p>
        </p:txBody>
      </p:sp>
      <p:pic>
        <p:nvPicPr>
          <p:cNvPr id="3" name="Picture 2"/>
          <p:cNvPicPr>
            <a:picLocks noChangeAspect="1"/>
          </p:cNvPicPr>
          <p:nvPr/>
        </p:nvPicPr>
        <p:blipFill rotWithShape="1">
          <a:blip r:embed="rId2"/>
          <a:srcRect l="21238" t="3039" r="3126" b="17404"/>
          <a:stretch/>
        </p:blipFill>
        <p:spPr>
          <a:xfrm>
            <a:off x="-1" y="0"/>
            <a:ext cx="12192001" cy="6858000"/>
          </a:xfrm>
          <a:prstGeom prst="rect">
            <a:avLst/>
          </a:prstGeom>
        </p:spPr>
      </p:pic>
    </p:spTree>
    <p:extLst>
      <p:ext uri="{BB962C8B-B14F-4D97-AF65-F5344CB8AC3E}">
        <p14:creationId xmlns:p14="http://schemas.microsoft.com/office/powerpoint/2010/main" val="157443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416178" y="5992907"/>
            <a:ext cx="5892799" cy="375787"/>
          </a:xfrm>
        </p:spPr>
        <p:txBody>
          <a:bodyPr>
            <a:noAutofit/>
          </a:bodyPr>
          <a:lstStyle/>
          <a:p>
            <a:r>
              <a:rPr lang="en-US" sz="2000" dirty="0">
                <a:solidFill>
                  <a:srgbClr val="002060"/>
                </a:solidFill>
                <a:latin typeface="Cambria" panose="02040503050406030204" pitchFamily="18" charset="0"/>
              </a:rPr>
              <a:t>Innovative Technologies Can Range From IT Solutions To Cropping Systems. </a:t>
            </a:r>
            <a:endParaRPr lang="en-US" sz="2000" dirty="0" smtClean="0">
              <a:solidFill>
                <a:srgbClr val="002060"/>
              </a:solidFill>
              <a:latin typeface="Cambria" panose="02040503050406030204" pitchFamily="18" charset="0"/>
            </a:endParaRPr>
          </a:p>
          <a:p>
            <a:r>
              <a:rPr lang="en-US" sz="2000" dirty="0" smtClean="0">
                <a:solidFill>
                  <a:srgbClr val="002060"/>
                </a:solidFill>
                <a:latin typeface="Cambria" panose="02040503050406030204" pitchFamily="18" charset="0"/>
              </a:rPr>
              <a:t>Research </a:t>
            </a:r>
            <a:r>
              <a:rPr lang="en-US" sz="2000" dirty="0">
                <a:solidFill>
                  <a:srgbClr val="002060"/>
                </a:solidFill>
                <a:latin typeface="Cambria" panose="02040503050406030204" pitchFamily="18" charset="0"/>
              </a:rPr>
              <a:t>And Development Can Hence Be A Critical Enabler For Inclusive Agribusiness. </a:t>
            </a:r>
            <a:endParaRPr lang="id-ID" sz="2000" dirty="0">
              <a:solidFill>
                <a:srgbClr val="002060"/>
              </a:solidFill>
              <a:latin typeface="Cambria" panose="02040503050406030204" pitchFamily="18" charset="0"/>
            </a:endParaRPr>
          </a:p>
          <a:p>
            <a:endParaRPr lang="id-ID" sz="2000" dirty="0">
              <a:solidFill>
                <a:srgbClr val="002060"/>
              </a:solidFill>
            </a:endParaRPr>
          </a:p>
        </p:txBody>
      </p:sp>
      <p:sp>
        <p:nvSpPr>
          <p:cNvPr id="5" name="Rectangle 4"/>
          <p:cNvSpPr/>
          <p:nvPr/>
        </p:nvSpPr>
        <p:spPr>
          <a:xfrm>
            <a:off x="1377349" y="2397170"/>
            <a:ext cx="2858475" cy="923330"/>
          </a:xfrm>
          <a:prstGeom prst="rect">
            <a:avLst/>
          </a:prstGeom>
        </p:spPr>
        <p:txBody>
          <a:bodyPr wrap="square">
            <a:spAutoFit/>
          </a:bodyPr>
          <a:lstStyle/>
          <a:p>
            <a:r>
              <a:rPr lang="id-ID" b="1" dirty="0">
                <a:solidFill>
                  <a:srgbClr val="002060"/>
                </a:solidFill>
              </a:rPr>
              <a:t>Solution 1: </a:t>
            </a:r>
            <a:endParaRPr lang="en-GB" b="1" dirty="0" smtClean="0">
              <a:solidFill>
                <a:srgbClr val="002060"/>
              </a:solidFill>
            </a:endParaRPr>
          </a:p>
          <a:p>
            <a:r>
              <a:rPr lang="id-ID" b="1" dirty="0" smtClean="0">
                <a:solidFill>
                  <a:srgbClr val="002060"/>
                </a:solidFill>
              </a:rPr>
              <a:t>Conduct </a:t>
            </a:r>
            <a:r>
              <a:rPr lang="id-ID" b="1" dirty="0">
                <a:solidFill>
                  <a:srgbClr val="002060"/>
                </a:solidFill>
              </a:rPr>
              <a:t>research and develop innovations</a:t>
            </a:r>
          </a:p>
        </p:txBody>
      </p:sp>
      <p:sp>
        <p:nvSpPr>
          <p:cNvPr id="7" name="Rectangle 6"/>
          <p:cNvSpPr/>
          <p:nvPr/>
        </p:nvSpPr>
        <p:spPr>
          <a:xfrm>
            <a:off x="4486835" y="1574231"/>
            <a:ext cx="5316071" cy="2246769"/>
          </a:xfrm>
          <a:prstGeom prst="rect">
            <a:avLst/>
          </a:prstGeom>
        </p:spPr>
        <p:txBody>
          <a:bodyPr wrap="square">
            <a:spAutoFit/>
          </a:bodyPr>
          <a:lstStyle/>
          <a:p>
            <a:r>
              <a:rPr lang="id-ID" sz="2000" dirty="0">
                <a:solidFill>
                  <a:srgbClr val="002060"/>
                </a:solidFill>
                <a:latin typeface="Cambria" panose="02040503050406030204" pitchFamily="18" charset="0"/>
              </a:rPr>
              <a:t> Companies sourcing from smallholder farmers need to know what products are being produced, and what inputs and practices are being used. Participatory approaches are critical in order to understand other relevant issues and potential solutions from the perspective of the business partners</a:t>
            </a:r>
          </a:p>
        </p:txBody>
      </p:sp>
    </p:spTree>
    <p:extLst>
      <p:ext uri="{BB962C8B-B14F-4D97-AF65-F5344CB8AC3E}">
        <p14:creationId xmlns:p14="http://schemas.microsoft.com/office/powerpoint/2010/main" val="2503205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37212" y="1250388"/>
            <a:ext cx="6620435" cy="1970046"/>
          </a:xfrm>
        </p:spPr>
        <p:txBody>
          <a:bodyPr>
            <a:normAutofit/>
          </a:bodyPr>
          <a:lstStyle/>
          <a:p>
            <a:r>
              <a:rPr lang="en-US" sz="2000" b="0" cap="none" dirty="0" smtClean="0">
                <a:latin typeface="Cambria" panose="02040503050406030204" pitchFamily="18" charset="0"/>
              </a:rPr>
              <a:t>Companies Can Help Smallholders Access, Finance And Upgrade Production Factors Including Seed, Feed, </a:t>
            </a:r>
            <a:r>
              <a:rPr lang="en-US" sz="2000" b="0" cap="none" dirty="0" err="1" smtClean="0">
                <a:latin typeface="Cambria" panose="02040503050406030204" pitchFamily="18" charset="0"/>
              </a:rPr>
              <a:t>Fertilisers</a:t>
            </a:r>
            <a:r>
              <a:rPr lang="en-US" sz="2000" b="0" cap="none" dirty="0" smtClean="0">
                <a:latin typeface="Cambria" panose="02040503050406030204" pitchFamily="18" charset="0"/>
              </a:rPr>
              <a:t>, Crop Protection Products, Irrigation Systems And Machinery. </a:t>
            </a:r>
            <a:br>
              <a:rPr lang="en-US" sz="2000" b="0" cap="none" dirty="0" smtClean="0">
                <a:latin typeface="Cambria" panose="02040503050406030204" pitchFamily="18" charset="0"/>
              </a:rPr>
            </a:br>
            <a:endParaRPr lang="id-ID" sz="2000" b="0" cap="none" dirty="0">
              <a:latin typeface="Cambria" panose="02040503050406030204" pitchFamily="18" charset="0"/>
            </a:endParaRPr>
          </a:p>
        </p:txBody>
      </p:sp>
      <p:sp>
        <p:nvSpPr>
          <p:cNvPr id="6" name="Rectangle 5"/>
          <p:cNvSpPr/>
          <p:nvPr/>
        </p:nvSpPr>
        <p:spPr>
          <a:xfrm>
            <a:off x="1216948" y="2465588"/>
            <a:ext cx="2651323" cy="923330"/>
          </a:xfrm>
          <a:prstGeom prst="rect">
            <a:avLst/>
          </a:prstGeom>
        </p:spPr>
        <p:txBody>
          <a:bodyPr wrap="square">
            <a:spAutoFit/>
          </a:bodyPr>
          <a:lstStyle/>
          <a:p>
            <a:r>
              <a:rPr lang="id-ID" b="1" dirty="0">
                <a:solidFill>
                  <a:srgbClr val="002060"/>
                </a:solidFill>
                <a:latin typeface="Cambria" panose="02040503050406030204" pitchFamily="18" charset="0"/>
              </a:rPr>
              <a:t>Solution 2: </a:t>
            </a:r>
            <a:endParaRPr lang="en-GB" b="1" dirty="0" smtClean="0">
              <a:solidFill>
                <a:srgbClr val="002060"/>
              </a:solidFill>
              <a:latin typeface="Cambria" panose="02040503050406030204" pitchFamily="18" charset="0"/>
            </a:endParaRPr>
          </a:p>
          <a:p>
            <a:r>
              <a:rPr lang="id-ID" b="1" dirty="0" smtClean="0">
                <a:solidFill>
                  <a:srgbClr val="002060"/>
                </a:solidFill>
                <a:latin typeface="Cambria" panose="02040503050406030204" pitchFamily="18" charset="0"/>
              </a:rPr>
              <a:t>Upgrade </a:t>
            </a:r>
            <a:r>
              <a:rPr lang="id-ID" b="1" dirty="0">
                <a:solidFill>
                  <a:srgbClr val="002060"/>
                </a:solidFill>
                <a:latin typeface="Cambria" panose="02040503050406030204" pitchFamily="18" charset="0"/>
              </a:rPr>
              <a:t>smallholders’  production factors </a:t>
            </a:r>
          </a:p>
        </p:txBody>
      </p:sp>
      <p:sp>
        <p:nvSpPr>
          <p:cNvPr id="7" name="Rectangle 6"/>
          <p:cNvSpPr/>
          <p:nvPr/>
        </p:nvSpPr>
        <p:spPr>
          <a:xfrm>
            <a:off x="1059511" y="4775324"/>
            <a:ext cx="10379256" cy="1200329"/>
          </a:xfrm>
          <a:prstGeom prst="rect">
            <a:avLst/>
          </a:prstGeom>
        </p:spPr>
        <p:txBody>
          <a:bodyPr wrap="square">
            <a:spAutoFit/>
          </a:bodyPr>
          <a:lstStyle/>
          <a:p>
            <a:pPr algn="r"/>
            <a:r>
              <a:rPr lang="en-US" dirty="0">
                <a:latin typeface="Cambria" panose="02040503050406030204" pitchFamily="18" charset="0"/>
              </a:rPr>
              <a:t>Companies that source from smallholders often provide production factors as part of their business relationship in order to get the quantities and quality required. </a:t>
            </a:r>
            <a:endParaRPr lang="en-US" dirty="0" smtClean="0">
              <a:latin typeface="Cambria" panose="02040503050406030204" pitchFamily="18" charset="0"/>
            </a:endParaRPr>
          </a:p>
          <a:p>
            <a:pPr algn="r"/>
            <a:r>
              <a:rPr lang="en-US" dirty="0" smtClean="0">
                <a:latin typeface="Cambria" panose="02040503050406030204" pitchFamily="18" charset="0"/>
              </a:rPr>
              <a:t>Other </a:t>
            </a:r>
            <a:r>
              <a:rPr lang="en-US" dirty="0">
                <a:latin typeface="Cambria" panose="02040503050406030204" pitchFamily="18" charset="0"/>
              </a:rPr>
              <a:t>companies also sell production factors to smallholders as their core business, and facilitate access via financial services or provide additional upgrades to make their own products more attractive.</a:t>
            </a:r>
            <a:endParaRPr lang="id-ID" dirty="0">
              <a:latin typeface="Cambria" panose="02040503050406030204" pitchFamily="18" charset="0"/>
            </a:endParaRPr>
          </a:p>
        </p:txBody>
      </p:sp>
      <p:sp>
        <p:nvSpPr>
          <p:cNvPr id="8" name="Rectangle 7"/>
          <p:cNvSpPr/>
          <p:nvPr/>
        </p:nvSpPr>
        <p:spPr>
          <a:xfrm>
            <a:off x="6816901" y="2805278"/>
            <a:ext cx="4621866" cy="1323439"/>
          </a:xfrm>
          <a:prstGeom prst="rect">
            <a:avLst/>
          </a:prstGeom>
        </p:spPr>
        <p:txBody>
          <a:bodyPr wrap="square">
            <a:spAutoFit/>
          </a:bodyPr>
          <a:lstStyle/>
          <a:p>
            <a:r>
              <a:rPr lang="en-US" sz="2000" dirty="0">
                <a:latin typeface="Cambria" panose="02040503050406030204" pitchFamily="18" charset="0"/>
              </a:rPr>
              <a:t>Thus, They Help Increase The Productivity Of Their Smallholder Business Partners. </a:t>
            </a:r>
            <a:br>
              <a:rPr lang="en-US" sz="2000" dirty="0">
                <a:latin typeface="Cambria" panose="02040503050406030204" pitchFamily="18" charset="0"/>
              </a:rPr>
            </a:br>
            <a:endParaRPr lang="id-ID" sz="2000" dirty="0">
              <a:latin typeface="Cambria" panose="02040503050406030204" pitchFamily="18" charset="0"/>
            </a:endParaRPr>
          </a:p>
        </p:txBody>
      </p:sp>
    </p:spTree>
    <p:extLst>
      <p:ext uri="{BB962C8B-B14F-4D97-AF65-F5344CB8AC3E}">
        <p14:creationId xmlns:p14="http://schemas.microsoft.com/office/powerpoint/2010/main" val="13509847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73137" y="2450957"/>
            <a:ext cx="2618935" cy="923330"/>
          </a:xfrm>
          <a:prstGeom prst="rect">
            <a:avLst/>
          </a:prstGeom>
        </p:spPr>
        <p:txBody>
          <a:bodyPr wrap="square">
            <a:spAutoFit/>
          </a:bodyPr>
          <a:lstStyle/>
          <a:p>
            <a:r>
              <a:rPr lang="id-ID" b="1" dirty="0">
                <a:solidFill>
                  <a:srgbClr val="002060"/>
                </a:solidFill>
              </a:rPr>
              <a:t>Solution 3: </a:t>
            </a:r>
            <a:endParaRPr lang="en-GB" b="1" dirty="0" smtClean="0">
              <a:solidFill>
                <a:srgbClr val="002060"/>
              </a:solidFill>
            </a:endParaRPr>
          </a:p>
          <a:p>
            <a:r>
              <a:rPr lang="id-ID" b="1" dirty="0" smtClean="0">
                <a:solidFill>
                  <a:srgbClr val="002060"/>
                </a:solidFill>
              </a:rPr>
              <a:t>Inform</a:t>
            </a:r>
            <a:r>
              <a:rPr lang="id-ID" b="1" dirty="0">
                <a:solidFill>
                  <a:srgbClr val="002060"/>
                </a:solidFill>
              </a:rPr>
              <a:t>, train and  consult to transfer knowledge</a:t>
            </a:r>
          </a:p>
        </p:txBody>
      </p:sp>
      <p:sp>
        <p:nvSpPr>
          <p:cNvPr id="6" name="Rectangle 5"/>
          <p:cNvSpPr/>
          <p:nvPr/>
        </p:nvSpPr>
        <p:spPr>
          <a:xfrm>
            <a:off x="407053" y="946273"/>
            <a:ext cx="6096001" cy="923330"/>
          </a:xfrm>
          <a:prstGeom prst="rect">
            <a:avLst/>
          </a:prstGeom>
        </p:spPr>
        <p:txBody>
          <a:bodyPr>
            <a:spAutoFit/>
          </a:bodyPr>
          <a:lstStyle/>
          <a:p>
            <a:r>
              <a:rPr lang="en-US" dirty="0">
                <a:latin typeface="Cambria" panose="02040503050406030204" pitchFamily="18" charset="0"/>
              </a:rPr>
              <a:t>General Agronomic Education Teaches Smallholders Agricultural Best Practices And General Farm Management Techniques. </a:t>
            </a:r>
            <a:endParaRPr lang="id-ID" dirty="0"/>
          </a:p>
        </p:txBody>
      </p:sp>
      <p:sp>
        <p:nvSpPr>
          <p:cNvPr id="8" name="Rectangle 7"/>
          <p:cNvSpPr/>
          <p:nvPr/>
        </p:nvSpPr>
        <p:spPr>
          <a:xfrm>
            <a:off x="3973606" y="2035460"/>
            <a:ext cx="3810000" cy="2031325"/>
          </a:xfrm>
          <a:prstGeom prst="rect">
            <a:avLst/>
          </a:prstGeom>
        </p:spPr>
        <p:txBody>
          <a:bodyPr wrap="square">
            <a:spAutoFit/>
          </a:bodyPr>
          <a:lstStyle/>
          <a:p>
            <a:r>
              <a:rPr lang="id-ID" dirty="0"/>
              <a:t>Product-specific training focuses on the cultivation and management of a particular crop or livestock. </a:t>
            </a:r>
            <a:endParaRPr lang="en-GB" dirty="0" smtClean="0"/>
          </a:p>
          <a:p>
            <a:r>
              <a:rPr lang="id-ID" i="1" dirty="0" smtClean="0"/>
              <a:t>For </a:t>
            </a:r>
            <a:r>
              <a:rPr lang="id-ID" i="1" dirty="0"/>
              <a:t>instance, </a:t>
            </a:r>
            <a:r>
              <a:rPr lang="id-ID" i="1" dirty="0" smtClean="0"/>
              <a:t>Nestlé teaches </a:t>
            </a:r>
            <a:r>
              <a:rPr lang="id-ID" i="1" dirty="0"/>
              <a:t>smallholders to understand the connection between cow nutrition and milk quality. </a:t>
            </a:r>
          </a:p>
        </p:txBody>
      </p:sp>
      <p:sp>
        <p:nvSpPr>
          <p:cNvPr id="9" name="Rectangle 8"/>
          <p:cNvSpPr/>
          <p:nvPr/>
        </p:nvSpPr>
        <p:spPr>
          <a:xfrm>
            <a:off x="8328211" y="946273"/>
            <a:ext cx="3558989" cy="2308324"/>
          </a:xfrm>
          <a:prstGeom prst="rect">
            <a:avLst/>
          </a:prstGeom>
        </p:spPr>
        <p:txBody>
          <a:bodyPr wrap="square">
            <a:spAutoFit/>
          </a:bodyPr>
          <a:lstStyle/>
          <a:p>
            <a:r>
              <a:rPr lang="id-ID" dirty="0"/>
              <a:t>Compliance training teaches smallholders to implement processes required to meet various standards and obtain certification. </a:t>
            </a:r>
            <a:r>
              <a:rPr lang="id-ID" i="1" dirty="0"/>
              <a:t>For example, cocoa producers </a:t>
            </a:r>
            <a:r>
              <a:rPr lang="id-ID" i="1" dirty="0" smtClean="0"/>
              <a:t>were </a:t>
            </a:r>
            <a:r>
              <a:rPr lang="id-ID" i="1" dirty="0"/>
              <a:t>trained by Kraft Foods** to comply with the Rainforest Alliance’s Sustainable Agriculture Standard. </a:t>
            </a:r>
          </a:p>
        </p:txBody>
      </p:sp>
      <p:sp>
        <p:nvSpPr>
          <p:cNvPr id="10" name="Rectangle 9"/>
          <p:cNvSpPr/>
          <p:nvPr/>
        </p:nvSpPr>
        <p:spPr>
          <a:xfrm>
            <a:off x="7001435" y="4066785"/>
            <a:ext cx="4240306" cy="1754326"/>
          </a:xfrm>
          <a:prstGeom prst="rect">
            <a:avLst/>
          </a:prstGeom>
        </p:spPr>
        <p:txBody>
          <a:bodyPr wrap="square">
            <a:spAutoFit/>
          </a:bodyPr>
          <a:lstStyle/>
          <a:p>
            <a:r>
              <a:rPr lang="id-ID" dirty="0"/>
              <a:t>Business training provides smallholders with skills to manage their farm as a business, including accounting, stock management, cash flow management, and investment, planning and strategy techniques. </a:t>
            </a:r>
          </a:p>
        </p:txBody>
      </p:sp>
      <p:sp>
        <p:nvSpPr>
          <p:cNvPr id="11" name="Rectangle 10"/>
          <p:cNvSpPr/>
          <p:nvPr/>
        </p:nvSpPr>
        <p:spPr>
          <a:xfrm>
            <a:off x="886887" y="5044337"/>
            <a:ext cx="4787772" cy="923330"/>
          </a:xfrm>
          <a:prstGeom prst="rect">
            <a:avLst/>
          </a:prstGeom>
        </p:spPr>
        <p:txBody>
          <a:bodyPr wrap="square">
            <a:spAutoFit/>
          </a:bodyPr>
          <a:lstStyle/>
          <a:p>
            <a:r>
              <a:rPr lang="id-ID" dirty="0"/>
              <a:t>Farmer-organisation capacity building educates smallholders on how to organise and manage cooperatives.</a:t>
            </a:r>
          </a:p>
        </p:txBody>
      </p:sp>
    </p:spTree>
    <p:extLst>
      <p:ext uri="{BB962C8B-B14F-4D97-AF65-F5344CB8AC3E}">
        <p14:creationId xmlns:p14="http://schemas.microsoft.com/office/powerpoint/2010/main" val="22787610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id-ID"/>
          </a:p>
        </p:txBody>
      </p:sp>
      <p:sp>
        <p:nvSpPr>
          <p:cNvPr id="4" name="Rectangle 3"/>
          <p:cNvSpPr/>
          <p:nvPr/>
        </p:nvSpPr>
        <p:spPr>
          <a:xfrm>
            <a:off x="1020986" y="2550664"/>
            <a:ext cx="2804679" cy="646331"/>
          </a:xfrm>
          <a:prstGeom prst="rect">
            <a:avLst/>
          </a:prstGeom>
        </p:spPr>
        <p:txBody>
          <a:bodyPr wrap="none">
            <a:spAutoFit/>
          </a:bodyPr>
          <a:lstStyle/>
          <a:p>
            <a:pPr algn="ctr"/>
            <a:r>
              <a:rPr lang="id-ID" b="1" dirty="0">
                <a:solidFill>
                  <a:srgbClr val="002060"/>
                </a:solidFill>
              </a:rPr>
              <a:t>Solution 4:   </a:t>
            </a:r>
            <a:endParaRPr lang="en-GB" b="1" dirty="0" smtClean="0">
              <a:solidFill>
                <a:srgbClr val="002060"/>
              </a:solidFill>
            </a:endParaRPr>
          </a:p>
          <a:p>
            <a:pPr algn="ctr"/>
            <a:r>
              <a:rPr lang="id-ID" b="1" dirty="0" smtClean="0">
                <a:solidFill>
                  <a:srgbClr val="002060"/>
                </a:solidFill>
              </a:rPr>
              <a:t>Agree </a:t>
            </a:r>
            <a:r>
              <a:rPr lang="id-ID" b="1" dirty="0">
                <a:solidFill>
                  <a:srgbClr val="002060"/>
                </a:solidFill>
              </a:rPr>
              <a:t>on and enforce rules </a:t>
            </a:r>
          </a:p>
        </p:txBody>
      </p:sp>
      <p:sp>
        <p:nvSpPr>
          <p:cNvPr id="5" name="Rectangle 4"/>
          <p:cNvSpPr/>
          <p:nvPr/>
        </p:nvSpPr>
        <p:spPr>
          <a:xfrm>
            <a:off x="4594411" y="1852590"/>
            <a:ext cx="6096000" cy="1754326"/>
          </a:xfrm>
          <a:prstGeom prst="rect">
            <a:avLst/>
          </a:prstGeom>
        </p:spPr>
        <p:txBody>
          <a:bodyPr>
            <a:spAutoFit/>
          </a:bodyPr>
          <a:lstStyle/>
          <a:p>
            <a:r>
              <a:rPr lang="id-ID" b="1" dirty="0">
                <a:solidFill>
                  <a:srgbClr val="002060"/>
                </a:solidFill>
              </a:rPr>
              <a:t>Clear rules </a:t>
            </a:r>
            <a:r>
              <a:rPr lang="id-ID" dirty="0"/>
              <a:t>are an important part of establishing common ground between the company and its smallholder business partners. These rules need to provide both sides with strong incentives to comply with commitments, especially in informal markets where contracts are not easily enforced. </a:t>
            </a:r>
          </a:p>
          <a:p>
            <a:r>
              <a:rPr lang="id-ID" dirty="0"/>
              <a:t>Meeting </a:t>
            </a:r>
          </a:p>
        </p:txBody>
      </p:sp>
    </p:spTree>
    <p:extLst>
      <p:ext uri="{BB962C8B-B14F-4D97-AF65-F5344CB8AC3E}">
        <p14:creationId xmlns:p14="http://schemas.microsoft.com/office/powerpoint/2010/main" val="2913872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8001" y="5212978"/>
            <a:ext cx="10972801" cy="375787"/>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GB" sz="2800" b="1" dirty="0" smtClean="0">
                <a:ln/>
                <a:solidFill>
                  <a:schemeClr val="accent3"/>
                </a:solidFill>
              </a:rPr>
              <a:t>VALUE CHAIN</a:t>
            </a:r>
            <a:endParaRPr lang="id-ID" sz="2800" b="1" dirty="0">
              <a:ln/>
              <a:solidFill>
                <a:schemeClr val="accent3"/>
              </a:solidFill>
            </a:endParaRPr>
          </a:p>
        </p:txBody>
      </p:sp>
      <p:grpSp>
        <p:nvGrpSpPr>
          <p:cNvPr id="4" name="Group 3"/>
          <p:cNvGrpSpPr/>
          <p:nvPr/>
        </p:nvGrpSpPr>
        <p:grpSpPr>
          <a:xfrm>
            <a:off x="865094" y="887506"/>
            <a:ext cx="8157882" cy="5235388"/>
            <a:chOff x="152400" y="406400"/>
            <a:chExt cx="8991600" cy="6146800"/>
          </a:xfrm>
        </p:grpSpPr>
        <p:sp>
          <p:nvSpPr>
            <p:cNvPr id="5" name="Pentagon 4"/>
            <p:cNvSpPr/>
            <p:nvPr/>
          </p:nvSpPr>
          <p:spPr>
            <a:xfrm>
              <a:off x="381000" y="457200"/>
              <a:ext cx="8763000" cy="6096000"/>
            </a:xfrm>
            <a:prstGeom prst="homePlate">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Pentagon 5"/>
            <p:cNvSpPr/>
            <p:nvPr/>
          </p:nvSpPr>
          <p:spPr>
            <a:xfrm>
              <a:off x="152400" y="457200"/>
              <a:ext cx="8077200" cy="6096000"/>
            </a:xfrm>
            <a:prstGeom prst="homePlate">
              <a:avLst>
                <a:gd name="adj" fmla="val 49531"/>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7"/>
            <p:cNvSpPr txBox="1">
              <a:spLocks noChangeArrowheads="1"/>
            </p:cNvSpPr>
            <p:nvPr/>
          </p:nvSpPr>
          <p:spPr bwMode="auto">
            <a:xfrm rot="2714377">
              <a:off x="5660231" y="1424782"/>
              <a:ext cx="2498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r>
                <a:rPr lang="en-US" sz="2400" b="1"/>
                <a:t>PROFIT MARGIN</a:t>
              </a:r>
            </a:p>
          </p:txBody>
        </p:sp>
        <p:sp>
          <p:nvSpPr>
            <p:cNvPr id="8" name="Right Triangle 7"/>
            <p:cNvSpPr/>
            <p:nvPr/>
          </p:nvSpPr>
          <p:spPr>
            <a:xfrm>
              <a:off x="5181600" y="457200"/>
              <a:ext cx="685800" cy="685800"/>
            </a:xfrm>
            <a:prstGeom prst="rtTriangle">
              <a:avLst/>
            </a:prstGeom>
            <a:solidFill>
              <a:schemeClr val="accent3">
                <a:lumMod val="75000"/>
              </a:schemeClr>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a:spLocks noChangeArrowheads="1"/>
            </p:cNvSpPr>
            <p:nvPr/>
          </p:nvSpPr>
          <p:spPr bwMode="auto">
            <a:xfrm rot="8124108">
              <a:off x="5932488" y="4824413"/>
              <a:ext cx="2498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r>
                <a:rPr lang="en-US" sz="2400" b="1"/>
                <a:t>PROFIT MARGIN</a:t>
              </a:r>
            </a:p>
          </p:txBody>
        </p:sp>
        <p:sp>
          <p:nvSpPr>
            <p:cNvPr id="10" name="Rectangle 9"/>
            <p:cNvSpPr/>
            <p:nvPr/>
          </p:nvSpPr>
          <p:spPr>
            <a:xfrm>
              <a:off x="152400" y="457200"/>
              <a:ext cx="5029200" cy="685800"/>
            </a:xfrm>
            <a:prstGeom prst="rect">
              <a:avLst/>
            </a:prstGeom>
            <a:solidFill>
              <a:schemeClr val="accent3">
                <a:lumMod val="75000"/>
              </a:schemeClr>
            </a:solidFill>
            <a:ln>
              <a:noFill/>
            </a:ln>
          </p:spPr>
          <p:style>
            <a:lnRef idx="1">
              <a:schemeClr val="accent3"/>
            </a:lnRef>
            <a:fillRef idx="3">
              <a:schemeClr val="accent3"/>
            </a:fillRef>
            <a:effectRef idx="2">
              <a:schemeClr val="accent3"/>
            </a:effectRef>
            <a:fontRef idx="minor">
              <a:schemeClr val="lt1"/>
            </a:fontRef>
          </p:style>
          <p:txBody>
            <a:bodyPr anchor="ctr"/>
            <a:lstStyle/>
            <a:p>
              <a:pPr fontAlgn="auto">
                <a:spcBef>
                  <a:spcPts val="0"/>
                </a:spcBef>
                <a:spcAft>
                  <a:spcPts val="0"/>
                </a:spcAft>
                <a:defRPr/>
              </a:pPr>
              <a:r>
                <a:rPr lang="en-US" b="1" dirty="0"/>
                <a:t>                              FIRM INFRASTRUTURE</a:t>
              </a:r>
            </a:p>
          </p:txBody>
        </p:sp>
        <p:sp>
          <p:nvSpPr>
            <p:cNvPr id="11" name="Right Triangle 10"/>
            <p:cNvSpPr/>
            <p:nvPr/>
          </p:nvSpPr>
          <p:spPr>
            <a:xfrm>
              <a:off x="6019800" y="1295400"/>
              <a:ext cx="685800" cy="671513"/>
            </a:xfrm>
            <a:prstGeom prst="rtTriangle">
              <a:avLst/>
            </a:prstGeom>
            <a:solidFill>
              <a:schemeClr val="accent3">
                <a:lumMod val="75000"/>
              </a:schemeClr>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152400" y="1290638"/>
              <a:ext cx="5867400" cy="685800"/>
            </a:xfrm>
            <a:prstGeom prst="rect">
              <a:avLst/>
            </a:prstGeom>
            <a:solidFill>
              <a:schemeClr val="accent3">
                <a:lumMod val="75000"/>
              </a:schemeClr>
            </a:solidFill>
            <a:ln>
              <a:noFill/>
            </a:ln>
          </p:spPr>
          <p:style>
            <a:lnRef idx="1">
              <a:schemeClr val="accent3"/>
            </a:lnRef>
            <a:fillRef idx="3">
              <a:schemeClr val="accent3"/>
            </a:fillRef>
            <a:effectRef idx="2">
              <a:schemeClr val="accent3"/>
            </a:effectRef>
            <a:fontRef idx="minor">
              <a:schemeClr val="lt1"/>
            </a:fontRef>
          </p:style>
          <p:txBody>
            <a:bodyPr anchor="ctr"/>
            <a:lstStyle/>
            <a:p>
              <a:pPr fontAlgn="auto">
                <a:spcBef>
                  <a:spcPts val="0"/>
                </a:spcBef>
                <a:spcAft>
                  <a:spcPts val="0"/>
                </a:spcAft>
                <a:defRPr/>
              </a:pPr>
              <a:r>
                <a:rPr lang="en-US" b="1" dirty="0"/>
                <a:t>                              HUMAN RESOURCE MANAGEMENT</a:t>
              </a:r>
            </a:p>
          </p:txBody>
        </p:sp>
        <p:sp>
          <p:nvSpPr>
            <p:cNvPr id="13" name="Right Triangle 12"/>
            <p:cNvSpPr/>
            <p:nvPr/>
          </p:nvSpPr>
          <p:spPr>
            <a:xfrm>
              <a:off x="6810375" y="2114550"/>
              <a:ext cx="685800" cy="642938"/>
            </a:xfrm>
            <a:prstGeom prst="rtTriangle">
              <a:avLst/>
            </a:prstGeom>
            <a:solidFill>
              <a:schemeClr val="accent3">
                <a:lumMod val="75000"/>
              </a:schemeClr>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166688" y="2071688"/>
              <a:ext cx="6643687" cy="685800"/>
            </a:xfrm>
            <a:prstGeom prst="rect">
              <a:avLst/>
            </a:prstGeom>
            <a:solidFill>
              <a:schemeClr val="accent3">
                <a:lumMod val="75000"/>
              </a:schemeClr>
            </a:solidFill>
            <a:ln>
              <a:noFill/>
            </a:ln>
          </p:spPr>
          <p:style>
            <a:lnRef idx="1">
              <a:schemeClr val="accent3"/>
            </a:lnRef>
            <a:fillRef idx="3">
              <a:schemeClr val="accent3"/>
            </a:fillRef>
            <a:effectRef idx="2">
              <a:schemeClr val="accent3"/>
            </a:effectRef>
            <a:fontRef idx="minor">
              <a:schemeClr val="lt1"/>
            </a:fontRef>
          </p:style>
          <p:txBody>
            <a:bodyPr anchor="ctr"/>
            <a:lstStyle/>
            <a:p>
              <a:pPr fontAlgn="auto">
                <a:spcBef>
                  <a:spcPts val="0"/>
                </a:spcBef>
                <a:spcAft>
                  <a:spcPts val="0"/>
                </a:spcAft>
                <a:defRPr/>
              </a:pPr>
              <a:r>
                <a:rPr lang="en-US" b="1" dirty="0"/>
                <a:t>                              TECHNOLOGY</a:t>
              </a:r>
            </a:p>
          </p:txBody>
        </p:sp>
        <p:sp>
          <p:nvSpPr>
            <p:cNvPr id="15" name="Right Triangle 14"/>
            <p:cNvSpPr/>
            <p:nvPr/>
          </p:nvSpPr>
          <p:spPr>
            <a:xfrm>
              <a:off x="7572375" y="2847975"/>
              <a:ext cx="685800" cy="671513"/>
            </a:xfrm>
            <a:prstGeom prst="rtTriangle">
              <a:avLst/>
            </a:prstGeom>
            <a:solidFill>
              <a:schemeClr val="accent3">
                <a:lumMod val="75000"/>
              </a:schemeClr>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152400" y="2833688"/>
              <a:ext cx="7419975" cy="685800"/>
            </a:xfrm>
            <a:prstGeom prst="rect">
              <a:avLst/>
            </a:prstGeom>
            <a:solidFill>
              <a:schemeClr val="accent3">
                <a:lumMod val="75000"/>
              </a:schemeClr>
            </a:solidFill>
            <a:ln>
              <a:noFill/>
            </a:ln>
          </p:spPr>
          <p:style>
            <a:lnRef idx="1">
              <a:schemeClr val="accent3"/>
            </a:lnRef>
            <a:fillRef idx="3">
              <a:schemeClr val="accent3"/>
            </a:fillRef>
            <a:effectRef idx="2">
              <a:schemeClr val="accent3"/>
            </a:effectRef>
            <a:fontRef idx="minor">
              <a:schemeClr val="lt1"/>
            </a:fontRef>
          </p:style>
          <p:txBody>
            <a:bodyPr anchor="ctr"/>
            <a:lstStyle/>
            <a:p>
              <a:pPr fontAlgn="auto">
                <a:spcBef>
                  <a:spcPts val="0"/>
                </a:spcBef>
                <a:spcAft>
                  <a:spcPts val="0"/>
                </a:spcAft>
                <a:defRPr/>
              </a:pPr>
              <a:r>
                <a:rPr lang="en-US" b="1" dirty="0"/>
                <a:t>                              PROCUREMENT</a:t>
              </a:r>
            </a:p>
          </p:txBody>
        </p:sp>
        <p:sp>
          <p:nvSpPr>
            <p:cNvPr id="17" name="Rectangle 16"/>
            <p:cNvSpPr/>
            <p:nvPr/>
          </p:nvSpPr>
          <p:spPr>
            <a:xfrm>
              <a:off x="2700996" y="3657600"/>
              <a:ext cx="1219200" cy="2895600"/>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en-US" sz="1400" b="1" dirty="0"/>
                <a:t>OUTBOUND</a:t>
              </a:r>
            </a:p>
            <a:p>
              <a:pPr algn="ctr" fontAlgn="auto">
                <a:spcBef>
                  <a:spcPts val="0"/>
                </a:spcBef>
                <a:spcAft>
                  <a:spcPts val="0"/>
                </a:spcAft>
                <a:defRPr/>
              </a:pPr>
              <a:r>
                <a:rPr lang="en-US" sz="1400" b="1" dirty="0"/>
                <a:t>LOGISTIC</a:t>
              </a:r>
            </a:p>
          </p:txBody>
        </p:sp>
        <p:sp>
          <p:nvSpPr>
            <p:cNvPr id="18" name="Right Triangle 17"/>
            <p:cNvSpPr/>
            <p:nvPr/>
          </p:nvSpPr>
          <p:spPr>
            <a:xfrm rot="5400000">
              <a:off x="5257798" y="3657601"/>
              <a:ext cx="2819402" cy="2819401"/>
            </a:xfrm>
            <a:prstGeom prst="rtTriangle">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US" dirty="0"/>
            </a:p>
          </p:txBody>
        </p:sp>
        <p:sp>
          <p:nvSpPr>
            <p:cNvPr id="19" name="Rectangle 18"/>
            <p:cNvSpPr/>
            <p:nvPr/>
          </p:nvSpPr>
          <p:spPr>
            <a:xfrm>
              <a:off x="3982328" y="3657600"/>
              <a:ext cx="1219200" cy="2895600"/>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en-US" sz="1400" b="1" dirty="0"/>
                <a:t>MARKETING </a:t>
              </a:r>
            </a:p>
            <a:p>
              <a:pPr algn="ctr" fontAlgn="auto">
                <a:spcBef>
                  <a:spcPts val="0"/>
                </a:spcBef>
                <a:spcAft>
                  <a:spcPts val="0"/>
                </a:spcAft>
                <a:defRPr/>
              </a:pPr>
              <a:r>
                <a:rPr lang="en-US" sz="1400" b="1" dirty="0"/>
                <a:t>AND</a:t>
              </a:r>
            </a:p>
            <a:p>
              <a:pPr algn="ctr" fontAlgn="auto">
                <a:spcBef>
                  <a:spcPts val="0"/>
                </a:spcBef>
                <a:spcAft>
                  <a:spcPts val="0"/>
                </a:spcAft>
                <a:defRPr/>
              </a:pPr>
              <a:r>
                <a:rPr lang="en-US" sz="1400" b="1" dirty="0"/>
                <a:t>SALES</a:t>
              </a:r>
            </a:p>
          </p:txBody>
        </p:sp>
        <p:sp>
          <p:nvSpPr>
            <p:cNvPr id="20" name="Rectangle 19"/>
            <p:cNvSpPr/>
            <p:nvPr/>
          </p:nvSpPr>
          <p:spPr>
            <a:xfrm>
              <a:off x="152400" y="3657600"/>
              <a:ext cx="1219200" cy="2895600"/>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en-US" sz="1400" b="1" dirty="0"/>
                <a:t>INBOUND</a:t>
              </a:r>
            </a:p>
            <a:p>
              <a:pPr algn="ctr" fontAlgn="auto">
                <a:spcBef>
                  <a:spcPts val="0"/>
                </a:spcBef>
                <a:spcAft>
                  <a:spcPts val="0"/>
                </a:spcAft>
                <a:defRPr/>
              </a:pPr>
              <a:r>
                <a:rPr lang="en-US" sz="1400" b="1" dirty="0"/>
                <a:t>LOGISTIC</a:t>
              </a:r>
            </a:p>
          </p:txBody>
        </p:sp>
        <p:sp>
          <p:nvSpPr>
            <p:cNvPr id="21" name="Rectangle 20"/>
            <p:cNvSpPr/>
            <p:nvPr/>
          </p:nvSpPr>
          <p:spPr>
            <a:xfrm>
              <a:off x="1419664" y="3657600"/>
              <a:ext cx="1219200" cy="2895600"/>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en-US" sz="1300" b="1" dirty="0"/>
                <a:t>OPERATIONS</a:t>
              </a:r>
            </a:p>
          </p:txBody>
        </p:sp>
        <p:sp>
          <p:nvSpPr>
            <p:cNvPr id="22" name="TextBox 25"/>
            <p:cNvSpPr txBox="1">
              <a:spLocks noChangeArrowheads="1"/>
            </p:cNvSpPr>
            <p:nvPr/>
          </p:nvSpPr>
          <p:spPr bwMode="auto">
            <a:xfrm>
              <a:off x="5538788" y="4224338"/>
              <a:ext cx="13223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r>
                <a:rPr lang="en-US" sz="1400" b="1"/>
                <a:t>Service after </a:t>
              </a:r>
            </a:p>
            <a:p>
              <a:pPr eaLnBrk="1" hangingPunct="1"/>
              <a:r>
                <a:rPr lang="en-US" sz="1400" b="1"/>
                <a:t>SALES</a:t>
              </a:r>
            </a:p>
          </p:txBody>
        </p:sp>
        <p:cxnSp>
          <p:nvCxnSpPr>
            <p:cNvPr id="23" name="Straight Connector 22"/>
            <p:cNvCxnSpPr/>
            <p:nvPr/>
          </p:nvCxnSpPr>
          <p:spPr>
            <a:xfrm flipV="1">
              <a:off x="304800" y="5943600"/>
              <a:ext cx="5334000" cy="76200"/>
            </a:xfrm>
            <a:prstGeom prst="line">
              <a:avLst/>
            </a:prstGeom>
            <a:ln w="76200">
              <a:solidFill>
                <a:schemeClr val="tx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371600" y="6019800"/>
              <a:ext cx="3071674" cy="461665"/>
            </a:xfrm>
            <a:prstGeom prst="rect">
              <a:avLst/>
            </a:prstGeom>
            <a:noFill/>
          </p:spPr>
          <p:txBody>
            <a:bodyPr wrap="none">
              <a:spAutoFit/>
            </a:bodyPr>
            <a:lstStyle/>
            <a:p>
              <a:pPr algn="ctr" fontAlgn="auto">
                <a:spcBef>
                  <a:spcPts val="0"/>
                </a:spcBef>
                <a:spcAft>
                  <a:spcPts val="0"/>
                </a:spcAft>
                <a:defRPr/>
              </a:pP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PRIMARY ACTIVITIES</a:t>
              </a:r>
            </a:p>
          </p:txBody>
        </p:sp>
        <p:cxnSp>
          <p:nvCxnSpPr>
            <p:cNvPr id="25" name="Straight Connector 24"/>
            <p:cNvCxnSpPr/>
            <p:nvPr/>
          </p:nvCxnSpPr>
          <p:spPr>
            <a:xfrm rot="5400000" flipH="1" flipV="1">
              <a:off x="-227806" y="1980406"/>
              <a:ext cx="2743200" cy="1588"/>
            </a:xfrm>
            <a:prstGeom prst="line">
              <a:avLst/>
            </a:prstGeom>
            <a:ln w="76200">
              <a:solidFill>
                <a:schemeClr val="tx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rot="16200000">
              <a:off x="-918394" y="1756594"/>
              <a:ext cx="3060453" cy="461665"/>
            </a:xfrm>
            <a:prstGeom prst="rect">
              <a:avLst/>
            </a:prstGeom>
            <a:noFill/>
          </p:spPr>
          <p:txBody>
            <a:bodyPr wrap="none">
              <a:spAutoFit/>
            </a:bodyPr>
            <a:lstStyle/>
            <a:p>
              <a:pPr algn="ctr" fontAlgn="auto">
                <a:spcBef>
                  <a:spcPts val="0"/>
                </a:spcBef>
                <a:spcAft>
                  <a:spcPts val="0"/>
                </a:spcAft>
                <a:defRPr/>
              </a:pP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SUPPORT ACTIVITIES</a:t>
              </a:r>
            </a:p>
          </p:txBody>
        </p:sp>
      </p:grpSp>
      <p:sp>
        <p:nvSpPr>
          <p:cNvPr id="28" name="Rectangle 27"/>
          <p:cNvSpPr/>
          <p:nvPr/>
        </p:nvSpPr>
        <p:spPr>
          <a:xfrm>
            <a:off x="8465846" y="973636"/>
            <a:ext cx="3194792" cy="1631216"/>
          </a:xfrm>
          <a:prstGeom prst="rect">
            <a:avLst/>
          </a:prstGeom>
        </p:spPr>
        <p:txBody>
          <a:bodyPr wrap="square">
            <a:spAutoFit/>
          </a:bodyPr>
          <a:lstStyle/>
          <a:p>
            <a:r>
              <a:rPr lang="id-ID" sz="2000" i="1" dirty="0">
                <a:solidFill>
                  <a:srgbClr val="002060"/>
                </a:solidFill>
                <a:latin typeface="Cambria" panose="02040503050406030204" pitchFamily="18" charset="0"/>
              </a:rPr>
              <a:t>how to use inclusive business models to integrate people at the base of the global economic pyramid into value chains.</a:t>
            </a:r>
          </a:p>
        </p:txBody>
      </p:sp>
    </p:spTree>
    <p:extLst>
      <p:ext uri="{BB962C8B-B14F-4D97-AF65-F5344CB8AC3E}">
        <p14:creationId xmlns:p14="http://schemas.microsoft.com/office/powerpoint/2010/main" val="13375077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3067" y="2381241"/>
            <a:ext cx="2367297" cy="923330"/>
          </a:xfrm>
          <a:prstGeom prst="rect">
            <a:avLst/>
          </a:prstGeom>
        </p:spPr>
        <p:txBody>
          <a:bodyPr wrap="square">
            <a:spAutoFit/>
          </a:bodyPr>
          <a:lstStyle/>
          <a:p>
            <a:pPr algn="ctr"/>
            <a:r>
              <a:rPr lang="id-ID" b="1" dirty="0">
                <a:solidFill>
                  <a:srgbClr val="002060"/>
                </a:solidFill>
              </a:rPr>
              <a:t>Solution 5:  </a:t>
            </a:r>
            <a:endParaRPr lang="en-GB" b="1" dirty="0" smtClean="0">
              <a:solidFill>
                <a:srgbClr val="002060"/>
              </a:solidFill>
            </a:endParaRPr>
          </a:p>
          <a:p>
            <a:pPr algn="ctr"/>
            <a:r>
              <a:rPr lang="id-ID" b="1" dirty="0" smtClean="0">
                <a:solidFill>
                  <a:srgbClr val="002060"/>
                </a:solidFill>
              </a:rPr>
              <a:t>Strengthen </a:t>
            </a:r>
            <a:r>
              <a:rPr lang="id-ID" b="1" dirty="0">
                <a:solidFill>
                  <a:srgbClr val="002060"/>
                </a:solidFill>
              </a:rPr>
              <a:t>links within  the value chain </a:t>
            </a:r>
          </a:p>
        </p:txBody>
      </p:sp>
      <p:sp>
        <p:nvSpPr>
          <p:cNvPr id="5" name="Rectangle 4"/>
          <p:cNvSpPr/>
          <p:nvPr/>
        </p:nvSpPr>
        <p:spPr>
          <a:xfrm>
            <a:off x="3935506" y="1034565"/>
            <a:ext cx="6096000" cy="1323439"/>
          </a:xfrm>
          <a:prstGeom prst="rect">
            <a:avLst/>
          </a:prstGeom>
        </p:spPr>
        <p:txBody>
          <a:bodyPr>
            <a:spAutoFit/>
          </a:bodyPr>
          <a:lstStyle/>
          <a:p>
            <a:r>
              <a:rPr lang="id-ID" sz="2000" dirty="0">
                <a:solidFill>
                  <a:srgbClr val="002060"/>
                </a:solidFill>
              </a:rPr>
              <a:t>Forging new and stronger connections between the various elements of a value chain will help inclusive agribusiness processes become more reliable and efficient. </a:t>
            </a:r>
          </a:p>
        </p:txBody>
      </p:sp>
      <p:sp>
        <p:nvSpPr>
          <p:cNvPr id="7" name="Rectangle 6"/>
          <p:cNvSpPr/>
          <p:nvPr/>
        </p:nvSpPr>
        <p:spPr>
          <a:xfrm>
            <a:off x="5372380" y="2358004"/>
            <a:ext cx="6096000" cy="1631216"/>
          </a:xfrm>
          <a:prstGeom prst="rect">
            <a:avLst/>
          </a:prstGeom>
        </p:spPr>
        <p:txBody>
          <a:bodyPr>
            <a:spAutoFit/>
          </a:bodyPr>
          <a:lstStyle/>
          <a:p>
            <a:r>
              <a:rPr lang="id-ID" sz="2000" dirty="0">
                <a:solidFill>
                  <a:srgbClr val="002060"/>
                </a:solidFill>
              </a:rPr>
              <a:t>Companies can strengthen these links either by building new facilities or by upgrading existing local systems and enterprises. This may involve upgrading local shops, constructing new collection points, or implementing self-run logistics and distribution systems. </a:t>
            </a:r>
          </a:p>
        </p:txBody>
      </p:sp>
      <p:sp>
        <p:nvSpPr>
          <p:cNvPr id="8" name="Rectangle 7"/>
          <p:cNvSpPr/>
          <p:nvPr/>
        </p:nvSpPr>
        <p:spPr>
          <a:xfrm>
            <a:off x="5372380" y="4989493"/>
            <a:ext cx="6096000" cy="707886"/>
          </a:xfrm>
          <a:prstGeom prst="rect">
            <a:avLst/>
          </a:prstGeom>
        </p:spPr>
        <p:txBody>
          <a:bodyPr>
            <a:spAutoFit/>
          </a:bodyPr>
          <a:lstStyle/>
          <a:p>
            <a:pPr algn="r"/>
            <a:r>
              <a:rPr lang="id-ID" sz="2000" dirty="0">
                <a:solidFill>
                  <a:srgbClr val="002060"/>
                </a:solidFill>
              </a:rPr>
              <a:t>Strengthening these links helps bring the company and its smallholder business partners closer together.</a:t>
            </a:r>
          </a:p>
        </p:txBody>
      </p:sp>
    </p:spTree>
    <p:extLst>
      <p:ext uri="{BB962C8B-B14F-4D97-AF65-F5344CB8AC3E}">
        <p14:creationId xmlns:p14="http://schemas.microsoft.com/office/powerpoint/2010/main" val="12622756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US" dirty="0" smtClean="0"/>
              <a:t>Three </a:t>
            </a:r>
            <a:r>
              <a:rPr lang="en-US" dirty="0"/>
              <a:t>levels of collaboration</a:t>
            </a:r>
          </a:p>
          <a:p>
            <a:endParaRPr lang="id-ID" dirty="0"/>
          </a:p>
        </p:txBody>
      </p:sp>
      <p:sp>
        <p:nvSpPr>
          <p:cNvPr id="4" name="Title 3"/>
          <p:cNvSpPr>
            <a:spLocks noGrp="1"/>
          </p:cNvSpPr>
          <p:nvPr>
            <p:ph type="title"/>
          </p:nvPr>
        </p:nvSpPr>
        <p:spPr>
          <a:xfrm>
            <a:off x="209027" y="3590365"/>
            <a:ext cx="9753600" cy="914400"/>
          </a:xfrm>
        </p:spPr>
        <p:txBody>
          <a:bodyPr>
            <a:noAutofit/>
            <a:scene3d>
              <a:camera prst="orthographicFront"/>
              <a:lightRig rig="soft" dir="t">
                <a:rot lat="0" lon="0" rev="15600000"/>
              </a:lightRig>
            </a:scene3d>
            <a:sp3d extrusionH="57150" prstMaterial="softEdge">
              <a:bevelT w="25400" h="38100"/>
            </a:sp3d>
          </a:bodyPr>
          <a:lstStyle/>
          <a:p>
            <a:r>
              <a:rPr lang="en-US" sz="6000" dirty="0">
                <a:ln/>
                <a:solidFill>
                  <a:schemeClr val="accent4"/>
                </a:solidFill>
              </a:rPr>
              <a:t>Nurture!</a:t>
            </a:r>
            <a:endParaRPr lang="id-ID" sz="6000" dirty="0">
              <a:ln/>
              <a:solidFill>
                <a:schemeClr val="accent4"/>
              </a:solidFill>
            </a:endParaRPr>
          </a:p>
        </p:txBody>
      </p:sp>
      <p:sp>
        <p:nvSpPr>
          <p:cNvPr id="6" name="Rectangle 5"/>
          <p:cNvSpPr/>
          <p:nvPr/>
        </p:nvSpPr>
        <p:spPr>
          <a:xfrm>
            <a:off x="2215778" y="5270811"/>
            <a:ext cx="6096000" cy="646331"/>
          </a:xfrm>
          <a:prstGeom prst="rect">
            <a:avLst/>
          </a:prstGeom>
        </p:spPr>
        <p:txBody>
          <a:bodyPr>
            <a:spAutoFit/>
          </a:bodyPr>
          <a:lstStyle/>
          <a:p>
            <a:pPr algn="ctr"/>
            <a:r>
              <a:rPr lang="id-ID" i="1" dirty="0"/>
              <a:t>Like fertiliser, collaborating with other actors nurtures solutions and helps inclusive agribusinesses to grow. </a:t>
            </a:r>
          </a:p>
        </p:txBody>
      </p:sp>
    </p:spTree>
    <p:extLst>
      <p:ext uri="{BB962C8B-B14F-4D97-AF65-F5344CB8AC3E}">
        <p14:creationId xmlns:p14="http://schemas.microsoft.com/office/powerpoint/2010/main" val="10439490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53161" t="30305" r="12277" b="9732"/>
          <a:stretch/>
        </p:blipFill>
        <p:spPr>
          <a:xfrm>
            <a:off x="0" y="0"/>
            <a:ext cx="12191999" cy="6858000"/>
          </a:xfrm>
          <a:prstGeom prst="rect">
            <a:avLst/>
          </a:prstGeom>
        </p:spPr>
      </p:pic>
    </p:spTree>
    <p:extLst>
      <p:ext uri="{BB962C8B-B14F-4D97-AF65-F5344CB8AC3E}">
        <p14:creationId xmlns:p14="http://schemas.microsoft.com/office/powerpoint/2010/main" val="17254215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3" name="Picture 2"/>
          <p:cNvPicPr>
            <a:picLocks noChangeAspect="1"/>
          </p:cNvPicPr>
          <p:nvPr/>
        </p:nvPicPr>
        <p:blipFill rotWithShape="1">
          <a:blip r:embed="rId2"/>
          <a:srcRect l="4792" t="42223" r="36195" b="14672"/>
          <a:stretch/>
        </p:blipFill>
        <p:spPr>
          <a:xfrm>
            <a:off x="3043451" y="163773"/>
            <a:ext cx="9148549" cy="5595582"/>
          </a:xfrm>
          <a:prstGeom prst="rect">
            <a:avLst/>
          </a:prstGeom>
        </p:spPr>
      </p:pic>
    </p:spTree>
    <p:extLst>
      <p:ext uri="{BB962C8B-B14F-4D97-AF65-F5344CB8AC3E}">
        <p14:creationId xmlns:p14="http://schemas.microsoft.com/office/powerpoint/2010/main" val="3867314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5717" t="42560" r="30893" b="11110"/>
          <a:stretch/>
        </p:blipFill>
        <p:spPr>
          <a:xfrm>
            <a:off x="4244453" y="0"/>
            <a:ext cx="5227093" cy="5663821"/>
          </a:xfrm>
          <a:prstGeom prst="rect">
            <a:avLst/>
          </a:prstGeom>
        </p:spPr>
      </p:pic>
    </p:spTree>
    <p:extLst>
      <p:ext uri="{BB962C8B-B14F-4D97-AF65-F5344CB8AC3E}">
        <p14:creationId xmlns:p14="http://schemas.microsoft.com/office/powerpoint/2010/main" val="1396573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761553" y="1704833"/>
            <a:ext cx="6807200" cy="1416269"/>
          </a:xfrm>
        </p:spPr>
        <p:txBody>
          <a:bodyPr/>
          <a:lstStyle/>
          <a:p>
            <a:r>
              <a:rPr lang="en-US" dirty="0" smtClean="0">
                <a:ln w="0"/>
                <a:solidFill>
                  <a:schemeClr val="tx1"/>
                </a:solidFill>
                <a:effectLst>
                  <a:outerShdw blurRad="38100" dist="19050" dir="2700000" algn="tl" rotWithShape="0">
                    <a:schemeClr val="dk1">
                      <a:alpha val="40000"/>
                    </a:schemeClr>
                  </a:outerShdw>
                </a:effectLst>
              </a:rPr>
              <a:t>Share </a:t>
            </a:r>
            <a:r>
              <a:rPr lang="en-US" dirty="0">
                <a:ln w="0"/>
                <a:solidFill>
                  <a:schemeClr val="tx1"/>
                </a:solidFill>
                <a:effectLst>
                  <a:outerShdw blurRad="38100" dist="19050" dir="2700000" algn="tl" rotWithShape="0">
                    <a:schemeClr val="dk1">
                      <a:alpha val="40000"/>
                    </a:schemeClr>
                  </a:outerShdw>
                </a:effectLst>
              </a:rPr>
              <a:t>the benefits and review results</a:t>
            </a:r>
          </a:p>
          <a:p>
            <a:endParaRPr lang="id-ID" dirty="0">
              <a:ln w="0"/>
              <a:solidFill>
                <a:schemeClr val="tx1"/>
              </a:solidFill>
              <a:effectLst>
                <a:outerShdw blurRad="38100" dist="19050" dir="2700000" algn="tl" rotWithShape="0">
                  <a:schemeClr val="dk1">
                    <a:alpha val="40000"/>
                  </a:schemeClr>
                </a:outerShdw>
              </a:effectLst>
            </a:endParaRPr>
          </a:p>
        </p:txBody>
      </p:sp>
      <p:sp>
        <p:nvSpPr>
          <p:cNvPr id="3" name="Title 2"/>
          <p:cNvSpPr>
            <a:spLocks noGrp="1"/>
          </p:cNvSpPr>
          <p:nvPr>
            <p:ph type="title"/>
          </p:nvPr>
        </p:nvSpPr>
        <p:spPr>
          <a:xfrm>
            <a:off x="264622" y="3446059"/>
            <a:ext cx="9753600" cy="914400"/>
          </a:xfrm>
        </p:spPr>
        <p:txBody>
          <a:bodyPr>
            <a:noAutofit/>
            <a:scene3d>
              <a:camera prst="orthographicFront"/>
              <a:lightRig rig="soft" dir="t">
                <a:rot lat="0" lon="0" rev="15600000"/>
              </a:lightRig>
            </a:scene3d>
            <a:sp3d extrusionH="57150" prstMaterial="softEdge">
              <a:bevelT w="25400" h="38100"/>
            </a:sp3d>
          </a:bodyPr>
          <a:lstStyle/>
          <a:p>
            <a:r>
              <a:rPr lang="en-US" sz="6600" dirty="0">
                <a:ln/>
                <a:solidFill>
                  <a:schemeClr val="accent4"/>
                </a:solidFill>
              </a:rPr>
              <a:t>Harvest!</a:t>
            </a:r>
            <a:endParaRPr lang="id-ID" sz="6600" dirty="0">
              <a:ln/>
              <a:solidFill>
                <a:schemeClr val="accent4"/>
              </a:solidFill>
            </a:endParaRPr>
          </a:p>
        </p:txBody>
      </p:sp>
      <p:sp>
        <p:nvSpPr>
          <p:cNvPr id="5" name="Rectangle 4"/>
          <p:cNvSpPr/>
          <p:nvPr/>
        </p:nvSpPr>
        <p:spPr>
          <a:xfrm>
            <a:off x="1942532" y="5219216"/>
            <a:ext cx="7284120" cy="646331"/>
          </a:xfrm>
          <a:prstGeom prst="rect">
            <a:avLst/>
          </a:prstGeom>
        </p:spPr>
        <p:txBody>
          <a:bodyPr wrap="square">
            <a:spAutoFit/>
          </a:bodyPr>
          <a:lstStyle/>
          <a:p>
            <a:r>
              <a:rPr lang="id-ID" i="1" dirty="0"/>
              <a:t>At the end of the season, farmers harvest the fruits of their labour, assess the results, and share benefits among the family and other participants. </a:t>
            </a:r>
          </a:p>
        </p:txBody>
      </p:sp>
    </p:spTree>
    <p:extLst>
      <p:ext uri="{BB962C8B-B14F-4D97-AF65-F5344CB8AC3E}">
        <p14:creationId xmlns:p14="http://schemas.microsoft.com/office/powerpoint/2010/main" val="2047982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Text Placeholder 2"/>
          <p:cNvSpPr>
            <a:spLocks noGrp="1"/>
          </p:cNvSpPr>
          <p:nvPr>
            <p:ph type="body" idx="1"/>
          </p:nvPr>
        </p:nvSpPr>
        <p:spPr/>
        <p:txBody>
          <a:bodyPr/>
          <a:lstStyle/>
          <a:p>
            <a:r>
              <a:rPr lang="en-GB" dirty="0" smtClean="0">
                <a:solidFill>
                  <a:schemeClr val="tx1"/>
                </a:solidFill>
              </a:rPr>
              <a:t>SAP in Ghana</a:t>
            </a:r>
            <a:endParaRPr lang="id-ID" dirty="0">
              <a:solidFill>
                <a:schemeClr val="tx1"/>
              </a:solidFill>
            </a:endParaRPr>
          </a:p>
        </p:txBody>
      </p:sp>
      <p:pic>
        <p:nvPicPr>
          <p:cNvPr id="4" name="Picture 3"/>
          <p:cNvPicPr>
            <a:picLocks noChangeAspect="1"/>
          </p:cNvPicPr>
          <p:nvPr/>
        </p:nvPicPr>
        <p:blipFill rotWithShape="1">
          <a:blip r:embed="rId2"/>
          <a:srcRect l="30840" t="22155" r="5548" b="39413"/>
          <a:stretch/>
        </p:blipFill>
        <p:spPr>
          <a:xfrm>
            <a:off x="3915321" y="1828581"/>
            <a:ext cx="8276679" cy="2811439"/>
          </a:xfrm>
          <a:prstGeom prst="rect">
            <a:avLst/>
          </a:prstGeom>
        </p:spPr>
      </p:pic>
      <p:sp>
        <p:nvSpPr>
          <p:cNvPr id="5" name="Rectangle 4"/>
          <p:cNvSpPr/>
          <p:nvPr/>
        </p:nvSpPr>
        <p:spPr>
          <a:xfrm>
            <a:off x="1293051" y="2654211"/>
            <a:ext cx="2215870" cy="646331"/>
          </a:xfrm>
          <a:prstGeom prst="rect">
            <a:avLst/>
          </a:prstGeom>
        </p:spPr>
        <p:txBody>
          <a:bodyPr wrap="square">
            <a:spAutoFit/>
          </a:bodyPr>
          <a:lstStyle/>
          <a:p>
            <a:pPr algn="ctr"/>
            <a:r>
              <a:rPr lang="id-ID" b="1" dirty="0">
                <a:solidFill>
                  <a:srgbClr val="002060"/>
                </a:solidFill>
              </a:rPr>
              <a:t>ICT-based real-time monitoring</a:t>
            </a:r>
          </a:p>
        </p:txBody>
      </p:sp>
    </p:spTree>
    <p:extLst>
      <p:ext uri="{BB962C8B-B14F-4D97-AF65-F5344CB8AC3E}">
        <p14:creationId xmlns:p14="http://schemas.microsoft.com/office/powerpoint/2010/main" val="72998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id-ID"/>
          </a:p>
        </p:txBody>
      </p:sp>
      <p:sp>
        <p:nvSpPr>
          <p:cNvPr id="4" name="Rectangle 3"/>
          <p:cNvSpPr/>
          <p:nvPr/>
        </p:nvSpPr>
        <p:spPr>
          <a:xfrm>
            <a:off x="1573621" y="2792711"/>
            <a:ext cx="1910844" cy="400110"/>
          </a:xfrm>
          <a:prstGeom prst="rect">
            <a:avLst/>
          </a:prstGeom>
        </p:spPr>
        <p:txBody>
          <a:bodyPr wrap="none">
            <a:spAutoFit/>
          </a:bodyPr>
          <a:lstStyle/>
          <a:p>
            <a:r>
              <a:rPr lang="id-ID" sz="2000" b="1" dirty="0">
                <a:solidFill>
                  <a:srgbClr val="002060"/>
                </a:solidFill>
              </a:rPr>
              <a:t>Sharing benefits</a:t>
            </a:r>
          </a:p>
        </p:txBody>
      </p:sp>
      <p:sp>
        <p:nvSpPr>
          <p:cNvPr id="5" name="Rectangle 4"/>
          <p:cNvSpPr/>
          <p:nvPr/>
        </p:nvSpPr>
        <p:spPr>
          <a:xfrm>
            <a:off x="4344536" y="1561605"/>
            <a:ext cx="6478137" cy="2862322"/>
          </a:xfrm>
          <a:prstGeom prst="rect">
            <a:avLst/>
          </a:prstGeom>
        </p:spPr>
        <p:txBody>
          <a:bodyPr wrap="square">
            <a:spAutoFit/>
          </a:bodyPr>
          <a:lstStyle/>
          <a:p>
            <a:r>
              <a:rPr lang="en-GB" sz="2000" i="1" dirty="0" smtClean="0">
                <a:solidFill>
                  <a:srgbClr val="002060"/>
                </a:solidFill>
                <a:latin typeface="Cambria" panose="02040503050406030204" pitchFamily="18" charset="0"/>
              </a:rPr>
              <a:t>4 </a:t>
            </a:r>
            <a:r>
              <a:rPr lang="id-ID" sz="2000" i="1" dirty="0" smtClean="0">
                <a:solidFill>
                  <a:srgbClr val="002060"/>
                </a:solidFill>
                <a:latin typeface="Cambria" panose="02040503050406030204" pitchFamily="18" charset="0"/>
              </a:rPr>
              <a:t>dimensions </a:t>
            </a:r>
            <a:r>
              <a:rPr lang="id-ID" sz="2000" i="1" dirty="0">
                <a:solidFill>
                  <a:srgbClr val="002060"/>
                </a:solidFill>
                <a:latin typeface="Cambria" panose="02040503050406030204" pitchFamily="18" charset="0"/>
              </a:rPr>
              <a:t>should be considered in sharing the harvest: </a:t>
            </a:r>
            <a:endParaRPr lang="en-GB" sz="2000" i="1" dirty="0" smtClean="0">
              <a:solidFill>
                <a:srgbClr val="002060"/>
              </a:solidFill>
              <a:latin typeface="Cambria" panose="02040503050406030204" pitchFamily="18" charset="0"/>
            </a:endParaRPr>
          </a:p>
          <a:p>
            <a:endParaRPr lang="en-GB" sz="2000" dirty="0">
              <a:solidFill>
                <a:srgbClr val="002060"/>
              </a:solidFill>
              <a:latin typeface="Cambria" panose="02040503050406030204" pitchFamily="18" charset="0"/>
            </a:endParaRPr>
          </a:p>
          <a:p>
            <a:r>
              <a:rPr lang="id-ID" sz="2000" dirty="0" smtClean="0">
                <a:solidFill>
                  <a:srgbClr val="002060"/>
                </a:solidFill>
                <a:latin typeface="Cambria" panose="02040503050406030204" pitchFamily="18" charset="0"/>
              </a:rPr>
              <a:t>Ownership</a:t>
            </a:r>
            <a:r>
              <a:rPr lang="id-ID" sz="2000" dirty="0">
                <a:solidFill>
                  <a:srgbClr val="002060"/>
                </a:solidFill>
                <a:latin typeface="Cambria" panose="02040503050406030204" pitchFamily="18" charset="0"/>
              </a:rPr>
              <a:t>: Who owns the business and production factors? </a:t>
            </a:r>
            <a:endParaRPr lang="en-GB" sz="2000" dirty="0" smtClean="0">
              <a:solidFill>
                <a:srgbClr val="002060"/>
              </a:solidFill>
              <a:latin typeface="Cambria" panose="02040503050406030204" pitchFamily="18" charset="0"/>
            </a:endParaRPr>
          </a:p>
          <a:p>
            <a:r>
              <a:rPr lang="id-ID" sz="2000" dirty="0" smtClean="0">
                <a:solidFill>
                  <a:srgbClr val="002060"/>
                </a:solidFill>
                <a:latin typeface="Cambria" panose="02040503050406030204" pitchFamily="18" charset="0"/>
              </a:rPr>
              <a:t>Voice</a:t>
            </a:r>
            <a:r>
              <a:rPr lang="id-ID" sz="2000" dirty="0">
                <a:solidFill>
                  <a:srgbClr val="002060"/>
                </a:solidFill>
                <a:latin typeface="Cambria" panose="02040503050406030204" pitchFamily="18" charset="0"/>
              </a:rPr>
              <a:t>: Who takes business decisions? Who can influence decisions? </a:t>
            </a:r>
            <a:endParaRPr lang="en-GB" sz="2000" dirty="0" smtClean="0">
              <a:solidFill>
                <a:srgbClr val="002060"/>
              </a:solidFill>
              <a:latin typeface="Cambria" panose="02040503050406030204" pitchFamily="18" charset="0"/>
            </a:endParaRPr>
          </a:p>
          <a:p>
            <a:r>
              <a:rPr lang="id-ID" sz="2000" dirty="0" smtClean="0">
                <a:solidFill>
                  <a:srgbClr val="002060"/>
                </a:solidFill>
                <a:latin typeface="Cambria" panose="02040503050406030204" pitchFamily="18" charset="0"/>
              </a:rPr>
              <a:t>Risks</a:t>
            </a:r>
            <a:r>
              <a:rPr lang="id-ID" sz="2000" dirty="0">
                <a:solidFill>
                  <a:srgbClr val="002060"/>
                </a:solidFill>
                <a:latin typeface="Cambria" panose="02040503050406030204" pitchFamily="18" charset="0"/>
              </a:rPr>
              <a:t>: How are commercial, political and reputational risks shared, managed and mitigated? </a:t>
            </a:r>
            <a:endParaRPr lang="en-GB" sz="2000" dirty="0" smtClean="0">
              <a:solidFill>
                <a:srgbClr val="002060"/>
              </a:solidFill>
              <a:latin typeface="Cambria" panose="02040503050406030204" pitchFamily="18" charset="0"/>
            </a:endParaRPr>
          </a:p>
          <a:p>
            <a:r>
              <a:rPr lang="id-ID" sz="2000" dirty="0" smtClean="0">
                <a:solidFill>
                  <a:srgbClr val="002060"/>
                </a:solidFill>
                <a:latin typeface="Cambria" panose="02040503050406030204" pitchFamily="18" charset="0"/>
              </a:rPr>
              <a:t>Rewards</a:t>
            </a:r>
            <a:r>
              <a:rPr lang="id-ID" sz="2000" dirty="0">
                <a:solidFill>
                  <a:srgbClr val="002060"/>
                </a:solidFill>
                <a:latin typeface="Cambria" panose="02040503050406030204" pitchFamily="18" charset="0"/>
              </a:rPr>
              <a:t>: How are economic costs and benefits </a:t>
            </a:r>
            <a:r>
              <a:rPr lang="id-ID" sz="2000" dirty="0" smtClean="0">
                <a:solidFill>
                  <a:srgbClr val="002060"/>
                </a:solidFill>
                <a:latin typeface="Cambria" panose="02040503050406030204" pitchFamily="18" charset="0"/>
              </a:rPr>
              <a:t>shared?</a:t>
            </a:r>
            <a:endParaRPr lang="id-ID" sz="2000" dirty="0">
              <a:solidFill>
                <a:srgbClr val="002060"/>
              </a:solidFill>
              <a:latin typeface="Cambria" panose="02040503050406030204" pitchFamily="18" charset="0"/>
            </a:endParaRPr>
          </a:p>
        </p:txBody>
      </p:sp>
    </p:spTree>
    <p:extLst>
      <p:ext uri="{BB962C8B-B14F-4D97-AF65-F5344CB8AC3E}">
        <p14:creationId xmlns:p14="http://schemas.microsoft.com/office/powerpoint/2010/main" val="2797186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571" t="21524" r="8572" b="24762"/>
          <a:stretch/>
        </p:blipFill>
        <p:spPr bwMode="auto">
          <a:xfrm>
            <a:off x="3673759" y="3018432"/>
            <a:ext cx="5051220" cy="2647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377" t="77849" r="61022" b="11075"/>
          <a:stretch/>
        </p:blipFill>
        <p:spPr bwMode="auto">
          <a:xfrm>
            <a:off x="3971215" y="1179114"/>
            <a:ext cx="4271748" cy="1442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971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6514" t="16743" r="6193" b="8333"/>
          <a:stretch/>
        </p:blipFill>
        <p:spPr bwMode="auto">
          <a:xfrm>
            <a:off x="3331188" y="0"/>
            <a:ext cx="886081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2282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grpSp>
        <p:nvGrpSpPr>
          <p:cNvPr id="3" name="Group 2"/>
          <p:cNvGrpSpPr/>
          <p:nvPr/>
        </p:nvGrpSpPr>
        <p:grpSpPr>
          <a:xfrm>
            <a:off x="4139819" y="0"/>
            <a:ext cx="8052181" cy="5827594"/>
            <a:chOff x="1619274" y="327546"/>
            <a:chExt cx="8052181" cy="5827594"/>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790" t="39366" r="9654" b="22948"/>
            <a:stretch/>
          </p:blipFill>
          <p:spPr bwMode="auto">
            <a:xfrm>
              <a:off x="1619274" y="327546"/>
              <a:ext cx="8052180" cy="2756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114" t="23912" r="4271" b="31116"/>
            <a:stretch/>
          </p:blipFill>
          <p:spPr bwMode="auto">
            <a:xfrm>
              <a:off x="1619275" y="2906973"/>
              <a:ext cx="8052180" cy="3248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9091" t="27739" r="54545" b="46620"/>
          <a:stretch/>
        </p:blipFill>
        <p:spPr bwMode="auto">
          <a:xfrm>
            <a:off x="547047" y="3498374"/>
            <a:ext cx="3362935" cy="17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636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571" t="16666" r="11905" b="2699"/>
          <a:stretch/>
        </p:blipFill>
        <p:spPr bwMode="auto">
          <a:xfrm>
            <a:off x="4248150" y="0"/>
            <a:ext cx="794385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57276" r="14412" b="17537"/>
          <a:stretch/>
        </p:blipFill>
        <p:spPr bwMode="auto">
          <a:xfrm>
            <a:off x="381000" y="3445207"/>
            <a:ext cx="3471081" cy="184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6454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724" t="18408" r="12686" b="17910"/>
          <a:stretch/>
        </p:blipFill>
        <p:spPr bwMode="auto">
          <a:xfrm>
            <a:off x="4235355" y="-53196"/>
            <a:ext cx="7956645" cy="691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27985" r="11754" b="46455"/>
          <a:stretch/>
        </p:blipFill>
        <p:spPr bwMode="auto">
          <a:xfrm>
            <a:off x="297543" y="3537923"/>
            <a:ext cx="3730388" cy="186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8536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626" t="31445" r="12535" b="15581"/>
          <a:stretch/>
        </p:blipFill>
        <p:spPr bwMode="auto">
          <a:xfrm>
            <a:off x="4191000" y="0"/>
            <a:ext cx="8001000" cy="569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417" t="55953" r="54613" b="17262"/>
          <a:stretch/>
        </p:blipFill>
        <p:spPr bwMode="auto">
          <a:xfrm>
            <a:off x="529771" y="3439885"/>
            <a:ext cx="3410857" cy="1959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5190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heme6">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Theme6" id="{8EB3C9C2-661B-4784-A492-C88DDA8E821E}" vid="{DDC18770-867B-416D-8711-C3CD8780BA91}"/>
    </a:ext>
  </a:extLst>
</a:theme>
</file>

<file path=docProps/app.xml><?xml version="1.0" encoding="utf-8"?>
<Properties xmlns="http://schemas.openxmlformats.org/officeDocument/2006/extended-properties" xmlns:vt="http://schemas.openxmlformats.org/officeDocument/2006/docPropsVTypes">
  <Template>Theme6</Template>
  <TotalTime>555</TotalTime>
  <Words>1267</Words>
  <Application>Microsoft Office PowerPoint</Application>
  <PresentationFormat>Custom</PresentationFormat>
  <Paragraphs>104</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Theme6</vt:lpstr>
      <vt:lpstr>Inclusive  Agribusiness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Discover!</vt:lpstr>
      <vt:lpstr>PowerPoint Presentation</vt:lpstr>
      <vt:lpstr>PowerPoint Presentation</vt:lpstr>
      <vt:lpstr>PowerPoint Presentation</vt:lpstr>
      <vt:lpstr>The smallholder context and its challenges </vt:lpstr>
      <vt:lpstr>Just As A Field’s Soil And Weather Conditions Must Be Assessed, Evaluating Local Market Conditions And The Smallholder Business Partners’ Situation Must Form The Basis For Any New Inclusive Agribusiness Development.   </vt:lpstr>
      <vt:lpstr>PowerPoint Presentation</vt:lpstr>
      <vt:lpstr>PowerPoint Presentation</vt:lpstr>
      <vt:lpstr>Smallholders Are Generally Unaware Of Up-to-date Agricultural Practices And Post-harvest Management Techniques, A Condition Reflecting Their Additional Lack Of Access To Information.  </vt:lpstr>
      <vt:lpstr>Third, Other Farm Risk-management Tools Such As Savings, Resilient Crops, Or Irrigation Systems Are Often Either Similarly Unavailable Or Too Costly. </vt:lpstr>
      <vt:lpstr>Smallholders Generally Lack Productive Assets And Financial Resources. Lacking Access To Adequate Savings And Credit Services, It Is Consequently Difficult For Smallholders To Improve Their Already Poor Resource Base.</vt:lpstr>
      <vt:lpstr>PowerPoint Presentation</vt:lpstr>
      <vt:lpstr>Plant!</vt:lpstr>
      <vt:lpstr>PowerPoint Presentation</vt:lpstr>
      <vt:lpstr>PowerPoint Presentation</vt:lpstr>
      <vt:lpstr>PowerPoint Presentation</vt:lpstr>
      <vt:lpstr>Companies Can Help Smallholders Access, Finance And Upgrade Production Factors Including Seed, Feed, Fertilisers, Crop Protection Products, Irrigation Systems And Machinery.  </vt:lpstr>
      <vt:lpstr>PowerPoint Presentation</vt:lpstr>
      <vt:lpstr>PowerPoint Presentation</vt:lpstr>
      <vt:lpstr>PowerPoint Presentation</vt:lpstr>
      <vt:lpstr>Nurture!</vt:lpstr>
      <vt:lpstr>PowerPoint Presentation</vt:lpstr>
      <vt:lpstr>PowerPoint Presentation</vt:lpstr>
      <vt:lpstr>PowerPoint Presentation</vt:lpstr>
      <vt:lpstr>Harvest!</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Inclusive Agribusiness</dc:title>
  <dc:creator>heni utami</dc:creator>
  <cp:lastModifiedBy>Volker</cp:lastModifiedBy>
  <cp:revision>29</cp:revision>
  <dcterms:created xsi:type="dcterms:W3CDTF">2017-03-05T08:10:58Z</dcterms:created>
  <dcterms:modified xsi:type="dcterms:W3CDTF">2018-04-26T12:48:34Z</dcterms:modified>
</cp:coreProperties>
</file>