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66" r:id="rId3"/>
    <p:sldId id="267" r:id="rId4"/>
    <p:sldId id="272" r:id="rId5"/>
    <p:sldId id="269" r:id="rId6"/>
    <p:sldId id="256" r:id="rId7"/>
    <p:sldId id="259" r:id="rId9"/>
    <p:sldId id="260" r:id="rId10"/>
    <p:sldId id="257" r:id="rId11"/>
    <p:sldId id="261" r:id="rId12"/>
    <p:sldId id="262" r:id="rId13"/>
    <p:sldId id="263" r:id="rId14"/>
    <p:sldId id="264"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112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549B98-6F14-48A9-AC63-FFF92E077228}" type="datetimeFigureOut">
              <a:rPr lang="id-ID" smtClean="0"/>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F472BE-D34A-4D8B-803C-32579FCF82A1}" type="slidenum">
              <a:rPr lang="id-ID" smtClean="0"/>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3AF472BE-D34A-4D8B-803C-32579FCF82A1}" type="slidenum">
              <a:rPr lang="id-ID" smtClean="0"/>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3AF472BE-D34A-4D8B-803C-32579FCF82A1}" type="slidenum">
              <a:rPr lang="id-ID" smtClean="0"/>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3AF472BE-D34A-4D8B-803C-32579FCF82A1}" type="slidenum">
              <a:rPr lang="id-ID" smtClean="0"/>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3AF472BE-D34A-4D8B-803C-32579FCF82A1}" type="slidenum">
              <a:rPr lang="id-ID" smtClean="0"/>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3AF472BE-D34A-4D8B-803C-32579FCF82A1}" type="slidenum">
              <a:rPr lang="id-ID" smtClean="0"/>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3AF472BE-D34A-4D8B-803C-32579FCF82A1}" type="slidenum">
              <a:rPr lang="id-ID" smtClean="0"/>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3AF472BE-D34A-4D8B-803C-32579FCF82A1}" type="slidenum">
              <a:rPr lang="id-ID" smtClean="0"/>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3AF472BE-D34A-4D8B-803C-32579FCF82A1}" type="slidenum">
              <a:rPr lang="id-ID" smtClean="0"/>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9144000" cy="6858000"/>
          </a:xfrm>
          <a:prstGeom prst="rect">
            <a:avLst/>
          </a:prstGeom>
          <a:noFill/>
          <a:ln w="9525">
            <a:noFill/>
          </a:ln>
        </p:spPr>
      </p:pic>
      <p:sp>
        <p:nvSpPr>
          <p:cNvPr id="2051" name="Rectangle 3"/>
          <p:cNvSpPr>
            <a:spLocks noGrp="1" noChangeArrowheads="1"/>
          </p:cNvSpPr>
          <p:nvPr>
            <p:ph type="ctrTitle"/>
          </p:nvPr>
        </p:nvSpPr>
        <p:spPr>
          <a:xfrm>
            <a:off x="1547813" y="1701800"/>
            <a:ext cx="6908800"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1547813" y="2927350"/>
            <a:ext cx="6913562" cy="1752600"/>
          </a:xfrm>
        </p:spPr>
        <p:txBody>
          <a:bodyPr/>
          <a:lstStyle>
            <a:lvl1pPr marL="0" indent="0" algn="r">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457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83D9C065-8C12-4B75-A05B-ECBE709CA9A4}" type="datetimeFigureOut">
              <a:rPr lang="id-ID" smtClean="0"/>
            </a:fld>
            <a:endParaRPr lang="id-ID"/>
          </a:p>
        </p:txBody>
      </p:sp>
      <p:sp>
        <p:nvSpPr>
          <p:cNvPr id="10" name="Rectangle 6"/>
          <p:cNvSpPr>
            <a:spLocks noGrp="1" noChangeArrowheads="1"/>
          </p:cNvSpPr>
          <p:nvPr>
            <p:ph type="ftr" sz="quarter" idx="3"/>
          </p:nvPr>
        </p:nvSpPr>
        <p:spPr bwMode="auto">
          <a:xfrm>
            <a:off x="3124200" y="6245225"/>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id-ID"/>
          </a:p>
        </p:txBody>
      </p:sp>
      <p:sp>
        <p:nvSpPr>
          <p:cNvPr id="11" name="Rectangle 7"/>
          <p:cNvSpPr>
            <a:spLocks noGrp="1" noChangeArrowheads="1"/>
          </p:cNvSpPr>
          <p:nvPr>
            <p:ph type="sldNum" sz="quarter" idx="4"/>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2E30F973-FFA2-4CB9-9FB0-57B74238D286}" type="slidenum">
              <a:rPr lang="id-ID" smtClean="0"/>
            </a:fld>
            <a:endParaRPr lang="id-ID"/>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83D9C065-8C12-4B75-A05B-ECBE709CA9A4}" type="datetimeFigureOut">
              <a:rPr lang="id-ID" smtClean="0"/>
            </a:fld>
            <a:endParaRPr lang="id-ID"/>
          </a:p>
        </p:txBody>
      </p:sp>
      <p:sp>
        <p:nvSpPr>
          <p:cNvPr id="5" name="Footer Placeholder 4"/>
          <p:cNvSpPr>
            <a:spLocks noGrp="1"/>
          </p:cNvSpPr>
          <p:nvPr>
            <p:ph type="ftr" sz="quarter" idx="11"/>
          </p:nvPr>
        </p:nvSpPr>
        <p:spPr/>
        <p:txBody>
          <a:bodyPr/>
          <a:p>
            <a:endParaRPr lang="id-ID"/>
          </a:p>
        </p:txBody>
      </p:sp>
      <p:sp>
        <p:nvSpPr>
          <p:cNvPr id="6" name="Slide Number Placeholder 5"/>
          <p:cNvSpPr>
            <a:spLocks noGrp="1"/>
          </p:cNvSpPr>
          <p:nvPr>
            <p:ph type="sldNum" sz="quarter" idx="12"/>
          </p:nvPr>
        </p:nvSpPr>
        <p:spPr/>
        <p:txBody>
          <a:bodyPr/>
          <a:p>
            <a:fld id="{2E30F973-FFA2-4CB9-9FB0-57B74238D286}" type="slidenum">
              <a:rPr lang="id-ID" smtClean="0"/>
            </a:fld>
            <a:endParaRPr lang="id-ID"/>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83D9C065-8C12-4B75-A05B-ECBE709CA9A4}" type="datetimeFigureOut">
              <a:rPr lang="id-ID" smtClean="0"/>
            </a:fld>
            <a:endParaRPr lang="id-ID"/>
          </a:p>
        </p:txBody>
      </p:sp>
      <p:sp>
        <p:nvSpPr>
          <p:cNvPr id="5" name="Footer Placeholder 4"/>
          <p:cNvSpPr>
            <a:spLocks noGrp="1"/>
          </p:cNvSpPr>
          <p:nvPr>
            <p:ph type="ftr" sz="quarter" idx="11"/>
          </p:nvPr>
        </p:nvSpPr>
        <p:spPr/>
        <p:txBody>
          <a:bodyPr/>
          <a:p>
            <a:endParaRPr lang="id-ID"/>
          </a:p>
        </p:txBody>
      </p:sp>
      <p:sp>
        <p:nvSpPr>
          <p:cNvPr id="6" name="Slide Number Placeholder 5"/>
          <p:cNvSpPr>
            <a:spLocks noGrp="1"/>
          </p:cNvSpPr>
          <p:nvPr>
            <p:ph type="sldNum" sz="quarter" idx="12"/>
          </p:nvPr>
        </p:nvSpPr>
        <p:spPr/>
        <p:txBody>
          <a:bodyPr/>
          <a:p>
            <a:fld id="{2E30F973-FFA2-4CB9-9FB0-57B74238D286}" type="slidenum">
              <a:rPr lang="id-ID" smtClean="0"/>
            </a:fld>
            <a:endParaRPr lang="id-ID"/>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83D9C065-8C12-4B75-A05B-ECBE709CA9A4}" type="datetimeFigureOut">
              <a:rPr lang="id-ID" smtClean="0"/>
            </a:fld>
            <a:endParaRPr lang="id-ID"/>
          </a:p>
        </p:txBody>
      </p:sp>
      <p:sp>
        <p:nvSpPr>
          <p:cNvPr id="5" name="Footer Placeholder 4"/>
          <p:cNvSpPr>
            <a:spLocks noGrp="1"/>
          </p:cNvSpPr>
          <p:nvPr>
            <p:ph type="ftr" sz="quarter" idx="11"/>
          </p:nvPr>
        </p:nvSpPr>
        <p:spPr/>
        <p:txBody>
          <a:bodyPr/>
          <a:p>
            <a:endParaRPr lang="id-ID"/>
          </a:p>
        </p:txBody>
      </p:sp>
      <p:sp>
        <p:nvSpPr>
          <p:cNvPr id="6" name="Slide Number Placeholder 5"/>
          <p:cNvSpPr>
            <a:spLocks noGrp="1"/>
          </p:cNvSpPr>
          <p:nvPr>
            <p:ph type="sldNum" sz="quarter" idx="12"/>
          </p:nvPr>
        </p:nvSpPr>
        <p:spPr/>
        <p:txBody>
          <a:bodyPr/>
          <a:p>
            <a:fld id="{2E30F973-FFA2-4CB9-9FB0-57B74238D286}" type="slidenum">
              <a:rPr lang="id-ID" smtClean="0"/>
            </a:fld>
            <a:endParaRPr lang="id-ID"/>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83D9C065-8C12-4B75-A05B-ECBE709CA9A4}" type="datetimeFigureOut">
              <a:rPr lang="id-ID" smtClean="0"/>
            </a:fld>
            <a:endParaRPr lang="id-ID"/>
          </a:p>
        </p:txBody>
      </p:sp>
      <p:sp>
        <p:nvSpPr>
          <p:cNvPr id="5" name="Footer Placeholder 4"/>
          <p:cNvSpPr>
            <a:spLocks noGrp="1"/>
          </p:cNvSpPr>
          <p:nvPr>
            <p:ph type="ftr" sz="quarter" idx="11"/>
          </p:nvPr>
        </p:nvSpPr>
        <p:spPr/>
        <p:txBody>
          <a:bodyPr/>
          <a:p>
            <a:endParaRPr lang="id-ID"/>
          </a:p>
        </p:txBody>
      </p:sp>
      <p:sp>
        <p:nvSpPr>
          <p:cNvPr id="6" name="Slide Number Placeholder 5"/>
          <p:cNvSpPr>
            <a:spLocks noGrp="1"/>
          </p:cNvSpPr>
          <p:nvPr>
            <p:ph type="sldNum" sz="quarter" idx="12"/>
          </p:nvPr>
        </p:nvSpPr>
        <p:spPr/>
        <p:txBody>
          <a:bodyPr/>
          <a:p>
            <a:fld id="{2E30F973-FFA2-4CB9-9FB0-57B74238D286}" type="slidenum">
              <a:rPr lang="id-ID" smtClean="0"/>
            </a:fld>
            <a:endParaRPr lang="id-ID"/>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83D9C065-8C12-4B75-A05B-ECBE709CA9A4}" type="datetimeFigureOut">
              <a:rPr lang="id-ID" smtClean="0"/>
            </a:fld>
            <a:endParaRPr lang="id-ID"/>
          </a:p>
        </p:txBody>
      </p:sp>
      <p:sp>
        <p:nvSpPr>
          <p:cNvPr id="6" name="Footer Placeholder 5"/>
          <p:cNvSpPr>
            <a:spLocks noGrp="1"/>
          </p:cNvSpPr>
          <p:nvPr>
            <p:ph type="ftr" sz="quarter" idx="11"/>
          </p:nvPr>
        </p:nvSpPr>
        <p:spPr/>
        <p:txBody>
          <a:bodyPr/>
          <a:p>
            <a:endParaRPr lang="id-ID"/>
          </a:p>
        </p:txBody>
      </p:sp>
      <p:sp>
        <p:nvSpPr>
          <p:cNvPr id="7" name="Slide Number Placeholder 6"/>
          <p:cNvSpPr>
            <a:spLocks noGrp="1"/>
          </p:cNvSpPr>
          <p:nvPr>
            <p:ph type="sldNum" sz="quarter" idx="12"/>
          </p:nvPr>
        </p:nvSpPr>
        <p:spPr/>
        <p:txBody>
          <a:bodyPr/>
          <a:p>
            <a:fld id="{2E30F973-FFA2-4CB9-9FB0-57B74238D286}" type="slidenum">
              <a:rPr lang="id-ID" smtClean="0"/>
            </a:fld>
            <a:endParaRPr lang="id-ID"/>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83D9C065-8C12-4B75-A05B-ECBE709CA9A4}" type="datetimeFigureOut">
              <a:rPr lang="id-ID" smtClean="0"/>
            </a:fld>
            <a:endParaRPr lang="id-ID"/>
          </a:p>
        </p:txBody>
      </p:sp>
      <p:sp>
        <p:nvSpPr>
          <p:cNvPr id="8" name="Footer Placeholder 7"/>
          <p:cNvSpPr>
            <a:spLocks noGrp="1"/>
          </p:cNvSpPr>
          <p:nvPr>
            <p:ph type="ftr" sz="quarter" idx="11"/>
          </p:nvPr>
        </p:nvSpPr>
        <p:spPr/>
        <p:txBody>
          <a:bodyPr/>
          <a:p>
            <a:endParaRPr lang="id-ID"/>
          </a:p>
        </p:txBody>
      </p:sp>
      <p:sp>
        <p:nvSpPr>
          <p:cNvPr id="9" name="Slide Number Placeholder 8"/>
          <p:cNvSpPr>
            <a:spLocks noGrp="1"/>
          </p:cNvSpPr>
          <p:nvPr>
            <p:ph type="sldNum" sz="quarter" idx="12"/>
          </p:nvPr>
        </p:nvSpPr>
        <p:spPr/>
        <p:txBody>
          <a:bodyPr/>
          <a:p>
            <a:fld id="{2E30F973-FFA2-4CB9-9FB0-57B74238D286}" type="slidenum">
              <a:rPr lang="id-ID" smtClean="0"/>
            </a:fld>
            <a:endParaRPr lang="id-ID"/>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83D9C065-8C12-4B75-A05B-ECBE709CA9A4}" type="datetimeFigureOut">
              <a:rPr lang="id-ID" smtClean="0"/>
            </a:fld>
            <a:endParaRPr lang="id-ID"/>
          </a:p>
        </p:txBody>
      </p:sp>
      <p:sp>
        <p:nvSpPr>
          <p:cNvPr id="4" name="Footer Placeholder 3"/>
          <p:cNvSpPr>
            <a:spLocks noGrp="1"/>
          </p:cNvSpPr>
          <p:nvPr>
            <p:ph type="ftr" sz="quarter" idx="11"/>
          </p:nvPr>
        </p:nvSpPr>
        <p:spPr/>
        <p:txBody>
          <a:bodyPr/>
          <a:p>
            <a:endParaRPr lang="id-ID"/>
          </a:p>
        </p:txBody>
      </p:sp>
      <p:sp>
        <p:nvSpPr>
          <p:cNvPr id="5" name="Slide Number Placeholder 4"/>
          <p:cNvSpPr>
            <a:spLocks noGrp="1"/>
          </p:cNvSpPr>
          <p:nvPr>
            <p:ph type="sldNum" sz="quarter" idx="12"/>
          </p:nvPr>
        </p:nvSpPr>
        <p:spPr/>
        <p:txBody>
          <a:bodyPr/>
          <a:p>
            <a:fld id="{2E30F973-FFA2-4CB9-9FB0-57B74238D286}" type="slidenum">
              <a:rPr lang="id-ID" smtClean="0"/>
            </a:fld>
            <a:endParaRPr lang="id-ID"/>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83D9C065-8C12-4B75-A05B-ECBE709CA9A4}" type="datetimeFigureOut">
              <a:rPr lang="id-ID" smtClean="0"/>
            </a:fld>
            <a:endParaRPr lang="id-ID"/>
          </a:p>
        </p:txBody>
      </p:sp>
      <p:sp>
        <p:nvSpPr>
          <p:cNvPr id="3" name="Footer Placeholder 2"/>
          <p:cNvSpPr>
            <a:spLocks noGrp="1"/>
          </p:cNvSpPr>
          <p:nvPr>
            <p:ph type="ftr" sz="quarter" idx="11"/>
          </p:nvPr>
        </p:nvSpPr>
        <p:spPr/>
        <p:txBody>
          <a:bodyPr/>
          <a:p>
            <a:endParaRPr lang="id-ID"/>
          </a:p>
        </p:txBody>
      </p:sp>
      <p:sp>
        <p:nvSpPr>
          <p:cNvPr id="4" name="Slide Number Placeholder 3"/>
          <p:cNvSpPr>
            <a:spLocks noGrp="1"/>
          </p:cNvSpPr>
          <p:nvPr>
            <p:ph type="sldNum" sz="quarter" idx="12"/>
          </p:nvPr>
        </p:nvSpPr>
        <p:spPr/>
        <p:txBody>
          <a:bodyPr/>
          <a:p>
            <a:fld id="{2E30F973-FFA2-4CB9-9FB0-57B74238D286}" type="slidenum">
              <a:rPr lang="id-ID" smtClean="0"/>
            </a:fld>
            <a:endParaRPr lang="id-ID"/>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83D9C065-8C12-4B75-A05B-ECBE709CA9A4}" type="datetimeFigureOut">
              <a:rPr lang="id-ID" smtClean="0"/>
            </a:fld>
            <a:endParaRPr lang="id-ID"/>
          </a:p>
        </p:txBody>
      </p:sp>
      <p:sp>
        <p:nvSpPr>
          <p:cNvPr id="6" name="Footer Placeholder 5"/>
          <p:cNvSpPr>
            <a:spLocks noGrp="1"/>
          </p:cNvSpPr>
          <p:nvPr>
            <p:ph type="ftr" sz="quarter" idx="11"/>
          </p:nvPr>
        </p:nvSpPr>
        <p:spPr/>
        <p:txBody>
          <a:bodyPr/>
          <a:p>
            <a:endParaRPr lang="id-ID"/>
          </a:p>
        </p:txBody>
      </p:sp>
      <p:sp>
        <p:nvSpPr>
          <p:cNvPr id="7" name="Slide Number Placeholder 6"/>
          <p:cNvSpPr>
            <a:spLocks noGrp="1"/>
          </p:cNvSpPr>
          <p:nvPr>
            <p:ph type="sldNum" sz="quarter" idx="12"/>
          </p:nvPr>
        </p:nvSpPr>
        <p:spPr/>
        <p:txBody>
          <a:bodyPr/>
          <a:p>
            <a:fld id="{2E30F973-FFA2-4CB9-9FB0-57B74238D286}" type="slidenum">
              <a:rPr lang="id-ID" smtClean="0"/>
            </a:fld>
            <a:endParaRPr lang="id-ID"/>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83D9C065-8C12-4B75-A05B-ECBE709CA9A4}" type="datetimeFigureOut">
              <a:rPr lang="id-ID" smtClean="0"/>
            </a:fld>
            <a:endParaRPr lang="id-ID"/>
          </a:p>
        </p:txBody>
      </p:sp>
      <p:sp>
        <p:nvSpPr>
          <p:cNvPr id="6" name="Footer Placeholder 5"/>
          <p:cNvSpPr>
            <a:spLocks noGrp="1"/>
          </p:cNvSpPr>
          <p:nvPr>
            <p:ph type="ftr" sz="quarter" idx="11"/>
          </p:nvPr>
        </p:nvSpPr>
        <p:spPr/>
        <p:txBody>
          <a:bodyPr/>
          <a:p>
            <a:endParaRPr lang="id-ID"/>
          </a:p>
        </p:txBody>
      </p:sp>
      <p:sp>
        <p:nvSpPr>
          <p:cNvPr id="7" name="Slide Number Placeholder 6"/>
          <p:cNvSpPr>
            <a:spLocks noGrp="1"/>
          </p:cNvSpPr>
          <p:nvPr>
            <p:ph type="sldNum" sz="quarter" idx="12"/>
          </p:nvPr>
        </p:nvSpPr>
        <p:spPr/>
        <p:txBody>
          <a:bodyPr/>
          <a:p>
            <a:fld id="{2E30F973-FFA2-4CB9-9FB0-57B74238D286}" type="slidenum">
              <a:rPr lang="id-ID" smtClean="0"/>
            </a:fld>
            <a:endParaRPr lang="id-ID"/>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3"/>
          <p:cNvPicPr>
            <a:picLocks noChangeAspect="1"/>
          </p:cNvPicPr>
          <p:nvPr/>
        </p:nvPicPr>
        <p:blipFill>
          <a:blip r:embed="rId12"/>
          <a:stretch>
            <a:fillRect/>
          </a:stretch>
        </p:blipFill>
        <p:spPr>
          <a:xfrm>
            <a:off x="-6350" y="0"/>
            <a:ext cx="9150350" cy="6858000"/>
          </a:xfrm>
          <a:prstGeom prst="rect">
            <a:avLst/>
          </a:prstGeom>
          <a:noFill/>
          <a:ln w="9525">
            <a:noFill/>
          </a:ln>
        </p:spPr>
      </p:pic>
      <p:sp>
        <p:nvSpPr>
          <p:cNvPr id="1027" name="Rectangle 3"/>
          <p:cNvSpPr>
            <a:spLocks noGrp="1"/>
          </p:cNvSpPr>
          <p:nvPr>
            <p:ph type="title"/>
          </p:nvPr>
        </p:nvSpPr>
        <p:spPr>
          <a:xfrm>
            <a:off x="457200" y="190500"/>
            <a:ext cx="82296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457200" y="1174750"/>
            <a:ext cx="82296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83D9C065-8C12-4B75-A05B-ECBE709CA9A4}" type="datetimeFigureOut">
              <a:rPr lang="id-ID" smtClean="0"/>
            </a:fld>
            <a:endParaRPr lang="id-ID"/>
          </a:p>
        </p:txBody>
      </p:sp>
      <p:sp>
        <p:nvSpPr>
          <p:cNvPr id="1030"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id-ID"/>
          </a:p>
        </p:txBody>
      </p:sp>
      <p:sp>
        <p:nvSpPr>
          <p:cNvPr id="1031"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2E30F973-FFA2-4CB9-9FB0-57B74238D286}" type="slidenum">
              <a:rPr lang="id-ID" smtClean="0"/>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71145" y="788035"/>
            <a:ext cx="8229600" cy="582613"/>
          </a:xfrm>
        </p:spPr>
        <p:txBody>
          <a:bodyPr>
            <a:normAutofit fontScale="90000"/>
          </a:bodyPr>
          <a:p>
            <a:r>
              <a:rPr lang="en-US" sz="4000"/>
              <a:t>KETENTUAN UMUM DAN TATA CARA PERPAJAKAN</a:t>
            </a:r>
            <a:endParaRPr lang="en-US" sz="4000"/>
          </a:p>
        </p:txBody>
      </p:sp>
      <p:sp>
        <p:nvSpPr>
          <p:cNvPr id="3" name="Content Placeholder 2"/>
          <p:cNvSpPr>
            <a:spLocks noGrp="1"/>
          </p:cNvSpPr>
          <p:nvPr>
            <p:ph idx="1"/>
          </p:nvPr>
        </p:nvSpPr>
        <p:spPr/>
        <p:txBody>
          <a:bodyPr/>
          <a:p>
            <a:pPr marL="0" indent="0">
              <a:buNone/>
            </a:pPr>
            <a:endParaRPr lang="en-US"/>
          </a:p>
          <a:p>
            <a:pPr marL="0" indent="0">
              <a:buNone/>
            </a:pPr>
            <a:endParaRPr lang="en-US"/>
          </a:p>
          <a:p>
            <a:pPr marL="0" indent="0">
              <a:buNone/>
            </a:pPr>
            <a:endParaRPr lang="en-US"/>
          </a:p>
          <a:p>
            <a:pPr marL="0" indent="0">
              <a:buNone/>
            </a:pPr>
            <a:endParaRPr lang="en-US"/>
          </a:p>
          <a:p>
            <a:pPr marL="0" indent="0">
              <a:buNone/>
            </a:pPr>
            <a:r>
              <a:rPr lang="en-US" sz="2800"/>
              <a:t>KELOMPOK 3:</a:t>
            </a:r>
            <a:endParaRPr lang="en-US" sz="2800"/>
          </a:p>
          <a:p>
            <a:pPr marL="0" indent="0">
              <a:buNone/>
            </a:pPr>
            <a:r>
              <a:rPr lang="en-US" sz="2800"/>
              <a:t>1. Carol Natalia Christy		(142150061)</a:t>
            </a:r>
            <a:endParaRPr lang="en-US" sz="2800"/>
          </a:p>
          <a:p>
            <a:pPr marL="0" indent="0">
              <a:buNone/>
            </a:pPr>
            <a:r>
              <a:rPr lang="en-US" sz="2800"/>
              <a:t>2. Arga				(142150</a:t>
            </a:r>
            <a:endParaRPr lang="en-US" sz="2800"/>
          </a:p>
          <a:p>
            <a:pPr marL="0" indent="0">
              <a:buNone/>
            </a:pPr>
            <a:r>
              <a:rPr lang="en-US" sz="2800"/>
              <a:t>3. Rina Bela Pujowati		(142150089)</a:t>
            </a:r>
            <a:endParaRPr lang="en-US" sz="2800"/>
          </a:p>
        </p:txBody>
      </p:sp>
    </p:spTree>
  </p:cSld>
  <p:clrMapOvr>
    <a:masterClrMapping/>
  </p:clrMapOvr>
  <p:transition>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PEMERIKSAAAN</a:t>
            </a:r>
            <a:endParaRPr lang="id-ID" dirty="0"/>
          </a:p>
        </p:txBody>
      </p:sp>
      <p:sp>
        <p:nvSpPr>
          <p:cNvPr id="3" name="Content Placeholder 2"/>
          <p:cNvSpPr>
            <a:spLocks noGrp="1"/>
          </p:cNvSpPr>
          <p:nvPr>
            <p:ph idx="1"/>
          </p:nvPr>
        </p:nvSpPr>
        <p:spPr/>
        <p:txBody>
          <a:bodyPr/>
          <a:lstStyle/>
          <a:p>
            <a:r>
              <a:rPr lang="id-ID" dirty="0" smtClean="0"/>
              <a:t>Direktorat Jenderal Pajak berwenang melakukan pemerikasaan untuk menguji kepatuhan pemenuhan kewajiban perpajakan Wajib Pajak dan tujuan lain.</a:t>
            </a:r>
            <a:endParaRPr lang="id-ID" dirty="0" smtClean="0"/>
          </a:p>
          <a:p>
            <a:r>
              <a:rPr lang="id-ID" dirty="0" smtClean="0"/>
              <a:t>Hal-hal yang perlu diperhatikan dalam rangka pemeriksaan.</a:t>
            </a:r>
            <a:endParaRPr lang="id-ID" dirty="0" smtClean="0"/>
          </a:p>
        </p:txBody>
      </p:sp>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PENYIDIKAN</a:t>
            </a:r>
            <a:endParaRPr lang="id-ID" dirty="0"/>
          </a:p>
        </p:txBody>
      </p:sp>
      <p:sp>
        <p:nvSpPr>
          <p:cNvPr id="3" name="Content Placeholder 2"/>
          <p:cNvSpPr>
            <a:spLocks noGrp="1"/>
          </p:cNvSpPr>
          <p:nvPr>
            <p:ph idx="1"/>
          </p:nvPr>
        </p:nvSpPr>
        <p:spPr/>
        <p:txBody>
          <a:bodyPr/>
          <a:lstStyle/>
          <a:p>
            <a:r>
              <a:rPr lang="id-ID" dirty="0" smtClean="0"/>
              <a:t>Wewenang Penyidik</a:t>
            </a:r>
            <a:endParaRPr lang="id-ID" dirty="0" smtClean="0"/>
          </a:p>
          <a:p>
            <a:r>
              <a:rPr lang="id-ID" dirty="0" smtClean="0"/>
              <a:t>Kealpaan</a:t>
            </a:r>
            <a:endParaRPr lang="id-ID" dirty="0" smtClean="0"/>
          </a:p>
          <a:p>
            <a:pPr>
              <a:buFont typeface="Wingdings" panose="05000000000000000000" pitchFamily="2" charset="2"/>
              <a:buChar char="Ø"/>
            </a:pPr>
            <a:r>
              <a:rPr lang="id-ID" dirty="0" smtClean="0"/>
              <a:t>	 Kriteria kesengajaan</a:t>
            </a:r>
            <a:endParaRPr lang="id-ID" dirty="0" smtClean="0"/>
          </a:p>
          <a:p>
            <a:endParaRPr lang="id-ID"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25602"/>
          </a:xfrm>
        </p:spPr>
        <p:txBody>
          <a:bodyPr>
            <a:normAutofit fontScale="90000"/>
          </a:bodyPr>
          <a:lstStyle/>
          <a:p>
            <a:r>
              <a:rPr lang="id-ID" dirty="0" smtClean="0"/>
              <a:t>KETENTUAN BAGI PETUGAS PAJAK</a:t>
            </a:r>
            <a:br>
              <a:rPr lang="id-ID" dirty="0" smtClean="0"/>
            </a:br>
            <a:r>
              <a:rPr lang="id-ID" dirty="0" smtClean="0"/>
              <a:t>dan SANKSI PAJAK</a:t>
            </a:r>
            <a:br>
              <a:rPr lang="id-ID" dirty="0" smtClean="0"/>
            </a:br>
            <a:endParaRPr lang="id-ID" dirty="0"/>
          </a:p>
        </p:txBody>
      </p:sp>
      <p:sp>
        <p:nvSpPr>
          <p:cNvPr id="3" name="Content Placeholder 2"/>
          <p:cNvSpPr>
            <a:spLocks noGrp="1"/>
          </p:cNvSpPr>
          <p:nvPr>
            <p:ph idx="1"/>
          </p:nvPr>
        </p:nvSpPr>
        <p:spPr>
          <a:xfrm>
            <a:off x="457200" y="1928802"/>
            <a:ext cx="8229600" cy="4197361"/>
          </a:xfrm>
        </p:spPr>
        <p:txBody>
          <a:bodyPr/>
          <a:lstStyle/>
          <a:p>
            <a:pPr marL="514350" lvl="0" indent="-514350">
              <a:buFont typeface="+mj-lt"/>
              <a:buAutoNum type="arabicPeriod"/>
            </a:pPr>
            <a:r>
              <a:rPr lang="id-ID" dirty="0" smtClean="0"/>
              <a:t>Sanksi Administrasi</a:t>
            </a:r>
            <a:endParaRPr lang="id-ID" dirty="0" smtClean="0"/>
          </a:p>
          <a:p>
            <a:pPr marL="914400" lvl="1" indent="-514350">
              <a:buFont typeface="+mj-lt"/>
              <a:buAutoNum type="arabicPeriod"/>
            </a:pPr>
            <a:r>
              <a:rPr lang="id-ID" dirty="0" smtClean="0"/>
              <a:t>Berkaitan dengan Denda</a:t>
            </a:r>
            <a:endParaRPr lang="id-ID" dirty="0" smtClean="0"/>
          </a:p>
          <a:p>
            <a:pPr marL="914400" lvl="1" indent="-514350">
              <a:buFont typeface="+mj-lt"/>
              <a:buAutoNum type="arabicPeriod"/>
            </a:pPr>
            <a:r>
              <a:rPr lang="id-ID" dirty="0" smtClean="0"/>
              <a:t>Berkaitan dengan Bunga</a:t>
            </a:r>
            <a:endParaRPr lang="id-ID" dirty="0" smtClean="0"/>
          </a:p>
          <a:p>
            <a:pPr marL="914400" lvl="1" indent="-514350">
              <a:buFont typeface="+mj-lt"/>
              <a:buAutoNum type="arabicPeriod"/>
            </a:pPr>
            <a:r>
              <a:rPr lang="id-ID" dirty="0" smtClean="0"/>
              <a:t>Berkaitan dengan Kenaikan</a:t>
            </a:r>
            <a:endParaRPr lang="id-ID" dirty="0" smtClean="0"/>
          </a:p>
          <a:p>
            <a:pPr marL="514350" lvl="0" indent="-514350">
              <a:buFont typeface="+mj-lt"/>
              <a:buAutoNum type="arabicPeriod"/>
            </a:pPr>
            <a:r>
              <a:rPr lang="id-ID" dirty="0" smtClean="0"/>
              <a:t>Sanksi Pidana</a:t>
            </a:r>
            <a:endParaRPr lang="id-ID" dirty="0" smtClean="0"/>
          </a:p>
          <a:p>
            <a:pPr marL="514350" lvl="0" indent="-514350">
              <a:buFont typeface="+mj-lt"/>
              <a:buAutoNum type="arabicPeriod"/>
            </a:pPr>
            <a:endParaRPr lang="id-ID" dirty="0" smtClean="0"/>
          </a:p>
          <a:p>
            <a:endParaRPr lang="id-ID" dirty="0"/>
          </a:p>
        </p:txBody>
      </p:sp>
    </p:spTree>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Pembahasan</a:t>
            </a:r>
            <a:endParaRPr lang="en-US"/>
          </a:p>
        </p:txBody>
      </p:sp>
      <p:sp>
        <p:nvSpPr>
          <p:cNvPr id="3" name="Content Placeholder 2"/>
          <p:cNvSpPr>
            <a:spLocks noGrp="1"/>
          </p:cNvSpPr>
          <p:nvPr>
            <p:ph idx="1"/>
          </p:nvPr>
        </p:nvSpPr>
        <p:spPr/>
        <p:txBody>
          <a:bodyPr/>
          <a:p>
            <a:pPr marL="457200" indent="-457200">
              <a:buFont typeface="Wingdings" panose="05000000000000000000" charset="0"/>
              <a:buChar char="v"/>
            </a:pPr>
            <a:r>
              <a:rPr lang="en-US"/>
              <a:t>Surat ketetapan pajak</a:t>
            </a:r>
            <a:endParaRPr lang="en-US"/>
          </a:p>
          <a:p>
            <a:pPr marL="457200" indent="-457200">
              <a:buFont typeface="Wingdings" panose="05000000000000000000" charset="0"/>
              <a:buChar char="v"/>
            </a:pPr>
            <a:r>
              <a:rPr lang="en-US"/>
              <a:t>kelebihan pembayaran pajak</a:t>
            </a:r>
            <a:endParaRPr lang="en-US"/>
          </a:p>
          <a:p>
            <a:pPr marL="457200" indent="-457200">
              <a:buFont typeface="Wingdings" panose="05000000000000000000" charset="0"/>
              <a:buChar char="v"/>
            </a:pPr>
            <a:r>
              <a:rPr lang="en-US"/>
              <a:t>surat tagihan pajak</a:t>
            </a:r>
            <a:endParaRPr lang="en-US"/>
          </a:p>
          <a:p>
            <a:pPr marL="457200" indent="-457200">
              <a:buFont typeface="Wingdings" panose="05000000000000000000" charset="0"/>
              <a:buChar char="v"/>
            </a:pPr>
            <a:r>
              <a:rPr lang="en-US"/>
              <a:t>keberatan,banding dan peninjauan kembali</a:t>
            </a:r>
            <a:endParaRPr lang="en-US"/>
          </a:p>
          <a:p>
            <a:pPr marL="457200" indent="-457200">
              <a:buFont typeface="Wingdings" panose="05000000000000000000" charset="0"/>
              <a:buChar char="v"/>
            </a:pPr>
            <a:r>
              <a:rPr lang="en-US"/>
              <a:t>pembukuan pemeriksaan dan penyidikan</a:t>
            </a:r>
            <a:endParaRPr lang="en-US"/>
          </a:p>
          <a:p>
            <a:pPr marL="457200" indent="-457200">
              <a:buFont typeface="Wingdings" panose="05000000000000000000" charset="0"/>
              <a:buChar char="v"/>
            </a:pPr>
            <a:r>
              <a:rPr lang="en-US"/>
              <a:t>sanksi pajak</a:t>
            </a:r>
            <a:endParaRPr lang="en-US"/>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sym typeface="+mn-ea"/>
              </a:rPr>
              <a:t>Surat Ketetapan Pajak</a:t>
            </a:r>
            <a:br>
              <a:rPr lang="en-US"/>
            </a:br>
            <a:endParaRPr lang="en-US"/>
          </a:p>
        </p:txBody>
      </p:sp>
      <p:sp>
        <p:nvSpPr>
          <p:cNvPr id="3" name="Content Placeholder 2"/>
          <p:cNvSpPr>
            <a:spLocks noGrp="1"/>
          </p:cNvSpPr>
          <p:nvPr>
            <p:ph idx="1"/>
          </p:nvPr>
        </p:nvSpPr>
        <p:spPr/>
        <p:txBody>
          <a:bodyPr>
            <a:normAutofit lnSpcReduction="10000"/>
          </a:bodyPr>
          <a:p>
            <a:r>
              <a:rPr lang="en-US"/>
              <a:t>Fungsi Surat Ketetapan Pajak</a:t>
            </a:r>
            <a:endParaRPr lang="en-US"/>
          </a:p>
          <a:p>
            <a:r>
              <a:rPr lang="en-US"/>
              <a:t>Jenis-Jenis Ketetapan Pajak</a:t>
            </a:r>
            <a:endParaRPr lang="en-US"/>
          </a:p>
          <a:p>
            <a:pPr marL="0" indent="0">
              <a:buNone/>
            </a:pPr>
            <a:r>
              <a:rPr lang="en-US">
                <a:sym typeface="+mn-ea"/>
              </a:rPr>
              <a:t>-surat ketetapan pajak kurang bayar (SKPKB)</a:t>
            </a:r>
            <a:endParaRPr lang="en-US"/>
          </a:p>
          <a:p>
            <a:pPr marL="0" indent="0">
              <a:buNone/>
            </a:pPr>
            <a:r>
              <a:rPr lang="en-US">
                <a:sym typeface="+mn-ea"/>
              </a:rPr>
              <a:t>-surat ketetapan pajak kurang bayar tambahan(SKPKBT)</a:t>
            </a:r>
            <a:endParaRPr lang="en-US"/>
          </a:p>
          <a:p>
            <a:pPr marL="0" indent="0">
              <a:buNone/>
            </a:pPr>
            <a:r>
              <a:rPr lang="en-US">
                <a:sym typeface="+mn-ea"/>
              </a:rPr>
              <a:t>-surat ketetapan pajak nihil (SKPN)</a:t>
            </a:r>
            <a:endParaRPr lang="en-US"/>
          </a:p>
          <a:p>
            <a:pPr marL="0" indent="0">
              <a:buNone/>
            </a:pPr>
            <a:r>
              <a:rPr lang="en-US">
                <a:sym typeface="+mn-ea"/>
              </a:rPr>
              <a:t>-surat ketetapan lebih bayar(SKPLB)</a:t>
            </a:r>
            <a:endParaRPr lang="en-US"/>
          </a:p>
          <a:p>
            <a:pPr marL="0" indent="0">
              <a:buNone/>
            </a:pPr>
            <a:endParaRPr lang="en-US"/>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Kelebihan Pembayaran Pajak</a:t>
            </a:r>
            <a:endParaRPr lang="en-US"/>
          </a:p>
        </p:txBody>
      </p:sp>
      <p:sp>
        <p:nvSpPr>
          <p:cNvPr id="3" name="Content Placeholder 2"/>
          <p:cNvSpPr>
            <a:spLocks noGrp="1"/>
          </p:cNvSpPr>
          <p:nvPr>
            <p:ph idx="1"/>
          </p:nvPr>
        </p:nvSpPr>
        <p:spPr/>
        <p:txBody>
          <a:bodyPr>
            <a:normAutofit/>
          </a:bodyPr>
          <a:p>
            <a:r>
              <a:rPr lang="en-US"/>
              <a:t>Penyebab adanya kelebihan pembayaran pajak</a:t>
            </a:r>
            <a:endParaRPr lang="en-US"/>
          </a:p>
          <a:p>
            <a:r>
              <a:rPr lang="en-US">
                <a:sym typeface="+mn-ea"/>
              </a:rPr>
              <a:t>kelebihan pembayaran pajak bagi wajib pajak dengan kriteria tertentu</a:t>
            </a:r>
            <a:endParaRPr lang="en-US"/>
          </a:p>
          <a:p>
            <a:pPr marL="457200" indent="-457200">
              <a:buFont typeface="Arial" panose="020B0604020202020204" pitchFamily="34" charset="0"/>
              <a:buChar char="•"/>
            </a:pPr>
            <a:r>
              <a:rPr lang="en-US">
                <a:sym typeface="+mn-ea"/>
              </a:rPr>
              <a:t>kelebihan pembayaran pajak bagi wajib pajak yang memenuhi persyaratan tertentu</a:t>
            </a:r>
            <a:endParaRPr lang="en-US">
              <a:sym typeface="+mn-ea"/>
            </a:endParaRPr>
          </a:p>
          <a:p>
            <a:pPr marL="457200" indent="-457200">
              <a:buFont typeface="Arial" panose="020B0604020202020204" pitchFamily="34" charset="0"/>
              <a:buChar char="•"/>
            </a:pPr>
            <a:r>
              <a:rPr lang="en-US">
                <a:sym typeface="+mn-ea"/>
              </a:rPr>
              <a:t>kelebihan pembayaran pajak bagi orang pribadi bukan subjek pajak dalam negeri</a:t>
            </a:r>
            <a:endParaRPr lang="en-US">
              <a:sym typeface="+mn-ea"/>
            </a:endParaRPr>
          </a:p>
          <a:p>
            <a:pPr marL="0" indent="0">
              <a:buFont typeface="Arial" panose="020B0604020202020204" pitchFamily="34" charset="0"/>
              <a:buNone/>
            </a:pPr>
            <a:endParaRPr lang="en-US">
              <a:sym typeface="+mn-ea"/>
            </a:endParaRPr>
          </a:p>
          <a:p>
            <a:endParaRPr lang="en-US"/>
          </a:p>
          <a:p>
            <a:pPr marL="0" indent="0">
              <a:buNone/>
            </a:pPr>
            <a:endParaRPr lang="en-US"/>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92697"/>
            <a:ext cx="7772400" cy="1872207"/>
          </a:xfrm>
        </p:spPr>
        <p:txBody>
          <a:bodyPr/>
          <a:lstStyle/>
          <a:p>
            <a:pPr lvl="0"/>
            <a:r>
              <a:rPr lang="en-US" b="1"/>
              <a:t>Surat Tagihan Pajak (STP)</a:t>
            </a:r>
            <a:br>
              <a:rPr lang="id-ID"/>
            </a:br>
            <a:endParaRPr lang="id-ID"/>
          </a:p>
        </p:txBody>
      </p:sp>
      <p:sp>
        <p:nvSpPr>
          <p:cNvPr id="3" name="Subtitle 2"/>
          <p:cNvSpPr>
            <a:spLocks noGrp="1"/>
          </p:cNvSpPr>
          <p:nvPr>
            <p:ph type="subTitle" idx="1"/>
          </p:nvPr>
        </p:nvSpPr>
        <p:spPr>
          <a:xfrm>
            <a:off x="1371600" y="2492896"/>
            <a:ext cx="6400800" cy="3145904"/>
          </a:xfrm>
        </p:spPr>
        <p:txBody>
          <a:bodyPr/>
          <a:lstStyle/>
          <a:p>
            <a:pPr marL="457200" indent="-457200" algn="l">
              <a:buFont typeface="Arial" panose="020B0604020202020204" pitchFamily="34" charset="0"/>
              <a:buChar char="•"/>
            </a:pPr>
            <a:r>
              <a:rPr lang="id-ID" smtClean="0">
                <a:ln/>
                <a:solidFill>
                  <a:schemeClr val="tx1"/>
                </a:solidFill>
                <a:effectLst>
                  <a:outerShdw blurRad="38100" dist="19050" dir="2700000" algn="tl" rotWithShape="0">
                    <a:schemeClr val="dk1">
                      <a:alpha val="40000"/>
                    </a:schemeClr>
                  </a:outerShdw>
                </a:effectLst>
              </a:rPr>
              <a:t>Sebab STP diterbitkan</a:t>
            </a:r>
            <a:endParaRPr lang="id-ID" smtClean="0">
              <a:ln/>
              <a:solidFill>
                <a:schemeClr val="tx1"/>
              </a:solidFill>
              <a:effectLst>
                <a:outerShdw blurRad="38100" dist="19050" dir="2700000" algn="tl" rotWithShape="0">
                  <a:schemeClr val="dk1">
                    <a:alpha val="40000"/>
                  </a:schemeClr>
                </a:outerShdw>
              </a:effectLst>
            </a:endParaRPr>
          </a:p>
          <a:p>
            <a:pPr marL="457200" indent="-457200" algn="l">
              <a:buFont typeface="Arial" panose="020B0604020202020204" pitchFamily="34" charset="0"/>
              <a:buChar char="•"/>
            </a:pPr>
            <a:r>
              <a:rPr lang="id-ID" smtClean="0">
                <a:ln/>
                <a:solidFill>
                  <a:schemeClr val="tx1"/>
                </a:solidFill>
                <a:effectLst>
                  <a:outerShdw blurRad="38100" dist="19050" dir="2700000" algn="tl" rotWithShape="0">
                    <a:schemeClr val="dk1">
                      <a:alpha val="40000"/>
                    </a:schemeClr>
                  </a:outerShdw>
                </a:effectLst>
              </a:rPr>
              <a:t>Fungsi STP</a:t>
            </a:r>
            <a:endParaRPr lang="id-ID" smtClean="0">
              <a:ln/>
              <a:solidFill>
                <a:schemeClr val="tx1"/>
              </a:solidFill>
              <a:effectLst>
                <a:outerShdw blurRad="38100" dist="19050" dir="2700000" algn="tl" rotWithShape="0">
                  <a:schemeClr val="dk1">
                    <a:alpha val="40000"/>
                  </a:schemeClr>
                </a:outerShdw>
              </a:effectLst>
            </a:endParaRPr>
          </a:p>
          <a:p>
            <a:pPr marL="457200" indent="-457200" algn="l">
              <a:buFont typeface="Arial" panose="020B0604020202020204" pitchFamily="34" charset="0"/>
              <a:buChar char="•"/>
            </a:pPr>
            <a:r>
              <a:rPr lang="id-ID" smtClean="0">
                <a:ln/>
                <a:solidFill>
                  <a:schemeClr val="tx1"/>
                </a:solidFill>
                <a:effectLst>
                  <a:outerShdw blurRad="38100" dist="19050" dir="2700000" algn="tl" rotWithShape="0">
                    <a:schemeClr val="dk1">
                      <a:alpha val="40000"/>
                    </a:schemeClr>
                  </a:outerShdw>
                </a:effectLst>
              </a:rPr>
              <a:t>Sanksi Administrasi STP</a:t>
            </a:r>
            <a:endParaRPr lang="id-ID" smtClean="0">
              <a:ln/>
              <a:solidFill>
                <a:schemeClr val="tx1"/>
              </a:solidFill>
              <a:effectLst>
                <a:outerShdw blurRad="38100" dist="19050" dir="2700000" algn="tl" rotWithShape="0">
                  <a:schemeClr val="dk1">
                    <a:alpha val="40000"/>
                  </a:schemeClr>
                </a:outerShdw>
              </a:effectLst>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528"/>
          </a:xfrm>
        </p:spPr>
        <p:txBody>
          <a:bodyPr>
            <a:normAutofit fontScale="90000"/>
          </a:bodyPr>
          <a:lstStyle/>
          <a:p>
            <a:endParaRPr lang="id-ID" dirty="0"/>
          </a:p>
        </p:txBody>
      </p:sp>
      <p:sp>
        <p:nvSpPr>
          <p:cNvPr id="3" name="Content Placeholder 2"/>
          <p:cNvSpPr>
            <a:spLocks noGrp="1"/>
          </p:cNvSpPr>
          <p:nvPr>
            <p:ph idx="1"/>
          </p:nvPr>
        </p:nvSpPr>
        <p:spPr>
          <a:xfrm>
            <a:off x="457200" y="571480"/>
            <a:ext cx="8229600" cy="6000792"/>
          </a:xfrm>
        </p:spPr>
        <p:txBody>
          <a:bodyPr>
            <a:noAutofit/>
          </a:bodyPr>
          <a:lstStyle/>
          <a:p>
            <a:pPr marL="0" indent="0">
              <a:buNone/>
            </a:pPr>
            <a:r>
              <a:rPr lang="id-ID" sz="2800" dirty="0" smtClean="0"/>
              <a:t>Contoh l Pajak Penghasilan:</a:t>
            </a:r>
            <a:endParaRPr lang="id-ID" sz="2800" dirty="0" smtClean="0"/>
          </a:p>
          <a:p>
            <a:pPr marL="0" indent="0">
              <a:buNone/>
            </a:pPr>
            <a:r>
              <a:rPr lang="id-ID" sz="2800" dirty="0" smtClean="0"/>
              <a:t> </a:t>
            </a:r>
            <a:endParaRPr lang="id-ID" sz="2800" dirty="0" smtClean="0"/>
          </a:p>
          <a:p>
            <a:pPr marL="0" indent="0">
              <a:buNone/>
            </a:pPr>
            <a:r>
              <a:rPr lang="id-ID" sz="2800" dirty="0" smtClean="0"/>
              <a:t>Pajak Penghasilan dalam tahun berjalan tidak atau kurang dibayar. </a:t>
            </a:r>
            <a:endParaRPr lang="id-ID" sz="2800" dirty="0" smtClean="0"/>
          </a:p>
          <a:p>
            <a:pPr marL="514350" indent="-514350" algn="just">
              <a:buFont typeface="+mj-lt"/>
              <a:buAutoNum type="arabicPeriod"/>
            </a:pPr>
            <a:r>
              <a:rPr lang="id-ID" sz="2800" dirty="0" smtClean="0"/>
              <a:t>Pajak Penghasilan Pasal 25 tahun 2016 setiap bulan sebesar Rp100.000.000 jatuh tempo, misalnya tiap tanggal 15. Pajak Penghasilan Pasal 25 bulan Juni 2016 dibayar tepat  waktu sebesar Rp40.000.000. Atas kekurangan Pajak Penghasilan Pasal 25 tersebut diterbitkan Surat Tagihan Pajak pada tanggal 18 September 2016 dengan penghitungan sebagai berikut. </a:t>
            </a:r>
            <a:endParaRPr lang="id-ID" sz="2800" dirty="0" smtClean="0"/>
          </a:p>
          <a:p>
            <a:pPr marL="0" indent="0" algn="just">
              <a:buNone/>
            </a:pPr>
            <a:r>
              <a:rPr lang="id-ID" sz="2800" dirty="0" smtClean="0"/>
              <a:t> </a:t>
            </a:r>
            <a:endParaRPr lang="id-ID" sz="2800" dirty="0" smtClean="0"/>
          </a:p>
          <a:p>
            <a:pPr marL="0" indent="0">
              <a:buNone/>
            </a:pPr>
            <a:endParaRPr lang="id-ID" sz="2800" dirty="0"/>
          </a:p>
        </p:txBody>
      </p:sp>
    </p:spTree>
  </p:cSld>
  <p:clrMapOvr>
    <a:masterClrMapping/>
  </p:clrMapOvr>
  <p:transition>
    <p:cut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marL="0" indent="0">
              <a:buNone/>
            </a:pPr>
            <a:r>
              <a:rPr lang="id-ID" sz="2800" dirty="0"/>
              <a:t>Kekurangan bayar Pajak Penghasilan Pasal 25 bulan Juni 2016: </a:t>
            </a:r>
            <a:endParaRPr lang="id-ID" sz="2800" dirty="0"/>
          </a:p>
          <a:p>
            <a:pPr marL="0" indent="0">
              <a:buNone/>
            </a:pPr>
            <a:endParaRPr lang="id-ID" sz="2800" dirty="0" smtClean="0"/>
          </a:p>
          <a:p>
            <a:pPr marL="0" indent="0">
              <a:buNone/>
            </a:pPr>
            <a:r>
              <a:rPr lang="id-ID" sz="2800" dirty="0" smtClean="0"/>
              <a:t>(</a:t>
            </a:r>
            <a:r>
              <a:rPr lang="id-ID" sz="2800" dirty="0"/>
              <a:t>Rp 100.000.000 - Rp </a:t>
            </a:r>
            <a:r>
              <a:rPr lang="id-ID" sz="2800" dirty="0" smtClean="0"/>
              <a:t>40.000.000)	Rp </a:t>
            </a:r>
            <a:r>
              <a:rPr lang="id-ID" sz="2800" dirty="0"/>
              <a:t>60.000.000</a:t>
            </a:r>
            <a:endParaRPr lang="id-ID" sz="2800" dirty="0"/>
          </a:p>
          <a:p>
            <a:pPr marL="0" indent="0">
              <a:buNone/>
            </a:pPr>
            <a:r>
              <a:rPr lang="id-ID" sz="2800" dirty="0"/>
              <a:t>Bunga: 3 x 2% x Rp 60.000.000	</a:t>
            </a:r>
            <a:r>
              <a:rPr lang="id-ID" sz="2800" u="sng" dirty="0" smtClean="0"/>
              <a:t>Rp   </a:t>
            </a:r>
            <a:r>
              <a:rPr lang="id-ID" sz="2800" u="sng" dirty="0"/>
              <a:t>3.600.000 +</a:t>
            </a:r>
            <a:endParaRPr lang="id-ID" sz="2800" dirty="0"/>
          </a:p>
          <a:p>
            <a:pPr marL="0" indent="0">
              <a:buNone/>
            </a:pPr>
            <a:r>
              <a:rPr lang="id-ID" sz="2800" dirty="0"/>
              <a:t>Jumlah yang harus dibayar		</a:t>
            </a:r>
            <a:r>
              <a:rPr lang="id-ID" sz="2800" dirty="0" smtClean="0"/>
              <a:t>Rp </a:t>
            </a:r>
            <a:r>
              <a:rPr lang="id-ID" sz="2800" dirty="0"/>
              <a:t>63.600.000</a:t>
            </a:r>
            <a:endParaRPr lang="id-ID" sz="2800" dirty="0"/>
          </a:p>
          <a:p>
            <a:pPr marL="0" indent="0">
              <a:buNone/>
            </a:pPr>
            <a:r>
              <a:rPr lang="id-ID" sz="2800" dirty="0"/>
              <a:t> </a:t>
            </a:r>
            <a:endParaRPr lang="id-ID" sz="2800" dirty="0"/>
          </a:p>
          <a:p>
            <a:endParaRPr lang="id-ID" sz="2800" dirty="0"/>
          </a:p>
        </p:txBody>
      </p:sp>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endParaRPr lang="id-ID"/>
          </a:p>
        </p:txBody>
      </p:sp>
      <p:sp>
        <p:nvSpPr>
          <p:cNvPr id="3" name="Content Placeholder 2"/>
          <p:cNvSpPr>
            <a:spLocks noGrp="1"/>
          </p:cNvSpPr>
          <p:nvPr>
            <p:ph idx="1"/>
          </p:nvPr>
        </p:nvSpPr>
        <p:spPr/>
        <p:txBody>
          <a:bodyPr/>
          <a:lstStyle/>
          <a:p>
            <a:r>
              <a:rPr lang="id-ID" b="1" smtClean="0"/>
              <a:t>SURAT PAKSA</a:t>
            </a:r>
            <a:endParaRPr lang="id-ID"/>
          </a:p>
          <a:p>
            <a:r>
              <a:rPr lang="en-US" b="1" smtClean="0"/>
              <a:t>KEBERATAN</a:t>
            </a:r>
            <a:endParaRPr lang="id-ID" b="1" smtClean="0"/>
          </a:p>
          <a:p>
            <a:r>
              <a:rPr lang="en-US" b="1" smtClean="0"/>
              <a:t>BANDING</a:t>
            </a:r>
            <a:endParaRPr lang="id-ID" b="1" smtClean="0"/>
          </a:p>
          <a:p>
            <a:r>
              <a:rPr lang="id-ID" b="1" smtClean="0"/>
              <a:t>PENINJAUAN KEMBALI</a:t>
            </a:r>
            <a:endParaRPr lang="id-ID"/>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PEMBUKUAN</a:t>
            </a:r>
            <a:endParaRPr lang="id-ID" dirty="0"/>
          </a:p>
        </p:txBody>
      </p:sp>
      <p:sp>
        <p:nvSpPr>
          <p:cNvPr id="3" name="Content Placeholder 2"/>
          <p:cNvSpPr>
            <a:spLocks noGrp="1"/>
          </p:cNvSpPr>
          <p:nvPr>
            <p:ph idx="1"/>
          </p:nvPr>
        </p:nvSpPr>
        <p:spPr/>
        <p:txBody>
          <a:bodyPr/>
          <a:lstStyle/>
          <a:p>
            <a:r>
              <a:rPr lang="id-ID" dirty="0" smtClean="0"/>
              <a:t>Wajib Pajak yang wajib melakukan pembukuan</a:t>
            </a:r>
            <a:endParaRPr lang="id-ID" dirty="0" smtClean="0"/>
          </a:p>
          <a:p>
            <a:r>
              <a:rPr lang="id-ID" dirty="0" smtClean="0"/>
              <a:t>Wajib Pajak yang dikecualikan melakukan pembukuan</a:t>
            </a:r>
            <a:endParaRPr lang="id-ID" dirty="0" smtClean="0"/>
          </a:p>
          <a:p>
            <a:r>
              <a:rPr lang="id-ID" dirty="0" smtClean="0"/>
              <a:t>Ketentuan melakukan pembukuan atau pencatatan</a:t>
            </a:r>
            <a:endParaRPr lang="id-ID" dirty="0"/>
          </a:p>
        </p:txBody>
      </p:sp>
    </p:spTree>
  </p:cSld>
  <p:clrMapOvr>
    <a:masterClrMapping/>
  </p:clrMapOvr>
  <p:transition>
    <p:cut thruBlk="1"/>
  </p:transition>
</p:sld>
</file>

<file path=ppt/theme/theme1.xml><?xml version="1.0" encoding="utf-8"?>
<a:theme xmlns:a="http://schemas.openxmlformats.org/drawingml/2006/main" name="Gear Drives">
  <a:themeElements>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fontScheme name="Gear Dri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ear Dri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ear Dri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ear Dri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ear Dri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ear Dri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ear Dri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ear Dri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ear Dri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ear Dri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ear Dri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ear Dri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ear Dri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2161</Words>
  <Application>WPS Presentation</Application>
  <PresentationFormat>On-screen Show (4:3)</PresentationFormat>
  <Paragraphs>93</Paragraphs>
  <Slides>12</Slides>
  <Notes>8</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12</vt:i4>
      </vt:variant>
    </vt:vector>
  </HeadingPairs>
  <TitlesOfParts>
    <vt:vector size="19" baseType="lpstr">
      <vt:lpstr>Arial</vt:lpstr>
      <vt:lpstr>SimSun</vt:lpstr>
      <vt:lpstr>Wingdings</vt:lpstr>
      <vt:lpstr>Calibri</vt:lpstr>
      <vt:lpstr>Microsoft YaHei</vt:lpstr>
      <vt:lpstr>Wingdings</vt:lpstr>
      <vt:lpstr>Gear Drives</vt:lpstr>
      <vt:lpstr>PowerPoint 演示文稿</vt:lpstr>
      <vt:lpstr>PowerPoint 演示文稿</vt:lpstr>
      <vt:lpstr>PowerPoint 演示文稿</vt:lpstr>
      <vt:lpstr>PowerPoint 演示文稿</vt:lpstr>
      <vt:lpstr>Surat Tagihan Pajak (STP) </vt:lpstr>
      <vt:lpstr>PowerPoint 演示文稿</vt:lpstr>
      <vt:lpstr>PowerPoint 演示文稿</vt:lpstr>
      <vt:lpstr>PowerPoint 演示文稿</vt:lpstr>
      <vt:lpstr>PEMBUKUAN</vt:lpstr>
      <vt:lpstr>PEMERIKSAAAN</vt:lpstr>
      <vt:lpstr>PENYIDIKAN</vt:lpstr>
      <vt:lpstr>KETENTUAN BAGI PETUGAS PAJAK dan SANKSI PAJAK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dc:creator>
  <cp:lastModifiedBy>User</cp:lastModifiedBy>
  <cp:revision>6</cp:revision>
  <dcterms:created xsi:type="dcterms:W3CDTF">2017-09-11T12:39:00Z</dcterms:created>
  <dcterms:modified xsi:type="dcterms:W3CDTF">2017-09-12T02:32:37Z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1033-10.2.0.5811</vt:lpwstr>
  </property>
</Properties>
</file>