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26" r:id="rId3"/>
    <p:sldId id="327" r:id="rId4"/>
    <p:sldId id="330" r:id="rId5"/>
    <p:sldId id="340" r:id="rId6"/>
    <p:sldId id="343" r:id="rId7"/>
    <p:sldId id="345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8A8F9-B800-470C-BF56-B1F24035EEF7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D3BAA-C941-4448-8A31-AD8B2F863D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223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63CE68-E1B0-4045-A340-4FA90D397E87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63CE68-E1B0-4045-A340-4FA90D397E87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63CE68-E1B0-4045-A340-4FA90D397E87}" type="datetimeFigureOut">
              <a:rPr lang="id-ID" smtClean="0"/>
              <a:t>21/04/2017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692696"/>
            <a:ext cx="6660232" cy="3888432"/>
          </a:xfrm>
        </p:spPr>
        <p:txBody>
          <a:bodyPr>
            <a:normAutofit fontScale="90000"/>
          </a:bodyPr>
          <a:lstStyle/>
          <a:p>
            <a:r>
              <a:rPr lang="id-ID" sz="3600" dirty="0" smtClean="0">
                <a:solidFill>
                  <a:schemeClr val="tx1"/>
                </a:solidFill>
              </a:rPr>
              <a:t>Azas – Azas Teknik Kimia</a:t>
            </a:r>
            <a:br>
              <a:rPr lang="id-ID" sz="3600" dirty="0" smtClean="0">
                <a:solidFill>
                  <a:schemeClr val="tx1"/>
                </a:solidFill>
              </a:rPr>
            </a:b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dirty="0" smtClean="0">
                <a:solidFill>
                  <a:srgbClr val="C00000"/>
                </a:solidFill>
              </a:rPr>
              <a:t>“Pertemuan ke 9”</a:t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 smtClean="0">
                <a:solidFill>
                  <a:srgbClr val="C00000"/>
                </a:solidFill>
              </a:rPr>
              <a:t/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 smtClean="0"/>
              <a:t>Prodi D3 Teknik Kimia</a:t>
            </a:r>
            <a:br>
              <a:rPr lang="id-ID" dirty="0" smtClean="0"/>
            </a:br>
            <a:r>
              <a:rPr lang="id-ID" dirty="0" smtClean="0"/>
              <a:t>fakultas teknik industri</a:t>
            </a:r>
            <a:br>
              <a:rPr lang="id-ID" dirty="0" smtClean="0"/>
            </a:br>
            <a:r>
              <a:rPr lang="id-ID" dirty="0" smtClean="0"/>
              <a:t>upn veteran yogyakarta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6056" y="5229200"/>
            <a:ext cx="3888432" cy="1371600"/>
          </a:xfrm>
        </p:spPr>
        <p:txBody>
          <a:bodyPr/>
          <a:lstStyle/>
          <a:p>
            <a:endParaRPr lang="id-ID" dirty="0" smtClean="0"/>
          </a:p>
          <a:p>
            <a:r>
              <a:rPr lang="id-ID" dirty="0" smtClean="0"/>
              <a:t>Retno Ringgani, S.T., M.Eng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283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7467600" cy="1143000"/>
          </a:xfrm>
        </p:spPr>
        <p:txBody>
          <a:bodyPr/>
          <a:lstStyle/>
          <a:p>
            <a:r>
              <a:rPr lang="id-ID" b="1" dirty="0" smtClean="0"/>
              <a:t>Neraca Massa Dengan Recycle dengan REAKSI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064896" cy="54726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id-ID" dirty="0" smtClean="0"/>
          </a:p>
          <a:p>
            <a:pPr marL="0" lvl="0" indent="0">
              <a:buNone/>
            </a:pPr>
            <a:r>
              <a:rPr lang="id-ID" dirty="0" smtClean="0"/>
              <a:t>Perhitungannya sama dengan Menghitung Neraca Massa sistem tanpa recycle.</a:t>
            </a:r>
          </a:p>
          <a:p>
            <a:pPr marL="0" lvl="0" indent="0">
              <a:buNone/>
            </a:pPr>
            <a:endParaRPr lang="id-ID" dirty="0"/>
          </a:p>
          <a:p>
            <a:pPr marL="0" lvl="0" indent="0">
              <a:buNone/>
            </a:pPr>
            <a:r>
              <a:rPr lang="id-ID" dirty="0" smtClean="0"/>
              <a:t>Note : </a:t>
            </a:r>
          </a:p>
          <a:p>
            <a:pPr marL="0" lvl="0" indent="0">
              <a:buNone/>
            </a:pPr>
            <a:r>
              <a:rPr lang="id-ID" dirty="0" smtClean="0"/>
              <a:t>Ada arus yang dimasukkan ke dalam sistem kembali.</a:t>
            </a:r>
          </a:p>
          <a:p>
            <a:pPr marL="0" lvl="0" indent="0">
              <a:buNone/>
            </a:pPr>
            <a:r>
              <a:rPr lang="id-ID" dirty="0" smtClean="0"/>
              <a:t>Dicampur dengan arus umpan masuk sistem, sehingga </a:t>
            </a:r>
          </a:p>
          <a:p>
            <a:pPr marL="0" lvl="0" indent="0">
              <a:buNone/>
            </a:pPr>
            <a:endParaRPr lang="id-ID" dirty="0" smtClean="0"/>
          </a:p>
          <a:p>
            <a:pPr marL="0" lvl="0" indent="0">
              <a:buNone/>
            </a:pPr>
            <a:r>
              <a:rPr lang="id-ID" dirty="0" smtClean="0"/>
              <a:t>Arus Masuk Sistem = </a:t>
            </a:r>
          </a:p>
          <a:p>
            <a:pPr marL="0" lvl="0" indent="0">
              <a:buNone/>
            </a:pPr>
            <a:r>
              <a:rPr lang="id-ID" dirty="0" smtClean="0"/>
              <a:t>Arus recycle + arus umpan segar (Fresh Feed)</a:t>
            </a:r>
          </a:p>
        </p:txBody>
      </p:sp>
      <p:sp>
        <p:nvSpPr>
          <p:cNvPr id="3" name="Rectangle 2"/>
          <p:cNvSpPr/>
          <p:nvPr/>
        </p:nvSpPr>
        <p:spPr>
          <a:xfrm>
            <a:off x="415396" y="4293096"/>
            <a:ext cx="7776864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691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7920880" cy="5688632"/>
          </a:xfrm>
        </p:spPr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b="1" u="sng" dirty="0" smtClean="0"/>
              <a:t>Aliran Recycle</a:t>
            </a:r>
          </a:p>
          <a:p>
            <a:pPr marL="0" indent="0">
              <a:buNone/>
            </a:pPr>
            <a:r>
              <a:rPr lang="id-ID" b="1" dirty="0" smtClean="0"/>
              <a:t>Reaksi : A         B</a:t>
            </a:r>
            <a:endParaRPr lang="id-ID" b="1" dirty="0"/>
          </a:p>
          <a:p>
            <a:pPr marL="0" indent="0">
              <a:buNone/>
            </a:pPr>
            <a:endParaRPr lang="id-ID" b="1" u="sng" dirty="0" smtClean="0"/>
          </a:p>
          <a:p>
            <a:pPr marL="0" indent="0">
              <a:buNone/>
            </a:pPr>
            <a:r>
              <a:rPr lang="id-ID" dirty="0"/>
              <a:t> 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75914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6575345" y="2989339"/>
            <a:ext cx="0" cy="11410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195736" y="2989339"/>
            <a:ext cx="437960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200709" y="2989339"/>
            <a:ext cx="0" cy="114109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66034" y="4486881"/>
            <a:ext cx="1026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accent1"/>
                </a:solidFill>
              </a:rPr>
              <a:t>Mixer</a:t>
            </a:r>
            <a:endParaRPr lang="id-ID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35571" y="442885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00B0F0"/>
                </a:solidFill>
              </a:rPr>
              <a:t>Separator</a:t>
            </a:r>
            <a:endParaRPr lang="id-ID" b="1" dirty="0">
              <a:solidFill>
                <a:srgbClr val="00B0F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082451" y="4140825"/>
            <a:ext cx="288032" cy="28803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6461262" y="4130429"/>
            <a:ext cx="288032" cy="28803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3635896" y="262289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Recycle</a:t>
            </a:r>
            <a:endParaRPr lang="id-ID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358186" y="5058539"/>
                <a:ext cx="2033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Konversi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b="1" i="1" dirty="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id-ID" b="1" i="0" dirty="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</a:rPr>
                          <m:t>𝐱</m:t>
                        </m:r>
                      </m:e>
                      <m:sub>
                        <m:r>
                          <a:rPr lang="id-ID" b="1" i="0" dirty="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</a:rPr>
                          <m:t>𝐀</m:t>
                        </m:r>
                      </m:sub>
                    </m:sSub>
                  </m:oMath>
                </a14:m>
                <a:r>
                  <a:rPr lang="id-ID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)</a:t>
                </a:r>
                <a:endParaRPr lang="id-ID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186" y="5058539"/>
                <a:ext cx="2033612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703" t="-8333" b="-266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2082451" y="1556792"/>
            <a:ext cx="7098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43608" y="4404996"/>
            <a:ext cx="56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1798" y="4319875"/>
            <a:ext cx="56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0655" y="2262688"/>
            <a:ext cx="107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Asisa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4088" y="38650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Asisa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51723" y="4319124"/>
            <a:ext cx="56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99127" y="3936788"/>
            <a:ext cx="835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Asisa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56716" y="4689207"/>
            <a:ext cx="1726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          B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869476" y="4873873"/>
            <a:ext cx="46356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265416" y="4319875"/>
            <a:ext cx="56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7886" y="5744745"/>
            <a:ext cx="7314212" cy="53190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Tujuan Recycle : untuk menaikkan konversi menjadi 100%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31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 animBg="1"/>
      <p:bldP spid="13" grpId="0" animBg="1"/>
      <p:bldP spid="14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Kasus 1_ hal.154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Gas Boron Triklorida (BCl3) dapat dimasukkan ke dalam arus  gas dan digunakan untuk doping silikon.</a:t>
            </a:r>
          </a:p>
          <a:p>
            <a:pPr marL="0" indent="0" algn="just">
              <a:buNone/>
            </a:pPr>
            <a:r>
              <a:rPr lang="id-ID" dirty="0" smtClean="0"/>
              <a:t>Reaksi :  4 BCl3 + 3Si        3SiCl4 + 4B</a:t>
            </a:r>
          </a:p>
          <a:p>
            <a:pPr marL="0" indent="0" algn="just">
              <a:buNone/>
            </a:pPr>
            <a:r>
              <a:rPr lang="id-ID" dirty="0" smtClean="0"/>
              <a:t>Jika semua BCl3 yang tidak bereaksi didaur ulang (recycle), berapa rasio mol dari daur ulang terhadap SiCl4 yang keluar dari separator?</a:t>
            </a:r>
          </a:p>
          <a:p>
            <a:pPr marL="0" indent="0" algn="just">
              <a:buNone/>
            </a:pPr>
            <a:r>
              <a:rPr lang="id-ID" dirty="0" smtClean="0"/>
              <a:t>Konversi pada satu kali jalan melalui reaktor adalah 87% dan BCl3 umpan masuk reaktor sebesar 1 mol/hr.</a:t>
            </a:r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07904" y="3013540"/>
            <a:ext cx="5040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48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7920880" cy="5688632"/>
          </a:xfrm>
        </p:spPr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Reaksi </a:t>
            </a:r>
            <a:r>
              <a:rPr lang="id-ID" dirty="0"/>
              <a:t>:  4 BCl3 + </a:t>
            </a:r>
            <a:r>
              <a:rPr lang="id-ID" dirty="0" smtClean="0"/>
              <a:t>3Si          </a:t>
            </a:r>
            <a:r>
              <a:rPr lang="id-ID" dirty="0"/>
              <a:t>3SiCl4 + 4B</a:t>
            </a:r>
          </a:p>
          <a:p>
            <a:pPr marL="0" indent="0">
              <a:buNone/>
            </a:pPr>
            <a:endParaRPr lang="id-ID" b="1" u="sng" dirty="0" smtClean="0"/>
          </a:p>
          <a:p>
            <a:pPr marL="0" indent="0">
              <a:buNone/>
            </a:pPr>
            <a:r>
              <a:rPr lang="id-ID" dirty="0"/>
              <a:t> 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75914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6575345" y="2989339"/>
            <a:ext cx="0" cy="11410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195736" y="2989339"/>
            <a:ext cx="437960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200709" y="2989339"/>
            <a:ext cx="0" cy="114109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66034" y="4486881"/>
            <a:ext cx="1026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accent1"/>
                </a:solidFill>
              </a:rPr>
              <a:t>Mixer</a:t>
            </a:r>
            <a:endParaRPr lang="id-ID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35571" y="442885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00B0F0"/>
                </a:solidFill>
              </a:rPr>
              <a:t>Separator</a:t>
            </a:r>
            <a:endParaRPr lang="id-ID" b="1" dirty="0">
              <a:solidFill>
                <a:srgbClr val="00B0F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082451" y="4140825"/>
            <a:ext cx="288032" cy="28803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6461262" y="4130429"/>
            <a:ext cx="288032" cy="28803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3635896" y="262289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Recycle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85927" y="4704691"/>
            <a:ext cx="243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Konversi  (x = 87%)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610131" y="1124744"/>
            <a:ext cx="7098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54177" y="3028944"/>
            <a:ext cx="116332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d-ID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BCl3</a:t>
            </a:r>
          </a:p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 mol/hr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58186" y="2280940"/>
            <a:ext cx="1693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100% BCl3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56715" y="4069820"/>
            <a:ext cx="172651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REAKTOR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75761" y="3563899"/>
            <a:ext cx="104900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d-ID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SiCl4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258" y="3329923"/>
            <a:ext cx="194119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d-ID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BCl3</a:t>
            </a:r>
          </a:p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Umpan segar</a:t>
            </a:r>
          </a:p>
        </p:txBody>
      </p:sp>
    </p:spTree>
    <p:extLst>
      <p:ext uri="{BB962C8B-B14F-4D97-AF65-F5344CB8AC3E}">
        <p14:creationId xmlns:p14="http://schemas.microsoft.com/office/powerpoint/2010/main" val="418683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 animBg="1"/>
      <p:bldP spid="13" grpId="0" animBg="1"/>
      <p:bldP spid="14" grpId="0"/>
      <p:bldP spid="12" grpId="0"/>
      <p:bldP spid="16" grpId="0" animBg="1"/>
      <p:bldP spid="18" grpId="0"/>
      <p:bldP spid="20" grpId="0" animBg="1"/>
      <p:bldP spid="25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Kasus 2_ hal.154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Proses dehidrogenasi Propana menjadi Propilena</a:t>
            </a:r>
          </a:p>
          <a:p>
            <a:pPr marL="0" indent="0" algn="just">
              <a:buNone/>
            </a:pPr>
            <a:r>
              <a:rPr lang="id-ID" dirty="0" smtClean="0"/>
              <a:t>Reaksi :  C3H8            C3H6 + H2</a:t>
            </a:r>
          </a:p>
          <a:p>
            <a:pPr marL="0" indent="0" algn="just">
              <a:buNone/>
            </a:pPr>
            <a:r>
              <a:rPr lang="id-ID" dirty="0" smtClean="0"/>
              <a:t>Konversi dari propana menjadi propilena berdasarkan pada masukan propana total ke reaktor adalah 40%, sedangkan laju alir produk </a:t>
            </a:r>
            <a:r>
              <a:rPr lang="id-ID" dirty="0" smtClean="0"/>
              <a:t>C3H6 50 kgmol/hr sedangkan Arus recycle yang terdiri dari 80% C3H8 dan 20% C3H6 dimasukkan ke dalam sistem.</a:t>
            </a: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Tentukan :</a:t>
            </a:r>
          </a:p>
          <a:p>
            <a:pPr marL="0" indent="0" algn="just">
              <a:buNone/>
            </a:pPr>
            <a:r>
              <a:rPr lang="id-ID" dirty="0" smtClean="0"/>
              <a:t>Hitunglah semua laju aliran yang belum diketahui dalam kgmol/hr </a:t>
            </a:r>
            <a:r>
              <a:rPr lang="id-ID" dirty="0" smtClean="0"/>
              <a:t>!</a:t>
            </a:r>
            <a:endParaRPr lang="id-ID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02243" y="2307315"/>
            <a:ext cx="7200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15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322" y="1844824"/>
            <a:ext cx="9199842" cy="3099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Reaksi :  C3H8            C3H6 + H2</a:t>
            </a:r>
            <a:br>
              <a:rPr lang="id-ID" dirty="0"/>
            </a:br>
            <a:endParaRPr lang="id-ID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419872" y="692696"/>
            <a:ext cx="10081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19672" y="4005064"/>
            <a:ext cx="243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Konversi  (x = 40%)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44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2061</TotalTime>
  <Words>277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Azas – Azas Teknik Kimia  “Pertemuan ke 9”  Prodi D3 Teknik Kimia fakultas teknik industri upn veteran yogyakarta </vt:lpstr>
      <vt:lpstr>Neraca Massa Dengan Recycle dengan REAKSI</vt:lpstr>
      <vt:lpstr>PowerPoint Presentation</vt:lpstr>
      <vt:lpstr>Kasus 1_ hal.154</vt:lpstr>
      <vt:lpstr>PowerPoint Presentation</vt:lpstr>
      <vt:lpstr>Kasus 2_ hal.154</vt:lpstr>
      <vt:lpstr>Reaksi :  C3H8            C3H6 + H2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Azas – Azas Teknik Kimia</dc:title>
  <dc:creator>Dell</dc:creator>
  <cp:lastModifiedBy>Dell</cp:lastModifiedBy>
  <cp:revision>380</cp:revision>
  <dcterms:created xsi:type="dcterms:W3CDTF">2017-02-08T07:33:59Z</dcterms:created>
  <dcterms:modified xsi:type="dcterms:W3CDTF">2017-04-21T04:12:58Z</dcterms:modified>
</cp:coreProperties>
</file>