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326" r:id="rId3"/>
    <p:sldId id="327" r:id="rId4"/>
    <p:sldId id="330" r:id="rId5"/>
    <p:sldId id="340" r:id="rId6"/>
    <p:sldId id="343" r:id="rId7"/>
    <p:sldId id="345" r:id="rId8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F8A8F9-B800-470C-BF56-B1F24035EEF7}" type="datetimeFigureOut">
              <a:rPr lang="id-ID" smtClean="0"/>
              <a:t>21/04/2017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9D3BAA-C941-4448-8A31-AD8B2F863DF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42230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E63CE68-E1B0-4045-A340-4FA90D397E87}" type="datetimeFigureOut">
              <a:rPr lang="id-ID" smtClean="0"/>
              <a:t>21/04/2017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id-ID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CE68-E1B0-4045-A340-4FA90D397E87}" type="datetimeFigureOut">
              <a:rPr lang="id-ID" smtClean="0"/>
              <a:t>21/04/2017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CE68-E1B0-4045-A340-4FA90D397E87}" type="datetimeFigureOut">
              <a:rPr lang="id-ID" smtClean="0"/>
              <a:t>21/04/2017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E63CE68-E1B0-4045-A340-4FA90D397E87}" type="datetimeFigureOut">
              <a:rPr lang="id-ID" smtClean="0"/>
              <a:t>21/04/2017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E63CE68-E1B0-4045-A340-4FA90D397E87}" type="datetimeFigureOut">
              <a:rPr lang="id-ID" smtClean="0"/>
              <a:t>21/04/2017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id-ID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CE68-E1B0-4045-A340-4FA90D397E87}" type="datetimeFigureOut">
              <a:rPr lang="id-ID" smtClean="0"/>
              <a:t>21/04/2017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CE68-E1B0-4045-A340-4FA90D397E87}" type="datetimeFigureOut">
              <a:rPr lang="id-ID" smtClean="0"/>
              <a:t>21/04/2017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E63CE68-E1B0-4045-A340-4FA90D397E87}" type="datetimeFigureOut">
              <a:rPr lang="id-ID" smtClean="0"/>
              <a:t>21/04/2017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CE68-E1B0-4045-A340-4FA90D397E87}" type="datetimeFigureOut">
              <a:rPr lang="id-ID" smtClean="0"/>
              <a:t>21/04/2017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E63CE68-E1B0-4045-A340-4FA90D397E87}" type="datetimeFigureOut">
              <a:rPr lang="id-ID" smtClean="0"/>
              <a:t>21/04/2017</a:t>
            </a:fld>
            <a:endParaRPr lang="id-ID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E63CE68-E1B0-4045-A340-4FA90D397E87}" type="datetimeFigureOut">
              <a:rPr lang="id-ID" smtClean="0"/>
              <a:t>21/04/2017</a:t>
            </a:fld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E63CE68-E1B0-4045-A340-4FA90D397E87}" type="datetimeFigureOut">
              <a:rPr lang="id-ID" smtClean="0"/>
              <a:t>21/04/2017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83768" y="692696"/>
            <a:ext cx="6660232" cy="3888432"/>
          </a:xfrm>
        </p:spPr>
        <p:txBody>
          <a:bodyPr>
            <a:normAutofit fontScale="90000"/>
          </a:bodyPr>
          <a:lstStyle/>
          <a:p>
            <a:r>
              <a:rPr lang="id-ID" sz="3600" dirty="0" smtClean="0">
                <a:solidFill>
                  <a:schemeClr val="tx1"/>
                </a:solidFill>
              </a:rPr>
              <a:t>Azas – Azas Teknik Kimia</a:t>
            </a:r>
            <a:br>
              <a:rPr lang="id-ID" sz="3600" dirty="0" smtClean="0">
                <a:solidFill>
                  <a:schemeClr val="tx1"/>
                </a:solidFill>
              </a:rPr>
            </a:br>
            <a:r>
              <a:rPr lang="id-ID" sz="3600" dirty="0" smtClean="0"/>
              <a:t/>
            </a:r>
            <a:br>
              <a:rPr lang="id-ID" sz="3600" dirty="0" smtClean="0"/>
            </a:br>
            <a:r>
              <a:rPr lang="id-ID" dirty="0" smtClean="0">
                <a:solidFill>
                  <a:srgbClr val="C00000"/>
                </a:solidFill>
              </a:rPr>
              <a:t>“Pertemuan ke 9”</a:t>
            </a:r>
            <a:br>
              <a:rPr lang="id-ID" dirty="0" smtClean="0">
                <a:solidFill>
                  <a:srgbClr val="C00000"/>
                </a:solidFill>
              </a:rPr>
            </a:br>
            <a:r>
              <a:rPr lang="id-ID" dirty="0" smtClean="0">
                <a:solidFill>
                  <a:srgbClr val="C00000"/>
                </a:solidFill>
              </a:rPr>
              <a:t/>
            </a:r>
            <a:br>
              <a:rPr lang="id-ID" dirty="0" smtClean="0">
                <a:solidFill>
                  <a:srgbClr val="C00000"/>
                </a:solidFill>
              </a:rPr>
            </a:br>
            <a:r>
              <a:rPr lang="id-ID" dirty="0" smtClean="0"/>
              <a:t>Prodi D3 Teknik Kimia</a:t>
            </a:r>
            <a:br>
              <a:rPr lang="id-ID" dirty="0" smtClean="0"/>
            </a:br>
            <a:r>
              <a:rPr lang="id-ID" dirty="0" smtClean="0"/>
              <a:t>fakultas teknik industri</a:t>
            </a:r>
            <a:br>
              <a:rPr lang="id-ID" dirty="0" smtClean="0"/>
            </a:br>
            <a:r>
              <a:rPr lang="id-ID" dirty="0" smtClean="0"/>
              <a:t>upn veteran yogyakarta</a:t>
            </a:r>
            <a:br>
              <a:rPr lang="id-ID" dirty="0" smtClean="0"/>
            </a:b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76056" y="5229200"/>
            <a:ext cx="3888432" cy="1371600"/>
          </a:xfrm>
        </p:spPr>
        <p:txBody>
          <a:bodyPr/>
          <a:lstStyle/>
          <a:p>
            <a:endParaRPr lang="id-ID" dirty="0" smtClean="0"/>
          </a:p>
          <a:p>
            <a:r>
              <a:rPr lang="id-ID" dirty="0" smtClean="0"/>
              <a:t>Retno Ringgani, S.T., M.Eng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3283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-99392"/>
            <a:ext cx="7467600" cy="1143000"/>
          </a:xfrm>
        </p:spPr>
        <p:txBody>
          <a:bodyPr/>
          <a:lstStyle/>
          <a:p>
            <a:r>
              <a:rPr lang="id-ID" b="1" dirty="0" smtClean="0"/>
              <a:t>Neraca Massa Dengan Recycle dengan REAKSI</a:t>
            </a:r>
            <a:endParaRPr lang="id-ID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67544" y="980728"/>
            <a:ext cx="8064896" cy="547260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id-ID" dirty="0" smtClean="0"/>
          </a:p>
          <a:p>
            <a:pPr marL="0" lvl="0" indent="0">
              <a:buNone/>
            </a:pPr>
            <a:r>
              <a:rPr lang="id-ID" dirty="0" smtClean="0"/>
              <a:t>Perhitungannya sama dengan Menghitung Neraca Massa sistem tanpa recycle.</a:t>
            </a:r>
          </a:p>
          <a:p>
            <a:pPr marL="0" lvl="0" indent="0">
              <a:buNone/>
            </a:pPr>
            <a:endParaRPr lang="id-ID" dirty="0"/>
          </a:p>
          <a:p>
            <a:pPr marL="0" lvl="0" indent="0">
              <a:buNone/>
            </a:pPr>
            <a:r>
              <a:rPr lang="id-ID" dirty="0" smtClean="0"/>
              <a:t>Note : </a:t>
            </a:r>
          </a:p>
          <a:p>
            <a:pPr marL="0" lvl="0" indent="0">
              <a:buNone/>
            </a:pPr>
            <a:r>
              <a:rPr lang="id-ID" dirty="0" smtClean="0"/>
              <a:t>Ada arus yang dimasukkan ke dalam sistem kembali.</a:t>
            </a:r>
          </a:p>
          <a:p>
            <a:pPr marL="0" lvl="0" indent="0">
              <a:buNone/>
            </a:pPr>
            <a:r>
              <a:rPr lang="id-ID" dirty="0" smtClean="0"/>
              <a:t>Dicampur dengan arus umpan masuk sistem, sehingga </a:t>
            </a:r>
          </a:p>
          <a:p>
            <a:pPr marL="0" lvl="0" indent="0">
              <a:buNone/>
            </a:pPr>
            <a:endParaRPr lang="id-ID" dirty="0" smtClean="0"/>
          </a:p>
          <a:p>
            <a:pPr marL="0" lvl="0" indent="0">
              <a:buNone/>
            </a:pPr>
            <a:r>
              <a:rPr lang="id-ID" dirty="0" smtClean="0"/>
              <a:t>Arus Masuk Sistem = </a:t>
            </a:r>
          </a:p>
          <a:p>
            <a:pPr marL="0" lvl="0" indent="0">
              <a:buNone/>
            </a:pPr>
            <a:r>
              <a:rPr lang="id-ID" dirty="0" smtClean="0"/>
              <a:t>Arus recycle + arus umpan segar (Fresh Feed)</a:t>
            </a:r>
          </a:p>
        </p:txBody>
      </p:sp>
      <p:sp>
        <p:nvSpPr>
          <p:cNvPr id="3" name="Rectangle 2"/>
          <p:cNvSpPr/>
          <p:nvPr/>
        </p:nvSpPr>
        <p:spPr>
          <a:xfrm>
            <a:off x="415396" y="4293096"/>
            <a:ext cx="7776864" cy="13681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46918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404664"/>
            <a:ext cx="7920880" cy="5688632"/>
          </a:xfrm>
        </p:spPr>
        <p:txBody>
          <a:bodyPr/>
          <a:lstStyle/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b="1" u="sng" dirty="0" smtClean="0"/>
              <a:t>Aliran Recycle</a:t>
            </a:r>
          </a:p>
          <a:p>
            <a:pPr marL="0" indent="0">
              <a:buNone/>
            </a:pPr>
            <a:r>
              <a:rPr lang="id-ID" b="1" dirty="0" smtClean="0"/>
              <a:t>Reaksi : A         B</a:t>
            </a:r>
            <a:endParaRPr lang="id-ID" b="1" dirty="0"/>
          </a:p>
          <a:p>
            <a:pPr marL="0" indent="0">
              <a:buNone/>
            </a:pPr>
            <a:endParaRPr lang="id-ID" b="1" u="sng" dirty="0" smtClean="0"/>
          </a:p>
          <a:p>
            <a:pPr marL="0" indent="0">
              <a:buNone/>
            </a:pPr>
            <a:r>
              <a:rPr lang="id-ID" dirty="0"/>
              <a:t> </a:t>
            </a: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284984"/>
            <a:ext cx="7591425" cy="156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6575345" y="2989339"/>
            <a:ext cx="0" cy="114109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2195736" y="2989339"/>
            <a:ext cx="437960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2200709" y="2989339"/>
            <a:ext cx="0" cy="1141090"/>
          </a:xfrm>
          <a:prstGeom prst="line">
            <a:avLst/>
          </a:prstGeom>
          <a:ln w="38100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766034" y="4486881"/>
            <a:ext cx="10262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chemeClr val="accent1"/>
                </a:solidFill>
              </a:rPr>
              <a:t>Mixer</a:t>
            </a:r>
            <a:endParaRPr lang="id-ID" b="1" dirty="0">
              <a:solidFill>
                <a:schemeClr val="accent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35571" y="4428857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rgbClr val="00B0F0"/>
                </a:solidFill>
              </a:rPr>
              <a:t>Separator</a:t>
            </a:r>
            <a:endParaRPr lang="id-ID" b="1" dirty="0">
              <a:solidFill>
                <a:srgbClr val="00B0F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2082451" y="4140825"/>
            <a:ext cx="288032" cy="288032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3" name="Oval 12"/>
          <p:cNvSpPr/>
          <p:nvPr/>
        </p:nvSpPr>
        <p:spPr>
          <a:xfrm>
            <a:off x="6461262" y="4130429"/>
            <a:ext cx="288032" cy="28803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4" name="TextBox 13"/>
          <p:cNvSpPr txBox="1"/>
          <p:nvPr/>
        </p:nvSpPr>
        <p:spPr>
          <a:xfrm>
            <a:off x="3635896" y="2622894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rgbClr val="FF0000"/>
                </a:solidFill>
              </a:rPr>
              <a:t>Recycle</a:t>
            </a:r>
            <a:endParaRPr lang="id-ID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358186" y="5058539"/>
                <a:ext cx="203361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d-ID" b="1" dirty="0" smtClean="0">
                    <a:solidFill>
                      <a:schemeClr val="tx1">
                        <a:lumMod val="85000"/>
                        <a:lumOff val="15000"/>
                      </a:schemeClr>
                    </a:solidFill>
                  </a:rPr>
                  <a:t>Konversi 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b="1" i="1" dirty="0" smtClean="0">
                            <a:solidFill>
                              <a:schemeClr val="tx1">
                                <a:lumMod val="85000"/>
                                <a:lumOff val="1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id-ID" b="1" i="0" dirty="0" smtClean="0">
                            <a:solidFill>
                              <a:schemeClr val="tx1">
                                <a:lumMod val="85000"/>
                                <a:lumOff val="15000"/>
                              </a:schemeClr>
                            </a:solidFill>
                            <a:latin typeface="Cambria Math"/>
                          </a:rPr>
                          <m:t>𝐱</m:t>
                        </m:r>
                      </m:e>
                      <m:sub>
                        <m:r>
                          <a:rPr lang="id-ID" b="1" i="0" dirty="0" smtClean="0">
                            <a:solidFill>
                              <a:schemeClr val="tx1">
                                <a:lumMod val="85000"/>
                                <a:lumOff val="15000"/>
                              </a:schemeClr>
                            </a:solidFill>
                            <a:latin typeface="Cambria Math"/>
                          </a:rPr>
                          <m:t>𝐀</m:t>
                        </m:r>
                      </m:sub>
                    </m:sSub>
                  </m:oMath>
                </a14:m>
                <a:r>
                  <a:rPr lang="id-ID" b="1" dirty="0" smtClean="0">
                    <a:solidFill>
                      <a:schemeClr val="tx1">
                        <a:lumMod val="85000"/>
                        <a:lumOff val="15000"/>
                      </a:schemeClr>
                    </a:solidFill>
                  </a:rPr>
                  <a:t>)</a:t>
                </a:r>
                <a:endParaRPr lang="id-ID" b="1" dirty="0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8186" y="5058539"/>
                <a:ext cx="2033612" cy="369332"/>
              </a:xfrm>
              <a:prstGeom prst="rect">
                <a:avLst/>
              </a:prstGeom>
              <a:blipFill rotWithShape="1">
                <a:blip r:embed="rId3"/>
                <a:stretch>
                  <a:fillRect l="-2703" t="-8333" b="-26667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/>
          <p:cNvCxnSpPr/>
          <p:nvPr/>
        </p:nvCxnSpPr>
        <p:spPr>
          <a:xfrm>
            <a:off x="2082451" y="1556792"/>
            <a:ext cx="70984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043608" y="4404996"/>
            <a:ext cx="564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</a:t>
            </a:r>
            <a:endParaRPr lang="id-ID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91798" y="4319875"/>
            <a:ext cx="564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</a:t>
            </a:r>
            <a:endParaRPr lang="id-ID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670655" y="2262688"/>
            <a:ext cx="1077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Asisa</a:t>
            </a:r>
            <a:endParaRPr lang="id-ID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364088" y="3865052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Asisa</a:t>
            </a:r>
            <a:endParaRPr lang="id-ID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551723" y="4319124"/>
            <a:ext cx="564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</a:t>
            </a:r>
            <a:endParaRPr lang="id-ID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399127" y="3936788"/>
            <a:ext cx="835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Asisa</a:t>
            </a:r>
            <a:endParaRPr lang="id-ID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456716" y="4689207"/>
            <a:ext cx="17265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           B</a:t>
            </a:r>
            <a:endParaRPr lang="id-ID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3869476" y="4873873"/>
            <a:ext cx="463563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265416" y="4319875"/>
            <a:ext cx="564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</a:t>
            </a:r>
            <a:endParaRPr lang="id-ID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17886" y="5744745"/>
            <a:ext cx="7314212" cy="53190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chemeClr val="tx1"/>
                </a:solidFill>
              </a:rPr>
              <a:t>Tujuan Recycle : untuk menaikkan konversi menjadi 100%</a:t>
            </a:r>
            <a:endParaRPr lang="id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6310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0" grpId="0" animBg="1"/>
      <p:bldP spid="13" grpId="0" animBg="1"/>
      <p:bldP spid="14" grpId="0"/>
      <p:bldP spid="12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5" grpId="0"/>
      <p:bldP spid="2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Kasus 1_ hal.154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d-ID" dirty="0" smtClean="0"/>
              <a:t>Gas Boron Triklorida (BCl3) dapat dimasukkan ke dalam arus  gas dan digunakan untuk doping silikon.</a:t>
            </a:r>
          </a:p>
          <a:p>
            <a:pPr marL="0" indent="0" algn="just">
              <a:buNone/>
            </a:pPr>
            <a:r>
              <a:rPr lang="id-ID" dirty="0" smtClean="0"/>
              <a:t>Reaksi :  4 BCl3 + 3Si        3SiCl4 + 4B</a:t>
            </a:r>
          </a:p>
          <a:p>
            <a:pPr marL="0" indent="0" algn="just">
              <a:buNone/>
            </a:pPr>
            <a:r>
              <a:rPr lang="id-ID" dirty="0" smtClean="0"/>
              <a:t>Jika semua BCl3 yang tidak bereaksi didaur ulang (recycle), berapa rasio mol dari daur ulang terhadap SiCl4 yang keluar dari separator?</a:t>
            </a:r>
          </a:p>
          <a:p>
            <a:pPr marL="0" indent="0" algn="just">
              <a:buNone/>
            </a:pPr>
            <a:r>
              <a:rPr lang="id-ID" dirty="0" smtClean="0"/>
              <a:t>Konversi pada satu kali jalan melalui reaktor adalah 87% dan BCl3 umpan masuk reaktor sebesar 1 mol/hr.</a:t>
            </a:r>
            <a:endParaRPr lang="id-ID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707904" y="3013540"/>
            <a:ext cx="504056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0482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404664"/>
            <a:ext cx="7920880" cy="5688632"/>
          </a:xfrm>
        </p:spPr>
        <p:txBody>
          <a:bodyPr/>
          <a:lstStyle/>
          <a:p>
            <a:pPr marL="0" indent="0">
              <a:buNone/>
            </a:pPr>
            <a:endParaRPr lang="id-ID" dirty="0" smtClean="0"/>
          </a:p>
          <a:p>
            <a:pPr marL="0" indent="0" algn="just">
              <a:buNone/>
            </a:pPr>
            <a:r>
              <a:rPr lang="id-ID" dirty="0" smtClean="0"/>
              <a:t>Reaksi </a:t>
            </a:r>
            <a:r>
              <a:rPr lang="id-ID" dirty="0"/>
              <a:t>:  4 BCl3 + </a:t>
            </a:r>
            <a:r>
              <a:rPr lang="id-ID" dirty="0" smtClean="0"/>
              <a:t>3Si          </a:t>
            </a:r>
            <a:r>
              <a:rPr lang="id-ID" dirty="0"/>
              <a:t>3SiCl4 + 4B</a:t>
            </a:r>
          </a:p>
          <a:p>
            <a:pPr marL="0" indent="0">
              <a:buNone/>
            </a:pPr>
            <a:endParaRPr lang="id-ID" b="1" u="sng" dirty="0" smtClean="0"/>
          </a:p>
          <a:p>
            <a:pPr marL="0" indent="0">
              <a:buNone/>
            </a:pPr>
            <a:r>
              <a:rPr lang="id-ID" dirty="0"/>
              <a:t> </a:t>
            </a: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284984"/>
            <a:ext cx="7591425" cy="156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6575345" y="2989339"/>
            <a:ext cx="0" cy="114109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2195736" y="2989339"/>
            <a:ext cx="437960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2200709" y="2989339"/>
            <a:ext cx="0" cy="1141090"/>
          </a:xfrm>
          <a:prstGeom prst="line">
            <a:avLst/>
          </a:prstGeom>
          <a:ln w="38100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766034" y="4486881"/>
            <a:ext cx="10262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chemeClr val="accent1"/>
                </a:solidFill>
              </a:rPr>
              <a:t>Mixer</a:t>
            </a:r>
            <a:endParaRPr lang="id-ID" b="1" dirty="0">
              <a:solidFill>
                <a:schemeClr val="accent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35571" y="4428857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rgbClr val="00B0F0"/>
                </a:solidFill>
              </a:rPr>
              <a:t>Separator</a:t>
            </a:r>
            <a:endParaRPr lang="id-ID" b="1" dirty="0">
              <a:solidFill>
                <a:srgbClr val="00B0F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2082451" y="4140825"/>
            <a:ext cx="288032" cy="288032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3" name="Oval 12"/>
          <p:cNvSpPr/>
          <p:nvPr/>
        </p:nvSpPr>
        <p:spPr>
          <a:xfrm>
            <a:off x="6461262" y="4130429"/>
            <a:ext cx="288032" cy="28803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4" name="TextBox 13"/>
          <p:cNvSpPr txBox="1"/>
          <p:nvPr/>
        </p:nvSpPr>
        <p:spPr>
          <a:xfrm>
            <a:off x="3635896" y="2622894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rgbClr val="FF0000"/>
                </a:solidFill>
              </a:rPr>
              <a:t>Recycle</a:t>
            </a:r>
            <a:endParaRPr lang="id-ID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85927" y="4704691"/>
            <a:ext cx="2437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Konversi  (x = 87%)</a:t>
            </a:r>
            <a:endParaRPr lang="id-ID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3610131" y="1124744"/>
            <a:ext cx="70984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254177" y="3028944"/>
            <a:ext cx="1163327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id-ID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id-ID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BCl3</a:t>
            </a:r>
          </a:p>
          <a:p>
            <a:r>
              <a:rPr lang="id-ID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 mol/hr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358186" y="2280940"/>
            <a:ext cx="16934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100% BCl3</a:t>
            </a:r>
            <a:endParaRPr lang="id-ID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456715" y="4069820"/>
            <a:ext cx="172651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REAKTOR</a:t>
            </a:r>
            <a:endParaRPr lang="id-ID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775761" y="3563899"/>
            <a:ext cx="1049005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id-ID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id-ID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SiCl4</a:t>
            </a:r>
            <a:endParaRPr lang="id-ID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9258" y="3329923"/>
            <a:ext cx="1941195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id-ID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id-ID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BCl3</a:t>
            </a:r>
          </a:p>
          <a:p>
            <a:r>
              <a:rPr lang="id-ID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Umpan segar</a:t>
            </a:r>
          </a:p>
        </p:txBody>
      </p:sp>
    </p:spTree>
    <p:extLst>
      <p:ext uri="{BB962C8B-B14F-4D97-AF65-F5344CB8AC3E}">
        <p14:creationId xmlns:p14="http://schemas.microsoft.com/office/powerpoint/2010/main" val="4186834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0" grpId="0" animBg="1"/>
      <p:bldP spid="13" grpId="0" animBg="1"/>
      <p:bldP spid="14" grpId="0"/>
      <p:bldP spid="12" grpId="0"/>
      <p:bldP spid="16" grpId="0" animBg="1"/>
      <p:bldP spid="18" grpId="0"/>
      <p:bldP spid="20" grpId="0" animBg="1"/>
      <p:bldP spid="25" grpId="0" animBg="1"/>
      <p:bldP spid="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Kasus 2_ hal.154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d-ID" dirty="0" smtClean="0"/>
              <a:t>Proses dehidrogenasi Propana menjadi Propilena</a:t>
            </a:r>
          </a:p>
          <a:p>
            <a:pPr marL="0" indent="0" algn="just">
              <a:buNone/>
            </a:pPr>
            <a:r>
              <a:rPr lang="id-ID" dirty="0" smtClean="0"/>
              <a:t>Reaksi :  C3H8            C3H6 + H2</a:t>
            </a:r>
          </a:p>
          <a:p>
            <a:pPr marL="0" indent="0" algn="just">
              <a:buNone/>
            </a:pPr>
            <a:r>
              <a:rPr lang="id-ID" dirty="0" smtClean="0"/>
              <a:t>Konversi dari propana menjadi propilena berdasarkan pada masukan propana total ke reaktor adalah 40%, sedangkan laju alir produk </a:t>
            </a:r>
            <a:r>
              <a:rPr lang="id-ID" dirty="0" smtClean="0"/>
              <a:t>C3H6 50 kgmol/hr sedangkan Arus recycle yang terdiri dari 80% C3H8 dan 20% C3H6 dimasukkan ke dalam sistem.</a:t>
            </a:r>
            <a:endParaRPr lang="id-ID" dirty="0" smtClean="0"/>
          </a:p>
          <a:p>
            <a:pPr marL="0" indent="0" algn="just">
              <a:buNone/>
            </a:pPr>
            <a:r>
              <a:rPr lang="id-ID" dirty="0" smtClean="0"/>
              <a:t>Tentukan :</a:t>
            </a:r>
          </a:p>
          <a:p>
            <a:pPr marL="0" indent="0" algn="just">
              <a:buNone/>
            </a:pPr>
            <a:r>
              <a:rPr lang="id-ID" dirty="0" smtClean="0"/>
              <a:t>Hitunglah semua laju aliran yang belum diketahui dalam kgmol/hr </a:t>
            </a:r>
            <a:r>
              <a:rPr lang="id-ID" dirty="0" smtClean="0"/>
              <a:t>!</a:t>
            </a:r>
            <a:endParaRPr lang="id-ID" dirty="0" smtClean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802243" y="2307315"/>
            <a:ext cx="72008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9159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3322" y="1844824"/>
            <a:ext cx="9199842" cy="3099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Reaksi :  C3H8            C3H6 + H2</a:t>
            </a:r>
            <a:br>
              <a:rPr lang="id-ID" dirty="0"/>
            </a:br>
            <a:endParaRPr lang="id-ID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3419872" y="692696"/>
            <a:ext cx="1008112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619672" y="4005064"/>
            <a:ext cx="2437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Konversi  (x = 40%)</a:t>
            </a:r>
            <a:endParaRPr lang="id-ID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8446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2061</TotalTime>
  <Words>277</Words>
  <Application>Microsoft Office PowerPoint</Application>
  <PresentationFormat>On-screen Show (4:3)</PresentationFormat>
  <Paragraphs>68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Oriel</vt:lpstr>
      <vt:lpstr>Azas – Azas Teknik Kimia  “Pertemuan ke 9”  Prodi D3 Teknik Kimia fakultas teknik industri upn veteran yogyakarta </vt:lpstr>
      <vt:lpstr>Neraca Massa Dengan Recycle dengan REAKSI</vt:lpstr>
      <vt:lpstr>PowerPoint Presentation</vt:lpstr>
      <vt:lpstr>Kasus 1_ hal.154</vt:lpstr>
      <vt:lpstr>PowerPoint Presentation</vt:lpstr>
      <vt:lpstr>Kasus 2_ hal.154</vt:lpstr>
      <vt:lpstr>Reaksi :  C3H8            C3H6 + H2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Azas – Azas Teknik Kimia</dc:title>
  <dc:creator>Dell</dc:creator>
  <cp:lastModifiedBy>Dell</cp:lastModifiedBy>
  <cp:revision>380</cp:revision>
  <dcterms:created xsi:type="dcterms:W3CDTF">2017-02-08T07:33:59Z</dcterms:created>
  <dcterms:modified xsi:type="dcterms:W3CDTF">2017-04-21T04:12:58Z</dcterms:modified>
</cp:coreProperties>
</file>