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2229477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B1509F7-00E5-4F07-B01C-4E3C41C1D93E}" type="datetimeFigureOut">
              <a:rPr lang="en-US" smtClean="0"/>
              <a:t>11/29/2017</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391435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3300452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2205821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2228432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B1509F7-00E5-4F07-B01C-4E3C41C1D93E}" type="datetimeFigureOut">
              <a:rPr lang="en-US" smtClean="0"/>
              <a:t>11/29/2017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1109884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B1509F7-00E5-4F07-B01C-4E3C41C1D93E}" type="datetimeFigureOut">
              <a:rPr lang="en-US" smtClean="0"/>
              <a:t>11/29/2017</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3412961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18495059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254012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304268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1509F7-00E5-4F07-B01C-4E3C41C1D93E}"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3292501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1509F7-00E5-4F07-B01C-4E3C41C1D93E}" type="datetimeFigureOut">
              <a:rPr lang="en-US" smtClean="0"/>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75712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1509F7-00E5-4F07-B01C-4E3C41C1D93E}" type="datetimeFigureOut">
              <a:rPr lang="en-US" smtClean="0"/>
              <a:t>11/29/2017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767899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1509F7-00E5-4F07-B01C-4E3C41C1D93E}" type="datetimeFigureOut">
              <a:rPr lang="en-US" smtClean="0"/>
              <a:t>11/29/2017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2767985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509F7-00E5-4F07-B01C-4E3C41C1D93E}" type="datetimeFigureOut">
              <a:rPr lang="en-US" smtClean="0"/>
              <a:t>11/29/2017</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88727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B1509F7-00E5-4F07-B01C-4E3C41C1D93E}" type="datetimeFigureOut">
              <a:rPr lang="en-US" smtClean="0"/>
              <a:t>11/29/2017</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2843493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B1509F7-00E5-4F07-B01C-4E3C41C1D93E}" type="datetimeFigureOut">
              <a:rPr lang="en-US" smtClean="0"/>
              <a:t>11/29/2017</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DAC35DC-A0EA-4DA0-B5D5-F5C07FEFBE04}" type="slidenum">
              <a:rPr lang="en-US" smtClean="0"/>
              <a:t>‹#›</a:t>
            </a:fld>
            <a:endParaRPr lang="en-US"/>
          </a:p>
        </p:txBody>
      </p:sp>
    </p:spTree>
    <p:extLst>
      <p:ext uri="{BB962C8B-B14F-4D97-AF65-F5344CB8AC3E}">
        <p14:creationId xmlns:p14="http://schemas.microsoft.com/office/powerpoint/2010/main" val="88022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B1509F7-00E5-4F07-B01C-4E3C41C1D93E}" type="datetimeFigureOut">
              <a:rPr lang="en-US" smtClean="0"/>
              <a:t>11/29/2017</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DAC35DC-A0EA-4DA0-B5D5-F5C07FEFBE04}" type="slidenum">
              <a:rPr lang="en-US" smtClean="0"/>
              <a:t>‹#›</a:t>
            </a:fld>
            <a:endParaRPr lang="en-US"/>
          </a:p>
        </p:txBody>
      </p:sp>
    </p:spTree>
    <p:extLst>
      <p:ext uri="{BB962C8B-B14F-4D97-AF65-F5344CB8AC3E}">
        <p14:creationId xmlns:p14="http://schemas.microsoft.com/office/powerpoint/2010/main" val="9490770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D2089-C1D7-49F9-84CB-110083A433B6}"/>
              </a:ext>
            </a:extLst>
          </p:cNvPr>
          <p:cNvSpPr>
            <a:spLocks noGrp="1"/>
          </p:cNvSpPr>
          <p:nvPr>
            <p:ph type="ctrTitle"/>
          </p:nvPr>
        </p:nvSpPr>
        <p:spPr>
          <a:xfrm>
            <a:off x="1154954" y="1729618"/>
            <a:ext cx="8825658" cy="2677648"/>
          </a:xfrm>
        </p:spPr>
        <p:txBody>
          <a:bodyPr/>
          <a:lstStyle/>
          <a:p>
            <a:r>
              <a:rPr lang="en-US" dirty="0"/>
              <a:t>PAJAK PENGHASILAN PASAL 25	</a:t>
            </a:r>
          </a:p>
        </p:txBody>
      </p:sp>
      <p:sp>
        <p:nvSpPr>
          <p:cNvPr id="3" name="Subtitle 2">
            <a:extLst>
              <a:ext uri="{FF2B5EF4-FFF2-40B4-BE49-F238E27FC236}">
                <a16:creationId xmlns:a16="http://schemas.microsoft.com/office/drawing/2014/main" id="{E931D2EF-B213-4A5B-8C09-1A6BA460F05E}"/>
              </a:ext>
            </a:extLst>
          </p:cNvPr>
          <p:cNvSpPr>
            <a:spLocks noGrp="1"/>
          </p:cNvSpPr>
          <p:nvPr>
            <p:ph type="subTitle" idx="1"/>
          </p:nvPr>
        </p:nvSpPr>
        <p:spPr>
          <a:xfrm>
            <a:off x="1154954" y="4777380"/>
            <a:ext cx="9882091" cy="1253306"/>
          </a:xfrm>
        </p:spPr>
        <p:txBody>
          <a:bodyPr>
            <a:normAutofit/>
          </a:bodyPr>
          <a:lstStyle/>
          <a:p>
            <a:pPr marL="285750" indent="-285750">
              <a:buFontTx/>
              <a:buChar char="-"/>
            </a:pPr>
            <a:r>
              <a:rPr lang="en-US" dirty="0" err="1">
                <a:solidFill>
                  <a:schemeClr val="bg1"/>
                </a:solidFill>
              </a:rPr>
              <a:t>Alif</a:t>
            </a:r>
            <a:r>
              <a:rPr lang="en-US" dirty="0">
                <a:solidFill>
                  <a:schemeClr val="bg1"/>
                </a:solidFill>
              </a:rPr>
              <a:t> </a:t>
            </a:r>
            <a:r>
              <a:rPr lang="en-US" dirty="0" err="1">
                <a:solidFill>
                  <a:schemeClr val="bg1"/>
                </a:solidFill>
              </a:rPr>
              <a:t>bagus</a:t>
            </a:r>
            <a:r>
              <a:rPr lang="en-US" dirty="0">
                <a:solidFill>
                  <a:schemeClr val="bg1"/>
                </a:solidFill>
              </a:rPr>
              <a:t> </a:t>
            </a:r>
            <a:r>
              <a:rPr lang="en-US" dirty="0" err="1">
                <a:solidFill>
                  <a:schemeClr val="bg1"/>
                </a:solidFill>
              </a:rPr>
              <a:t>susanto</a:t>
            </a:r>
            <a:r>
              <a:rPr lang="en-US" dirty="0">
                <a:solidFill>
                  <a:schemeClr val="bg1"/>
                </a:solidFill>
              </a:rPr>
              <a:t> (142150167)</a:t>
            </a:r>
          </a:p>
          <a:p>
            <a:pPr marL="285750" indent="-285750">
              <a:buFontTx/>
              <a:buChar char="-"/>
            </a:pPr>
            <a:r>
              <a:rPr lang="en-US" dirty="0">
                <a:solidFill>
                  <a:schemeClr val="bg1"/>
                </a:solidFill>
              </a:rPr>
              <a:t>Romy </a:t>
            </a:r>
            <a:r>
              <a:rPr lang="en-US" dirty="0" err="1">
                <a:solidFill>
                  <a:schemeClr val="bg1"/>
                </a:solidFill>
              </a:rPr>
              <a:t>chandrawijaya</a:t>
            </a:r>
            <a:r>
              <a:rPr lang="en-US" dirty="0">
                <a:solidFill>
                  <a:schemeClr val="bg1"/>
                </a:solidFill>
              </a:rPr>
              <a:t> (142150174)</a:t>
            </a:r>
          </a:p>
          <a:p>
            <a:pPr marL="285750" indent="-285750">
              <a:buFontTx/>
              <a:buChar char="-"/>
            </a:pPr>
            <a:r>
              <a:rPr lang="en-US" dirty="0">
                <a:solidFill>
                  <a:schemeClr val="bg1"/>
                </a:solidFill>
              </a:rPr>
              <a:t>Muhammad august maulana (142150175)</a:t>
            </a:r>
          </a:p>
        </p:txBody>
      </p:sp>
    </p:spTree>
    <p:extLst>
      <p:ext uri="{BB962C8B-B14F-4D97-AF65-F5344CB8AC3E}">
        <p14:creationId xmlns:p14="http://schemas.microsoft.com/office/powerpoint/2010/main" val="1134656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FBAFC-7E54-40ED-A3E5-067053FA53B7}"/>
              </a:ext>
            </a:extLst>
          </p:cNvPr>
          <p:cNvSpPr>
            <a:spLocks noGrp="1"/>
          </p:cNvSpPr>
          <p:nvPr>
            <p:ph type="title"/>
          </p:nvPr>
        </p:nvSpPr>
        <p:spPr/>
        <p:txBody>
          <a:bodyPr/>
          <a:lstStyle/>
          <a:p>
            <a:r>
              <a:rPr lang="id-ID" b="1" dirty="0"/>
              <a:t>PERHITUNGAN PPh PASAL 25 DALAM HAL-HAL TERTENTU</a:t>
            </a:r>
            <a:endParaRPr lang="en-US" dirty="0"/>
          </a:p>
        </p:txBody>
      </p:sp>
      <p:sp>
        <p:nvSpPr>
          <p:cNvPr id="3" name="Content Placeholder 2">
            <a:extLst>
              <a:ext uri="{FF2B5EF4-FFF2-40B4-BE49-F238E27FC236}">
                <a16:creationId xmlns:a16="http://schemas.microsoft.com/office/drawing/2014/main" id="{4B7E9992-EBE6-4500-A75C-70D4EAA42293}"/>
              </a:ext>
            </a:extLst>
          </p:cNvPr>
          <p:cNvSpPr>
            <a:spLocks noGrp="1"/>
          </p:cNvSpPr>
          <p:nvPr>
            <p:ph idx="1"/>
          </p:nvPr>
        </p:nvSpPr>
        <p:spPr/>
        <p:txBody>
          <a:bodyPr>
            <a:normAutofit/>
          </a:bodyPr>
          <a:lstStyle/>
          <a:p>
            <a:r>
              <a:rPr lang="id-ID" sz="2000" b="1" dirty="0"/>
              <a:t>6.</a:t>
            </a:r>
            <a:r>
              <a:rPr lang="id-ID" sz="2000" dirty="0"/>
              <a:t>      </a:t>
            </a:r>
            <a:r>
              <a:rPr lang="id-ID" sz="2000" b="1" dirty="0"/>
              <a:t>Terjadi perubahan keadaan usaha atau kegiatan Wajib Pajak</a:t>
            </a:r>
            <a:endParaRPr lang="en-US" sz="2000" dirty="0"/>
          </a:p>
          <a:p>
            <a:pPr marL="0" indent="0">
              <a:buNone/>
            </a:pPr>
            <a:r>
              <a:rPr lang="id-ID" sz="2000" dirty="0"/>
              <a:t>Perubahan keadaan badan usaha ataukegiatan WP dapat terjadi karena penurunan atau peningkatan usaha. Apabila sudah 3 bulan atau lebih berjalannya satu Tahun Pajak (Keputusan Direktur Jenderal Pajak Nomor Kep. 537/Pj./2000 tanggal 29 Desember 2000) WP dapat menunjukkan bahwa PPh yang terutang untuk Tahun Pajak tersebut kurang dari 75 % dari PPh yang terutang yang menjadi dasar perhitungan besarnya PPh Pasal 25, WP dapat mengajukan permohonan pengurangan besarnya PPh Pasal 25</a:t>
            </a:r>
            <a:endParaRPr lang="en-US" sz="2000" dirty="0"/>
          </a:p>
        </p:txBody>
      </p:sp>
    </p:spTree>
    <p:extLst>
      <p:ext uri="{BB962C8B-B14F-4D97-AF65-F5344CB8AC3E}">
        <p14:creationId xmlns:p14="http://schemas.microsoft.com/office/powerpoint/2010/main" val="1779715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46F1-72D3-4D0B-80A4-1B8773ACEA58}"/>
              </a:ext>
            </a:extLst>
          </p:cNvPr>
          <p:cNvSpPr>
            <a:spLocks noGrp="1"/>
          </p:cNvSpPr>
          <p:nvPr>
            <p:ph type="title"/>
          </p:nvPr>
        </p:nvSpPr>
        <p:spPr>
          <a:xfrm>
            <a:off x="1638559" y="1017211"/>
            <a:ext cx="9524481" cy="1072847"/>
          </a:xfrm>
        </p:spPr>
        <p:txBody>
          <a:bodyPr/>
          <a:lstStyle/>
          <a:p>
            <a:r>
              <a:rPr lang="id-ID" b="1" dirty="0"/>
              <a:t>ANGSURAN PPh PASAL 25 BAGI WAJIB PAJAK BARU, BANK, BUMN, BUMD DAN WAJIB PAJAK TERTENTU LAINYA.</a:t>
            </a:r>
            <a:br>
              <a:rPr lang="en-US" dirty="0"/>
            </a:br>
            <a:endParaRPr lang="en-US" dirty="0"/>
          </a:p>
        </p:txBody>
      </p:sp>
      <p:sp>
        <p:nvSpPr>
          <p:cNvPr id="3" name="Content Placeholder 2">
            <a:extLst>
              <a:ext uri="{FF2B5EF4-FFF2-40B4-BE49-F238E27FC236}">
                <a16:creationId xmlns:a16="http://schemas.microsoft.com/office/drawing/2014/main" id="{7EB8552D-93CD-420A-A83B-E72886B8402F}"/>
              </a:ext>
            </a:extLst>
          </p:cNvPr>
          <p:cNvSpPr>
            <a:spLocks noGrp="1"/>
          </p:cNvSpPr>
          <p:nvPr>
            <p:ph idx="1"/>
          </p:nvPr>
        </p:nvSpPr>
        <p:spPr/>
        <p:txBody>
          <a:bodyPr>
            <a:normAutofit/>
          </a:bodyPr>
          <a:lstStyle/>
          <a:p>
            <a:pPr marL="0" indent="0">
              <a:buNone/>
            </a:pPr>
            <a:r>
              <a:rPr lang="id-ID" sz="2400" dirty="0"/>
              <a:t>Sesuai pasal 25 ayat 7 UU PPh, perhitungan PPh pasal 25 bagi Wajib Pajak Baru, BUMN, BUMD dan Wajib Pajak tertentu lainnya ditetapkan oleh Menteri Keuangan.</a:t>
            </a:r>
            <a:endParaRPr lang="en-US" sz="2400" dirty="0"/>
          </a:p>
          <a:p>
            <a:r>
              <a:rPr lang="id-ID" sz="2400" dirty="0"/>
              <a:t>a.       Angsuran PPh Pasal 25 bagi Wajib Pajak Baru</a:t>
            </a:r>
            <a:endParaRPr lang="en-US" sz="2400" dirty="0"/>
          </a:p>
          <a:p>
            <a:pPr marL="0" indent="0">
              <a:buNone/>
            </a:pPr>
            <a:r>
              <a:rPr lang="id-ID" sz="2400" dirty="0"/>
              <a:t> Dalam hal WP Baru menyelenggarakan pembukuan dan dari pembukuannya dapat dihitung besarnya penghasilan netto tiap bulan, penghasilan netto fiskal dihitung berdasarkan pembukuannya.</a:t>
            </a:r>
            <a:endParaRPr lang="en-US" sz="2400" dirty="0"/>
          </a:p>
          <a:p>
            <a:endParaRPr lang="en-US" dirty="0"/>
          </a:p>
        </p:txBody>
      </p:sp>
    </p:spTree>
    <p:extLst>
      <p:ext uri="{BB962C8B-B14F-4D97-AF65-F5344CB8AC3E}">
        <p14:creationId xmlns:p14="http://schemas.microsoft.com/office/powerpoint/2010/main" val="3703964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11354-A221-44A9-B174-C341ED3C0B4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B2F12CB-B77E-4A33-B203-BDB59EDCB335}"/>
              </a:ext>
            </a:extLst>
          </p:cNvPr>
          <p:cNvSpPr>
            <a:spLocks noGrp="1"/>
          </p:cNvSpPr>
          <p:nvPr>
            <p:ph idx="1"/>
          </p:nvPr>
        </p:nvSpPr>
        <p:spPr/>
        <p:txBody>
          <a:bodyPr/>
          <a:lstStyle/>
          <a:p>
            <a:r>
              <a:rPr lang="id-ID" sz="2400" dirty="0"/>
              <a:t>b.      Besarnya angsuran PPh Pasal 25 setiap bulan bagi WP bank atau sewa guna usaha dengan hak opsi (</a:t>
            </a:r>
            <a:r>
              <a:rPr lang="id-ID" sz="2400" i="1" dirty="0"/>
              <a:t>financial lease</a:t>
            </a:r>
            <a:r>
              <a:rPr lang="id-ID" sz="2400" dirty="0"/>
              <a:t>), adalah sebesar jumlah pajak penghasilan yang dihitung berdasarkan penerapan tarif umum atas laba-rugi fiskal menurut laporan keuangan triwulan terakhir yang disetahunkan dikurangi pajak penghasilan Pasal 24 yang dibayar atau terutang di luar negeri untuk tahun pajak yang lalu, dibagi dua belas.</a:t>
            </a:r>
            <a:endParaRPr lang="en-US" sz="2400" dirty="0"/>
          </a:p>
          <a:p>
            <a:endParaRPr lang="en-US" dirty="0"/>
          </a:p>
        </p:txBody>
      </p:sp>
    </p:spTree>
    <p:extLst>
      <p:ext uri="{BB962C8B-B14F-4D97-AF65-F5344CB8AC3E}">
        <p14:creationId xmlns:p14="http://schemas.microsoft.com/office/powerpoint/2010/main" val="2012278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32AC0-12EE-4542-80A2-D86E049AC08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4B97DC7-4962-4DDC-A07A-7B6D18F7AC81}"/>
              </a:ext>
            </a:extLst>
          </p:cNvPr>
          <p:cNvSpPr>
            <a:spLocks noGrp="1"/>
          </p:cNvSpPr>
          <p:nvPr>
            <p:ph idx="1"/>
          </p:nvPr>
        </p:nvSpPr>
        <p:spPr/>
        <p:txBody>
          <a:bodyPr/>
          <a:lstStyle/>
          <a:p>
            <a:r>
              <a:rPr lang="id-ID" sz="2000" dirty="0"/>
              <a:t>c.       Besarnya angsuran PPh Pasal 25 untuk Wajib Pajak BUMN dan BUMD dengan nama dan bentuk apapun, kecuali Wajib Pajak bank dan sewa guna usaha dengan hak opsi, adalah sebesar Pajak Penghasilan yang dihitung berdasarkan penerapan tarif umum atas laa rugi fiskal menurut Rencana Kerja dan Anggaran Pendapatan (RKAP) tahun pajak yang bersangkutan yang telah disahkan Rapat Umum Pemegang Saham (RUPS) dikurangi dengan pemotongan dan pemungutan PPh Pasal 22 dan Pasal 23 serta PPh Pasal 24 yang dibayar atau terutang di luar negeri tahun pajak yang lalu, dibagi dua belas.</a:t>
            </a:r>
            <a:endParaRPr lang="en-US" sz="2000" dirty="0"/>
          </a:p>
          <a:p>
            <a:endParaRPr lang="en-US" dirty="0"/>
          </a:p>
        </p:txBody>
      </p:sp>
    </p:spTree>
    <p:extLst>
      <p:ext uri="{BB962C8B-B14F-4D97-AF65-F5344CB8AC3E}">
        <p14:creationId xmlns:p14="http://schemas.microsoft.com/office/powerpoint/2010/main" val="927431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A3BB4-AEA7-4BDE-BA0D-0B74F00A2E8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9FBF53-94CB-4208-ADF9-CF42B1EBAE71}"/>
              </a:ext>
            </a:extLst>
          </p:cNvPr>
          <p:cNvSpPr>
            <a:spLocks noGrp="1"/>
          </p:cNvSpPr>
          <p:nvPr>
            <p:ph idx="1"/>
          </p:nvPr>
        </p:nvSpPr>
        <p:spPr/>
        <p:txBody>
          <a:bodyPr>
            <a:noAutofit/>
          </a:bodyPr>
          <a:lstStyle/>
          <a:p>
            <a:r>
              <a:rPr lang="id-ID" sz="2400" dirty="0"/>
              <a:t>d.      Besarnya angsuran PPh Pasal 25 untuk Wajib Pajak Masuk Bursa dan Wajib Pajak lainnya yang berdasarkan ketentuan diharuskan membuat laporan keuangan berkala, adalah sebesar Pajak Penghasilan yang dihitung berdasarkan penerapan tarif umum atas laba-rugi fiskal menurut laporan keuangan berkala erakhir yang disetahunkan dikurangi dengan pemotongan dan pemungutan PPh Pasal 22 dan Pasal 23 serta PPh Pasal 24 yang dibayar atau terutang di luar negeri tahun pajak yang lalu, dibagi dua belas</a:t>
            </a:r>
            <a:endParaRPr lang="en-US" sz="2400" dirty="0"/>
          </a:p>
        </p:txBody>
      </p:sp>
    </p:spTree>
    <p:extLst>
      <p:ext uri="{BB962C8B-B14F-4D97-AF65-F5344CB8AC3E}">
        <p14:creationId xmlns:p14="http://schemas.microsoft.com/office/powerpoint/2010/main" val="1580728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CA2A-DE12-4FA1-998A-4C74A6B60F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95E4C7-32AF-44EE-B5D0-8097AFBAFA93}"/>
              </a:ext>
            </a:extLst>
          </p:cNvPr>
          <p:cNvSpPr>
            <a:spLocks noGrp="1"/>
          </p:cNvSpPr>
          <p:nvPr>
            <p:ph idx="1"/>
          </p:nvPr>
        </p:nvSpPr>
        <p:spPr/>
        <p:txBody>
          <a:bodyPr>
            <a:noAutofit/>
          </a:bodyPr>
          <a:lstStyle/>
          <a:p>
            <a:pPr marL="0" indent="0">
              <a:buNone/>
            </a:pPr>
            <a:r>
              <a:rPr lang="id-ID" sz="2000" dirty="0"/>
              <a:t>e.       Angsuran Wajib Pajak Orang Pribadi Pengusaha tertentu adalah WP yang melakukan kegiatan usaha dibidang perdagangan yang melakukan kegiatan usaha di bidang perdagangan yang mempunyai tempat usaha lebih dari satu, atau mempunyai tempat usaha yang berbeda alamat dengan domisili.</a:t>
            </a:r>
            <a:endParaRPr lang="en-US" sz="2000" dirty="0"/>
          </a:p>
          <a:p>
            <a:pPr marL="0" indent="0">
              <a:buNone/>
            </a:pPr>
            <a:r>
              <a:rPr lang="id-ID" sz="2000" dirty="0"/>
              <a:t>Besarnya angsuran Pajak Penghasilan Pasal 25 untuk Wajib Pajak orang pribadi pengusaha tertentu, ditetapkan sebesar 0,75% dari jumlah peredaran bruto setiap bulan dari masing-masing tempat usaha. Kewajiban yang melekat pada WP Orang Pribadi Pengusaha Tertentu baik administrasi maupun kewajiban pembayaran pajaknya diatur lebih lanjut dalam Keputusan Direktur Jenderal Pajak No. Kep. 171/Pj./2002 tanggal 28 Maret 2002 yang berlaku per 1 April 2002 </a:t>
            </a:r>
            <a:endParaRPr lang="en-US" sz="2000" dirty="0"/>
          </a:p>
        </p:txBody>
      </p:sp>
    </p:spTree>
    <p:extLst>
      <p:ext uri="{BB962C8B-B14F-4D97-AF65-F5344CB8AC3E}">
        <p14:creationId xmlns:p14="http://schemas.microsoft.com/office/powerpoint/2010/main" val="2699672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5046A-2096-4892-9396-D316D84BEFC5}"/>
              </a:ext>
            </a:extLst>
          </p:cNvPr>
          <p:cNvSpPr>
            <a:spLocks noGrp="1"/>
          </p:cNvSpPr>
          <p:nvPr>
            <p:ph type="title"/>
          </p:nvPr>
        </p:nvSpPr>
        <p:spPr/>
        <p:txBody>
          <a:bodyPr/>
          <a:lstStyle/>
          <a:p>
            <a:r>
              <a:rPr lang="id-ID" b="1" dirty="0"/>
              <a:t>PPh PASAL 25 BAGI WAJIB PAJAK ORANG PRIBADI YANG BERTOLAK KE LUAR NEGERI</a:t>
            </a:r>
            <a:endParaRPr lang="en-US" dirty="0"/>
          </a:p>
        </p:txBody>
      </p:sp>
      <p:sp>
        <p:nvSpPr>
          <p:cNvPr id="3" name="Content Placeholder 2">
            <a:extLst>
              <a:ext uri="{FF2B5EF4-FFF2-40B4-BE49-F238E27FC236}">
                <a16:creationId xmlns:a16="http://schemas.microsoft.com/office/drawing/2014/main" id="{A1F524A1-6149-40E1-B4D9-CA3C14668CF4}"/>
              </a:ext>
            </a:extLst>
          </p:cNvPr>
          <p:cNvSpPr>
            <a:spLocks noGrp="1"/>
          </p:cNvSpPr>
          <p:nvPr>
            <p:ph idx="1"/>
          </p:nvPr>
        </p:nvSpPr>
        <p:spPr>
          <a:xfrm>
            <a:off x="740230" y="2351315"/>
            <a:ext cx="10820400" cy="4245428"/>
          </a:xfrm>
        </p:spPr>
        <p:txBody>
          <a:bodyPr>
            <a:normAutofit lnSpcReduction="10000"/>
          </a:bodyPr>
          <a:lstStyle/>
          <a:p>
            <a:r>
              <a:rPr lang="id-ID" sz="2200" dirty="0"/>
              <a:t>Orang pribadi dalam negeri yang akan bertolak ke luar negeri diwajibkan membayar PPh berupa Fiskal Luar Negeri. Pembayaran Fiskal Luar Negeri dilakukan dengan menggunakan Tanda Bukti Pembayaran Fiskal Luar Negeri dan pelunasannya dilakukan di Unit Pelaksanaan Fiskal Luar Negeri di pelabuhan atau tempat lain yang ditentukan oleh Direktur Jenderal Pajak</a:t>
            </a:r>
            <a:endParaRPr lang="en-US" sz="2200" dirty="0"/>
          </a:p>
          <a:p>
            <a:r>
              <a:rPr lang="id-ID" sz="2200" b="1" dirty="0"/>
              <a:t>Besarnya Fiskal Luar Negeri yang wajib dibayar oleh orang pribadi yang akan bertolak ke luar negeri adalah:</a:t>
            </a:r>
            <a:endParaRPr lang="en-US" sz="2200" dirty="0"/>
          </a:p>
          <a:p>
            <a:pPr marL="0" indent="0">
              <a:buNone/>
            </a:pPr>
            <a:r>
              <a:rPr lang="id-ID" sz="2200" dirty="0"/>
              <a:t>a.       Rp 2.500.000,00 bagi setiap orang untuk tiap kali bertolak ke luar negeri dengan menggunakan pesawat udara.</a:t>
            </a:r>
            <a:endParaRPr lang="en-US" sz="2200" dirty="0"/>
          </a:p>
          <a:p>
            <a:pPr marL="0" indent="0">
              <a:buNone/>
            </a:pPr>
            <a:r>
              <a:rPr lang="id-ID" sz="2200" dirty="0"/>
              <a:t>b.      Rp 500.000,00bagi setiap orang untuk tiap kali bertolak ke luar negeri dengan menggunakan kapal laut.</a:t>
            </a:r>
            <a:endParaRPr lang="en-US" sz="2200" dirty="0"/>
          </a:p>
          <a:p>
            <a:endParaRPr lang="en-US" dirty="0"/>
          </a:p>
        </p:txBody>
      </p:sp>
    </p:spTree>
    <p:extLst>
      <p:ext uri="{BB962C8B-B14F-4D97-AF65-F5344CB8AC3E}">
        <p14:creationId xmlns:p14="http://schemas.microsoft.com/office/powerpoint/2010/main" val="952825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D7D1FC-DD42-4E43-8496-9E5D63979C0D}"/>
              </a:ext>
            </a:extLst>
          </p:cNvPr>
          <p:cNvSpPr/>
          <p:nvPr/>
        </p:nvSpPr>
        <p:spPr>
          <a:xfrm>
            <a:off x="1240971" y="3097963"/>
            <a:ext cx="9710057" cy="1569660"/>
          </a:xfrm>
          <a:prstGeom prst="rect">
            <a:avLst/>
          </a:prstGeom>
          <a:noFill/>
        </p:spPr>
        <p:txBody>
          <a:bodyPr wrap="square" lIns="91440" tIns="45720" rIns="91440" bIns="45720">
            <a:spAutoFit/>
          </a:bodyPr>
          <a:lstStyle/>
          <a:p>
            <a:pPr algn="ctr"/>
            <a:r>
              <a:rPr lang="en-US" sz="96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Terima</a:t>
            </a:r>
            <a:r>
              <a:rPr lang="en-US" sz="9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Kasih</a:t>
            </a:r>
          </a:p>
        </p:txBody>
      </p:sp>
    </p:spTree>
    <p:extLst>
      <p:ext uri="{BB962C8B-B14F-4D97-AF65-F5344CB8AC3E}">
        <p14:creationId xmlns:p14="http://schemas.microsoft.com/office/powerpoint/2010/main" val="408166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299AF-141B-4448-8DD3-C6007ECAF362}"/>
              </a:ext>
            </a:extLst>
          </p:cNvPr>
          <p:cNvSpPr>
            <a:spLocks noGrp="1"/>
          </p:cNvSpPr>
          <p:nvPr>
            <p:ph type="title"/>
          </p:nvPr>
        </p:nvSpPr>
        <p:spPr/>
        <p:txBody>
          <a:bodyPr/>
          <a:lstStyle/>
          <a:p>
            <a:r>
              <a:rPr lang="id-ID" b="1" dirty="0"/>
              <a:t>PENGERTIAN PPh PASAL 25</a:t>
            </a:r>
            <a:br>
              <a:rPr lang="en-US" dirty="0"/>
            </a:br>
            <a:endParaRPr lang="en-US" dirty="0"/>
          </a:p>
        </p:txBody>
      </p:sp>
      <p:sp>
        <p:nvSpPr>
          <p:cNvPr id="3" name="Content Placeholder 2">
            <a:extLst>
              <a:ext uri="{FF2B5EF4-FFF2-40B4-BE49-F238E27FC236}">
                <a16:creationId xmlns:a16="http://schemas.microsoft.com/office/drawing/2014/main" id="{F761CDFF-17A0-4486-90FF-F49C944F64D5}"/>
              </a:ext>
            </a:extLst>
          </p:cNvPr>
          <p:cNvSpPr>
            <a:spLocks noGrp="1"/>
          </p:cNvSpPr>
          <p:nvPr>
            <p:ph idx="1"/>
          </p:nvPr>
        </p:nvSpPr>
        <p:spPr>
          <a:xfrm>
            <a:off x="1154954" y="2603499"/>
            <a:ext cx="9774303" cy="3927929"/>
          </a:xfrm>
        </p:spPr>
        <p:txBody>
          <a:bodyPr>
            <a:normAutofit fontScale="92500" lnSpcReduction="10000"/>
          </a:bodyPr>
          <a:lstStyle/>
          <a:p>
            <a:r>
              <a:rPr lang="id-ID" sz="2400" dirty="0"/>
              <a:t>Pajak penghasilan pasal 25 adalah angsuran pajak penghasilan yang harus dibayar sendiri oleh </a:t>
            </a:r>
            <a:r>
              <a:rPr lang="id-ID" sz="2400" b="1" dirty="0"/>
              <a:t>wajib pajak </a:t>
            </a:r>
            <a:r>
              <a:rPr lang="id-ID" sz="2400" dirty="0"/>
              <a:t>untuk setiap bulan dalam tahun pajak berjalan. Angsuran pajak penghasilan 25 tersebut dapat dijadikan sebagai kredit pajak terhadap pajak yang terutang atas seluruh penghasilan wajib pajak pada akhir tahun pajak yang dilaporkan dalam Surat Pemberitahuan (SPT) Tahun Pajak Penghasilan.</a:t>
            </a:r>
            <a:endParaRPr lang="en-US" sz="2400" dirty="0"/>
          </a:p>
          <a:p>
            <a:r>
              <a:rPr lang="id-ID" sz="2400" dirty="0"/>
              <a:t>Pembayaran pajak dalam tahun berjalan dapat dilakukan dengan:</a:t>
            </a:r>
            <a:endParaRPr lang="en-US" sz="2400" dirty="0"/>
          </a:p>
          <a:p>
            <a:pPr marL="0" indent="0">
              <a:buNone/>
            </a:pPr>
            <a:r>
              <a:rPr lang="en-US" sz="2400" dirty="0"/>
              <a:t>	</a:t>
            </a:r>
            <a:r>
              <a:rPr lang="id-ID" sz="2400" dirty="0"/>
              <a:t>1.      Wajib pajak membayar sendiri (PPh pasal 25)</a:t>
            </a:r>
            <a:endParaRPr lang="en-US" sz="2400" dirty="0"/>
          </a:p>
          <a:p>
            <a:pPr marL="0" indent="0">
              <a:buNone/>
            </a:pPr>
            <a:r>
              <a:rPr lang="en-US" sz="2400" dirty="0"/>
              <a:t>	</a:t>
            </a:r>
            <a:r>
              <a:rPr lang="id-ID" sz="2400" dirty="0"/>
              <a:t>2.      Melalui pemotogan atau pemungutan oleh pihak ketiga </a:t>
            </a:r>
            <a:r>
              <a:rPr lang="en-US" sz="2400" dirty="0"/>
              <a:t>		</a:t>
            </a:r>
            <a:r>
              <a:rPr lang="id-ID" sz="2400" dirty="0"/>
              <a:t>(PPh pasal 21, 22, 23, dan 24)</a:t>
            </a:r>
            <a:endParaRPr lang="en-US" sz="2400" dirty="0"/>
          </a:p>
          <a:p>
            <a:endParaRPr lang="en-US" dirty="0"/>
          </a:p>
        </p:txBody>
      </p:sp>
    </p:spTree>
    <p:extLst>
      <p:ext uri="{BB962C8B-B14F-4D97-AF65-F5344CB8AC3E}">
        <p14:creationId xmlns:p14="http://schemas.microsoft.com/office/powerpoint/2010/main" val="339382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55E86-1344-42ED-90DF-C0B45E8440C2}"/>
              </a:ext>
            </a:extLst>
          </p:cNvPr>
          <p:cNvSpPr>
            <a:spLocks noGrp="1"/>
          </p:cNvSpPr>
          <p:nvPr>
            <p:ph type="title"/>
          </p:nvPr>
        </p:nvSpPr>
        <p:spPr/>
        <p:txBody>
          <a:bodyPr/>
          <a:lstStyle/>
          <a:p>
            <a:r>
              <a:rPr lang="id-ID" b="1" dirty="0"/>
              <a:t>CARA MENGHITUNG PPh PASAL 25</a:t>
            </a:r>
            <a:br>
              <a:rPr lang="en-US" dirty="0"/>
            </a:br>
            <a:endParaRPr lang="en-US" dirty="0"/>
          </a:p>
        </p:txBody>
      </p:sp>
      <p:sp>
        <p:nvSpPr>
          <p:cNvPr id="3" name="Content Placeholder 2">
            <a:extLst>
              <a:ext uri="{FF2B5EF4-FFF2-40B4-BE49-F238E27FC236}">
                <a16:creationId xmlns:a16="http://schemas.microsoft.com/office/drawing/2014/main" id="{978E9D31-15B0-46AE-BCE0-02534DA02073}"/>
              </a:ext>
            </a:extLst>
          </p:cNvPr>
          <p:cNvSpPr>
            <a:spLocks noGrp="1"/>
          </p:cNvSpPr>
          <p:nvPr>
            <p:ph idx="1"/>
          </p:nvPr>
        </p:nvSpPr>
        <p:spPr>
          <a:xfrm>
            <a:off x="1154954" y="2603499"/>
            <a:ext cx="10079103" cy="3906157"/>
          </a:xfrm>
        </p:spPr>
        <p:txBody>
          <a:bodyPr>
            <a:normAutofit fontScale="92500" lnSpcReduction="10000"/>
          </a:bodyPr>
          <a:lstStyle/>
          <a:p>
            <a:r>
              <a:rPr lang="id-ID" sz="2400" dirty="0"/>
              <a:t>Besarnya angsuran pajak dalam tahun berjalan yang harus dibayar sendiri oleh wajib pajak untuk setiap bulan adalah sebasar Pajak Panghasilan yang terutang menurut Surat Pemberitahuan Tahunan Pajak Panghasilan Tahun Pajak yang lalu dikurangi dengan:</a:t>
            </a:r>
            <a:endParaRPr lang="en-US" sz="2400" dirty="0"/>
          </a:p>
          <a:p>
            <a:r>
              <a:rPr lang="id-ID" sz="2400" dirty="0"/>
              <a:t>a.       Pajak Penghasilan yang dipotong sebagaimana dimaksud dalam pasal 21 dan pasal 23, serta PPh yang dipungut sebgaimana dimaksud dalam pasal 22.</a:t>
            </a:r>
            <a:endParaRPr lang="en-US" sz="2400" dirty="0"/>
          </a:p>
          <a:p>
            <a:r>
              <a:rPr lang="id-ID" sz="2400" dirty="0"/>
              <a:t>b.      Pajak Penghasilan yang dibayar atau terutang di luar negeri ang boleh dikreditkan sebagaimana dimaksud dalam pasal 24.</a:t>
            </a:r>
            <a:endParaRPr lang="en-US" sz="2400" dirty="0"/>
          </a:p>
          <a:p>
            <a:r>
              <a:rPr lang="id-ID" sz="2400" dirty="0"/>
              <a:t>Dibagi dua belas (12) atau banyaknya bulan dalam bagian tahun pajak.</a:t>
            </a:r>
            <a:endParaRPr lang="en-US" sz="2400" dirty="0"/>
          </a:p>
          <a:p>
            <a:endParaRPr lang="en-US" dirty="0"/>
          </a:p>
        </p:txBody>
      </p:sp>
    </p:spTree>
    <p:extLst>
      <p:ext uri="{BB962C8B-B14F-4D97-AF65-F5344CB8AC3E}">
        <p14:creationId xmlns:p14="http://schemas.microsoft.com/office/powerpoint/2010/main" val="3550480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B28BE-3923-48E5-90C3-69E5101EFF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4A8B26-F9BC-49AB-B10F-C63CA89AC798}"/>
              </a:ext>
            </a:extLst>
          </p:cNvPr>
          <p:cNvSpPr>
            <a:spLocks noGrp="1"/>
          </p:cNvSpPr>
          <p:nvPr>
            <p:ph idx="1"/>
          </p:nvPr>
        </p:nvSpPr>
        <p:spPr/>
        <p:txBody>
          <a:bodyPr>
            <a:normAutofit/>
          </a:bodyPr>
          <a:lstStyle/>
          <a:p>
            <a:r>
              <a:rPr lang="id-ID" sz="2400" b="1" dirty="0"/>
              <a:t>Ketentuan perundang-undangan perpajakan mengatur penyetoran dan pelaporan PPh Pasal 25 sebagai berikut:</a:t>
            </a:r>
            <a:endParaRPr lang="en-US" sz="2400" dirty="0"/>
          </a:p>
          <a:p>
            <a:r>
              <a:rPr lang="id-ID" sz="2400" dirty="0"/>
              <a:t>a.       PPh Pasal 25 dibayar/disetorkan selambat-lambatnya tanggal 15 bulan takwim berikutnya.</a:t>
            </a:r>
            <a:endParaRPr lang="en-US" sz="2400" dirty="0"/>
          </a:p>
          <a:p>
            <a:r>
              <a:rPr lang="id-ID" sz="2400" dirty="0"/>
              <a:t>b.      Wajib Pajak diwajibkan untuk menyampaikan SPT Masa paling lambat 20hari setelah Masa Pajak berakhir dalam bentuk surat Setoran Pajak lembar ketiga</a:t>
            </a:r>
            <a:endParaRPr lang="en-US" sz="2400" dirty="0"/>
          </a:p>
        </p:txBody>
      </p:sp>
    </p:spTree>
    <p:extLst>
      <p:ext uri="{BB962C8B-B14F-4D97-AF65-F5344CB8AC3E}">
        <p14:creationId xmlns:p14="http://schemas.microsoft.com/office/powerpoint/2010/main" val="865591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2C028-CAAA-472F-83DC-06CD7780179F}"/>
              </a:ext>
            </a:extLst>
          </p:cNvPr>
          <p:cNvSpPr>
            <a:spLocks noGrp="1"/>
          </p:cNvSpPr>
          <p:nvPr>
            <p:ph type="title"/>
          </p:nvPr>
        </p:nvSpPr>
        <p:spPr/>
        <p:txBody>
          <a:bodyPr/>
          <a:lstStyle/>
          <a:p>
            <a:r>
              <a:rPr lang="id-ID" b="1" dirty="0"/>
              <a:t>PERHITUNGAN PPh PASAL 25 DALAM HAL-HAL TERTENTU</a:t>
            </a:r>
            <a:endParaRPr lang="en-US" dirty="0"/>
          </a:p>
        </p:txBody>
      </p:sp>
      <p:sp>
        <p:nvSpPr>
          <p:cNvPr id="3" name="Content Placeholder 2">
            <a:extLst>
              <a:ext uri="{FF2B5EF4-FFF2-40B4-BE49-F238E27FC236}">
                <a16:creationId xmlns:a16="http://schemas.microsoft.com/office/drawing/2014/main" id="{D98AF872-F94F-41CC-B0ED-91E76DA5B768}"/>
              </a:ext>
            </a:extLst>
          </p:cNvPr>
          <p:cNvSpPr>
            <a:spLocks noGrp="1"/>
          </p:cNvSpPr>
          <p:nvPr>
            <p:ph idx="1"/>
          </p:nvPr>
        </p:nvSpPr>
        <p:spPr>
          <a:xfrm>
            <a:off x="304800" y="2264229"/>
            <a:ext cx="11342914" cy="3897085"/>
          </a:xfrm>
        </p:spPr>
        <p:txBody>
          <a:bodyPr>
            <a:noAutofit/>
          </a:bodyPr>
          <a:lstStyle/>
          <a:p>
            <a:pPr marL="0" indent="0">
              <a:buNone/>
            </a:pPr>
            <a:r>
              <a:rPr lang="id-ID" sz="2300" b="1" dirty="0"/>
              <a:t>1.</a:t>
            </a:r>
            <a:r>
              <a:rPr lang="id-ID" sz="2300" dirty="0"/>
              <a:t>      </a:t>
            </a:r>
            <a:r>
              <a:rPr lang="id-ID" sz="2300" b="1" dirty="0"/>
              <a:t>Wajib Pajak berhak atas kompensasi kerugian.</a:t>
            </a:r>
            <a:endParaRPr lang="en-US" sz="2300" dirty="0"/>
          </a:p>
          <a:p>
            <a:pPr marL="0" indent="0">
              <a:buNone/>
            </a:pPr>
            <a:r>
              <a:rPr lang="id-ID" sz="2300" dirty="0"/>
              <a:t>      Kompensasi kerugian adalah kompensasi kerugian fiskal berdasarkan Surat Pemberitahuan Tahunan, Suat Ketetapan Pajak, Surat Keputusan Keberatan atau putusan banding sesuai ketentuan Pasal 6 ayat (2) atau Pasal 31A Undang-undang Pajak Penghasilan. Besarnya angsuran Pajak Penghasilan dalam hal Wajib Pajak berhak atas kompensasi keruian adalah sebesar pajak penghasilan yang dihitung dengan dasar perhitungan dikurangi dengan Pajak Penghasilan yang dipotong atau dipungut serta Pajak Penghasilan yang dibayar atau terutang di luar negeri yang boleh dikreditkan sebagaimana dimaksudkan dalam Pasal 21, 22, 23 dan 24, kemudian dibagi dua belas (banyaknya bulan dalam pembagian tahunpajak). </a:t>
            </a:r>
            <a:endParaRPr lang="en-US" sz="2300" dirty="0"/>
          </a:p>
        </p:txBody>
      </p:sp>
    </p:spTree>
    <p:extLst>
      <p:ext uri="{BB962C8B-B14F-4D97-AF65-F5344CB8AC3E}">
        <p14:creationId xmlns:p14="http://schemas.microsoft.com/office/powerpoint/2010/main" val="2749426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BF6F-FD07-4C1F-AEE4-1C7CFBCE2615}"/>
              </a:ext>
            </a:extLst>
          </p:cNvPr>
          <p:cNvSpPr>
            <a:spLocks noGrp="1"/>
          </p:cNvSpPr>
          <p:nvPr>
            <p:ph type="title"/>
          </p:nvPr>
        </p:nvSpPr>
        <p:spPr/>
        <p:txBody>
          <a:bodyPr/>
          <a:lstStyle/>
          <a:p>
            <a:r>
              <a:rPr lang="id-ID" b="1" dirty="0"/>
              <a:t>PERHITUNGAN PPh PASAL 25 DALAM HAL-HAL TERTENTU</a:t>
            </a:r>
            <a:endParaRPr lang="en-US" dirty="0"/>
          </a:p>
        </p:txBody>
      </p:sp>
      <p:sp>
        <p:nvSpPr>
          <p:cNvPr id="3" name="Content Placeholder 2">
            <a:extLst>
              <a:ext uri="{FF2B5EF4-FFF2-40B4-BE49-F238E27FC236}">
                <a16:creationId xmlns:a16="http://schemas.microsoft.com/office/drawing/2014/main" id="{A4FF7AAF-810A-458C-84A1-F5D5B4A4C808}"/>
              </a:ext>
            </a:extLst>
          </p:cNvPr>
          <p:cNvSpPr>
            <a:spLocks noGrp="1"/>
          </p:cNvSpPr>
          <p:nvPr>
            <p:ph idx="1"/>
          </p:nvPr>
        </p:nvSpPr>
        <p:spPr>
          <a:xfrm>
            <a:off x="1154954" y="2603500"/>
            <a:ext cx="10405675" cy="3797300"/>
          </a:xfrm>
        </p:spPr>
        <p:txBody>
          <a:bodyPr>
            <a:normAutofit fontScale="92500"/>
          </a:bodyPr>
          <a:lstStyle/>
          <a:p>
            <a:pPr marL="0" indent="0">
              <a:buNone/>
            </a:pPr>
            <a:r>
              <a:rPr lang="id-ID" sz="2400" b="1" dirty="0"/>
              <a:t>2.</a:t>
            </a:r>
            <a:r>
              <a:rPr lang="id-ID" sz="2400" dirty="0"/>
              <a:t>      </a:t>
            </a:r>
            <a:r>
              <a:rPr lang="id-ID" sz="2400" b="1" dirty="0"/>
              <a:t>Wajib Pajak memperoleh penghasilan tidak teratur</a:t>
            </a:r>
            <a:endParaRPr lang="en-US" sz="2400" dirty="0"/>
          </a:p>
          <a:p>
            <a:pPr marL="0" indent="0">
              <a:buNone/>
            </a:pPr>
            <a:r>
              <a:rPr lang="id-ID" sz="2400" dirty="0"/>
              <a:t>Bila wajib pajak memperoleh penghasilan tidak teratur, maka dasar perhitungan Pajak Penghasilan Pajak 25 adalah hanya penghasilan neto yang diterima atau diperoleh secara teratur menurut SPT PPh Tahun Pajak yang lalu. Besarnya PPh Pasal 25 adalah sebesar PPh yang dihitung  dengan dasar perhitungan sebagaimana dimaksud di atas, dikurangi dengan Pajak Penghasilan yang dipotong atau dipungut  serta Pajak Penghasilan yang dibayar atau terutang di luar negeri yang boleh dikreditkan sebagaimana dimaksud dalam Pasal 21, Pasal 22, Pasal 23, dan Pasal 24, dibagi 12 atau banyaknya bulan dalam bagian Tahun Pajak</a:t>
            </a:r>
            <a:endParaRPr lang="en-US" sz="2400" dirty="0"/>
          </a:p>
          <a:p>
            <a:endParaRPr lang="en-US" dirty="0"/>
          </a:p>
        </p:txBody>
      </p:sp>
    </p:spTree>
    <p:extLst>
      <p:ext uri="{BB962C8B-B14F-4D97-AF65-F5344CB8AC3E}">
        <p14:creationId xmlns:p14="http://schemas.microsoft.com/office/powerpoint/2010/main" val="178566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5B977-5D65-44F5-9AFA-C69919150C5F}"/>
              </a:ext>
            </a:extLst>
          </p:cNvPr>
          <p:cNvSpPr>
            <a:spLocks noGrp="1"/>
          </p:cNvSpPr>
          <p:nvPr>
            <p:ph type="title"/>
          </p:nvPr>
        </p:nvSpPr>
        <p:spPr/>
        <p:txBody>
          <a:bodyPr/>
          <a:lstStyle/>
          <a:p>
            <a:r>
              <a:rPr lang="id-ID" b="1" dirty="0"/>
              <a:t>PERHITUNGAN PPh PASAL 25 DALAM HAL-HAL TERTENTU</a:t>
            </a:r>
            <a:endParaRPr lang="en-US" dirty="0"/>
          </a:p>
        </p:txBody>
      </p:sp>
      <p:sp>
        <p:nvSpPr>
          <p:cNvPr id="3" name="Content Placeholder 2">
            <a:extLst>
              <a:ext uri="{FF2B5EF4-FFF2-40B4-BE49-F238E27FC236}">
                <a16:creationId xmlns:a16="http://schemas.microsoft.com/office/drawing/2014/main" id="{01EFDC52-9D0E-405E-8E65-3BF0032443F8}"/>
              </a:ext>
            </a:extLst>
          </p:cNvPr>
          <p:cNvSpPr>
            <a:spLocks noGrp="1"/>
          </p:cNvSpPr>
          <p:nvPr>
            <p:ph idx="1"/>
          </p:nvPr>
        </p:nvSpPr>
        <p:spPr/>
        <p:txBody>
          <a:bodyPr/>
          <a:lstStyle/>
          <a:p>
            <a:pPr marL="0" indent="0">
              <a:buNone/>
            </a:pPr>
            <a:r>
              <a:rPr lang="id-ID" b="1" dirty="0"/>
              <a:t>3.</a:t>
            </a:r>
            <a:r>
              <a:rPr lang="id-ID" dirty="0"/>
              <a:t> </a:t>
            </a:r>
            <a:r>
              <a:rPr lang="id-ID" b="1" dirty="0"/>
              <a:t>SPT Tahunan PPh tahun yang lalu disampaikan setelah lewat batas waktu yang ditentukan</a:t>
            </a:r>
            <a:endParaRPr lang="en-US" b="1" dirty="0"/>
          </a:p>
          <a:p>
            <a:r>
              <a:rPr lang="id-ID" dirty="0"/>
              <a:t>maka besarnya Pajak Penghasilan Pasal 25 dihitung sebagai berikut:</a:t>
            </a:r>
            <a:endParaRPr lang="en-US" dirty="0"/>
          </a:p>
          <a:p>
            <a:pPr marL="0" indent="0">
              <a:buNone/>
            </a:pPr>
            <a:r>
              <a:rPr lang="en-US" dirty="0"/>
              <a:t>	</a:t>
            </a:r>
            <a:r>
              <a:rPr lang="id-ID" dirty="0"/>
              <a:t>a. Bulan-bulan mulai batas waktu penyampaian SPT Tahunan PPh </a:t>
            </a:r>
            <a:r>
              <a:rPr lang="en-US" dirty="0"/>
              <a:t>	</a:t>
            </a:r>
            <a:r>
              <a:rPr lang="id-ID" dirty="0"/>
              <a:t>tersebut sampai dengan bulan disampaikannya Surat Pemberitahuan </a:t>
            </a:r>
            <a:r>
              <a:rPr lang="en-US" dirty="0"/>
              <a:t>	</a:t>
            </a:r>
            <a:r>
              <a:rPr lang="id-ID" dirty="0"/>
              <a:t>Tahunan yang bersangkutan,besarnya PPh Pasal 25 adalah sama </a:t>
            </a:r>
            <a:r>
              <a:rPr lang="en-US" dirty="0"/>
              <a:t>	</a:t>
            </a:r>
            <a:r>
              <a:rPr lang="id-ID" dirty="0"/>
              <a:t>dengan besarnya angsuran PPh Pasal 25 bulan terakhir dari Tahun Pajak </a:t>
            </a:r>
            <a:r>
              <a:rPr lang="en-US" dirty="0"/>
              <a:t>	</a:t>
            </a:r>
            <a:r>
              <a:rPr lang="id-ID" dirty="0"/>
              <a:t>yang lalu dan bersifat sementara.</a:t>
            </a:r>
            <a:endParaRPr lang="en-US" dirty="0"/>
          </a:p>
          <a:p>
            <a:pPr marL="0" indent="0">
              <a:buNone/>
            </a:pPr>
            <a:r>
              <a:rPr lang="en-US" dirty="0"/>
              <a:t>	</a:t>
            </a:r>
            <a:r>
              <a:rPr lang="id-ID" dirty="0"/>
              <a:t>b.  Setelah Wajib Pajak menyampaikan SPT Tahunan Pajak Penghasilan, </a:t>
            </a:r>
            <a:r>
              <a:rPr lang="en-US" dirty="0"/>
              <a:t>	</a:t>
            </a:r>
            <a:r>
              <a:rPr lang="id-ID" dirty="0"/>
              <a:t>besarnya PPh Pasal 25 dihitung kembali </a:t>
            </a:r>
            <a:endParaRPr lang="en-US" b="1" dirty="0"/>
          </a:p>
        </p:txBody>
      </p:sp>
    </p:spTree>
    <p:extLst>
      <p:ext uri="{BB962C8B-B14F-4D97-AF65-F5344CB8AC3E}">
        <p14:creationId xmlns:p14="http://schemas.microsoft.com/office/powerpoint/2010/main" val="4133624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CC892-DB70-4D83-84B2-B6F1792C4A09}"/>
              </a:ext>
            </a:extLst>
          </p:cNvPr>
          <p:cNvSpPr>
            <a:spLocks noGrp="1"/>
          </p:cNvSpPr>
          <p:nvPr>
            <p:ph type="title"/>
          </p:nvPr>
        </p:nvSpPr>
        <p:spPr/>
        <p:txBody>
          <a:bodyPr/>
          <a:lstStyle/>
          <a:p>
            <a:r>
              <a:rPr lang="id-ID" b="1" dirty="0"/>
              <a:t>PERHITUNGAN PPh PASAL 25 DALAM HAL-HAL TERTENTU</a:t>
            </a:r>
            <a:endParaRPr lang="en-US" dirty="0"/>
          </a:p>
        </p:txBody>
      </p:sp>
      <p:sp>
        <p:nvSpPr>
          <p:cNvPr id="3" name="Content Placeholder 2">
            <a:extLst>
              <a:ext uri="{FF2B5EF4-FFF2-40B4-BE49-F238E27FC236}">
                <a16:creationId xmlns:a16="http://schemas.microsoft.com/office/drawing/2014/main" id="{9C87F5CD-63EC-4294-B780-4C286ACFB563}"/>
              </a:ext>
            </a:extLst>
          </p:cNvPr>
          <p:cNvSpPr>
            <a:spLocks noGrp="1"/>
          </p:cNvSpPr>
          <p:nvPr>
            <p:ph idx="1"/>
          </p:nvPr>
        </p:nvSpPr>
        <p:spPr/>
        <p:txBody>
          <a:bodyPr>
            <a:noAutofit/>
          </a:bodyPr>
          <a:lstStyle/>
          <a:p>
            <a:pPr marL="0" indent="0">
              <a:buNone/>
            </a:pPr>
            <a:r>
              <a:rPr lang="id-ID" sz="1900" b="1" dirty="0"/>
              <a:t>4.</a:t>
            </a:r>
            <a:r>
              <a:rPr lang="id-ID" sz="1900" dirty="0"/>
              <a:t> </a:t>
            </a:r>
            <a:r>
              <a:rPr lang="id-ID" sz="1900" b="1" dirty="0"/>
              <a:t>Wajib Pajak diberikan perpanjangan jangka waktu penyampaian SPT Tahunan PPh.</a:t>
            </a:r>
            <a:endParaRPr lang="en-US" sz="1900" b="1" dirty="0"/>
          </a:p>
          <a:p>
            <a:pPr marL="0" indent="0">
              <a:buNone/>
            </a:pPr>
            <a:r>
              <a:rPr lang="en-US" sz="1900" dirty="0"/>
              <a:t>	</a:t>
            </a:r>
            <a:r>
              <a:rPr lang="id-ID" sz="1900" dirty="0"/>
              <a:t>Dalam hal wajib pajak diberikan perpanjangan jangka waktu penyampaian SPT Tahunan Pajak Penghasilan, maka besarnya Pajak Penghasilan Tahun 2005 dihitung sebagai berikut:</a:t>
            </a:r>
            <a:endParaRPr lang="en-US" sz="1900" dirty="0"/>
          </a:p>
          <a:p>
            <a:pPr marL="0" indent="0">
              <a:buNone/>
            </a:pPr>
            <a:r>
              <a:rPr lang="id-ID" sz="1900" dirty="0"/>
              <a:t>(1)   Bulan-bulan mulai bulan batas waktu penyampaian SPT Tahunan PPh sampai dengan bulan sebelum disampaikan SPT Tahunan yang bersangkutan adalah sama dengan besarnya PPh Pasal 25 yang dihitung berdasakan perhitungan sementara yang disampaikan oleh Wajib Pajak pada saat mengajukan permohonan izin perpanjangan.</a:t>
            </a:r>
            <a:endParaRPr lang="en-US" sz="1900" dirty="0"/>
          </a:p>
          <a:p>
            <a:pPr marL="0" indent="0">
              <a:buNone/>
            </a:pPr>
            <a:r>
              <a:rPr lang="id-ID" sz="1900" dirty="0"/>
              <a:t>(2)   Setelah WP menyampaikan SPT Tahunan PPh, besarnya PPh Pasal 25 dihitung kembali</a:t>
            </a:r>
            <a:endParaRPr lang="en-US" sz="1900" b="1" dirty="0"/>
          </a:p>
        </p:txBody>
      </p:sp>
    </p:spTree>
    <p:extLst>
      <p:ext uri="{BB962C8B-B14F-4D97-AF65-F5344CB8AC3E}">
        <p14:creationId xmlns:p14="http://schemas.microsoft.com/office/powerpoint/2010/main" val="841288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BF56B-E909-4C0A-B900-DE45852F7A69}"/>
              </a:ext>
            </a:extLst>
          </p:cNvPr>
          <p:cNvSpPr>
            <a:spLocks noGrp="1"/>
          </p:cNvSpPr>
          <p:nvPr>
            <p:ph type="title"/>
          </p:nvPr>
        </p:nvSpPr>
        <p:spPr/>
        <p:txBody>
          <a:bodyPr/>
          <a:lstStyle/>
          <a:p>
            <a:r>
              <a:rPr lang="id-ID" b="1" dirty="0"/>
              <a:t>PERHITUNGAN PPh PASAL 25 DALAM HAL-HAL TERTENTU</a:t>
            </a:r>
            <a:endParaRPr lang="en-US" dirty="0"/>
          </a:p>
        </p:txBody>
      </p:sp>
      <p:sp>
        <p:nvSpPr>
          <p:cNvPr id="3" name="Content Placeholder 2">
            <a:extLst>
              <a:ext uri="{FF2B5EF4-FFF2-40B4-BE49-F238E27FC236}">
                <a16:creationId xmlns:a16="http://schemas.microsoft.com/office/drawing/2014/main" id="{BF47A13A-F0BA-4A80-8CAD-11E1FF5DF232}"/>
              </a:ext>
            </a:extLst>
          </p:cNvPr>
          <p:cNvSpPr>
            <a:spLocks noGrp="1"/>
          </p:cNvSpPr>
          <p:nvPr>
            <p:ph idx="1"/>
          </p:nvPr>
        </p:nvSpPr>
        <p:spPr>
          <a:xfrm>
            <a:off x="413657" y="2329543"/>
            <a:ext cx="10951029" cy="4245427"/>
          </a:xfrm>
        </p:spPr>
        <p:txBody>
          <a:bodyPr>
            <a:noAutofit/>
          </a:bodyPr>
          <a:lstStyle/>
          <a:p>
            <a:pPr marL="0" indent="0">
              <a:buNone/>
            </a:pPr>
            <a:r>
              <a:rPr lang="id-ID" sz="2000" b="1" dirty="0"/>
              <a:t>5.</a:t>
            </a:r>
            <a:r>
              <a:rPr lang="id-ID" sz="2000" dirty="0"/>
              <a:t> </a:t>
            </a:r>
            <a:r>
              <a:rPr lang="id-ID" sz="2000" b="1" dirty="0"/>
              <a:t>Wajib Pajak membetulkan sendiri SPT Tahunan PPh yang mengakibatkanangsuran bulanan lebih besar dari angsuran bulanan sebelum pembetulan.</a:t>
            </a:r>
            <a:endParaRPr lang="en-US" sz="2000" dirty="0"/>
          </a:p>
          <a:p>
            <a:r>
              <a:rPr lang="id-ID" sz="2000" dirty="0"/>
              <a:t>Apabila dalam Tahun Pajak berjalan Wajib Pajak membetulkan sendiri SPT Tahunan Pajak Penghasilan Taahun Pajak yang lalu maka besarnya PPh Pasal 25 dihitung kembali berdasarkan SPT Pembetulan tersebut dan berlaku surut mulai bulan batas waktu penyampaian SPT Tahunan. Apabila besarnya Pajak Penghasilan Pasal 25 yang dihitung berdasarkan pembetulan tersebut lebih besar dari PPh Pasal 25 sebelum dilakukan pembetulan, maka kekurangan setoran PPh Pasal 25 Terutang bunga.</a:t>
            </a:r>
            <a:endParaRPr lang="en-US" sz="2000" dirty="0"/>
          </a:p>
          <a:p>
            <a:r>
              <a:rPr lang="id-ID" sz="2000" dirty="0"/>
              <a:t>Kekurangan Setoran PPh Pasal 25 Terutang bunga sebagaimana dimaksud dalam Pasal 19 ayat (1) Undang-Undang KUP untuk jangka waku yang dihitung sejak  jatuhtempo penyetoran PPh Pasal25 dari masing-masing bulan sampai dengan tanggal penyetoran</a:t>
            </a:r>
            <a:endParaRPr lang="en-US" sz="2000" dirty="0"/>
          </a:p>
        </p:txBody>
      </p:sp>
    </p:spTree>
    <p:extLst>
      <p:ext uri="{BB962C8B-B14F-4D97-AF65-F5344CB8AC3E}">
        <p14:creationId xmlns:p14="http://schemas.microsoft.com/office/powerpoint/2010/main" val="2039633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36</TotalTime>
  <Words>295</Words>
  <Application>Microsoft Office PowerPoint</Application>
  <PresentationFormat>Widescreen</PresentationFormat>
  <Paragraphs>55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Ion Boardroom</vt:lpstr>
      <vt:lpstr>PAJAK PENGHASILAN PASAL 25 </vt:lpstr>
      <vt:lpstr>PENGERTIAN PPh PASAL 25 </vt:lpstr>
      <vt:lpstr>CARA MENGHITUNG PPh PASAL 25 </vt:lpstr>
      <vt:lpstr>PowerPoint Presentation</vt:lpstr>
      <vt:lpstr>PERHITUNGAN PPh PASAL 25 DALAM HAL-HAL TERTENTU</vt:lpstr>
      <vt:lpstr>PERHITUNGAN PPh PASAL 25 DALAM HAL-HAL TERTENTU</vt:lpstr>
      <vt:lpstr>PERHITUNGAN PPh PASAL 25 DALAM HAL-HAL TERTENTU</vt:lpstr>
      <vt:lpstr>PERHITUNGAN PPh PASAL 25 DALAM HAL-HAL TERTENTU</vt:lpstr>
      <vt:lpstr>PERHITUNGAN PPh PASAL 25 DALAM HAL-HAL TERTENTU</vt:lpstr>
      <vt:lpstr>PERHITUNGAN PPh PASAL 25 DALAM HAL-HAL TERTENTU</vt:lpstr>
      <vt:lpstr>ANGSURAN PPh PASAL 25 BAGI WAJIB PAJAK BARU, BANK, BUMN, BUMD DAN WAJIB PAJAK TERTENTU LAINYA. </vt:lpstr>
      <vt:lpstr>PowerPoint Presentation</vt:lpstr>
      <vt:lpstr>PowerPoint Presentation</vt:lpstr>
      <vt:lpstr>PowerPoint Presentation</vt:lpstr>
      <vt:lpstr>PowerPoint Presentation</vt:lpstr>
      <vt:lpstr>PPh PASAL 25 BAGI WAJIB PAJAK ORANG PRIBADI YANG BERTOLAK KE LUAR NEGERI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created xsi:type="dcterms:W3CDTF">2017-11-28T18:16:43Z</dcterms:created>
  <dcterms:modified xsi:type="dcterms:W3CDTF">2017-11-28T18:53:27Z</dcterms:modified>
</cp:coreProperties>
</file>