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23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AB5BFA98-B0C5-4BAA-917F-62BE31B77865}" type="datetimeFigureOut">
              <a:rPr lang="id-ID" smtClean="0"/>
              <a:pPr/>
              <a:t>31/05/2017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FC85A01-0DB9-49DE-B07D-818E70B4BFCB}"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B5BFA98-B0C5-4BAA-917F-62BE31B77865}" type="datetimeFigureOut">
              <a:rPr lang="id-ID" smtClean="0"/>
              <a:pPr/>
              <a:t>31/05/2017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FC85A01-0DB9-49DE-B07D-818E70B4BFCB}"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B5BFA98-B0C5-4BAA-917F-62BE31B77865}" type="datetimeFigureOut">
              <a:rPr lang="id-ID" smtClean="0"/>
              <a:pPr/>
              <a:t>31/05/2017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FC85A01-0DB9-49DE-B07D-818E70B4BFCB}"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B5BFA98-B0C5-4BAA-917F-62BE31B77865}" type="datetimeFigureOut">
              <a:rPr lang="id-ID" smtClean="0"/>
              <a:pPr/>
              <a:t>31/05/2017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FC85A01-0DB9-49DE-B07D-818E70B4BFCB}"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5BFA98-B0C5-4BAA-917F-62BE31B77865}" type="datetimeFigureOut">
              <a:rPr lang="id-ID" smtClean="0"/>
              <a:pPr/>
              <a:t>31/05/2017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FC85A01-0DB9-49DE-B07D-818E70B4BFCB}"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AB5BFA98-B0C5-4BAA-917F-62BE31B77865}" type="datetimeFigureOut">
              <a:rPr lang="id-ID" smtClean="0"/>
              <a:pPr/>
              <a:t>31/05/2017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FC85A01-0DB9-49DE-B07D-818E70B4BFCB}"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AB5BFA98-B0C5-4BAA-917F-62BE31B77865}" type="datetimeFigureOut">
              <a:rPr lang="id-ID" smtClean="0"/>
              <a:pPr/>
              <a:t>31/05/2017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FC85A01-0DB9-49DE-B07D-818E70B4BFCB}"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AB5BFA98-B0C5-4BAA-917F-62BE31B77865}" type="datetimeFigureOut">
              <a:rPr lang="id-ID" smtClean="0"/>
              <a:pPr/>
              <a:t>31/05/2017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FC85A01-0DB9-49DE-B07D-818E70B4BFCB}"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5BFA98-B0C5-4BAA-917F-62BE31B77865}" type="datetimeFigureOut">
              <a:rPr lang="id-ID" smtClean="0"/>
              <a:pPr/>
              <a:t>31/05/2017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FC85A01-0DB9-49DE-B07D-818E70B4BFCB}"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5BFA98-B0C5-4BAA-917F-62BE31B77865}" type="datetimeFigureOut">
              <a:rPr lang="id-ID" smtClean="0"/>
              <a:pPr/>
              <a:t>31/05/2017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FC85A01-0DB9-49DE-B07D-818E70B4BFCB}"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5BFA98-B0C5-4BAA-917F-62BE31B77865}" type="datetimeFigureOut">
              <a:rPr lang="id-ID" smtClean="0"/>
              <a:pPr/>
              <a:t>31/05/2017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FC85A01-0DB9-49DE-B07D-818E70B4BFCB}"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5BFA98-B0C5-4BAA-917F-62BE31B77865}" type="datetimeFigureOut">
              <a:rPr lang="id-ID" smtClean="0"/>
              <a:pPr/>
              <a:t>31/05/2017</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85A01-0DB9-49DE-B07D-818E70B4BFCB}" type="slidenum">
              <a:rPr lang="id-ID" smtClean="0"/>
              <a:pPr/>
              <a:t>‹#›</a:t>
            </a:fld>
            <a:endParaRPr lang="id-ID"/>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KEAMANAN PANGAN</a:t>
            </a:r>
            <a:endParaRPr lang="id-ID" dirty="0"/>
          </a:p>
        </p:txBody>
      </p:sp>
      <p:sp>
        <p:nvSpPr>
          <p:cNvPr id="3" name="Subtitle 2"/>
          <p:cNvSpPr>
            <a:spLocks noGrp="1"/>
          </p:cNvSpPr>
          <p:nvPr>
            <p:ph type="subTitle" idx="1"/>
          </p:nvPr>
        </p:nvSpPr>
        <p:spPr/>
        <p:txBody>
          <a:bodyPr/>
          <a:lstStyle/>
          <a:p>
            <a:r>
              <a:rPr lang="id-ID" dirty="0" smtClean="0"/>
              <a:t>darasenjawati@yahoo,co.uk</a:t>
            </a:r>
            <a:endParaRPr lang="id-ID"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d-ID" dirty="0" smtClean="0"/>
              <a:t>Macam –macam BTP</a:t>
            </a:r>
            <a:endParaRPr lang="id-ID" dirty="0"/>
          </a:p>
        </p:txBody>
      </p:sp>
      <p:sp>
        <p:nvSpPr>
          <p:cNvPr id="3" name="Content Placeholder 2"/>
          <p:cNvSpPr>
            <a:spLocks noGrp="1"/>
          </p:cNvSpPr>
          <p:nvPr>
            <p:ph idx="1"/>
          </p:nvPr>
        </p:nvSpPr>
        <p:spPr/>
        <p:txBody>
          <a:bodyPr>
            <a:normAutofit lnSpcReduction="10000"/>
          </a:bodyPr>
          <a:lstStyle/>
          <a:p>
            <a:pPr>
              <a:buNone/>
            </a:pPr>
            <a:r>
              <a:rPr lang="id-ID" b="1" dirty="0" smtClean="0"/>
              <a:t>Antioksidan</a:t>
            </a:r>
            <a:r>
              <a:rPr lang="id-ID" dirty="0" smtClean="0"/>
              <a:t>	</a:t>
            </a:r>
          </a:p>
          <a:p>
            <a:pPr>
              <a:buNone/>
            </a:pPr>
            <a:r>
              <a:rPr lang="id-ID" dirty="0" smtClean="0"/>
              <a:t>	Zat yang dapat menunda, memperlambat , atau mencegah proses oksidasi dengan mekanisme mengendalikan substrai (oksigen dan lipida)</a:t>
            </a:r>
          </a:p>
          <a:p>
            <a:r>
              <a:rPr lang="id-ID" dirty="0" smtClean="0"/>
              <a:t>Ada 2 jenis anti oksidan  :alami dan sintetis</a:t>
            </a:r>
          </a:p>
          <a:p>
            <a:r>
              <a:rPr lang="id-ID" dirty="0" smtClean="0"/>
              <a:t>Anti oksidan alami terdapat pada beberapa bagian tanaman : kayu, kulit kayu, akar</a:t>
            </a:r>
            <a:r>
              <a:rPr lang="id-ID" smtClean="0"/>
              <a:t>, </a:t>
            </a:r>
            <a:r>
              <a:rPr lang="id-ID" smtClean="0"/>
              <a:t>daun</a:t>
            </a:r>
            <a:r>
              <a:rPr lang="id-ID" smtClean="0"/>
              <a:t>, </a:t>
            </a:r>
            <a:r>
              <a:rPr lang="id-ID" smtClean="0"/>
              <a:t>buah, </a:t>
            </a:r>
            <a:r>
              <a:rPr lang="id-ID" dirty="0" smtClean="0"/>
              <a:t>bunga , biji, </a:t>
            </a:r>
            <a:r>
              <a:rPr lang="id-ID" smtClean="0"/>
              <a:t>serbuk </a:t>
            </a:r>
            <a:r>
              <a:rPr lang="id-ID" smtClean="0"/>
              <a:t>sari</a:t>
            </a:r>
            <a:r>
              <a:rPr lang="id-ID" dirty="0" smtClean="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342928" y="1580842"/>
          <a:ext cx="8229600" cy="3205480"/>
        </p:xfrm>
        <a:graphic>
          <a:graphicData uri="http://schemas.openxmlformats.org/drawingml/2006/table">
            <a:tbl>
              <a:tblPr firstRow="1" bandRow="1">
                <a:tableStyleId>{5C22544A-7EE6-4342-B048-85BDC9FD1C3A}</a:tableStyleId>
              </a:tblPr>
              <a:tblGrid>
                <a:gridCol w="1400156"/>
                <a:gridCol w="6829444"/>
              </a:tblGrid>
              <a:tr h="370840">
                <a:tc>
                  <a:txBody>
                    <a:bodyPr/>
                    <a:lstStyle/>
                    <a:p>
                      <a:r>
                        <a:rPr lang="id-ID" dirty="0" smtClean="0"/>
                        <a:t>Tanaman</a:t>
                      </a:r>
                      <a:endParaRPr lang="id-ID" dirty="0"/>
                    </a:p>
                  </a:txBody>
                  <a:tcPr/>
                </a:tc>
                <a:tc>
                  <a:txBody>
                    <a:bodyPr/>
                    <a:lstStyle/>
                    <a:p>
                      <a:pPr algn="ctr"/>
                      <a:r>
                        <a:rPr lang="id-ID" dirty="0" smtClean="0"/>
                        <a:t> Jenis yang berkhasiat Antioksidan</a:t>
                      </a:r>
                      <a:endParaRPr lang="id-ID" dirty="0"/>
                    </a:p>
                  </a:txBody>
                  <a:tcPr/>
                </a:tc>
              </a:tr>
              <a:tr h="370840">
                <a:tc>
                  <a:txBody>
                    <a:bodyPr/>
                    <a:lstStyle/>
                    <a:p>
                      <a:r>
                        <a:rPr lang="id-ID" dirty="0" smtClean="0"/>
                        <a:t>Sayuran</a:t>
                      </a:r>
                      <a:endParaRPr lang="id-ID" dirty="0"/>
                    </a:p>
                  </a:txBody>
                  <a:tcPr/>
                </a:tc>
                <a:tc>
                  <a:txBody>
                    <a:bodyPr/>
                    <a:lstStyle/>
                    <a:p>
                      <a:pPr algn="l"/>
                      <a:r>
                        <a:rPr lang="id-ID" dirty="0" smtClean="0"/>
                        <a:t>Brokoli, kobis, lobak, wortel, tomat, bayam, cabe, buncis, pare, leunca, jagung,</a:t>
                      </a:r>
                      <a:r>
                        <a:rPr lang="id-ID" baseline="0" dirty="0" smtClean="0"/>
                        <a:t> kangkung, takokak, mentimun</a:t>
                      </a:r>
                      <a:endParaRPr lang="id-ID" dirty="0"/>
                    </a:p>
                  </a:txBody>
                  <a:tcPr/>
                </a:tc>
              </a:tr>
              <a:tr h="370840">
                <a:tc>
                  <a:txBody>
                    <a:bodyPr/>
                    <a:lstStyle/>
                    <a:p>
                      <a:r>
                        <a:rPr lang="id-ID" dirty="0" smtClean="0"/>
                        <a:t>Buah</a:t>
                      </a:r>
                      <a:endParaRPr lang="id-ID" dirty="0"/>
                    </a:p>
                  </a:txBody>
                  <a:tcPr/>
                </a:tc>
                <a:tc>
                  <a:txBody>
                    <a:bodyPr/>
                    <a:lstStyle/>
                    <a:p>
                      <a:pPr algn="l"/>
                      <a:r>
                        <a:rPr lang="id-ID" dirty="0" smtClean="0"/>
                        <a:t>Anggur, alpukat, jeruki, kiwi, semangka, markisa, apel, belimbing, pepaya, kelapa</a:t>
                      </a:r>
                      <a:endParaRPr lang="id-ID" dirty="0"/>
                    </a:p>
                  </a:txBody>
                  <a:tcPr/>
                </a:tc>
              </a:tr>
              <a:tr h="370840">
                <a:tc>
                  <a:txBody>
                    <a:bodyPr/>
                    <a:lstStyle/>
                    <a:p>
                      <a:r>
                        <a:rPr lang="id-ID" dirty="0" smtClean="0"/>
                        <a:t>Rempah</a:t>
                      </a:r>
                      <a:endParaRPr lang="id-ID" dirty="0"/>
                    </a:p>
                  </a:txBody>
                  <a:tcPr/>
                </a:tc>
                <a:tc>
                  <a:txBody>
                    <a:bodyPr/>
                    <a:lstStyle/>
                    <a:p>
                      <a:pPr algn="l"/>
                      <a:r>
                        <a:rPr lang="id-ID" dirty="0" smtClean="0"/>
                        <a:t>Jahe, temulawak, kunyit, engkuas, temumangga, temuputih, kencur, kapulaga, bangle, temugiring, lada, cengkih, pala, asam</a:t>
                      </a:r>
                      <a:r>
                        <a:rPr lang="id-ID" baseline="0" dirty="0" smtClean="0"/>
                        <a:t> jawa, asam kandhis</a:t>
                      </a:r>
                      <a:endParaRPr lang="id-ID" dirty="0"/>
                    </a:p>
                  </a:txBody>
                  <a:tcPr/>
                </a:tc>
              </a:tr>
              <a:tr h="370840">
                <a:tc>
                  <a:txBody>
                    <a:bodyPr/>
                    <a:lstStyle/>
                    <a:p>
                      <a:r>
                        <a:rPr lang="id-ID" dirty="0" smtClean="0"/>
                        <a:t>Tanaman lain</a:t>
                      </a:r>
                      <a:endParaRPr lang="id-ID" dirty="0"/>
                    </a:p>
                  </a:txBody>
                  <a:tcPr/>
                </a:tc>
                <a:tc>
                  <a:txBody>
                    <a:bodyPr/>
                    <a:lstStyle/>
                    <a:p>
                      <a:pPr algn="l"/>
                      <a:r>
                        <a:rPr lang="id-ID" dirty="0" smtClean="0"/>
                        <a:t>Teh, ubijalar, kedelai, kentang, keluwak, labu kuning, petai cina</a:t>
                      </a:r>
                      <a:endParaRPr lang="id-ID" dirty="0"/>
                    </a:p>
                  </a:txBody>
                  <a:tcPr/>
                </a:tc>
              </a:tr>
            </a:tbl>
          </a:graphicData>
        </a:graphic>
      </p:graphicFrame>
      <p:graphicFrame>
        <p:nvGraphicFramePr>
          <p:cNvPr id="7" name="Table 6"/>
          <p:cNvGraphicFramePr>
            <a:graphicFrameLocks noGrp="1"/>
          </p:cNvGraphicFramePr>
          <p:nvPr/>
        </p:nvGraphicFramePr>
        <p:xfrm>
          <a:off x="1524000" y="557830"/>
          <a:ext cx="6096000" cy="370840"/>
        </p:xfrm>
        <a:graphic>
          <a:graphicData uri="http://schemas.openxmlformats.org/drawingml/2006/table">
            <a:tbl>
              <a:tblPr firstRow="1" bandRow="1">
                <a:tableStyleId>{5C22544A-7EE6-4342-B048-85BDC9FD1C3A}</a:tableStyleId>
              </a:tblPr>
              <a:tblGrid>
                <a:gridCol w="6096000"/>
              </a:tblGrid>
              <a:tr h="370840">
                <a:tc>
                  <a:txBody>
                    <a:bodyPr/>
                    <a:lstStyle/>
                    <a:p>
                      <a:pPr algn="ctr"/>
                      <a:r>
                        <a:rPr lang="id-ID" dirty="0" smtClean="0"/>
                        <a:t>Tanaman Potensial</a:t>
                      </a:r>
                      <a:r>
                        <a:rPr lang="id-ID" baseline="0" dirty="0" smtClean="0"/>
                        <a:t> Mengandung antioksidan Alami</a:t>
                      </a:r>
                      <a:endParaRPr lang="id-ID" dirty="0"/>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768997"/>
          </a:xfrm>
        </p:spPr>
        <p:txBody>
          <a:bodyPr/>
          <a:lstStyle/>
          <a:p>
            <a:pPr algn="ctr">
              <a:buNone/>
            </a:pPr>
            <a:r>
              <a:rPr lang="id-ID" dirty="0" smtClean="0"/>
              <a:t>Antioksidan Pada Bahan Pangan</a:t>
            </a:r>
          </a:p>
          <a:p>
            <a:pPr>
              <a:buNone/>
            </a:pPr>
            <a:endParaRPr lang="id-ID" dirty="0" smtClean="0"/>
          </a:p>
          <a:p>
            <a:pPr algn="ctr">
              <a:buNone/>
            </a:pPr>
            <a:endParaRPr lang="id-ID" dirty="0"/>
          </a:p>
        </p:txBody>
      </p:sp>
      <p:graphicFrame>
        <p:nvGraphicFramePr>
          <p:cNvPr id="4" name="Table 3"/>
          <p:cNvGraphicFramePr>
            <a:graphicFrameLocks noGrp="1"/>
          </p:cNvGraphicFramePr>
          <p:nvPr/>
        </p:nvGraphicFramePr>
        <p:xfrm>
          <a:off x="785786" y="1539248"/>
          <a:ext cx="7429552" cy="3032760"/>
        </p:xfrm>
        <a:graphic>
          <a:graphicData uri="http://schemas.openxmlformats.org/drawingml/2006/table">
            <a:tbl>
              <a:tblPr firstRow="1" bandRow="1">
                <a:tableStyleId>{5C22544A-7EE6-4342-B048-85BDC9FD1C3A}</a:tableStyleId>
              </a:tblPr>
              <a:tblGrid>
                <a:gridCol w="2234660"/>
                <a:gridCol w="5194892"/>
              </a:tblGrid>
              <a:tr h="370840">
                <a:tc>
                  <a:txBody>
                    <a:bodyPr/>
                    <a:lstStyle/>
                    <a:p>
                      <a:r>
                        <a:rPr lang="id-ID" dirty="0" smtClean="0"/>
                        <a:t>Sumber</a:t>
                      </a:r>
                      <a:endParaRPr lang="id-ID" dirty="0"/>
                    </a:p>
                  </a:txBody>
                  <a:tcPr/>
                </a:tc>
                <a:tc>
                  <a:txBody>
                    <a:bodyPr/>
                    <a:lstStyle/>
                    <a:p>
                      <a:pPr algn="ctr"/>
                      <a:r>
                        <a:rPr lang="id-ID" dirty="0" smtClean="0"/>
                        <a:t>Senyawa Antioksidan</a:t>
                      </a:r>
                      <a:endParaRPr lang="id-ID" dirty="0"/>
                    </a:p>
                  </a:txBody>
                  <a:tcPr/>
                </a:tc>
              </a:tr>
              <a:tr h="370840">
                <a:tc>
                  <a:txBody>
                    <a:bodyPr/>
                    <a:lstStyle/>
                    <a:p>
                      <a:r>
                        <a:rPr lang="id-ID" dirty="0" smtClean="0"/>
                        <a:t>Minyak dan biji sum,ber minyak</a:t>
                      </a:r>
                      <a:endParaRPr lang="id-ID" dirty="0"/>
                    </a:p>
                  </a:txBody>
                  <a:tcPr/>
                </a:tc>
                <a:tc>
                  <a:txBody>
                    <a:bodyPr/>
                    <a:lstStyle/>
                    <a:p>
                      <a:pPr algn="l"/>
                      <a:r>
                        <a:rPr lang="id-ID" dirty="0" smtClean="0"/>
                        <a:t>Tokoferol, tokotrienol, sesamol, resin, olive</a:t>
                      </a:r>
                      <a:r>
                        <a:rPr lang="id-ID" baseline="0" dirty="0" smtClean="0"/>
                        <a:t> oil, fosfolipida</a:t>
                      </a:r>
                      <a:endParaRPr lang="id-ID" dirty="0"/>
                    </a:p>
                  </a:txBody>
                  <a:tcPr/>
                </a:tc>
              </a:tr>
              <a:tr h="370840">
                <a:tc>
                  <a:txBody>
                    <a:bodyPr/>
                    <a:lstStyle/>
                    <a:p>
                      <a:r>
                        <a:rPr lang="id-ID" dirty="0" smtClean="0"/>
                        <a:t>Oat and rice</a:t>
                      </a:r>
                      <a:r>
                        <a:rPr lang="id-ID" baseline="0" dirty="0" smtClean="0"/>
                        <a:t> brand</a:t>
                      </a:r>
                      <a:endParaRPr lang="id-ID" dirty="0"/>
                    </a:p>
                  </a:txBody>
                  <a:tcPr/>
                </a:tc>
                <a:tc>
                  <a:txBody>
                    <a:bodyPr/>
                    <a:lstStyle/>
                    <a:p>
                      <a:pPr algn="l"/>
                      <a:r>
                        <a:rPr lang="id-ID" dirty="0" smtClean="0"/>
                        <a:t>Komponen jenis derivate lignin</a:t>
                      </a:r>
                      <a:endParaRPr lang="id-ID" dirty="0"/>
                    </a:p>
                  </a:txBody>
                  <a:tcPr/>
                </a:tc>
              </a:tr>
              <a:tr h="370840">
                <a:tc>
                  <a:txBody>
                    <a:bodyPr/>
                    <a:lstStyle/>
                    <a:p>
                      <a:r>
                        <a:rPr lang="id-ID" dirty="0" smtClean="0"/>
                        <a:t>Buah dan sayur</a:t>
                      </a:r>
                      <a:endParaRPr lang="id-ID" dirty="0"/>
                    </a:p>
                  </a:txBody>
                  <a:tcPr/>
                </a:tc>
                <a:tc>
                  <a:txBody>
                    <a:bodyPr/>
                    <a:lstStyle/>
                    <a:p>
                      <a:pPr algn="l"/>
                      <a:r>
                        <a:rPr lang="id-ID" dirty="0" smtClean="0"/>
                        <a:t>Asam askorbat, asam hidroksikarboksil, flavonoid, karotenoid</a:t>
                      </a:r>
                      <a:endParaRPr lang="id-ID" dirty="0"/>
                    </a:p>
                  </a:txBody>
                  <a:tcPr/>
                </a:tc>
              </a:tr>
              <a:tr h="370840">
                <a:tc>
                  <a:txBody>
                    <a:bodyPr/>
                    <a:lstStyle/>
                    <a:p>
                      <a:r>
                        <a:rPr lang="id-ID" dirty="0" smtClean="0"/>
                        <a:t>Rempah, teh, kokoa</a:t>
                      </a:r>
                      <a:endParaRPr lang="id-ID" dirty="0"/>
                    </a:p>
                  </a:txBody>
                  <a:tcPr/>
                </a:tc>
                <a:tc>
                  <a:txBody>
                    <a:bodyPr/>
                    <a:lstStyle/>
                    <a:p>
                      <a:pPr algn="l"/>
                      <a:r>
                        <a:rPr lang="id-ID" dirty="0" smtClean="0"/>
                        <a:t>Komponen fenol</a:t>
                      </a:r>
                      <a:endParaRPr lang="id-ID" dirty="0"/>
                    </a:p>
                  </a:txBody>
                  <a:tcPr/>
                </a:tc>
              </a:tr>
              <a:tr h="370840">
                <a:tc>
                  <a:txBody>
                    <a:bodyPr/>
                    <a:lstStyle/>
                    <a:p>
                      <a:r>
                        <a:rPr lang="id-ID" dirty="0" smtClean="0"/>
                        <a:t>Potein dan protein hidrosilat</a:t>
                      </a:r>
                      <a:endParaRPr lang="id-ID" dirty="0"/>
                    </a:p>
                  </a:txBody>
                  <a:tcPr/>
                </a:tc>
                <a:tc>
                  <a:txBody>
                    <a:bodyPr/>
                    <a:lstStyle/>
                    <a:p>
                      <a:pPr algn="l"/>
                      <a:r>
                        <a:rPr lang="id-ID" dirty="0" smtClean="0"/>
                        <a:t>Asam amino, dihidropridin, produk reaksi Mailard</a:t>
                      </a:r>
                      <a:endParaRPr lang="id-ID" dirty="0"/>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rmAutofit lnSpcReduction="10000"/>
          </a:bodyPr>
          <a:lstStyle/>
          <a:p>
            <a:r>
              <a:rPr lang="id-ID" dirty="0" smtClean="0"/>
              <a:t>Antioksidan sintetis yang banyak digunakan pada pangan olahan adalah BHA (Butil Hidroksi Anisol) dan BHT (Butil Hidroksi Toluen)</a:t>
            </a:r>
          </a:p>
          <a:p>
            <a:r>
              <a:rPr lang="id-ID" dirty="0" smtClean="0"/>
              <a:t>BHA dan BHT banyak ditemukan pada permen karet, keripik kentang, minyak sayur dan margarin.  Fungsinya untuk mencegah perubahan warna dan perubahan rasa (tengik) melalui mekanisme mencegah oksidasi</a:t>
            </a:r>
          </a:p>
          <a:p>
            <a:r>
              <a:rPr lang="id-ID" dirty="0" smtClean="0"/>
              <a:t>Apabila digunakan berlebihan pangan menjadi tidak aman karena bersifat toksik yang dapat menyebabkan kanker</a:t>
            </a:r>
            <a:endParaRPr lang="id-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rmAutofit fontScale="92500" lnSpcReduction="20000"/>
          </a:bodyPr>
          <a:lstStyle/>
          <a:p>
            <a:pPr>
              <a:buNone/>
            </a:pPr>
            <a:r>
              <a:rPr lang="id-ID" b="1" dirty="0" smtClean="0"/>
              <a:t>Pengawe</a:t>
            </a:r>
            <a:r>
              <a:rPr lang="id-ID" dirty="0" smtClean="0"/>
              <a:t>t</a:t>
            </a:r>
          </a:p>
          <a:p>
            <a:r>
              <a:rPr lang="id-ID" dirty="0" smtClean="0"/>
              <a:t>Mekanisme pengawet : menghambat pertumbuhan mikrobia dalam bahan pangan</a:t>
            </a:r>
          </a:p>
          <a:p>
            <a:r>
              <a:rPr lang="id-ID" dirty="0" smtClean="0"/>
              <a:t>Pengawetantradisional:pengasapan,penggaraman, penggulaan, pendinginan, pembekuan dll</a:t>
            </a:r>
          </a:p>
          <a:p>
            <a:r>
              <a:rPr lang="id-ID" dirty="0" smtClean="0"/>
              <a:t>Jenis pengawet dalam pengolahan pangan : Pengawet yang termasuk kategori aman a dan tidak berefek racun (garam, gula, lada, asam cuka)</a:t>
            </a:r>
          </a:p>
          <a:p>
            <a:pPr>
              <a:buNone/>
            </a:pPr>
            <a:r>
              <a:rPr lang="id-ID" dirty="0" smtClean="0"/>
              <a:t>	Pengawet yang jumlah penggunaannya ditentukan (organik dan anorganik : asam asetat, asam sitrat, asam benzoat, sendawa, Na Cl, Na OH.  Dll)</a:t>
            </a:r>
            <a:endParaRPr lang="id-ID"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768997"/>
          </a:xfrm>
        </p:spPr>
        <p:txBody>
          <a:bodyPr/>
          <a:lstStyle/>
          <a:p>
            <a:pPr>
              <a:buNone/>
            </a:pPr>
            <a:r>
              <a:rPr lang="id-ID" b="1" dirty="0" smtClean="0"/>
              <a:t>Pemanis</a:t>
            </a:r>
          </a:p>
          <a:p>
            <a:r>
              <a:rPr lang="id-ID" dirty="0" smtClean="0"/>
              <a:t>Tujuan penggunaan pemanis dalam bahan pangan antara lain untuk memperbaiki flavor (rasa dan aroma) dan tekstur (kekentalan) sehingga meningkatkan muti sifat kunyah bahan pangan</a:t>
            </a:r>
          </a:p>
          <a:p>
            <a:r>
              <a:rPr lang="id-ID" dirty="0" smtClean="0"/>
              <a:t>Pemanis alami : gula tebu (sukrosa), gula alkohol (pengganti sukrosa misal : sorbitol, manitol, silitol)</a:t>
            </a:r>
          </a:p>
          <a:p>
            <a:r>
              <a:rPr lang="id-ID" dirty="0" smtClean="0"/>
              <a:t>Pemanis buatan, memiliki tingkat kemanisan lebih tinggi daripada sukrosa (30-40 ribu kali)</a:t>
            </a:r>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768997"/>
          </a:xfrm>
        </p:spPr>
        <p:txBody>
          <a:bodyPr>
            <a:noAutofit/>
          </a:bodyPr>
          <a:lstStyle/>
          <a:p>
            <a:r>
              <a:rPr lang="id-ID" sz="3600" dirty="0" smtClean="0"/>
              <a:t>Pemanis buatan aman dikonsumsi dengan kadar sesuai dengan ketentuan yang telah ditetapkan oleh pemerintah</a:t>
            </a:r>
          </a:p>
          <a:p>
            <a:r>
              <a:rPr lang="id-ID" sz="3600" dirty="0" smtClean="0"/>
              <a:t>Bahan pemanis buatan yang pertama kali ditemukan dan diproduksi secara komersial adalah Sakarin</a:t>
            </a:r>
          </a:p>
          <a:p>
            <a:r>
              <a:rPr lang="id-ID" sz="3600" dirty="0" smtClean="0"/>
              <a:t>Pemanis buatan yang diijinkan penggunaannya : asesulfam, aspartam, asam siklamat, sakarin, sukralosa, neotam</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txBody>
          <a:bodyPr>
            <a:normAutofit fontScale="92500" lnSpcReduction="20000"/>
          </a:bodyPr>
          <a:lstStyle/>
          <a:p>
            <a:r>
              <a:rPr lang="id-ID" dirty="0" smtClean="0"/>
              <a:t>Pemanis yang baik :</a:t>
            </a:r>
          </a:p>
          <a:p>
            <a:pPr>
              <a:buNone/>
            </a:pPr>
            <a:r>
              <a:rPr lang="id-ID" dirty="0" smtClean="0"/>
              <a:t>	1. Larut dan stabil dalam kisaran pH yang luas</a:t>
            </a:r>
          </a:p>
          <a:p>
            <a:pPr>
              <a:buNone/>
            </a:pPr>
            <a:r>
              <a:rPr lang="id-ID" dirty="0" smtClean="0"/>
              <a:t>	2. Stabil pada kisaran pada suhu yang luas</a:t>
            </a:r>
          </a:p>
          <a:p>
            <a:pPr>
              <a:buNone/>
            </a:pPr>
            <a:r>
              <a:rPr lang="id-ID" dirty="0" smtClean="0"/>
              <a:t>	3. Mempunyai rasa manis dan tidak mempunya</a:t>
            </a:r>
            <a:r>
              <a:rPr lang="id-ID" i="1" dirty="0" smtClean="0"/>
              <a:t> after taste</a:t>
            </a:r>
          </a:p>
          <a:p>
            <a:pPr>
              <a:buNone/>
            </a:pPr>
            <a:r>
              <a:rPr lang="id-ID" i="1" dirty="0" smtClean="0"/>
              <a:t>	</a:t>
            </a:r>
            <a:r>
              <a:rPr lang="id-ID" dirty="0" smtClean="0"/>
              <a:t>4. Murah tidak melebihi harga sukrosa</a:t>
            </a:r>
          </a:p>
          <a:p>
            <a:pPr>
              <a:buNone/>
            </a:pPr>
            <a:r>
              <a:rPr lang="id-ID" b="1" dirty="0" smtClean="0"/>
              <a:t>Pewarna</a:t>
            </a:r>
          </a:p>
          <a:p>
            <a:r>
              <a:rPr lang="id-ID" dirty="0" smtClean="0"/>
              <a:t>Warna merupakan parameter kualiatas utama yang dievaluasi konsumen</a:t>
            </a:r>
          </a:p>
          <a:p>
            <a:r>
              <a:rPr lang="id-ID" dirty="0" smtClean="0"/>
              <a:t>Warna pangan merupakan sarana untuk menerima atau menolak produk yang ditawarkan kepada konsumen</a:t>
            </a:r>
          </a:p>
          <a:p>
            <a:pPr>
              <a:buNone/>
            </a:pPr>
            <a:endParaRPr lang="id-ID"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lstStyle/>
          <a:p>
            <a:r>
              <a:rPr lang="id-ID" dirty="0" smtClean="0"/>
              <a:t>Fungsi warna: menyeragamkan warna pangan, mendeteksi cacat yang terapat pada pangan</a:t>
            </a:r>
          </a:p>
          <a:p>
            <a:r>
              <a:rPr lang="id-ID" dirty="0" smtClean="0"/>
              <a:t>Di Indonesia belum diterapkan secara tegas undang-undang penggunaan pewarna untuk pangan. Akibatnya terdapat kecenderungan penyalahgunaan pewarna sintetis. Pewarna tekstil digunakan untuk makanan : jam, jelly, jus</a:t>
            </a:r>
          </a:p>
          <a:p>
            <a:r>
              <a:rPr lang="id-ID" dirty="0" smtClean="0"/>
              <a:t>Pewarna alami :berasal dari tumbuhan dan hewan </a:t>
            </a:r>
          </a:p>
          <a:p>
            <a:endParaRPr lang="id-ID"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txBody>
          <a:bodyPr>
            <a:normAutofit lnSpcReduction="10000"/>
          </a:bodyPr>
          <a:lstStyle/>
          <a:p>
            <a:r>
              <a:rPr lang="id-ID" dirty="0" smtClean="0"/>
              <a:t>Semua bagian tananman (utamanya) dan hewan yang mengandung pigmen merupakan sumber pewarna alami</a:t>
            </a:r>
          </a:p>
          <a:p>
            <a:r>
              <a:rPr lang="id-ID" dirty="0" smtClean="0"/>
              <a:t>Manfaat penggunaan pewarna alami : menekan penggunaan pew2arna sintetis, aman, sumber devisa</a:t>
            </a:r>
          </a:p>
          <a:p>
            <a:r>
              <a:rPr lang="id-ID" dirty="0" smtClean="0"/>
              <a:t>Kriteria aman  pewarna alami : tidak bersifat toksik. Perlu uji praklinik yang salah satu ujinya adalah uji toksisitas akut.</a:t>
            </a:r>
          </a:p>
          <a:p>
            <a:r>
              <a:rPr lang="id-ID" dirty="0" smtClean="0"/>
              <a:t>Data toksisitas akut dapat digunaklan sebagai dasar klasifikasidan  labelling</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dirty="0" smtClean="0"/>
              <a:t>Pangan</a:t>
            </a:r>
            <a:endParaRPr lang="id-ID" dirty="0"/>
          </a:p>
        </p:txBody>
      </p:sp>
      <p:sp>
        <p:nvSpPr>
          <p:cNvPr id="3" name="Content Placeholder 2"/>
          <p:cNvSpPr>
            <a:spLocks noGrp="1"/>
          </p:cNvSpPr>
          <p:nvPr>
            <p:ph idx="1"/>
          </p:nvPr>
        </p:nvSpPr>
        <p:spPr/>
        <p:txBody>
          <a:bodyPr>
            <a:normAutofit fontScale="92500" lnSpcReduction="10000"/>
          </a:bodyPr>
          <a:lstStyle/>
          <a:p>
            <a:pPr marL="0" indent="0">
              <a:buNone/>
            </a:pPr>
            <a:r>
              <a:rPr lang="id-ID" dirty="0" smtClean="0"/>
              <a:t>Peraturan pemerintah RI No 28/2004 tentang Keamana. Mutu, dan Gizi Pangan .</a:t>
            </a:r>
          </a:p>
          <a:p>
            <a:pPr marL="354013" indent="-354013"/>
            <a:r>
              <a:rPr lang="id-ID" dirty="0"/>
              <a:t> </a:t>
            </a:r>
            <a:r>
              <a:rPr lang="id-ID" dirty="0" smtClean="0"/>
              <a:t>Segala sesuatu yang berasal dari sumber hayati dan air, baik yang diolah maupun yang tidak diolah, yang diperuntukkan sebagai makanan atau minuman sebagai konsumsi manusia, termasuk bahan tambahan pangan, bahan baku pangan, dan bahan lain yang digunakan dalam proses penyiapan, pengolahan, dan atau pembuatan makanan atau minuman</a:t>
            </a:r>
            <a:endParaRPr lang="id-ID"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lstStyle/>
          <a:p>
            <a:r>
              <a:rPr lang="id-ID" dirty="0" smtClean="0"/>
              <a:t>Pewarna alami meliputi : kurkumin, titanium oksida, karamel, klorofil, beta karoten, alkanat, ultramarin,  dll, yang masing-masing memiliki efek warna yang berbeda.</a:t>
            </a:r>
          </a:p>
          <a:p>
            <a:r>
              <a:rPr lang="id-ID" dirty="0" smtClean="0"/>
              <a:t>Tanaman penghasil pewarna : daun pandan, suji, jati, jambu biji, kulit bawang, kunyit, tomat, cabai dll</a:t>
            </a:r>
          </a:p>
          <a:p>
            <a:r>
              <a:rPr lang="id-ID" dirty="0" smtClean="0"/>
              <a:t>Gelatin merupakan salah satu pewarna merah yang berasal dari hewan</a:t>
            </a:r>
            <a:endParaRPr lang="id-ID"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768997"/>
          </a:xfrm>
        </p:spPr>
        <p:txBody>
          <a:bodyPr>
            <a:normAutofit fontScale="85000" lnSpcReduction="20000"/>
          </a:bodyPr>
          <a:lstStyle/>
          <a:p>
            <a:r>
              <a:rPr lang="id-ID" dirty="0" smtClean="0"/>
              <a:t>Pewarna sintetis</a:t>
            </a:r>
          </a:p>
          <a:p>
            <a:pPr>
              <a:buNone/>
            </a:pPr>
            <a:r>
              <a:rPr lang="id-ID" dirty="0" smtClean="0"/>
              <a:t>	biasanya berasal dari bahan kimia. Dalam penggunaannya harus melelui berbagtai prosedur pengujian.</a:t>
            </a:r>
          </a:p>
          <a:p>
            <a:r>
              <a:rPr lang="id-ID" dirty="0" smtClean="0"/>
              <a:t>Pewarna sintetis yang diipangan disebut dijinkan penggunaannya  dalam pangan disebut </a:t>
            </a:r>
            <a:r>
              <a:rPr lang="id-ID" i="1" dirty="0" smtClean="0"/>
              <a:t>permitted colour </a:t>
            </a:r>
            <a:r>
              <a:rPr lang="id-ID" dirty="0" smtClean="0"/>
              <a:t>atau </a:t>
            </a:r>
            <a:r>
              <a:rPr lang="id-ID" i="1" dirty="0" smtClean="0"/>
              <a:t>sertified colour.</a:t>
            </a:r>
          </a:p>
          <a:p>
            <a:r>
              <a:rPr lang="id-ID" dirty="0" smtClean="0"/>
              <a:t>Pembagian pewarna sintetis :  </a:t>
            </a:r>
          </a:p>
          <a:p>
            <a:pPr>
              <a:buNone/>
            </a:pPr>
            <a:r>
              <a:rPr lang="id-ID" dirty="0" smtClean="0"/>
              <a:t>	1. Pewarna merah : karmoisin, panceau 4R, eritrosin, merah ullura </a:t>
            </a:r>
          </a:p>
          <a:p>
            <a:pPr>
              <a:buNone/>
            </a:pPr>
            <a:r>
              <a:rPr lang="id-ID" dirty="0" smtClean="0"/>
              <a:t>	2. Pewarna hijau : hijau FCF</a:t>
            </a:r>
          </a:p>
          <a:p>
            <a:pPr>
              <a:buNone/>
            </a:pPr>
            <a:r>
              <a:rPr lang="id-ID" dirty="0" smtClean="0"/>
              <a:t>	3. Pewarna kuning : titrazin, kuning PCF, kuning kuinolin</a:t>
            </a:r>
          </a:p>
          <a:p>
            <a:pPr>
              <a:buNone/>
            </a:pPr>
            <a:r>
              <a:rPr lang="id-ID" dirty="0" smtClean="0"/>
              <a:t>	4. Pewarna coklat : coklat HT</a:t>
            </a:r>
            <a:endParaRPr lang="id-ID"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txBody>
          <a:bodyPr/>
          <a:lstStyle/>
          <a:p>
            <a:r>
              <a:rPr lang="id-ID" dirty="0" smtClean="0"/>
              <a:t>FD&amp;C </a:t>
            </a:r>
            <a:r>
              <a:rPr lang="id-ID" i="1" dirty="0" smtClean="0"/>
              <a:t>(Food, Drug, and Cosmetic)</a:t>
            </a:r>
            <a:r>
              <a:rPr lang="id-ID" dirty="0" smtClean="0"/>
              <a:t> menetapkan 3 kategori sertifikasi bahan pewarna </a:t>
            </a:r>
          </a:p>
          <a:p>
            <a:pPr>
              <a:buNone/>
            </a:pPr>
            <a:r>
              <a:rPr lang="id-ID" dirty="0" smtClean="0"/>
              <a:t>	1. FD&amp;C untuk makanan, obat dan kosmetik</a:t>
            </a:r>
          </a:p>
          <a:p>
            <a:pPr>
              <a:buNone/>
            </a:pPr>
            <a:r>
              <a:rPr lang="id-ID" dirty="0" smtClean="0"/>
              <a:t>	2. D&amp;C untuk obat-obatan dan kosmetik</a:t>
            </a:r>
          </a:p>
          <a:p>
            <a:pPr>
              <a:buNone/>
            </a:pPr>
            <a:r>
              <a:rPr lang="id-ID" dirty="0" smtClean="0"/>
              <a:t>	3. Eksternal D&amp;C untuk obat-obatan dan kosmetik pemakaian luar</a:t>
            </a:r>
          </a:p>
          <a:p>
            <a:r>
              <a:rPr lang="id-ID" dirty="0" smtClean="0"/>
              <a:t>Batas aman penggunaan : rata-rata kurang dari 300 ppm</a:t>
            </a:r>
            <a:endParaRPr lang="id-ID"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Bahan Tambahan Non Pangan</a:t>
            </a:r>
            <a:endParaRPr lang="id-ID" dirty="0"/>
          </a:p>
        </p:txBody>
      </p:sp>
      <p:sp>
        <p:nvSpPr>
          <p:cNvPr id="3" name="Content Placeholder 2"/>
          <p:cNvSpPr>
            <a:spLocks noGrp="1"/>
          </p:cNvSpPr>
          <p:nvPr>
            <p:ph idx="1"/>
          </p:nvPr>
        </p:nvSpPr>
        <p:spPr/>
        <p:txBody>
          <a:bodyPr>
            <a:normAutofit fontScale="92500"/>
          </a:bodyPr>
          <a:lstStyle/>
          <a:p>
            <a:r>
              <a:rPr lang="id-ID" dirty="0" smtClean="0"/>
              <a:t>Bahan tambahan non pangan adalah bahan tambahan yangtidak  digunakan untukkeperluan pengolahan atau pengawetan pangan</a:t>
            </a:r>
          </a:p>
          <a:p>
            <a:r>
              <a:rPr lang="id-ID" dirty="0" smtClean="0"/>
              <a:t>Digunakan untuk industri non pangan seperti tekstil, kayu, plastik, film dll.</a:t>
            </a:r>
          </a:p>
          <a:p>
            <a:r>
              <a:rPr lang="id-ID" dirty="0" smtClean="0"/>
              <a:t>Beberapa bahan tambahan non pangan yang sering digunakan oleh industri kecil rumahtangga olahan pangan : formalin, boraks, rhodamine B, methanyl yellow</a:t>
            </a:r>
            <a:endParaRPr lang="id-ID"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Kontaminasi Logam berat</a:t>
            </a:r>
            <a:endParaRPr lang="id-ID" dirty="0"/>
          </a:p>
        </p:txBody>
      </p:sp>
      <p:sp>
        <p:nvSpPr>
          <p:cNvPr id="3" name="Content Placeholder 2"/>
          <p:cNvSpPr>
            <a:spLocks noGrp="1"/>
          </p:cNvSpPr>
          <p:nvPr>
            <p:ph idx="1"/>
          </p:nvPr>
        </p:nvSpPr>
        <p:spPr/>
        <p:txBody>
          <a:bodyPr/>
          <a:lstStyle/>
          <a:p>
            <a:r>
              <a:rPr lang="id-ID" dirty="0" smtClean="0"/>
              <a:t>Logam berat : zat padat atau cair yang mempunyai berat jenis 5 gram/cm3</a:t>
            </a:r>
          </a:p>
          <a:p>
            <a:r>
              <a:rPr lang="id-ID" dirty="0" smtClean="0"/>
              <a:t>Kontaminasi logam berat pangan melalui beberapa cara :</a:t>
            </a:r>
          </a:p>
          <a:p>
            <a:pPr>
              <a:buNone/>
            </a:pPr>
            <a:r>
              <a:rPr lang="id-ID" dirty="0" smtClean="0"/>
              <a:t>	1. Pembuangan limbah industri</a:t>
            </a:r>
          </a:p>
          <a:p>
            <a:pPr>
              <a:buNone/>
            </a:pPr>
            <a:r>
              <a:rPr lang="id-ID" dirty="0" smtClean="0"/>
              <a:t>	2. Penggunaan pestida</a:t>
            </a:r>
          </a:p>
          <a:p>
            <a:pPr>
              <a:buNone/>
            </a:pPr>
            <a:r>
              <a:rPr lang="id-ID" dirty="0" smtClean="0"/>
              <a:t>	3.Lapisan pada alat masak atau alat pengolahan pangan</a:t>
            </a:r>
          </a:p>
          <a:p>
            <a:pPr>
              <a:buNone/>
            </a:pPr>
            <a:endParaRPr lang="id-ID"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lstStyle/>
          <a:p>
            <a:pPr>
              <a:buNone/>
            </a:pPr>
            <a:r>
              <a:rPr lang="id-ID" dirty="0" smtClean="0"/>
              <a:t>	4. BTP</a:t>
            </a:r>
          </a:p>
          <a:p>
            <a:pPr>
              <a:buNone/>
            </a:pPr>
            <a:r>
              <a:rPr lang="id-ID" dirty="0" smtClean="0"/>
              <a:t>	5. Kontaminasi udara yang tercemar</a:t>
            </a:r>
          </a:p>
          <a:p>
            <a:pPr>
              <a:buNone/>
            </a:pPr>
            <a:r>
              <a:rPr lang="id-ID" dirty="0" smtClean="0"/>
              <a:t>	6. Cemaran bahan kimia melalui pengemas pangan </a:t>
            </a:r>
          </a:p>
          <a:p>
            <a:r>
              <a:rPr lang="id-ID" dirty="0" smtClean="0"/>
              <a:t>Beberapa logam berat : merkuri, kadmium, timbal, arsen. kromium</a:t>
            </a:r>
            <a:endParaRPr lang="id-ID"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Residu Pestisida</a:t>
            </a:r>
            <a:endParaRPr lang="id-ID" dirty="0"/>
          </a:p>
        </p:txBody>
      </p:sp>
      <p:sp>
        <p:nvSpPr>
          <p:cNvPr id="3" name="Content Placeholder 2"/>
          <p:cNvSpPr>
            <a:spLocks noGrp="1"/>
          </p:cNvSpPr>
          <p:nvPr>
            <p:ph idx="1"/>
          </p:nvPr>
        </p:nvSpPr>
        <p:spPr/>
        <p:txBody>
          <a:bodyPr/>
          <a:lstStyle/>
          <a:p>
            <a:r>
              <a:rPr lang="id-ID" dirty="0" smtClean="0"/>
              <a:t>Proses peracunan :</a:t>
            </a:r>
          </a:p>
          <a:p>
            <a:pPr>
              <a:buNone/>
            </a:pPr>
            <a:r>
              <a:rPr lang="id-ID" dirty="0" smtClean="0"/>
              <a:t>	1. racun perut</a:t>
            </a:r>
          </a:p>
          <a:p>
            <a:pPr>
              <a:buNone/>
            </a:pPr>
            <a:r>
              <a:rPr lang="id-ID" dirty="0" smtClean="0"/>
              <a:t>	2. Racun ko9ntak</a:t>
            </a:r>
          </a:p>
          <a:p>
            <a:pPr>
              <a:buNone/>
            </a:pPr>
            <a:r>
              <a:rPr lang="id-ID" dirty="0" smtClean="0"/>
              <a:t>	3. Racun sistemik</a:t>
            </a:r>
          </a:p>
          <a:p>
            <a:pPr>
              <a:buNone/>
            </a:pPr>
            <a:r>
              <a:rPr lang="id-ID" dirty="0" smtClean="0"/>
              <a:t>	4. Fumigan</a:t>
            </a:r>
          </a:p>
          <a:p>
            <a:pPr>
              <a:buNone/>
            </a:pPr>
            <a:r>
              <a:rPr lang="id-ID" dirty="0" smtClean="0"/>
              <a:t>	5. antraktan</a:t>
            </a:r>
          </a:p>
          <a:p>
            <a:pPr>
              <a:buNone/>
            </a:pPr>
            <a:r>
              <a:rPr lang="id-ID" dirty="0" smtClean="0"/>
              <a:t>	6. Repellen</a:t>
            </a:r>
            <a:endParaRPr lang="id-ID"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txBody>
          <a:bodyPr/>
          <a:lstStyle/>
          <a:p>
            <a:r>
              <a:rPr lang="id-ID" dirty="0" smtClean="0"/>
              <a:t>Efek racun pestisida : keracunan </a:t>
            </a:r>
          </a:p>
          <a:p>
            <a:pPr>
              <a:buNone/>
            </a:pPr>
            <a:r>
              <a:rPr lang="id-ID" dirty="0" smtClean="0"/>
              <a:t>	1. Racun sel</a:t>
            </a:r>
          </a:p>
          <a:p>
            <a:pPr>
              <a:buNone/>
            </a:pPr>
            <a:r>
              <a:rPr lang="id-ID" dirty="0" smtClean="0"/>
              <a:t>	2. Racun syaraf</a:t>
            </a:r>
          </a:p>
          <a:p>
            <a:pPr>
              <a:buNone/>
            </a:pPr>
            <a:r>
              <a:rPr lang="id-ID" dirty="0" smtClean="0"/>
              <a:t>	3. </a:t>
            </a:r>
            <a:r>
              <a:rPr lang="id-ID" smtClean="0"/>
              <a:t>Racun lain</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d-ID" dirty="0" smtClean="0"/>
              <a:t>Keamanan Pangan</a:t>
            </a:r>
            <a:endParaRPr lang="id-ID" dirty="0"/>
          </a:p>
        </p:txBody>
      </p:sp>
      <p:sp>
        <p:nvSpPr>
          <p:cNvPr id="3" name="Content Placeholder 2"/>
          <p:cNvSpPr>
            <a:spLocks noGrp="1"/>
          </p:cNvSpPr>
          <p:nvPr>
            <p:ph idx="1"/>
          </p:nvPr>
        </p:nvSpPr>
        <p:spPr/>
        <p:txBody>
          <a:bodyPr>
            <a:normAutofit lnSpcReduction="10000"/>
          </a:bodyPr>
          <a:lstStyle/>
          <a:p>
            <a:r>
              <a:rPr lang="id-ID" dirty="0" smtClean="0"/>
              <a:t>Kondisi dan upaya yang diperlukan untk mencegah pangan dari kemungkinan cemaran biologis, kimia, dan benda lain yang  dapat mengganggu, merugikan, dan membahayakan kesehatan manusia</a:t>
            </a:r>
          </a:p>
          <a:p>
            <a:r>
              <a:rPr lang="id-ID" dirty="0" smtClean="0"/>
              <a:t>Kondisi keamanan pangan industri rumahtangga :</a:t>
            </a:r>
          </a:p>
          <a:p>
            <a:pPr>
              <a:buNone/>
            </a:pPr>
            <a:r>
              <a:rPr lang="id-ID" dirty="0"/>
              <a:t>	</a:t>
            </a:r>
            <a:r>
              <a:rPr lang="id-ID" dirty="0" smtClean="0"/>
              <a:t>1. Masih beredar produk pangan yang tidak memenuhi persyaratan</a:t>
            </a:r>
          </a:p>
          <a:p>
            <a:pPr>
              <a:buNone/>
            </a:pPr>
            <a:endParaRPr lang="id-ID"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normAutofit fontScale="92500" lnSpcReduction="20000"/>
          </a:bodyPr>
          <a:lstStyle/>
          <a:p>
            <a:pPr>
              <a:buNone/>
            </a:pPr>
            <a:r>
              <a:rPr lang="id-ID" dirty="0" smtClean="0"/>
              <a:t>	2. Masih ditemukan kasus keracunan pangan</a:t>
            </a:r>
          </a:p>
          <a:p>
            <a:pPr marL="727075" indent="-727075">
              <a:buNone/>
            </a:pPr>
            <a:r>
              <a:rPr lang="id-ID" dirty="0" smtClean="0"/>
              <a:t>    3. Rendahnya tanggungjawab dan kesadaran   produsen dan distributor  tentang keamanan pangan</a:t>
            </a:r>
          </a:p>
          <a:p>
            <a:pPr marL="727075" indent="-727075">
              <a:buNone/>
            </a:pPr>
            <a:r>
              <a:rPr lang="id-ID" dirty="0" smtClean="0"/>
              <a:t>    4. Kurangnya kepedulian dan pengetahuan konsumen terhadap keamanan pangan</a:t>
            </a:r>
          </a:p>
          <a:p>
            <a:pPr marL="727075" indent="-727075">
              <a:buNone/>
            </a:pPr>
            <a:endParaRPr lang="id-ID" dirty="0"/>
          </a:p>
          <a:p>
            <a:pPr marL="354013" indent="-354013"/>
            <a:r>
              <a:rPr lang="id-ID" dirty="0" smtClean="0"/>
              <a:t>Sanitasi makanan :</a:t>
            </a:r>
          </a:p>
          <a:p>
            <a:pPr marL="354013" indent="-354013">
              <a:buNone/>
            </a:pPr>
            <a:r>
              <a:rPr lang="id-ID" dirty="0" smtClean="0"/>
              <a:t>	Usaha untuk mencegah tumbuh dan berkembangnya jasad renik pembusuk dan patogen dalam makanan , minuman, peralatan, dan bangunan yang dapat merusak pangan dan membahayakan manusia.</a:t>
            </a:r>
          </a:p>
          <a:p>
            <a:pPr marL="354013" indent="-354013">
              <a:buNone/>
            </a:pPr>
            <a:endParaRPr lang="id-ID" dirty="0"/>
          </a:p>
          <a:p>
            <a:pPr marL="354013" indent="-354013">
              <a:buNone/>
            </a:pPr>
            <a:endParaRPr lang="id-ID"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Autofit/>
          </a:bodyPr>
          <a:lstStyle/>
          <a:p>
            <a:r>
              <a:rPr lang="id-ID" dirty="0" smtClean="0"/>
              <a:t>Beberapa hal yang  menyebabkan pangan tidak memenuhi persyaratan :</a:t>
            </a:r>
          </a:p>
          <a:p>
            <a:pPr>
              <a:buNone/>
            </a:pPr>
            <a:r>
              <a:rPr lang="id-ID" dirty="0"/>
              <a:t>	</a:t>
            </a:r>
            <a:r>
              <a:rPr lang="id-ID" dirty="0" smtClean="0"/>
              <a:t>1. Penggunaan bahan tambahan yang dilarang  untuk pangan atau penggunaan bahan tambahan yang melebihi batas penggunaan.</a:t>
            </a:r>
          </a:p>
          <a:p>
            <a:pPr>
              <a:buNone/>
            </a:pPr>
            <a:r>
              <a:rPr lang="id-ID" dirty="0"/>
              <a:t>	</a:t>
            </a:r>
            <a:r>
              <a:rPr lang="id-ID" dirty="0" smtClean="0"/>
              <a:t>2. Ada cemaran kimia berbahaya yang berasal dari pestisida, logam berat dan obat-obat pertanian pada berbagai produk pangan</a:t>
            </a:r>
          </a:p>
          <a:p>
            <a:pPr>
              <a:buNone/>
            </a:pPr>
            <a:r>
              <a:rPr lang="id-ID" dirty="0"/>
              <a:t>	</a:t>
            </a:r>
            <a:r>
              <a:rPr lang="id-ID" dirty="0" smtClean="0"/>
              <a:t>3. Cemaran mikrobia patogen dan mikrobia penghasil toksin tinggi</a:t>
            </a:r>
          </a:p>
          <a:p>
            <a:pPr>
              <a:buNone/>
            </a:pPr>
            <a:r>
              <a:rPr lang="id-ID" dirty="0"/>
              <a:t>	</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768997"/>
          </a:xfrm>
        </p:spPr>
        <p:txBody>
          <a:bodyPr/>
          <a:lstStyle/>
          <a:p>
            <a:pPr>
              <a:buNone/>
            </a:pPr>
            <a:r>
              <a:rPr lang="id-ID" dirty="0" smtClean="0"/>
              <a:t>	</a:t>
            </a:r>
            <a:r>
              <a:rPr lang="id-ID" sz="4000" dirty="0" smtClean="0"/>
              <a:t> 4. Pelabelan dan periklanan produk pangan yang tidak memenuhi syarat </a:t>
            </a:r>
          </a:p>
          <a:p>
            <a:pPr>
              <a:buNone/>
            </a:pPr>
            <a:r>
              <a:rPr lang="id-ID" sz="4000" dirty="0"/>
              <a:t>	</a:t>
            </a:r>
            <a:r>
              <a:rPr lang="id-ID" sz="4000" dirty="0" smtClean="0"/>
              <a:t>5. Beredarnya produk pangan kadaluwarsa, termasuk produk impor</a:t>
            </a:r>
          </a:p>
          <a:p>
            <a:pPr>
              <a:buNone/>
            </a:pPr>
            <a:r>
              <a:rPr lang="id-ID" sz="4000" dirty="0"/>
              <a:t>	</a:t>
            </a:r>
            <a:r>
              <a:rPr lang="id-ID" sz="4000" dirty="0" smtClean="0"/>
              <a:t>6. Pemalsuan produk pangan</a:t>
            </a:r>
          </a:p>
          <a:p>
            <a:pPr>
              <a:buNone/>
            </a:pPr>
            <a:r>
              <a:rPr lang="id-ID" sz="4000" dirty="0" smtClean="0"/>
              <a:t>	7. Mutu dan keamanan produk pangan belum dapat bersaing di pasar internasional</a:t>
            </a:r>
            <a:endParaRPr lang="id-ID" sz="4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Bahan Tambahan Pangan</a:t>
            </a:r>
            <a:endParaRPr lang="id-ID" dirty="0"/>
          </a:p>
        </p:txBody>
      </p:sp>
      <p:sp>
        <p:nvSpPr>
          <p:cNvPr id="3" name="Content Placeholder 2"/>
          <p:cNvSpPr>
            <a:spLocks noGrp="1"/>
          </p:cNvSpPr>
          <p:nvPr>
            <p:ph idx="1"/>
          </p:nvPr>
        </p:nvSpPr>
        <p:spPr/>
        <p:txBody>
          <a:bodyPr>
            <a:noAutofit/>
          </a:bodyPr>
          <a:lstStyle/>
          <a:p>
            <a:r>
              <a:rPr lang="id-ID" dirty="0" smtClean="0"/>
              <a:t>Bahan yang ditambahkan ke dalam pangan untuk mempengaruhi sifat atau bentuk pangan</a:t>
            </a:r>
          </a:p>
          <a:p>
            <a:r>
              <a:rPr lang="id-ID" dirty="0" smtClean="0"/>
              <a:t>BTP hanya boleh digunakan  tidak melebihi batas maksimum penggunaan dalam kategori pangan</a:t>
            </a:r>
          </a:p>
          <a:p>
            <a:r>
              <a:rPr lang="id-ID" dirty="0" smtClean="0"/>
              <a:t>Tujuan penggunaan BTP pada industri : memperpanjang umur simpan, memperbaiki tekstur, kelezatan atau kenampakan</a:t>
            </a:r>
          </a:p>
          <a:p>
            <a:pPr>
              <a:buNone/>
            </a:pPr>
            <a:r>
              <a:rPr lang="id-ID" dirty="0" smtClean="0"/>
              <a:t>	</a:t>
            </a:r>
            <a:endParaRPr lang="id-ID"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411807"/>
          </a:xfrm>
        </p:spPr>
        <p:txBody>
          <a:bodyPr>
            <a:normAutofit lnSpcReduction="10000"/>
          </a:bodyPr>
          <a:lstStyle/>
          <a:p>
            <a:r>
              <a:rPr lang="id-ID" dirty="0" smtClean="0"/>
              <a:t>BTP dapat berbentuk padat, cair, gas</a:t>
            </a:r>
          </a:p>
          <a:p>
            <a:endParaRPr lang="id-ID" dirty="0" smtClean="0"/>
          </a:p>
          <a:p>
            <a:r>
              <a:rPr lang="id-ID" dirty="0" smtClean="0"/>
              <a:t>BPOM akan memberikan nomer pendaftaran pada produk domestik maupun impor, untuk menjamin bahwa pangan olahan tang beredar tidak menimbulkan keracunan</a:t>
            </a:r>
          </a:p>
          <a:p>
            <a:endParaRPr lang="id-ID" dirty="0" smtClean="0"/>
          </a:p>
          <a:p>
            <a:r>
              <a:rPr lang="id-ID" dirty="0" smtClean="0"/>
              <a:t>Dinkes  juga memberikan P-IRT (Pangan Industri Rumahtangga) untuk menjamin bahwa pangan olahan industri rumahtangga atau UKM aman dikonsumsi</a:t>
            </a:r>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Penggunaan BTP</a:t>
            </a:r>
            <a:endParaRPr lang="id-ID" dirty="0"/>
          </a:p>
        </p:txBody>
      </p:sp>
      <p:sp>
        <p:nvSpPr>
          <p:cNvPr id="3" name="Content Placeholder 2"/>
          <p:cNvSpPr>
            <a:spLocks noGrp="1"/>
          </p:cNvSpPr>
          <p:nvPr>
            <p:ph idx="1"/>
          </p:nvPr>
        </p:nvSpPr>
        <p:spPr>
          <a:xfrm>
            <a:off x="457200" y="1214422"/>
            <a:ext cx="8229600" cy="5214974"/>
          </a:xfrm>
        </p:spPr>
        <p:txBody>
          <a:bodyPr>
            <a:normAutofit lnSpcReduction="10000"/>
          </a:bodyPr>
          <a:lstStyle/>
          <a:p>
            <a:r>
              <a:rPr lang="id-ID" dirty="0" smtClean="0"/>
              <a:t>Tujuan penggunaan BTP</a:t>
            </a:r>
          </a:p>
          <a:p>
            <a:pPr>
              <a:buNone/>
            </a:pPr>
            <a:r>
              <a:rPr lang="id-ID" dirty="0" smtClean="0"/>
              <a:t>	1. mempertahankan konsistensi produk pangan</a:t>
            </a:r>
          </a:p>
          <a:p>
            <a:pPr>
              <a:buNone/>
            </a:pPr>
            <a:r>
              <a:rPr lang="id-ID" dirty="0" smtClean="0"/>
              <a:t>	2. Memperbaiki atau memelihara nilai gizi</a:t>
            </a:r>
          </a:p>
          <a:p>
            <a:pPr>
              <a:buNone/>
            </a:pPr>
            <a:r>
              <a:rPr lang="id-ID" dirty="0" smtClean="0"/>
              <a:t>	3. Menjaga cita rasa dan sifat produk pangan secara keseluruhan</a:t>
            </a:r>
          </a:p>
          <a:p>
            <a:pPr>
              <a:buNone/>
            </a:pPr>
            <a:r>
              <a:rPr lang="id-ID" dirty="0" smtClean="0"/>
              <a:t>	4. Menjaga tingkat keasaman atau kebasaan pangan yang diinginkan</a:t>
            </a:r>
          </a:p>
          <a:p>
            <a:pPr>
              <a:buNone/>
            </a:pPr>
            <a:r>
              <a:rPr lang="id-ID" dirty="0" smtClean="0"/>
              <a:t>	5. Memperkuat rasa atau memberikan warna tertentuyang dikehendaki</a:t>
            </a:r>
          </a:p>
          <a:p>
            <a:pPr>
              <a:buNone/>
            </a:pPr>
            <a:endParaRPr lang="id-ID"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326</TotalTime>
  <Words>898</Words>
  <Application>Microsoft Office PowerPoint</Application>
  <PresentationFormat>On-screen Show (4:3)</PresentationFormat>
  <Paragraphs>142</Paragraphs>
  <Slides>27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Calibri</vt:lpstr>
      <vt:lpstr>Office Theme</vt:lpstr>
      <vt:lpstr>KEAMANAN PANGAN</vt:lpstr>
      <vt:lpstr>Pangan</vt:lpstr>
      <vt:lpstr>Keamanan Pangan</vt:lpstr>
      <vt:lpstr>PowerPoint Presentation</vt:lpstr>
      <vt:lpstr>PowerPoint Presentation</vt:lpstr>
      <vt:lpstr>PowerPoint Presentation</vt:lpstr>
      <vt:lpstr>Bahan Tambahan Pangan</vt:lpstr>
      <vt:lpstr>PowerPoint Presentation</vt:lpstr>
      <vt:lpstr>Penggunaan BTP</vt:lpstr>
      <vt:lpstr>Macam –macam BTP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Bahan Tambahan Non Pangan</vt:lpstr>
      <vt:lpstr>Kontaminasi Logam berat</vt:lpstr>
      <vt:lpstr>PowerPoint Presentation</vt:lpstr>
      <vt:lpstr>Residu Pestisida</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KEAMANAN PANGAN</dc:title>
  <dc:creator>alifia</dc:creator>
  <cp:lastModifiedBy>Satellite</cp:lastModifiedBy>
  <cp:revision>36</cp:revision>
  <dcterms:created xsi:type="dcterms:W3CDTF">2016-06-01T15:45:26Z</dcterms:created>
  <dcterms:modified xsi:type="dcterms:W3CDTF">2017-05-31T07:01:58Z</dcterms:modified>
</cp:coreProperties>
</file>