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89" r:id="rId6"/>
    <p:sldId id="290" r:id="rId7"/>
    <p:sldId id="265" r:id="rId8"/>
    <p:sldId id="260" r:id="rId9"/>
    <p:sldId id="266" r:id="rId10"/>
    <p:sldId id="261" r:id="rId11"/>
    <p:sldId id="267" r:id="rId12"/>
    <p:sldId id="291" r:id="rId13"/>
    <p:sldId id="293" r:id="rId14"/>
    <p:sldId id="277" r:id="rId15"/>
    <p:sldId id="268" r:id="rId16"/>
    <p:sldId id="278" r:id="rId17"/>
    <p:sldId id="269" r:id="rId18"/>
    <p:sldId id="292" r:id="rId19"/>
    <p:sldId id="271" r:id="rId20"/>
    <p:sldId id="272" r:id="rId21"/>
    <p:sldId id="294" r:id="rId22"/>
    <p:sldId id="295" r:id="rId23"/>
    <p:sldId id="296" r:id="rId24"/>
    <p:sldId id="273" r:id="rId25"/>
    <p:sldId id="276" r:id="rId26"/>
    <p:sldId id="279" r:id="rId27"/>
    <p:sldId id="280" r:id="rId28"/>
    <p:sldId id="281" r:id="rId29"/>
    <p:sldId id="282" r:id="rId30"/>
    <p:sldId id="283" r:id="rId31"/>
    <p:sldId id="288" r:id="rId32"/>
    <p:sldId id="284" r:id="rId33"/>
    <p:sldId id="285" r:id="rId34"/>
  </p:sldIdLst>
  <p:sldSz cx="9144000" cy="6858000" type="screen4x3"/>
  <p:notesSz cx="7315200" cy="96012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0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9B6FEC-94E9-4DEC-8850-FE4738A55475}" type="datetimeFigureOut">
              <a:rPr lang="id-ID" smtClean="0"/>
              <a:pPr/>
              <a:t>12/05/2015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C744C7-D97D-457B-B87B-5E90A30E885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id-ID" sz="3200" smtClean="0">
                <a:solidFill>
                  <a:srgbClr val="FF0000"/>
                </a:solidFill>
                <a:latin typeface="Cooper Black" pitchFamily="18" charset="0"/>
              </a:rPr>
              <a:t>DISTRIBUSI </a:t>
            </a:r>
            <a:r>
              <a:rPr lang="en-US" sz="320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d-ID" sz="3200" smtClean="0">
                <a:solidFill>
                  <a:srgbClr val="FF0000"/>
                </a:solidFill>
                <a:latin typeface="Cooper Black" pitchFamily="18" charset="0"/>
              </a:rPr>
              <a:t>PROBABILITAS </a:t>
            </a:r>
            <a:r>
              <a:rPr lang="id-ID" sz="3200" dirty="0" smtClean="0">
                <a:solidFill>
                  <a:srgbClr val="FF0000"/>
                </a:solidFill>
                <a:latin typeface="Cooper Black" pitchFamily="18" charset="0"/>
              </a:rPr>
              <a:t>DAN </a:t>
            </a:r>
            <a:br>
              <a:rPr lang="id-ID" sz="3200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id-ID" sz="3200" dirty="0" smtClean="0">
                <a:solidFill>
                  <a:srgbClr val="FF0000"/>
                </a:solidFill>
                <a:latin typeface="Cooper Black" pitchFamily="18" charset="0"/>
              </a:rPr>
              <a:t>DISTRIBUSI SAMPLING</a:t>
            </a:r>
            <a:endParaRPr lang="id-ID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Statistika 8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  <a:latin typeface="Comic Sans MS" pitchFamily="66" charset="0"/>
              </a:rPr>
              <a:t>DISTRIBUSI NORMAL</a:t>
            </a:r>
            <a:endParaRPr lang="id-ID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D</a:t>
            </a:r>
            <a:r>
              <a:rPr lang="en-US" sz="2000" dirty="0" err="1" smtClean="0"/>
              <a:t>itemukan</a:t>
            </a:r>
            <a:r>
              <a:rPr lang="en-US" sz="2000" dirty="0" smtClean="0"/>
              <a:t> </a:t>
            </a:r>
            <a:r>
              <a:rPr lang="en-US" sz="2000" dirty="0"/>
              <a:t>Karl  Friedrich (1777-1855) 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 </a:t>
            </a:r>
            <a:r>
              <a:rPr lang="en-US" sz="2000" dirty="0" err="1"/>
              <a:t>distribusi</a:t>
            </a:r>
            <a:r>
              <a:rPr lang="en-US" sz="2000" dirty="0"/>
              <a:t>  Gauss</a:t>
            </a:r>
            <a:endParaRPr lang="id-ID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4038600" cy="25908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2438401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Fungsi</a:t>
            </a:r>
            <a:r>
              <a:rPr lang="en-US" dirty="0"/>
              <a:t>  </a:t>
            </a:r>
            <a:r>
              <a:rPr lang="en-US" dirty="0" err="1"/>
              <a:t>padat</a:t>
            </a:r>
            <a:r>
              <a:rPr lang="en-US" dirty="0"/>
              <a:t>  </a:t>
            </a:r>
            <a:r>
              <a:rPr lang="en-US" dirty="0" err="1"/>
              <a:t>perubah</a:t>
            </a:r>
            <a:r>
              <a:rPr lang="en-US" dirty="0"/>
              <a:t>  </a:t>
            </a:r>
            <a:r>
              <a:rPr lang="en-US" dirty="0" err="1"/>
              <a:t>acak</a:t>
            </a:r>
            <a:r>
              <a:rPr lang="en-US" dirty="0"/>
              <a:t>  normal X, </a:t>
            </a:r>
            <a:r>
              <a:rPr lang="en-US" dirty="0" err="1"/>
              <a:t>dengan</a:t>
            </a:r>
            <a:r>
              <a:rPr lang="en-US" dirty="0"/>
              <a:t> rata-rata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variansi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 smtClean="0"/>
              <a:t>: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4495800"/>
          <a:ext cx="5011737" cy="1447800"/>
        </p:xfrm>
        <a:graphic>
          <a:graphicData uri="http://schemas.openxmlformats.org/presentationml/2006/ole">
            <p:oleObj spid="_x0000_s1028" name="Equation" r:id="rId4" imgW="1714320" imgH="495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58674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Dengan  -</a:t>
            </a:r>
            <a:r>
              <a:rPr lang="en-US" smtClean="0">
                <a:sym typeface="Symbol"/>
              </a:rPr>
              <a:t>  &lt; x  &lt; 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lvl="0" indent="-509588">
              <a:buFont typeface="Wingdings" pitchFamily="2" charset="2"/>
              <a:buChar char="Ø"/>
            </a:pPr>
            <a:r>
              <a:rPr lang="nb-NO" sz="2400" smtClean="0">
                <a:latin typeface="Calibri" pitchFamily="34" charset="0"/>
              </a:rPr>
              <a:t>Rata-rata </a:t>
            </a:r>
            <a:r>
              <a:rPr lang="nb-NO" sz="2400" dirty="0">
                <a:latin typeface="Calibri" pitchFamily="34" charset="0"/>
              </a:rPr>
              <a:t>berada di tengah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nb-NO" sz="2400" dirty="0">
                <a:latin typeface="Calibri" pitchFamily="34" charset="0"/>
              </a:rPr>
              <a:t>Mean = median = modus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nb-NO" sz="2400">
                <a:latin typeface="Calibri" pitchFamily="34" charset="0"/>
              </a:rPr>
              <a:t>Rata-rata </a:t>
            </a:r>
            <a:r>
              <a:rPr lang="nb-NO" sz="2400" smtClean="0">
                <a:latin typeface="Calibri" pitchFamily="34" charset="0"/>
              </a:rPr>
              <a:t>= </a:t>
            </a:r>
            <a:r>
              <a:rPr lang="nb-NO" sz="2400" smtClean="0">
                <a:latin typeface="Calibri" pitchFamily="34" charset="0"/>
                <a:sym typeface="Symbol"/>
              </a:rPr>
              <a:t>0</a:t>
            </a:r>
            <a:r>
              <a:rPr lang="nb-NO" sz="2400" smtClean="0">
                <a:latin typeface="Calibri" pitchFamily="34" charset="0"/>
              </a:rPr>
              <a:t> </a:t>
            </a:r>
            <a:r>
              <a:rPr lang="nb-NO" sz="2400" dirty="0">
                <a:latin typeface="Calibri" pitchFamily="34" charset="0"/>
              </a:rPr>
              <a:t>, standart </a:t>
            </a:r>
            <a:r>
              <a:rPr lang="nb-NO" sz="2400">
                <a:latin typeface="Calibri" pitchFamily="34" charset="0"/>
              </a:rPr>
              <a:t>deviasi </a:t>
            </a:r>
            <a:r>
              <a:rPr lang="nb-NO" sz="2400" smtClean="0">
                <a:latin typeface="Calibri" pitchFamily="34" charset="0"/>
              </a:rPr>
              <a:t>=</a:t>
            </a:r>
            <a:r>
              <a:rPr lang="nb-NO" sz="2400" smtClean="0">
                <a:latin typeface="Calibri" pitchFamily="34" charset="0"/>
                <a:sym typeface="Symbol"/>
              </a:rPr>
              <a:t>1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nb-NO" sz="2400" dirty="0">
                <a:latin typeface="Calibri" pitchFamily="34" charset="0"/>
              </a:rPr>
              <a:t>Modus (nilai x maksimun) terletak di  Simetris terhadap sumbu vertikal melalui 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nb-NO" sz="2400" dirty="0">
                <a:latin typeface="Calibri" pitchFamily="34" charset="0"/>
              </a:rPr>
              <a:t>Mempunyai titik belok pada x </a:t>
            </a:r>
            <a:r>
              <a:rPr lang="nb-NO" sz="2400">
                <a:latin typeface="Calibri" pitchFamily="34" charset="0"/>
              </a:rPr>
              <a:t>=  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  <a:sym typeface="Symbol"/>
              </a:rPr>
              <a:t></a:t>
            </a:r>
            <a:r>
              <a:rPr lang="nb-NO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</a:rPr>
              <a:t> 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pt-BR" sz="2400" dirty="0">
                <a:latin typeface="Calibri" pitchFamily="34" charset="0"/>
              </a:rPr>
              <a:t>Memotong sumbu mendatar secara asimtotis. </a:t>
            </a:r>
            <a:endParaRPr lang="id-ID" sz="2400" dirty="0">
              <a:latin typeface="Calibri" pitchFamily="34" charset="0"/>
            </a:endParaRPr>
          </a:p>
          <a:p>
            <a:pPr marL="509588" lvl="0" indent="-509588">
              <a:buFont typeface="Wingdings" pitchFamily="2" charset="2"/>
              <a:buChar char="Ø"/>
            </a:pPr>
            <a:r>
              <a:rPr lang="pt-BR" sz="2400" dirty="0">
                <a:latin typeface="Calibri" pitchFamily="34" charset="0"/>
              </a:rPr>
              <a:t>Luas daerah dibawah kurva dg sumbu mendatar sama dg 1</a:t>
            </a:r>
            <a:r>
              <a:rPr lang="en-US" sz="2400" dirty="0">
                <a:latin typeface="Calibri" pitchFamily="34" charset="0"/>
              </a:rPr>
              <a:t> </a:t>
            </a:r>
            <a:endParaRPr lang="id-ID" sz="2400" dirty="0">
              <a:latin typeface="Calibri" pitchFamily="34" charset="0"/>
            </a:endParaRPr>
          </a:p>
          <a:p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066800" y="914400"/>
            <a:ext cx="671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200" smtClean="0">
                <a:solidFill>
                  <a:srgbClr val="FF0000"/>
                </a:solidFill>
                <a:latin typeface="Comic Sans MS" pitchFamily="66" charset="0"/>
              </a:rPr>
              <a:t>Sifat-sifat  Kurva Normal</a:t>
            </a:r>
            <a:r>
              <a:rPr lang="en-US" sz="3200" i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d-ID" sz="3200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828800"/>
            <a:ext cx="4191000" cy="457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381000"/>
            <a:ext cx="4191000" cy="43434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4.png"/>
          <p:cNvPicPr>
            <a:picLocks noChangeAspect="1"/>
          </p:cNvPicPr>
          <p:nvPr/>
        </p:nvPicPr>
        <p:blipFill>
          <a:blip r:embed="rId2" cstate="print"/>
          <a:srcRect l="12735" t="8422" r="53920" b="53076"/>
          <a:stretch>
            <a:fillRect/>
          </a:stretch>
        </p:blipFill>
        <p:spPr>
          <a:xfrm>
            <a:off x="304800" y="685800"/>
            <a:ext cx="4306599" cy="3886200"/>
          </a:xfrm>
          <a:prstGeom prst="rect">
            <a:avLst/>
          </a:prstGeom>
        </p:spPr>
      </p:pic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2" cstate="print"/>
          <a:srcRect l="50261" t="4813" r="10172" b="50670"/>
          <a:stretch>
            <a:fillRect/>
          </a:stretch>
        </p:blipFill>
        <p:spPr>
          <a:xfrm>
            <a:off x="4495800" y="18288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0" y="914400"/>
            <a:ext cx="4267200" cy="556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5257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5" indent="-1158875"/>
            <a:r>
              <a:rPr lang="en-US" smtClean="0">
                <a:latin typeface="Calibri" pitchFamily="34" charset="0"/>
              </a:rPr>
              <a:t>Gambar 7.4 Kurva normal dengan mean dan standart deviasi yang berbeda sama</a:t>
            </a:r>
            <a:endParaRPr lang="en-US">
              <a:latin typeface="Calibri" pitchFamily="34" charset="0"/>
            </a:endParaRPr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rcRect l="39525" t="10379" r="29222" b="52717"/>
          <a:stretch>
            <a:fillRect/>
          </a:stretch>
        </p:blipFill>
        <p:spPr>
          <a:xfrm>
            <a:off x="4495800" y="1295400"/>
            <a:ext cx="4191000" cy="3944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4800" y="381000"/>
            <a:ext cx="4191000" cy="57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5" indent="-1158875"/>
            <a:r>
              <a:rPr lang="en-US" smtClean="0">
                <a:latin typeface="Calibri" pitchFamily="34" charset="0"/>
              </a:rPr>
              <a:t>Gambar 7.3 Kurva normal dengan rata-rata sama</a:t>
            </a:r>
            <a:endParaRPr lang="en-US">
              <a:latin typeface="Calibri" pitchFamily="34" charset="0"/>
            </a:endParaRPr>
          </a:p>
        </p:txBody>
      </p:sp>
      <p:pic>
        <p:nvPicPr>
          <p:cNvPr id="2" name="Picture 1" descr="Picture3.png"/>
          <p:cNvPicPr>
            <a:picLocks noChangeAspect="1"/>
          </p:cNvPicPr>
          <p:nvPr/>
        </p:nvPicPr>
        <p:blipFill>
          <a:blip r:embed="rId2" cstate="print"/>
          <a:srcRect l="4404" t="8073" r="63424" b="52717"/>
          <a:stretch>
            <a:fillRect/>
          </a:stretch>
        </p:blipFill>
        <p:spPr>
          <a:xfrm>
            <a:off x="381000" y="833846"/>
            <a:ext cx="4038600" cy="3923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01"/>
          <p:cNvPicPr>
            <a:picLocks noChangeAspect="1" noChangeArrowheads="1"/>
          </p:cNvPicPr>
          <p:nvPr/>
        </p:nvPicPr>
        <p:blipFill>
          <a:blip r:embed="rId2" cstate="print"/>
          <a:srcRect l="15273" t="21442" r="1819" b="14235"/>
          <a:stretch>
            <a:fillRect/>
          </a:stretch>
        </p:blipFill>
        <p:spPr>
          <a:xfrm>
            <a:off x="3581400" y="2301240"/>
            <a:ext cx="495935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5904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Luas di bawah kurve Normal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85863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Dengan kata lain luas daerah kurva normal adalah seratus persen, apabila dinyatakan dalam persen, dan apabila dinyatakan dengan proporsi, luas daerah kurva normal </a:t>
            </a:r>
          </a:p>
          <a:p>
            <a:r>
              <a:rPr lang="en-US" sz="2000" smtClean="0"/>
              <a:t>adalah satu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7924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q"/>
            </a:pPr>
            <a:r>
              <a:rPr lang="en-US" sz="2000" smtClean="0">
                <a:solidFill>
                  <a:prstClr val="black"/>
                </a:solidFill>
              </a:rPr>
              <a:t>Ruangan yang dibatasi daerah kurva dengan absisnya disebut </a:t>
            </a:r>
            <a:r>
              <a:rPr lang="en-US" sz="2000" smtClean="0">
                <a:solidFill>
                  <a:srgbClr val="FF0000"/>
                </a:solidFill>
              </a:rPr>
              <a:t>daerah kurva normal</a:t>
            </a:r>
            <a:r>
              <a:rPr lang="en-US" sz="2000" smtClean="0">
                <a:solidFill>
                  <a:prstClr val="black"/>
                </a:solidFill>
              </a:rPr>
              <a:t>.</a:t>
            </a:r>
          </a:p>
          <a:p>
            <a:pPr marL="274638" indent="-274638">
              <a:buFont typeface="Wingdings" pitchFamily="2" charset="2"/>
              <a:buChar char="q"/>
            </a:pPr>
            <a:r>
              <a:rPr lang="en-US" sz="2000" smtClean="0">
                <a:solidFill>
                  <a:prstClr val="black"/>
                </a:solidFill>
              </a:rPr>
              <a:t>Luas daerah kurva normal biasa dinyatakan dalam persen atau proporsi</a:t>
            </a:r>
            <a:endParaRPr lang="en-US" sz="2000" smtClean="0"/>
          </a:p>
          <a:p>
            <a:r>
              <a:rPr lang="en-US" smtClean="0">
                <a:solidFill>
                  <a:prstClr val="black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905000" y="1143001"/>
          <a:ext cx="4876800" cy="857558"/>
        </p:xfrm>
        <a:graphic>
          <a:graphicData uri="http://schemas.openxmlformats.org/presentationml/2006/ole">
            <p:oleObj spid="_x0000_s23556" name="Equation" r:id="rId3" imgW="2958840" imgH="52056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362200" y="4267200"/>
          <a:ext cx="3282057" cy="2133600"/>
        </p:xfrm>
        <a:graphic>
          <a:graphicData uri="http://schemas.openxmlformats.org/presentationml/2006/ole">
            <p:oleObj spid="_x0000_s23557" name="Equation" r:id="rId4" imgW="2400120" imgH="1562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38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Luas daerah kurve normal antara x=a dan x=b dinyatakan sebagai berikut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7620000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Peubah acak z dengan rata-rata =0 dan variansi 1. Jika x mendapat nilai padanannya diberikan oleh     z           . Jadi jika X bernilai x=x</a:t>
            </a:r>
            <a:r>
              <a:rPr lang="en-US" baseline="-25000" smtClean="0"/>
              <a:t>1</a:t>
            </a:r>
            <a:r>
              <a:rPr lang="en-US" smtClean="0"/>
              <a:t> dan  x=x</a:t>
            </a:r>
            <a:r>
              <a:rPr lang="en-US" baseline="-25000" smtClean="0"/>
              <a:t>2</a:t>
            </a:r>
            <a:r>
              <a:rPr lang="en-US" smtClean="0"/>
              <a:t>, maka peubah acak Z akan  bernilai </a:t>
            </a:r>
          </a:p>
          <a:p>
            <a:pPr>
              <a:lnSpc>
                <a:spcPct val="150000"/>
              </a:lnSpc>
            </a:pPr>
            <a:r>
              <a:rPr lang="en-US" smtClean="0"/>
              <a:t>                 dan                      kemudian dinyatan sebagai</a:t>
            </a:r>
            <a:endParaRPr lang="en-US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172200" y="2514600"/>
          <a:ext cx="914400" cy="590047"/>
        </p:xfrm>
        <a:graphic>
          <a:graphicData uri="http://schemas.openxmlformats.org/presentationml/2006/ole">
            <p:oleObj spid="_x0000_s23558" name="Equation" r:id="rId5" imgW="609480" imgH="39348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743200" y="3429000"/>
          <a:ext cx="1371600" cy="732949"/>
        </p:xfrm>
        <a:graphic>
          <a:graphicData uri="http://schemas.openxmlformats.org/presentationml/2006/ole">
            <p:oleObj spid="_x0000_s23559" name="Equation" r:id="rId6" imgW="736560" imgH="393480" progId="Equation.3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838201" y="3429000"/>
          <a:ext cx="1143000" cy="643997"/>
        </p:xfrm>
        <a:graphic>
          <a:graphicData uri="http://schemas.openxmlformats.org/presentationml/2006/ole">
            <p:oleObj spid="_x0000_s23560" name="Equation" r:id="rId7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-3156"/>
          <a:stretch>
            <a:fillRect/>
          </a:stretch>
        </p:blipFill>
        <p:spPr bwMode="auto">
          <a:xfrm>
            <a:off x="685800" y="1676400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29583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9530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533400"/>
            <a:ext cx="42672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Kurva normal standard (kurva normal baku)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oper Black" pitchFamily="18" charset="0"/>
              </a:rPr>
              <a:t>Contoh</a:t>
            </a:r>
            <a:r>
              <a:rPr lang="nb-NO" sz="2400" dirty="0" smtClean="0">
                <a:latin typeface="Cooper Black" pitchFamily="18" charset="0"/>
              </a:rPr>
              <a:t>:</a:t>
            </a:r>
            <a:endParaRPr lang="id-ID" sz="2400" dirty="0" smtClean="0">
              <a:latin typeface="Cooper Black" pitchFamily="18" charset="0"/>
            </a:endParaRPr>
          </a:p>
          <a:p>
            <a:endParaRPr lang="id-ID" sz="2400" dirty="0">
              <a:latin typeface="Cooper Black" pitchFamily="18" charset="0"/>
            </a:endParaRPr>
          </a:p>
          <a:p>
            <a:r>
              <a:rPr lang="es-ES" sz="2400" dirty="0" err="1"/>
              <a:t>Diketahui</a:t>
            </a:r>
            <a:r>
              <a:rPr lang="es-ES" sz="2400" dirty="0"/>
              <a:t> </a:t>
            </a:r>
            <a:r>
              <a:rPr lang="es-ES" sz="2400" dirty="0" err="1"/>
              <a:t>suatu</a:t>
            </a:r>
            <a:r>
              <a:rPr lang="es-ES" sz="2400" dirty="0"/>
              <a:t> distribusi normal </a:t>
            </a:r>
            <a:r>
              <a:rPr lang="es-ES" sz="2400" dirty="0" err="1"/>
              <a:t>dengan</a:t>
            </a:r>
            <a:r>
              <a:rPr lang="es-ES" sz="2400" dirty="0"/>
              <a:t> 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dirty="0" smtClean="0"/>
              <a:t>= </a:t>
            </a:r>
            <a:r>
              <a:rPr lang="en-US" sz="2400" dirty="0"/>
              <a:t>50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dirty="0" smtClean="0"/>
              <a:t> =</a:t>
            </a:r>
            <a:r>
              <a:rPr lang="nb-NO" sz="2400" dirty="0" smtClean="0"/>
              <a:t> </a:t>
            </a:r>
            <a:r>
              <a:rPr lang="nb-NO" sz="2400" dirty="0"/>
              <a:t>10.  Carilah  probabilitas bahwa x mendapatkan nilai antara </a:t>
            </a:r>
            <a:r>
              <a:rPr lang="en-US" sz="2400" dirty="0" smtClean="0">
                <a:sym typeface="Symbol"/>
              </a:rPr>
              <a:t></a:t>
            </a:r>
            <a:r>
              <a:rPr lang="nb-NO" sz="2400" dirty="0" smtClean="0"/>
              <a:t> </a:t>
            </a:r>
            <a:r>
              <a:rPr lang="nb-NO" sz="2400" dirty="0"/>
              <a:t>dan X</a:t>
            </a:r>
            <a:r>
              <a:rPr lang="nb-NO" sz="2400" baseline="-25000" dirty="0"/>
              <a:t>1</a:t>
            </a:r>
            <a:r>
              <a:rPr lang="nb-NO" sz="2400" dirty="0"/>
              <a:t> = 62</a:t>
            </a:r>
            <a:r>
              <a:rPr lang="en-US" sz="2400" dirty="0"/>
              <a:t>               </a:t>
            </a:r>
            <a:endParaRPr lang="id-ID" sz="2400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rcRect r="57172"/>
          <a:stretch>
            <a:fillRect/>
          </a:stretch>
        </p:blipFill>
        <p:spPr>
          <a:xfrm>
            <a:off x="304800" y="2971800"/>
            <a:ext cx="3824502" cy="3267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Dicari nilai z yang berpadanan X</a:t>
            </a:r>
            <a:r>
              <a:rPr lang="en-US" sz="2400" baseline="-25000" smtClean="0"/>
              <a:t>1</a:t>
            </a:r>
            <a:r>
              <a:rPr lang="en-US" sz="2400" smtClean="0"/>
              <a:t> =62 adalah :</a:t>
            </a:r>
            <a:endParaRPr lang="en-US" sz="2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43400" y="3429000"/>
          <a:ext cx="4095750" cy="991657"/>
        </p:xfrm>
        <a:graphic>
          <a:graphicData uri="http://schemas.openxmlformats.org/presentationml/2006/ole">
            <p:oleObj spid="_x0000_s24580" name="Equation" r:id="rId4" imgW="162540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4724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Z</a:t>
            </a:r>
          </a:p>
          <a:p>
            <a:r>
              <a:rPr lang="en-US" dirty="0" err="1" smtClean="0"/>
              <a:t>Luas</a:t>
            </a:r>
            <a:r>
              <a:rPr lang="en-US" dirty="0" smtClean="0"/>
              <a:t> A </a:t>
            </a:r>
            <a:r>
              <a:rPr lang="en-US" dirty="0" err="1" smtClean="0"/>
              <a:t>pada</a:t>
            </a:r>
            <a:r>
              <a:rPr lang="en-US" dirty="0" smtClean="0"/>
              <a:t>  z =1,2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0,38</a:t>
            </a:r>
            <a:r>
              <a:rPr lang="id-ID" dirty="0" smtClean="0"/>
              <a:t>49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P(50&lt; X &lt;62) =0,38</a:t>
            </a:r>
            <a:r>
              <a:rPr lang="id-ID" dirty="0" smtClean="0"/>
              <a:t>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3" cstate="print"/>
          <a:srcRect t="6878" r="58578" b="36377"/>
          <a:stretch>
            <a:fillRect/>
          </a:stretch>
        </p:blipFill>
        <p:spPr>
          <a:xfrm>
            <a:off x="304800" y="1905000"/>
            <a:ext cx="39624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 X</a:t>
            </a:r>
            <a:r>
              <a:rPr lang="id-ID" sz="2400" baseline="-25000" dirty="0" smtClean="0"/>
              <a:t>2</a:t>
            </a:r>
            <a:r>
              <a:rPr lang="en-US" sz="2400" dirty="0" smtClean="0"/>
              <a:t> =55 </a:t>
            </a:r>
            <a:r>
              <a:rPr lang="en-US" sz="2400" dirty="0" err="1" smtClean="0"/>
              <a:t>dan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=72 </a:t>
            </a:r>
            <a:r>
              <a:rPr lang="en-US" sz="2400" dirty="0" err="1" smtClean="0"/>
              <a:t>adalah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276600"/>
            <a:ext cx="5029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z="2400" i="1" smtClean="0">
                <a:sym typeface="Symbol"/>
              </a:rPr>
              <a:t></a:t>
            </a:r>
            <a:r>
              <a:rPr lang="en-US" smtClean="0">
                <a:sym typeface="Symbol"/>
              </a:rPr>
              <a:t>=50 dan X</a:t>
            </a:r>
            <a:r>
              <a:rPr lang="en-US" baseline="-25000" smtClean="0">
                <a:sym typeface="Symbol"/>
              </a:rPr>
              <a:t>2 </a:t>
            </a:r>
            <a:r>
              <a:rPr lang="en-US" smtClean="0">
                <a:sym typeface="Symbol"/>
              </a:rPr>
              <a:t>= 72</a:t>
            </a:r>
            <a:r>
              <a:rPr lang="en-US" baseline="-25000" smtClean="0">
                <a:sym typeface="Symbol"/>
              </a:rPr>
              <a:t>  </a:t>
            </a:r>
            <a:r>
              <a:rPr lang="en-US" smtClean="0">
                <a:sym typeface="Symbol"/>
              </a:rPr>
              <a:t>adalah :</a:t>
            </a:r>
            <a:endParaRPr lang="en-US" smtClean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295775" y="1752600"/>
          <a:ext cx="4194175" cy="992188"/>
        </p:xfrm>
        <a:graphic>
          <a:graphicData uri="http://schemas.openxmlformats.org/presentationml/2006/ole">
            <p:oleObj spid="_x0000_s62466" name="Equation" r:id="rId4" imgW="16635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Dari tabel nilai z  Z2=0,5 </a:t>
            </a:r>
            <a:r>
              <a:rPr lang="en-US" smtClean="0">
                <a:sym typeface="Wingdings" pitchFamily="2" charset="2"/>
              </a:rPr>
              <a:t>0,1915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295401"/>
            <a:ext cx="5105400" cy="457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z="2400" i="1" smtClean="0">
                <a:sym typeface="Symbol"/>
              </a:rPr>
              <a:t></a:t>
            </a:r>
            <a:r>
              <a:rPr lang="en-US" smtClean="0">
                <a:sym typeface="Symbol"/>
              </a:rPr>
              <a:t>=50 dan X</a:t>
            </a:r>
            <a:r>
              <a:rPr lang="en-US" baseline="-25000" smtClean="0">
                <a:sym typeface="Symbol"/>
              </a:rPr>
              <a:t>2  </a:t>
            </a:r>
            <a:r>
              <a:rPr lang="en-US" smtClean="0">
                <a:sym typeface="Symbol"/>
              </a:rPr>
              <a:t>adalah :</a:t>
            </a:r>
            <a:endParaRPr lang="en-US" smtClean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143375" y="3962400"/>
          <a:ext cx="4227513" cy="992188"/>
        </p:xfrm>
        <a:graphic>
          <a:graphicData uri="http://schemas.openxmlformats.org/presentationml/2006/ole">
            <p:oleObj spid="_x0000_s62467" name="Equation" r:id="rId5" imgW="167616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5105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Dari tabel nilai z   Z3=2,2 </a:t>
            </a:r>
            <a:r>
              <a:rPr lang="en-US" smtClean="0">
                <a:sym typeface="Wingdings" pitchFamily="2" charset="2"/>
              </a:rPr>
              <a:t>0,4861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638800"/>
            <a:ext cx="8229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Luas antara </a:t>
            </a:r>
            <a:r>
              <a:rPr lang="en-US" sz="2000" i="1" smtClean="0">
                <a:sym typeface="Symbol"/>
              </a:rPr>
              <a:t>x</a:t>
            </a:r>
            <a:r>
              <a:rPr lang="en-US" sz="2000" i="1" baseline="-25000" smtClean="0">
                <a:sym typeface="Symbol"/>
              </a:rPr>
              <a:t>2</a:t>
            </a:r>
            <a:r>
              <a:rPr lang="en-US" sz="2000" i="1" smtClean="0">
                <a:sym typeface="Symbol"/>
              </a:rPr>
              <a:t>=</a:t>
            </a:r>
            <a:r>
              <a:rPr lang="en-US" sz="2000" smtClean="0">
                <a:sym typeface="Symbol"/>
              </a:rPr>
              <a:t>50 dan X</a:t>
            </a:r>
            <a:r>
              <a:rPr lang="en-US" sz="2000" baseline="-25000" smtClean="0">
                <a:sym typeface="Symbol"/>
              </a:rPr>
              <a:t>3 </a:t>
            </a:r>
            <a:r>
              <a:rPr lang="en-US" sz="2000" smtClean="0">
                <a:sym typeface="Symbol"/>
              </a:rPr>
              <a:t>= 72</a:t>
            </a:r>
            <a:r>
              <a:rPr lang="en-US" sz="2000" baseline="-25000" smtClean="0">
                <a:sym typeface="Symbol"/>
              </a:rPr>
              <a:t>  </a:t>
            </a:r>
            <a:r>
              <a:rPr lang="en-US" sz="2000" smtClean="0">
                <a:sym typeface="Symbol"/>
              </a:rPr>
              <a:t>adalah  luas 2 - luas 1:</a:t>
            </a:r>
          </a:p>
          <a:p>
            <a:r>
              <a:rPr lang="en-US" sz="2000" smtClean="0">
                <a:sym typeface="Symbol"/>
              </a:rPr>
              <a:t>=0,4861-0,1915=0,2946 sehingga P(55&lt;x&lt;72)=0,2946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Luas kurva normal antara  X</a:t>
            </a:r>
            <a:r>
              <a:rPr lang="en-US" sz="2400" baseline="-25000" smtClean="0"/>
              <a:t>4</a:t>
            </a:r>
            <a:r>
              <a:rPr lang="en-US" sz="2400" smtClean="0"/>
              <a:t>=55 dan </a:t>
            </a:r>
            <a:r>
              <a:rPr lang="en-US" sz="2400" smtClean="0">
                <a:sym typeface="Symbol"/>
              </a:rPr>
              <a:t></a:t>
            </a:r>
            <a:r>
              <a:rPr lang="en-US" sz="2400" smtClean="0"/>
              <a:t>=50 adalah</a:t>
            </a:r>
            <a:endParaRPr lang="en-US" sz="240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038600" y="2590800"/>
          <a:ext cx="4386263" cy="992188"/>
        </p:xfrm>
        <a:graphic>
          <a:graphicData uri="http://schemas.openxmlformats.org/presentationml/2006/ole">
            <p:oleObj spid="_x0000_s26627" name="Equation" r:id="rId3" imgW="173988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876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z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z yang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-1,3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1,3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 Z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= -1,3 </a:t>
            </a:r>
            <a:r>
              <a:rPr lang="en-US" sz="2400" dirty="0" smtClean="0">
                <a:sym typeface="Wingdings" pitchFamily="2" charset="2"/>
              </a:rPr>
              <a:t>0,40</a:t>
            </a:r>
            <a:r>
              <a:rPr lang="id-ID" sz="24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828800"/>
            <a:ext cx="5257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Luas antara </a:t>
            </a:r>
            <a:r>
              <a:rPr lang="en-US" sz="2000" i="1" smtClean="0">
                <a:sym typeface="Symbol"/>
              </a:rPr>
              <a:t></a:t>
            </a:r>
            <a:r>
              <a:rPr lang="en-US" sz="2000" smtClean="0">
                <a:sym typeface="Symbol"/>
              </a:rPr>
              <a:t>=50 dan X</a:t>
            </a:r>
            <a:r>
              <a:rPr lang="en-US" sz="2000" baseline="-25000" smtClean="0">
                <a:sym typeface="Symbol"/>
              </a:rPr>
              <a:t>4</a:t>
            </a:r>
            <a:r>
              <a:rPr lang="en-US" sz="2000" smtClean="0">
                <a:sym typeface="Symbol"/>
              </a:rPr>
              <a:t>=36</a:t>
            </a:r>
            <a:r>
              <a:rPr lang="en-US" sz="2000" baseline="-25000" smtClean="0">
                <a:sym typeface="Symbol"/>
              </a:rPr>
              <a:t>  </a:t>
            </a:r>
            <a:r>
              <a:rPr lang="en-US" sz="2000" smtClean="0">
                <a:sym typeface="Symbol"/>
              </a:rPr>
              <a:t>adalah :</a:t>
            </a:r>
            <a:endParaRPr lang="en-US" sz="2000" smtClean="0"/>
          </a:p>
        </p:txBody>
      </p:sp>
      <p:pic>
        <p:nvPicPr>
          <p:cNvPr id="9" name="Picture 8" descr="Picture5png.png"/>
          <p:cNvPicPr>
            <a:picLocks noChangeAspect="1"/>
          </p:cNvPicPr>
          <p:nvPr/>
        </p:nvPicPr>
        <p:blipFill>
          <a:blip r:embed="rId4" cstate="print"/>
          <a:srcRect t="14857" r="62869"/>
          <a:stretch>
            <a:fillRect/>
          </a:stretch>
        </p:blipFill>
        <p:spPr>
          <a:xfrm>
            <a:off x="609600" y="1752600"/>
            <a:ext cx="3429000" cy="340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90600"/>
            <a:ext cx="693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smtClean="0">
                <a:solidFill>
                  <a:schemeClr val="accent3"/>
                </a:solidFill>
                <a:latin typeface="Cooper Black" pitchFamily="18" charset="0"/>
              </a:rPr>
              <a:t>Kompetensi</a:t>
            </a:r>
            <a:endParaRPr lang="en-US" sz="2800" smtClean="0">
              <a:solidFill>
                <a:schemeClr val="accent3"/>
              </a:solidFill>
              <a:latin typeface="Cooper Black" pitchFamily="18" charset="0"/>
            </a:endParaRPr>
          </a:p>
          <a:p>
            <a:pPr algn="ctr"/>
            <a:endParaRPr lang="id-ID" sz="2800" dirty="0" smtClean="0">
              <a:solidFill>
                <a:schemeClr val="accent3"/>
              </a:solidFill>
              <a:latin typeface="Cooper Black" pitchFamily="18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en-US" sz="2400" err="1" smtClean="0">
                <a:solidFill>
                  <a:schemeClr val="accent3"/>
                </a:solidFill>
                <a:latin typeface="Cooper Black" pitchFamily="18" charset="0"/>
              </a:rPr>
              <a:t>Mahasiswa</a:t>
            </a:r>
            <a:r>
              <a:rPr lang="en-US" sz="2400" smtClean="0">
                <a:solidFill>
                  <a:schemeClr val="accent3"/>
                </a:solidFill>
                <a:latin typeface="Cooper Black" pitchFamily="18" charset="0"/>
              </a:rPr>
              <a:t> dapat :</a:t>
            </a:r>
            <a:endParaRPr lang="id-ID" sz="2400" smtClean="0">
              <a:solidFill>
                <a:schemeClr val="accent3"/>
              </a:solidFill>
              <a:latin typeface="Cooper Black" pitchFamily="18" charset="0"/>
            </a:endParaRPr>
          </a:p>
          <a:p>
            <a:pPr marL="966788" lvl="1" indent="-509588">
              <a:buFont typeface="Wingdings" pitchFamily="2" charset="2"/>
              <a:buChar char="§"/>
            </a:pPr>
            <a:r>
              <a:rPr lang="en-US" sz="2400" smtClean="0">
                <a:solidFill>
                  <a:schemeClr val="accent3"/>
                </a:solidFill>
                <a:latin typeface="Cooper Black" pitchFamily="18" charset="0"/>
              </a:rPr>
              <a:t>Menjelaskan distribusi probabilitas diskrit  dan macamnya</a:t>
            </a:r>
            <a:endParaRPr lang="id-ID" sz="2400" smtClean="0">
              <a:solidFill>
                <a:schemeClr val="accent3"/>
              </a:solidFill>
              <a:latin typeface="Cooper Black" pitchFamily="18" charset="0"/>
            </a:endParaRPr>
          </a:p>
          <a:p>
            <a:pPr marL="966788" lvl="1" indent="-509588">
              <a:buFont typeface="Wingdings" pitchFamily="2" charset="2"/>
              <a:buChar char="§"/>
            </a:pPr>
            <a:r>
              <a:rPr lang="en-US" sz="2400" smtClean="0">
                <a:solidFill>
                  <a:schemeClr val="accent3"/>
                </a:solidFill>
                <a:latin typeface="Cooper Black" pitchFamily="18" charset="0"/>
              </a:rPr>
              <a:t>Menjelaskan </a:t>
            </a:r>
            <a:r>
              <a:rPr lang="en-US" sz="2400" dirty="0" err="1">
                <a:solidFill>
                  <a:schemeClr val="accent3"/>
                </a:solidFill>
                <a:latin typeface="Cooper Black" pitchFamily="18" charset="0"/>
              </a:rPr>
              <a:t>distribusi</a:t>
            </a:r>
            <a:r>
              <a:rPr lang="en-US" sz="2400" dirty="0">
                <a:solidFill>
                  <a:schemeClr val="accent3"/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Cooper Black" pitchFamily="18" charset="0"/>
              </a:rPr>
              <a:t>probabilitas</a:t>
            </a:r>
            <a:r>
              <a:rPr lang="en-US" sz="2400" dirty="0">
                <a:solidFill>
                  <a:schemeClr val="accent3"/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Cooper Black" pitchFamily="18" charset="0"/>
              </a:rPr>
              <a:t>kontinut</a:t>
            </a:r>
            <a:r>
              <a:rPr lang="en-US" sz="2400" dirty="0">
                <a:solidFill>
                  <a:schemeClr val="accent3"/>
                </a:solidFill>
                <a:latin typeface="Cooper Black" pitchFamily="18" charset="0"/>
              </a:rPr>
              <a:t>  </a:t>
            </a:r>
            <a:r>
              <a:rPr lang="en-US" sz="2400" dirty="0" err="1">
                <a:solidFill>
                  <a:schemeClr val="accent3"/>
                </a:solidFill>
                <a:latin typeface="Cooper Black" pitchFamily="18" charset="0"/>
              </a:rPr>
              <a:t>dan</a:t>
            </a:r>
            <a:r>
              <a:rPr lang="en-US" sz="2400" dirty="0">
                <a:solidFill>
                  <a:schemeClr val="accent3"/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Cooper Black" pitchFamily="18" charset="0"/>
              </a:rPr>
              <a:t>macamnya</a:t>
            </a:r>
            <a:endParaRPr lang="id-ID" sz="2400" dirty="0" smtClean="0">
              <a:solidFill>
                <a:schemeClr val="accent3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accent3"/>
              </a:solidFill>
              <a:latin typeface="Cooper Black" pitchFamily="18" charset="0"/>
            </a:endParaRPr>
          </a:p>
          <a:p>
            <a:r>
              <a:rPr lang="id-ID" sz="2800" dirty="0" smtClean="0">
                <a:solidFill>
                  <a:schemeClr val="accent3"/>
                </a:solidFill>
                <a:latin typeface="Cooper Black" pitchFamily="18" charset="0"/>
              </a:rPr>
              <a:t>Pokok Bahasan</a:t>
            </a:r>
            <a:endParaRPr lang="id-ID" sz="2800" b="1" dirty="0">
              <a:solidFill>
                <a:schemeClr val="accent3"/>
              </a:solidFill>
              <a:latin typeface="Cooper Black" pitchFamily="18" charset="0"/>
            </a:endParaRPr>
          </a:p>
          <a:p>
            <a:pPr marL="509588" lvl="0" indent="-509588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accent3"/>
                </a:solidFill>
                <a:latin typeface="Cooper Black" pitchFamily="18" charset="0"/>
              </a:rPr>
              <a:t>Macam-macam </a:t>
            </a:r>
            <a:r>
              <a:rPr lang="pt-BR" sz="2400" dirty="0">
                <a:solidFill>
                  <a:schemeClr val="accent3"/>
                </a:solidFill>
                <a:latin typeface="Cooper Black" pitchFamily="18" charset="0"/>
              </a:rPr>
              <a:t>distribusi Probabilitas diskrit </a:t>
            </a:r>
            <a:endParaRPr lang="id-ID" sz="2400" dirty="0">
              <a:solidFill>
                <a:schemeClr val="accent3"/>
              </a:solidFill>
              <a:latin typeface="Cooper Black" pitchFamily="18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pt-BR" sz="2400" dirty="0">
                <a:solidFill>
                  <a:schemeClr val="accent3"/>
                </a:solidFill>
                <a:latin typeface="Cooper Black" pitchFamily="18" charset="0"/>
              </a:rPr>
              <a:t>Macam-macam distribusi Probabilitas kontinu </a:t>
            </a:r>
            <a:endParaRPr lang="id-ID" sz="2400" dirty="0">
              <a:solidFill>
                <a:schemeClr val="accent3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90600" y="228600"/>
          <a:ext cx="7543799" cy="6324600"/>
        </p:xfrm>
        <a:graphic>
          <a:graphicData uri="http://schemas.openxmlformats.org/presentationml/2006/ole">
            <p:oleObj spid="_x0000_s27650" name="Document" r:id="rId3" imgW="5046073" imgH="55440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png.png"/>
          <p:cNvPicPr>
            <a:picLocks noChangeAspect="1"/>
          </p:cNvPicPr>
          <p:nvPr/>
        </p:nvPicPr>
        <p:blipFill>
          <a:blip r:embed="rId3" cstate="print"/>
          <a:srcRect t="4365" r="59642" b="69921"/>
          <a:stretch>
            <a:fillRect/>
          </a:stretch>
        </p:blipFill>
        <p:spPr>
          <a:xfrm>
            <a:off x="304801" y="1600200"/>
            <a:ext cx="41148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Luas kurva normal antara  X</a:t>
            </a:r>
            <a:r>
              <a:rPr lang="en-US" sz="2400" i="1" baseline="-25000" smtClean="0"/>
              <a:t>5</a:t>
            </a:r>
            <a:r>
              <a:rPr lang="en-US" sz="2400" i="1" smtClean="0"/>
              <a:t> =36 dan X</a:t>
            </a:r>
            <a:r>
              <a:rPr lang="en-US" sz="2400" i="1" baseline="-25000" smtClean="0"/>
              <a:t>6</a:t>
            </a:r>
            <a:r>
              <a:rPr lang="en-US" sz="2400" i="1" smtClean="0"/>
              <a:t>=72 adalah</a:t>
            </a:r>
            <a:endParaRPr lang="en-US" sz="2400" i="1"/>
          </a:p>
        </p:txBody>
      </p:sp>
      <p:sp>
        <p:nvSpPr>
          <p:cNvPr id="4" name="TextBox 3"/>
          <p:cNvSpPr txBox="1"/>
          <p:nvPr/>
        </p:nvSpPr>
        <p:spPr>
          <a:xfrm>
            <a:off x="3581400" y="3124200"/>
            <a:ext cx="5029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z="2400" i="1" smtClean="0">
                <a:sym typeface="Symbol"/>
              </a:rPr>
              <a:t></a:t>
            </a:r>
            <a:r>
              <a:rPr lang="en-US" smtClean="0">
                <a:sym typeface="Symbol"/>
              </a:rPr>
              <a:t>=50 dan X</a:t>
            </a:r>
            <a:r>
              <a:rPr lang="en-US" baseline="-25000" smtClean="0">
                <a:sym typeface="Symbol"/>
              </a:rPr>
              <a:t>6 </a:t>
            </a:r>
            <a:r>
              <a:rPr lang="en-US" smtClean="0">
                <a:sym typeface="Symbol"/>
              </a:rPr>
              <a:t>= 72</a:t>
            </a:r>
            <a:r>
              <a:rPr lang="en-US" baseline="-25000" smtClean="0">
                <a:sym typeface="Symbol"/>
              </a:rPr>
              <a:t>  </a:t>
            </a:r>
            <a:r>
              <a:rPr lang="en-US" smtClean="0">
                <a:sym typeface="Symbol"/>
              </a:rPr>
              <a:t>adalah :</a:t>
            </a:r>
            <a:endParaRPr lang="en-US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419600" y="1600200"/>
          <a:ext cx="3809999" cy="861835"/>
        </p:xfrm>
        <a:graphic>
          <a:graphicData uri="http://schemas.openxmlformats.org/presentationml/2006/ole">
            <p:oleObj spid="_x0000_s66562" name="Equation" r:id="rId4" imgW="173988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24500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Dari tabel nilai z  Z5=-1,3 </a:t>
            </a:r>
            <a:r>
              <a:rPr lang="en-US" smtClean="0">
                <a:sym typeface="Wingdings" pitchFamily="2" charset="2"/>
              </a:rPr>
              <a:t>0,4032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990600"/>
            <a:ext cx="5105400" cy="457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z="2400" i="1" smtClean="0">
                <a:sym typeface="Symbol"/>
              </a:rPr>
              <a:t></a:t>
            </a:r>
            <a:r>
              <a:rPr lang="en-US" smtClean="0">
                <a:sym typeface="Symbol"/>
              </a:rPr>
              <a:t>=50 dan X</a:t>
            </a:r>
            <a:r>
              <a:rPr lang="en-US" baseline="-25000" smtClean="0">
                <a:sym typeface="Symbol"/>
              </a:rPr>
              <a:t>2  </a:t>
            </a:r>
            <a:r>
              <a:rPr lang="en-US" smtClean="0">
                <a:sym typeface="Symbol"/>
              </a:rPr>
              <a:t>adalah :</a:t>
            </a:r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196840"/>
            <a:ext cx="8229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Luas antara </a:t>
            </a:r>
            <a:r>
              <a:rPr lang="en-US" sz="2000" i="1" smtClean="0">
                <a:sym typeface="Symbol"/>
              </a:rPr>
              <a:t>x</a:t>
            </a:r>
            <a:r>
              <a:rPr lang="en-US" sz="2000" i="1" baseline="-25000" smtClean="0">
                <a:sym typeface="Symbol"/>
              </a:rPr>
              <a:t>5</a:t>
            </a:r>
            <a:r>
              <a:rPr lang="en-US" sz="2000" i="1" smtClean="0">
                <a:sym typeface="Symbol"/>
              </a:rPr>
              <a:t>=</a:t>
            </a:r>
            <a:r>
              <a:rPr lang="en-US" sz="2000" smtClean="0">
                <a:sym typeface="Symbol"/>
              </a:rPr>
              <a:t>36 dan X</a:t>
            </a:r>
            <a:r>
              <a:rPr lang="en-US" sz="2000" baseline="-25000" smtClean="0">
                <a:sym typeface="Symbol"/>
              </a:rPr>
              <a:t>6 </a:t>
            </a:r>
            <a:r>
              <a:rPr lang="en-US" sz="2000" smtClean="0">
                <a:sym typeface="Symbol"/>
              </a:rPr>
              <a:t>= 72</a:t>
            </a:r>
            <a:r>
              <a:rPr lang="en-US" sz="2000" baseline="-25000" smtClean="0">
                <a:sym typeface="Symbol"/>
              </a:rPr>
              <a:t>  </a:t>
            </a:r>
            <a:r>
              <a:rPr lang="en-US" sz="2000" smtClean="0">
                <a:sym typeface="Symbol"/>
              </a:rPr>
              <a:t>adalah  luas 2 + luas 1:</a:t>
            </a:r>
          </a:p>
          <a:p>
            <a:r>
              <a:rPr lang="en-US" sz="2000" smtClean="0">
                <a:sym typeface="Symbol"/>
              </a:rPr>
              <a:t>=0,4032-0,4861=0,8893  sehingga  P(55&lt;x&lt;72)=0,2946</a:t>
            </a:r>
            <a:endParaRPr lang="en-US" sz="2000" smtClean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48200" y="3733800"/>
          <a:ext cx="3581399" cy="840862"/>
        </p:xfrm>
        <a:graphic>
          <a:graphicData uri="http://schemas.openxmlformats.org/presentationml/2006/ole">
            <p:oleObj spid="_x0000_s66563" name="Equation" r:id="rId5" imgW="167616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4648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Dari tabel nilai z  Z6=-2,2 </a:t>
            </a:r>
            <a:r>
              <a:rPr lang="en-US" smtClean="0">
                <a:sym typeface="Wingdings" pitchFamily="2" charset="2"/>
              </a:rPr>
              <a:t>0,4861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solidFill>
                  <a:srgbClr val="FF0000"/>
                </a:solidFill>
              </a:rPr>
              <a:t>Luas kurva normal antara  X</a:t>
            </a:r>
            <a:r>
              <a:rPr lang="en-US" sz="2000" i="1" baseline="-25000" smtClean="0">
                <a:solidFill>
                  <a:srgbClr val="FF0000"/>
                </a:solidFill>
              </a:rPr>
              <a:t>7</a:t>
            </a:r>
            <a:r>
              <a:rPr lang="en-US" sz="2000" i="1" smtClean="0">
                <a:solidFill>
                  <a:srgbClr val="FF0000"/>
                </a:solidFill>
              </a:rPr>
              <a:t> =72 ke kiri  (P(X</a:t>
            </a:r>
            <a:r>
              <a:rPr lang="en-US" sz="2000" i="1" smtClean="0">
                <a:solidFill>
                  <a:srgbClr val="FF0000"/>
                </a:solidFill>
                <a:sym typeface="Symbol"/>
              </a:rPr>
              <a:t> </a:t>
            </a:r>
            <a:r>
              <a:rPr lang="en-US" sz="2000" i="1" smtClean="0">
                <a:solidFill>
                  <a:srgbClr val="FF0000"/>
                </a:solidFill>
              </a:rPr>
              <a:t>72) adalah</a:t>
            </a:r>
            <a:endParaRPr lang="en-US" sz="2000" i="1">
              <a:solidFill>
                <a:srgbClr val="FF000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114800" y="2590800"/>
          <a:ext cx="4577611" cy="1066800"/>
        </p:xfrm>
        <a:graphic>
          <a:graphicData uri="http://schemas.openxmlformats.org/presentationml/2006/ole">
            <p:oleObj spid="_x0000_s67586" name="Equation" r:id="rId3" imgW="168876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3962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Dari tabel nilai z  </a:t>
            </a:r>
          </a:p>
          <a:p>
            <a:endParaRPr lang="en-US" sz="2400" smtClean="0"/>
          </a:p>
          <a:p>
            <a:r>
              <a:rPr lang="en-US" sz="2400" smtClean="0"/>
              <a:t>Z</a:t>
            </a:r>
            <a:r>
              <a:rPr lang="en-US" sz="2400" baseline="-25000" smtClean="0"/>
              <a:t>7</a:t>
            </a:r>
            <a:r>
              <a:rPr lang="en-US" sz="2400" smtClean="0"/>
              <a:t>=2,2</a:t>
            </a:r>
            <a:r>
              <a:rPr lang="en-US" sz="2400" smtClean="0">
                <a:sym typeface="Wingdings" pitchFamily="2" charset="2"/>
              </a:rPr>
              <a:t>0,4861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505200" y="1828800"/>
            <a:ext cx="5105400" cy="36933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Luas antara </a:t>
            </a:r>
            <a:r>
              <a:rPr lang="en-US" smtClean="0">
                <a:sym typeface="Symbol"/>
              </a:rPr>
              <a:t>=50 dan X7 = 72 adalah :</a:t>
            </a:r>
            <a:endParaRPr lang="en-US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mtClean="0">
                <a:sym typeface="Symbol"/>
              </a:rPr>
              <a:t> dan  adalah setengah dari kurva normal (Luas = 0,5)</a:t>
            </a:r>
          </a:p>
          <a:p>
            <a:r>
              <a:rPr lang="en-US" smtClean="0">
                <a:sym typeface="Symbol"/>
              </a:rPr>
              <a:t>Sedangkan luas antara luas antara  dan X</a:t>
            </a:r>
            <a:r>
              <a:rPr lang="en-US" baseline="-25000" smtClean="0">
                <a:sym typeface="Symbol"/>
              </a:rPr>
              <a:t>7</a:t>
            </a:r>
            <a:r>
              <a:rPr lang="en-US" smtClean="0">
                <a:sym typeface="Symbol"/>
              </a:rPr>
              <a:t> bernilai :</a:t>
            </a:r>
            <a:endParaRPr 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855975" y="1970087"/>
            <a:ext cx="1182625" cy="255428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10" y="0"/>
              </a:cxn>
              <a:cxn ang="0">
                <a:pos x="315" y="131"/>
              </a:cxn>
              <a:cxn ang="0">
                <a:pos x="512" y="401"/>
              </a:cxn>
              <a:cxn ang="0">
                <a:pos x="747" y="811"/>
              </a:cxn>
              <a:cxn ang="0">
                <a:pos x="1088" y="1597"/>
              </a:cxn>
              <a:cxn ang="0">
                <a:pos x="1376" y="2277"/>
              </a:cxn>
              <a:cxn ang="0">
                <a:pos x="1515" y="2592"/>
              </a:cxn>
              <a:cxn ang="0">
                <a:pos x="1742" y="3002"/>
              </a:cxn>
              <a:cxn ang="0">
                <a:pos x="1863" y="3176"/>
              </a:cxn>
              <a:cxn ang="0">
                <a:pos x="1949" y="3283"/>
              </a:cxn>
              <a:cxn ang="0">
                <a:pos x="1949" y="4076"/>
              </a:cxn>
              <a:cxn ang="0">
                <a:pos x="0" y="4076"/>
              </a:cxn>
              <a:cxn ang="0">
                <a:pos x="1" y="0"/>
              </a:cxn>
            </a:cxnLst>
            <a:rect l="0" t="0" r="r" b="b"/>
            <a:pathLst>
              <a:path w="1949" h="4076">
                <a:moveTo>
                  <a:pt x="1" y="0"/>
                </a:moveTo>
                <a:lnTo>
                  <a:pt x="110" y="0"/>
                </a:lnTo>
                <a:lnTo>
                  <a:pt x="315" y="131"/>
                </a:lnTo>
                <a:lnTo>
                  <a:pt x="512" y="401"/>
                </a:lnTo>
                <a:lnTo>
                  <a:pt x="747" y="811"/>
                </a:lnTo>
                <a:lnTo>
                  <a:pt x="1088" y="1597"/>
                </a:lnTo>
                <a:lnTo>
                  <a:pt x="1376" y="2277"/>
                </a:lnTo>
                <a:lnTo>
                  <a:pt x="1515" y="2592"/>
                </a:lnTo>
                <a:lnTo>
                  <a:pt x="1742" y="3002"/>
                </a:lnTo>
                <a:lnTo>
                  <a:pt x="1863" y="3176"/>
                </a:lnTo>
                <a:lnTo>
                  <a:pt x="1949" y="3283"/>
                </a:lnTo>
                <a:lnTo>
                  <a:pt x="1949" y="4076"/>
                </a:lnTo>
                <a:lnTo>
                  <a:pt x="0" y="4076"/>
                </a:lnTo>
                <a:lnTo>
                  <a:pt x="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457200" y="3962400"/>
            <a:ext cx="1219200" cy="541337"/>
          </a:xfrm>
          <a:custGeom>
            <a:avLst/>
            <a:gdLst>
              <a:gd name="connsiteX0" fmla="*/ 0 w 1196340"/>
              <a:gd name="connsiteY0" fmla="*/ 0 h 476250"/>
              <a:gd name="connsiteX1" fmla="*/ 118110 w 1196340"/>
              <a:gd name="connsiteY1" fmla="*/ 121920 h 476250"/>
              <a:gd name="connsiteX2" fmla="*/ 209550 w 1196340"/>
              <a:gd name="connsiteY2" fmla="*/ 186690 h 476250"/>
              <a:gd name="connsiteX3" fmla="*/ 350520 w 1196340"/>
              <a:gd name="connsiteY3" fmla="*/ 270510 h 476250"/>
              <a:gd name="connsiteX4" fmla="*/ 495300 w 1196340"/>
              <a:gd name="connsiteY4" fmla="*/ 335280 h 476250"/>
              <a:gd name="connsiteX5" fmla="*/ 640080 w 1196340"/>
              <a:gd name="connsiteY5" fmla="*/ 365760 h 476250"/>
              <a:gd name="connsiteX6" fmla="*/ 815340 w 1196340"/>
              <a:gd name="connsiteY6" fmla="*/ 381000 h 476250"/>
              <a:gd name="connsiteX7" fmla="*/ 1032510 w 1196340"/>
              <a:gd name="connsiteY7" fmla="*/ 388620 h 476250"/>
              <a:gd name="connsiteX8" fmla="*/ 1196340 w 1196340"/>
              <a:gd name="connsiteY8" fmla="*/ 392430 h 476250"/>
              <a:gd name="connsiteX9" fmla="*/ 1192530 w 1196340"/>
              <a:gd name="connsiteY9" fmla="*/ 476250 h 476250"/>
              <a:gd name="connsiteX10" fmla="*/ 7620 w 1196340"/>
              <a:gd name="connsiteY10" fmla="*/ 472440 h 476250"/>
              <a:gd name="connsiteX11" fmla="*/ 0 w 1196340"/>
              <a:gd name="connsiteY1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340" h="476250">
                <a:moveTo>
                  <a:pt x="0" y="0"/>
                </a:moveTo>
                <a:lnTo>
                  <a:pt x="118110" y="121920"/>
                </a:lnTo>
                <a:lnTo>
                  <a:pt x="209550" y="186690"/>
                </a:lnTo>
                <a:lnTo>
                  <a:pt x="350520" y="270510"/>
                </a:lnTo>
                <a:lnTo>
                  <a:pt x="495300" y="335280"/>
                </a:lnTo>
                <a:cubicBezTo>
                  <a:pt x="543504" y="345702"/>
                  <a:pt x="590762" y="365760"/>
                  <a:pt x="640080" y="365760"/>
                </a:cubicBezTo>
                <a:lnTo>
                  <a:pt x="815340" y="381000"/>
                </a:lnTo>
                <a:lnTo>
                  <a:pt x="1032510" y="388620"/>
                </a:lnTo>
                <a:lnTo>
                  <a:pt x="1196340" y="392430"/>
                </a:lnTo>
                <a:lnTo>
                  <a:pt x="1192530" y="476250"/>
                </a:lnTo>
                <a:lnTo>
                  <a:pt x="7620" y="472440"/>
                </a:lnTo>
                <a:lnTo>
                  <a:pt x="0" y="0"/>
                </a:lnTo>
                <a:close/>
              </a:path>
            </a:pathLst>
          </a:custGeom>
          <a:solidFill>
            <a:srgbClr val="E3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 flipH="1">
            <a:off x="1653987" y="1994647"/>
            <a:ext cx="1191579" cy="25146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10" y="0"/>
              </a:cxn>
              <a:cxn ang="0">
                <a:pos x="315" y="131"/>
              </a:cxn>
              <a:cxn ang="0">
                <a:pos x="512" y="401"/>
              </a:cxn>
              <a:cxn ang="0">
                <a:pos x="747" y="811"/>
              </a:cxn>
              <a:cxn ang="0">
                <a:pos x="1088" y="1597"/>
              </a:cxn>
              <a:cxn ang="0">
                <a:pos x="1376" y="2277"/>
              </a:cxn>
              <a:cxn ang="0">
                <a:pos x="1515" y="2592"/>
              </a:cxn>
              <a:cxn ang="0">
                <a:pos x="1742" y="3002"/>
              </a:cxn>
              <a:cxn ang="0">
                <a:pos x="1863" y="3176"/>
              </a:cxn>
              <a:cxn ang="0">
                <a:pos x="1949" y="3283"/>
              </a:cxn>
              <a:cxn ang="0">
                <a:pos x="1949" y="4076"/>
              </a:cxn>
              <a:cxn ang="0">
                <a:pos x="0" y="4076"/>
              </a:cxn>
              <a:cxn ang="0">
                <a:pos x="1" y="0"/>
              </a:cxn>
            </a:cxnLst>
            <a:rect l="0" t="0" r="r" b="b"/>
            <a:pathLst>
              <a:path w="1949" h="4076">
                <a:moveTo>
                  <a:pt x="1" y="0"/>
                </a:moveTo>
                <a:lnTo>
                  <a:pt x="110" y="0"/>
                </a:lnTo>
                <a:lnTo>
                  <a:pt x="315" y="131"/>
                </a:lnTo>
                <a:lnTo>
                  <a:pt x="512" y="401"/>
                </a:lnTo>
                <a:lnTo>
                  <a:pt x="747" y="811"/>
                </a:lnTo>
                <a:lnTo>
                  <a:pt x="1088" y="1597"/>
                </a:lnTo>
                <a:lnTo>
                  <a:pt x="1376" y="2277"/>
                </a:lnTo>
                <a:lnTo>
                  <a:pt x="1515" y="2592"/>
                </a:lnTo>
                <a:lnTo>
                  <a:pt x="1742" y="3002"/>
                </a:lnTo>
                <a:lnTo>
                  <a:pt x="1863" y="3176"/>
                </a:lnTo>
                <a:lnTo>
                  <a:pt x="1949" y="3283"/>
                </a:lnTo>
                <a:lnTo>
                  <a:pt x="1949" y="4076"/>
                </a:lnTo>
                <a:lnTo>
                  <a:pt x="0" y="4076"/>
                </a:lnTo>
                <a:lnTo>
                  <a:pt x="1" y="0"/>
                </a:lnTo>
                <a:close/>
              </a:path>
            </a:pathLst>
          </a:custGeom>
          <a:solidFill>
            <a:srgbClr val="E3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57200" y="1970087"/>
            <a:ext cx="4772025" cy="3363913"/>
            <a:chOff x="3347" y="934"/>
            <a:chExt cx="7514" cy="5298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347" y="934"/>
              <a:ext cx="7514" cy="4620"/>
              <a:chOff x="2610" y="1532"/>
              <a:chExt cx="7514" cy="4620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2627" y="1532"/>
                <a:ext cx="7497" cy="3836"/>
                <a:chOff x="2627" y="1532"/>
                <a:chExt cx="7497" cy="3836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auto">
                <a:xfrm>
                  <a:off x="2627" y="1532"/>
                  <a:ext cx="3778" cy="3836"/>
                </a:xfrm>
                <a:custGeom>
                  <a:avLst/>
                  <a:gdLst/>
                  <a:ahLst/>
                  <a:cxnLst>
                    <a:cxn ang="0">
                      <a:pos x="0" y="3836"/>
                    </a:cxn>
                    <a:cxn ang="0">
                      <a:pos x="714" y="3813"/>
                    </a:cxn>
                    <a:cxn ang="0">
                      <a:pos x="1105" y="3733"/>
                    </a:cxn>
                    <a:cxn ang="0">
                      <a:pos x="1520" y="3525"/>
                    </a:cxn>
                    <a:cxn ang="0">
                      <a:pos x="1877" y="3203"/>
                    </a:cxn>
                    <a:cxn ang="0">
                      <a:pos x="2223" y="2615"/>
                    </a:cxn>
                    <a:cxn ang="0">
                      <a:pos x="2592" y="1763"/>
                    </a:cxn>
                    <a:cxn ang="0">
                      <a:pos x="2937" y="968"/>
                    </a:cxn>
                    <a:cxn ang="0">
                      <a:pos x="3121" y="588"/>
                    </a:cxn>
                    <a:cxn ang="0">
                      <a:pos x="3340" y="254"/>
                    </a:cxn>
                    <a:cxn ang="0">
                      <a:pos x="3444" y="127"/>
                    </a:cxn>
                    <a:cxn ang="0">
                      <a:pos x="3617" y="23"/>
                    </a:cxn>
                    <a:cxn ang="0">
                      <a:pos x="3778" y="0"/>
                    </a:cxn>
                  </a:cxnLst>
                  <a:rect l="0" t="0" r="r" b="b"/>
                  <a:pathLst>
                    <a:path w="3778" h="3836">
                      <a:moveTo>
                        <a:pt x="0" y="3836"/>
                      </a:moveTo>
                      <a:cubicBezTo>
                        <a:pt x="265" y="3833"/>
                        <a:pt x="530" y="3830"/>
                        <a:pt x="714" y="3813"/>
                      </a:cubicBezTo>
                      <a:cubicBezTo>
                        <a:pt x="898" y="3796"/>
                        <a:pt x="971" y="3781"/>
                        <a:pt x="1105" y="3733"/>
                      </a:cubicBezTo>
                      <a:cubicBezTo>
                        <a:pt x="1239" y="3685"/>
                        <a:pt x="1391" y="3613"/>
                        <a:pt x="1520" y="3525"/>
                      </a:cubicBezTo>
                      <a:cubicBezTo>
                        <a:pt x="1649" y="3437"/>
                        <a:pt x="1760" y="3355"/>
                        <a:pt x="1877" y="3203"/>
                      </a:cubicBezTo>
                      <a:cubicBezTo>
                        <a:pt x="1994" y="3051"/>
                        <a:pt x="2104" y="2855"/>
                        <a:pt x="2223" y="2615"/>
                      </a:cubicBezTo>
                      <a:cubicBezTo>
                        <a:pt x="2342" y="2375"/>
                        <a:pt x="2473" y="2037"/>
                        <a:pt x="2592" y="1763"/>
                      </a:cubicBezTo>
                      <a:cubicBezTo>
                        <a:pt x="2711" y="1489"/>
                        <a:pt x="2849" y="1164"/>
                        <a:pt x="2937" y="968"/>
                      </a:cubicBezTo>
                      <a:cubicBezTo>
                        <a:pt x="3025" y="772"/>
                        <a:pt x="3054" y="707"/>
                        <a:pt x="3121" y="588"/>
                      </a:cubicBezTo>
                      <a:cubicBezTo>
                        <a:pt x="3188" y="469"/>
                        <a:pt x="3286" y="331"/>
                        <a:pt x="3340" y="254"/>
                      </a:cubicBezTo>
                      <a:cubicBezTo>
                        <a:pt x="3394" y="177"/>
                        <a:pt x="3398" y="165"/>
                        <a:pt x="3444" y="127"/>
                      </a:cubicBezTo>
                      <a:cubicBezTo>
                        <a:pt x="3490" y="89"/>
                        <a:pt x="3561" y="44"/>
                        <a:pt x="3617" y="23"/>
                      </a:cubicBezTo>
                      <a:cubicBezTo>
                        <a:pt x="3673" y="2"/>
                        <a:pt x="3725" y="1"/>
                        <a:pt x="377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 flipH="1">
                  <a:off x="6346" y="1532"/>
                  <a:ext cx="3778" cy="3836"/>
                </a:xfrm>
                <a:custGeom>
                  <a:avLst/>
                  <a:gdLst/>
                  <a:ahLst/>
                  <a:cxnLst>
                    <a:cxn ang="0">
                      <a:pos x="0" y="3836"/>
                    </a:cxn>
                    <a:cxn ang="0">
                      <a:pos x="714" y="3813"/>
                    </a:cxn>
                    <a:cxn ang="0">
                      <a:pos x="1105" y="3733"/>
                    </a:cxn>
                    <a:cxn ang="0">
                      <a:pos x="1520" y="3525"/>
                    </a:cxn>
                    <a:cxn ang="0">
                      <a:pos x="1877" y="3203"/>
                    </a:cxn>
                    <a:cxn ang="0">
                      <a:pos x="2223" y="2615"/>
                    </a:cxn>
                    <a:cxn ang="0">
                      <a:pos x="2592" y="1763"/>
                    </a:cxn>
                    <a:cxn ang="0">
                      <a:pos x="2937" y="968"/>
                    </a:cxn>
                    <a:cxn ang="0">
                      <a:pos x="3121" y="588"/>
                    </a:cxn>
                    <a:cxn ang="0">
                      <a:pos x="3340" y="254"/>
                    </a:cxn>
                    <a:cxn ang="0">
                      <a:pos x="3444" y="127"/>
                    </a:cxn>
                    <a:cxn ang="0">
                      <a:pos x="3617" y="23"/>
                    </a:cxn>
                    <a:cxn ang="0">
                      <a:pos x="3778" y="0"/>
                    </a:cxn>
                  </a:cxnLst>
                  <a:rect l="0" t="0" r="r" b="b"/>
                  <a:pathLst>
                    <a:path w="3778" h="3836">
                      <a:moveTo>
                        <a:pt x="0" y="3836"/>
                      </a:moveTo>
                      <a:cubicBezTo>
                        <a:pt x="265" y="3833"/>
                        <a:pt x="530" y="3830"/>
                        <a:pt x="714" y="3813"/>
                      </a:cubicBezTo>
                      <a:cubicBezTo>
                        <a:pt x="898" y="3796"/>
                        <a:pt x="971" y="3781"/>
                        <a:pt x="1105" y="3733"/>
                      </a:cubicBezTo>
                      <a:cubicBezTo>
                        <a:pt x="1239" y="3685"/>
                        <a:pt x="1391" y="3613"/>
                        <a:pt x="1520" y="3525"/>
                      </a:cubicBezTo>
                      <a:cubicBezTo>
                        <a:pt x="1649" y="3437"/>
                        <a:pt x="1760" y="3355"/>
                        <a:pt x="1877" y="3203"/>
                      </a:cubicBezTo>
                      <a:cubicBezTo>
                        <a:pt x="1994" y="3051"/>
                        <a:pt x="2104" y="2855"/>
                        <a:pt x="2223" y="2615"/>
                      </a:cubicBezTo>
                      <a:cubicBezTo>
                        <a:pt x="2342" y="2375"/>
                        <a:pt x="2473" y="2037"/>
                        <a:pt x="2592" y="1763"/>
                      </a:cubicBezTo>
                      <a:cubicBezTo>
                        <a:pt x="2711" y="1489"/>
                        <a:pt x="2849" y="1164"/>
                        <a:pt x="2937" y="968"/>
                      </a:cubicBezTo>
                      <a:cubicBezTo>
                        <a:pt x="3025" y="772"/>
                        <a:pt x="3054" y="707"/>
                        <a:pt x="3121" y="588"/>
                      </a:cubicBezTo>
                      <a:cubicBezTo>
                        <a:pt x="3188" y="469"/>
                        <a:pt x="3286" y="331"/>
                        <a:pt x="3340" y="254"/>
                      </a:cubicBezTo>
                      <a:cubicBezTo>
                        <a:pt x="3394" y="177"/>
                        <a:pt x="3398" y="165"/>
                        <a:pt x="3444" y="127"/>
                      </a:cubicBezTo>
                      <a:cubicBezTo>
                        <a:pt x="3490" y="89"/>
                        <a:pt x="3561" y="44"/>
                        <a:pt x="3617" y="23"/>
                      </a:cubicBezTo>
                      <a:cubicBezTo>
                        <a:pt x="3673" y="2"/>
                        <a:pt x="3725" y="1"/>
                        <a:pt x="377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7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2627" y="5542"/>
                <a:ext cx="7497" cy="1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2610" y="6140"/>
                <a:ext cx="7497" cy="1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6393" y="1532"/>
                <a:ext cx="12" cy="46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782" y="5512"/>
              <a:ext cx="66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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0" y="487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72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38600" y="4038600"/>
            <a:ext cx="7620" cy="84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5000" y="5257800"/>
            <a:ext cx="1219200" cy="1172528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24400" y="5257800"/>
            <a:ext cx="685800" cy="1172528"/>
          </a:xfrm>
          <a:prstGeom prst="rect">
            <a:avLst/>
          </a:prstGeom>
          <a:solidFill>
            <a:srgbClr val="E3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257800"/>
            <a:ext cx="8229600" cy="11387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smtClean="0"/>
          </a:p>
          <a:p>
            <a:pPr algn="ctr"/>
            <a:r>
              <a:rPr lang="en-US" sz="2400" smtClean="0"/>
              <a:t>Sehingga luas P(X</a:t>
            </a:r>
            <a:r>
              <a:rPr lang="en-US" sz="2400" smtClean="0">
                <a:sym typeface="Symbol"/>
              </a:rPr>
              <a:t> </a:t>
            </a:r>
            <a:r>
              <a:rPr lang="en-US" sz="2400" smtClean="0"/>
              <a:t>72) = 0,5 + 0.4861 = 0,9861</a:t>
            </a:r>
          </a:p>
          <a:p>
            <a:pPr algn="ctr"/>
            <a:endParaRPr lang="en-US" sz="20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png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5187"/>
          <a:stretch>
            <a:fillRect/>
          </a:stretch>
        </p:blipFill>
        <p:spPr>
          <a:xfrm>
            <a:off x="-2819400" y="-2590800"/>
            <a:ext cx="755232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Luas kurva normal antara  X</a:t>
            </a:r>
            <a:r>
              <a:rPr lang="en-US" sz="2000" i="1" baseline="-25000" smtClean="0"/>
              <a:t>8</a:t>
            </a:r>
            <a:r>
              <a:rPr lang="en-US" sz="2000" i="1" smtClean="0"/>
              <a:t> =72 ke kanan </a:t>
            </a:r>
            <a:r>
              <a:rPr lang="en-US" sz="2000" smtClean="0"/>
              <a:t>P(X</a:t>
            </a:r>
            <a:r>
              <a:rPr lang="en-US" sz="2000" smtClean="0">
                <a:sym typeface="Symbol"/>
              </a:rPr>
              <a:t> </a:t>
            </a:r>
            <a:r>
              <a:rPr lang="en-US" sz="2000" smtClean="0"/>
              <a:t>72) </a:t>
            </a:r>
            <a:r>
              <a:rPr lang="en-US" sz="2000" i="1" smtClean="0"/>
              <a:t>adalah</a:t>
            </a:r>
            <a:endParaRPr lang="en-US" sz="2000" i="1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495800" y="2819400"/>
          <a:ext cx="4006744" cy="933761"/>
        </p:xfrm>
        <a:graphic>
          <a:graphicData uri="http://schemas.openxmlformats.org/presentationml/2006/ole">
            <p:oleObj spid="_x0000_s69634" name="Equation" r:id="rId4" imgW="168876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4191000"/>
            <a:ext cx="297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smtClean="0"/>
              <a:t>Dari tabel nilai z  </a:t>
            </a:r>
          </a:p>
          <a:p>
            <a:r>
              <a:rPr lang="en-US" sz="2400" smtClean="0"/>
              <a:t>Z</a:t>
            </a:r>
            <a:r>
              <a:rPr lang="en-US" sz="2400" baseline="-25000" smtClean="0"/>
              <a:t>7</a:t>
            </a:r>
            <a:r>
              <a:rPr lang="en-US" sz="2400" smtClean="0"/>
              <a:t>=2,2</a:t>
            </a:r>
            <a:r>
              <a:rPr lang="en-US" sz="2400" smtClean="0">
                <a:sym typeface="Wingdings" pitchFamily="2" charset="2"/>
              </a:rPr>
              <a:t>0,4861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581400" y="2133600"/>
            <a:ext cx="5181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Luas antara </a:t>
            </a:r>
            <a:r>
              <a:rPr lang="en-US" sz="2800" i="1" smtClean="0">
                <a:sym typeface="Symbol"/>
              </a:rPr>
              <a:t></a:t>
            </a:r>
            <a:r>
              <a:rPr lang="en-US" sz="2000" smtClean="0">
                <a:sym typeface="Symbol"/>
              </a:rPr>
              <a:t>=50 dan X</a:t>
            </a:r>
            <a:r>
              <a:rPr lang="en-US" sz="2000" baseline="-25000" smtClean="0">
                <a:sym typeface="Symbol"/>
              </a:rPr>
              <a:t>8</a:t>
            </a:r>
            <a:r>
              <a:rPr lang="en-US" sz="2000" smtClean="0">
                <a:sym typeface="Symbol"/>
              </a:rPr>
              <a:t>=72</a:t>
            </a:r>
            <a:r>
              <a:rPr lang="en-US" sz="2000" baseline="-25000" smtClean="0">
                <a:sym typeface="Symbol"/>
              </a:rPr>
              <a:t>  </a:t>
            </a:r>
            <a:r>
              <a:rPr lang="en-US" sz="2000" smtClean="0">
                <a:sym typeface="Symbol"/>
              </a:rPr>
              <a:t>adalah :</a:t>
            </a:r>
            <a:endParaRPr lang="en-US" sz="200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8229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000" smtClean="0"/>
          </a:p>
          <a:p>
            <a:r>
              <a:rPr lang="en-US" sz="2000" smtClean="0"/>
              <a:t>Sehingga luas P(X</a:t>
            </a:r>
            <a:r>
              <a:rPr lang="en-US" sz="2000" smtClean="0">
                <a:sym typeface="Symbol"/>
              </a:rPr>
              <a:t> </a:t>
            </a:r>
            <a:r>
              <a:rPr lang="en-US" sz="2000" smtClean="0"/>
              <a:t>72) = 0,5 - 0.4861 = 0,0139</a:t>
            </a:r>
          </a:p>
          <a:p>
            <a:endParaRPr lang="en-US" sz="200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Luas antara </a:t>
            </a:r>
            <a:r>
              <a:rPr lang="en-US" smtClean="0">
                <a:sym typeface="Symbol"/>
              </a:rPr>
              <a:t> dan  ke kanan </a:t>
            </a:r>
          </a:p>
          <a:p>
            <a:r>
              <a:rPr lang="en-US" smtClean="0">
                <a:sym typeface="Symbol"/>
              </a:rPr>
              <a:t>adalah setengah dari kurva normal (Luas = 0,5). Sedangkan luas antara X</a:t>
            </a:r>
            <a:r>
              <a:rPr lang="en-US" baseline="-25000" smtClean="0">
                <a:sym typeface="Symbol"/>
              </a:rPr>
              <a:t>8 </a:t>
            </a:r>
            <a:r>
              <a:rPr lang="en-US" smtClean="0">
                <a:sym typeface="Symbol"/>
              </a:rPr>
              <a:t>=72  dan   bernilai :</a:t>
            </a:r>
            <a:endParaRPr lang="en-US"/>
          </a:p>
        </p:txBody>
      </p:sp>
      <p:sp>
        <p:nvSpPr>
          <p:cNvPr id="69644" name="Freeform 12"/>
          <p:cNvSpPr>
            <a:spLocks/>
          </p:cNvSpPr>
          <p:nvPr/>
        </p:nvSpPr>
        <p:spPr bwMode="auto">
          <a:xfrm>
            <a:off x="2932175" y="1978314"/>
            <a:ext cx="1182625" cy="255428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10" y="0"/>
              </a:cxn>
              <a:cxn ang="0">
                <a:pos x="315" y="131"/>
              </a:cxn>
              <a:cxn ang="0">
                <a:pos x="512" y="401"/>
              </a:cxn>
              <a:cxn ang="0">
                <a:pos x="747" y="811"/>
              </a:cxn>
              <a:cxn ang="0">
                <a:pos x="1088" y="1597"/>
              </a:cxn>
              <a:cxn ang="0">
                <a:pos x="1376" y="2277"/>
              </a:cxn>
              <a:cxn ang="0">
                <a:pos x="1515" y="2592"/>
              </a:cxn>
              <a:cxn ang="0">
                <a:pos x="1742" y="3002"/>
              </a:cxn>
              <a:cxn ang="0">
                <a:pos x="1863" y="3176"/>
              </a:cxn>
              <a:cxn ang="0">
                <a:pos x="1949" y="3283"/>
              </a:cxn>
              <a:cxn ang="0">
                <a:pos x="1949" y="4076"/>
              </a:cxn>
              <a:cxn ang="0">
                <a:pos x="0" y="4076"/>
              </a:cxn>
              <a:cxn ang="0">
                <a:pos x="1" y="0"/>
              </a:cxn>
            </a:cxnLst>
            <a:rect l="0" t="0" r="r" b="b"/>
            <a:pathLst>
              <a:path w="1949" h="4076">
                <a:moveTo>
                  <a:pt x="1" y="0"/>
                </a:moveTo>
                <a:lnTo>
                  <a:pt x="110" y="0"/>
                </a:lnTo>
                <a:lnTo>
                  <a:pt x="315" y="131"/>
                </a:lnTo>
                <a:lnTo>
                  <a:pt x="512" y="401"/>
                </a:lnTo>
                <a:lnTo>
                  <a:pt x="747" y="811"/>
                </a:lnTo>
                <a:lnTo>
                  <a:pt x="1088" y="1597"/>
                </a:lnTo>
                <a:lnTo>
                  <a:pt x="1376" y="2277"/>
                </a:lnTo>
                <a:lnTo>
                  <a:pt x="1515" y="2592"/>
                </a:lnTo>
                <a:lnTo>
                  <a:pt x="1742" y="3002"/>
                </a:lnTo>
                <a:lnTo>
                  <a:pt x="1863" y="3176"/>
                </a:lnTo>
                <a:lnTo>
                  <a:pt x="1949" y="3283"/>
                </a:lnTo>
                <a:lnTo>
                  <a:pt x="1949" y="4076"/>
                </a:lnTo>
                <a:lnTo>
                  <a:pt x="0" y="4076"/>
                </a:lnTo>
                <a:lnTo>
                  <a:pt x="1" y="0"/>
                </a:lnTo>
                <a:close/>
              </a:path>
            </a:pathLst>
          </a:custGeom>
          <a:solidFill>
            <a:srgbClr val="E36C0A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33400" y="1978314"/>
            <a:ext cx="4772025" cy="3408355"/>
            <a:chOff x="3347" y="934"/>
            <a:chExt cx="7514" cy="5368"/>
          </a:xfrm>
        </p:grpSpPr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3347" y="934"/>
              <a:ext cx="7514" cy="4620"/>
              <a:chOff x="2610" y="1532"/>
              <a:chExt cx="7514" cy="4620"/>
            </a:xfrm>
          </p:grpSpPr>
          <p:grpSp>
            <p:nvGrpSpPr>
              <p:cNvPr id="69637" name="Group 5"/>
              <p:cNvGrpSpPr>
                <a:grpSpLocks/>
              </p:cNvGrpSpPr>
              <p:nvPr/>
            </p:nvGrpSpPr>
            <p:grpSpPr bwMode="auto">
              <a:xfrm>
                <a:off x="2627" y="1532"/>
                <a:ext cx="7497" cy="3836"/>
                <a:chOff x="2627" y="1532"/>
                <a:chExt cx="7497" cy="3836"/>
              </a:xfrm>
            </p:grpSpPr>
            <p:sp>
              <p:nvSpPr>
                <p:cNvPr id="69638" name="Freeform 6"/>
                <p:cNvSpPr>
                  <a:spLocks/>
                </p:cNvSpPr>
                <p:nvPr/>
              </p:nvSpPr>
              <p:spPr bwMode="auto">
                <a:xfrm>
                  <a:off x="2627" y="1532"/>
                  <a:ext cx="3778" cy="3836"/>
                </a:xfrm>
                <a:custGeom>
                  <a:avLst/>
                  <a:gdLst/>
                  <a:ahLst/>
                  <a:cxnLst>
                    <a:cxn ang="0">
                      <a:pos x="0" y="3836"/>
                    </a:cxn>
                    <a:cxn ang="0">
                      <a:pos x="714" y="3813"/>
                    </a:cxn>
                    <a:cxn ang="0">
                      <a:pos x="1105" y="3733"/>
                    </a:cxn>
                    <a:cxn ang="0">
                      <a:pos x="1520" y="3525"/>
                    </a:cxn>
                    <a:cxn ang="0">
                      <a:pos x="1877" y="3203"/>
                    </a:cxn>
                    <a:cxn ang="0">
                      <a:pos x="2223" y="2615"/>
                    </a:cxn>
                    <a:cxn ang="0">
                      <a:pos x="2592" y="1763"/>
                    </a:cxn>
                    <a:cxn ang="0">
                      <a:pos x="2937" y="968"/>
                    </a:cxn>
                    <a:cxn ang="0">
                      <a:pos x="3121" y="588"/>
                    </a:cxn>
                    <a:cxn ang="0">
                      <a:pos x="3340" y="254"/>
                    </a:cxn>
                    <a:cxn ang="0">
                      <a:pos x="3444" y="127"/>
                    </a:cxn>
                    <a:cxn ang="0">
                      <a:pos x="3617" y="23"/>
                    </a:cxn>
                    <a:cxn ang="0">
                      <a:pos x="3778" y="0"/>
                    </a:cxn>
                  </a:cxnLst>
                  <a:rect l="0" t="0" r="r" b="b"/>
                  <a:pathLst>
                    <a:path w="3778" h="3836">
                      <a:moveTo>
                        <a:pt x="0" y="3836"/>
                      </a:moveTo>
                      <a:cubicBezTo>
                        <a:pt x="265" y="3833"/>
                        <a:pt x="530" y="3830"/>
                        <a:pt x="714" y="3813"/>
                      </a:cubicBezTo>
                      <a:cubicBezTo>
                        <a:pt x="898" y="3796"/>
                        <a:pt x="971" y="3781"/>
                        <a:pt x="1105" y="3733"/>
                      </a:cubicBezTo>
                      <a:cubicBezTo>
                        <a:pt x="1239" y="3685"/>
                        <a:pt x="1391" y="3613"/>
                        <a:pt x="1520" y="3525"/>
                      </a:cubicBezTo>
                      <a:cubicBezTo>
                        <a:pt x="1649" y="3437"/>
                        <a:pt x="1760" y="3355"/>
                        <a:pt x="1877" y="3203"/>
                      </a:cubicBezTo>
                      <a:cubicBezTo>
                        <a:pt x="1994" y="3051"/>
                        <a:pt x="2104" y="2855"/>
                        <a:pt x="2223" y="2615"/>
                      </a:cubicBezTo>
                      <a:cubicBezTo>
                        <a:pt x="2342" y="2375"/>
                        <a:pt x="2473" y="2037"/>
                        <a:pt x="2592" y="1763"/>
                      </a:cubicBezTo>
                      <a:cubicBezTo>
                        <a:pt x="2711" y="1489"/>
                        <a:pt x="2849" y="1164"/>
                        <a:pt x="2937" y="968"/>
                      </a:cubicBezTo>
                      <a:cubicBezTo>
                        <a:pt x="3025" y="772"/>
                        <a:pt x="3054" y="707"/>
                        <a:pt x="3121" y="588"/>
                      </a:cubicBezTo>
                      <a:cubicBezTo>
                        <a:pt x="3188" y="469"/>
                        <a:pt x="3286" y="331"/>
                        <a:pt x="3340" y="254"/>
                      </a:cubicBezTo>
                      <a:cubicBezTo>
                        <a:pt x="3394" y="177"/>
                        <a:pt x="3398" y="165"/>
                        <a:pt x="3444" y="127"/>
                      </a:cubicBezTo>
                      <a:cubicBezTo>
                        <a:pt x="3490" y="89"/>
                        <a:pt x="3561" y="44"/>
                        <a:pt x="3617" y="23"/>
                      </a:cubicBezTo>
                      <a:cubicBezTo>
                        <a:pt x="3673" y="2"/>
                        <a:pt x="3725" y="1"/>
                        <a:pt x="377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39" name="Freeform 7"/>
                <p:cNvSpPr>
                  <a:spLocks/>
                </p:cNvSpPr>
                <p:nvPr/>
              </p:nvSpPr>
              <p:spPr bwMode="auto">
                <a:xfrm flipH="1">
                  <a:off x="6346" y="1532"/>
                  <a:ext cx="3778" cy="3836"/>
                </a:xfrm>
                <a:custGeom>
                  <a:avLst/>
                  <a:gdLst/>
                  <a:ahLst/>
                  <a:cxnLst>
                    <a:cxn ang="0">
                      <a:pos x="0" y="3836"/>
                    </a:cxn>
                    <a:cxn ang="0">
                      <a:pos x="714" y="3813"/>
                    </a:cxn>
                    <a:cxn ang="0">
                      <a:pos x="1105" y="3733"/>
                    </a:cxn>
                    <a:cxn ang="0">
                      <a:pos x="1520" y="3525"/>
                    </a:cxn>
                    <a:cxn ang="0">
                      <a:pos x="1877" y="3203"/>
                    </a:cxn>
                    <a:cxn ang="0">
                      <a:pos x="2223" y="2615"/>
                    </a:cxn>
                    <a:cxn ang="0">
                      <a:pos x="2592" y="1763"/>
                    </a:cxn>
                    <a:cxn ang="0">
                      <a:pos x="2937" y="968"/>
                    </a:cxn>
                    <a:cxn ang="0">
                      <a:pos x="3121" y="588"/>
                    </a:cxn>
                    <a:cxn ang="0">
                      <a:pos x="3340" y="254"/>
                    </a:cxn>
                    <a:cxn ang="0">
                      <a:pos x="3444" y="127"/>
                    </a:cxn>
                    <a:cxn ang="0">
                      <a:pos x="3617" y="23"/>
                    </a:cxn>
                    <a:cxn ang="0">
                      <a:pos x="3778" y="0"/>
                    </a:cxn>
                  </a:cxnLst>
                  <a:rect l="0" t="0" r="r" b="b"/>
                  <a:pathLst>
                    <a:path w="3778" h="3836">
                      <a:moveTo>
                        <a:pt x="0" y="3836"/>
                      </a:moveTo>
                      <a:cubicBezTo>
                        <a:pt x="265" y="3833"/>
                        <a:pt x="530" y="3830"/>
                        <a:pt x="714" y="3813"/>
                      </a:cubicBezTo>
                      <a:cubicBezTo>
                        <a:pt x="898" y="3796"/>
                        <a:pt x="971" y="3781"/>
                        <a:pt x="1105" y="3733"/>
                      </a:cubicBezTo>
                      <a:cubicBezTo>
                        <a:pt x="1239" y="3685"/>
                        <a:pt x="1391" y="3613"/>
                        <a:pt x="1520" y="3525"/>
                      </a:cubicBezTo>
                      <a:cubicBezTo>
                        <a:pt x="1649" y="3437"/>
                        <a:pt x="1760" y="3355"/>
                        <a:pt x="1877" y="3203"/>
                      </a:cubicBezTo>
                      <a:cubicBezTo>
                        <a:pt x="1994" y="3051"/>
                        <a:pt x="2104" y="2855"/>
                        <a:pt x="2223" y="2615"/>
                      </a:cubicBezTo>
                      <a:cubicBezTo>
                        <a:pt x="2342" y="2375"/>
                        <a:pt x="2473" y="2037"/>
                        <a:pt x="2592" y="1763"/>
                      </a:cubicBezTo>
                      <a:cubicBezTo>
                        <a:pt x="2711" y="1489"/>
                        <a:pt x="2849" y="1164"/>
                        <a:pt x="2937" y="968"/>
                      </a:cubicBezTo>
                      <a:cubicBezTo>
                        <a:pt x="3025" y="772"/>
                        <a:pt x="3054" y="707"/>
                        <a:pt x="3121" y="588"/>
                      </a:cubicBezTo>
                      <a:cubicBezTo>
                        <a:pt x="3188" y="469"/>
                        <a:pt x="3286" y="331"/>
                        <a:pt x="3340" y="254"/>
                      </a:cubicBezTo>
                      <a:cubicBezTo>
                        <a:pt x="3394" y="177"/>
                        <a:pt x="3398" y="165"/>
                        <a:pt x="3444" y="127"/>
                      </a:cubicBezTo>
                      <a:cubicBezTo>
                        <a:pt x="3490" y="89"/>
                        <a:pt x="3561" y="44"/>
                        <a:pt x="3617" y="23"/>
                      </a:cubicBezTo>
                      <a:cubicBezTo>
                        <a:pt x="3673" y="2"/>
                        <a:pt x="3725" y="1"/>
                        <a:pt x="377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9640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2627" y="5542"/>
                <a:ext cx="7497" cy="1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641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2610" y="6140"/>
                <a:ext cx="7497" cy="1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642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6393" y="1532"/>
                <a:ext cx="12" cy="46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6763" y="5231"/>
              <a:ext cx="663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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4107180" y="4035714"/>
            <a:ext cx="1196340" cy="476250"/>
          </a:xfrm>
          <a:custGeom>
            <a:avLst/>
            <a:gdLst>
              <a:gd name="connsiteX0" fmla="*/ 0 w 1196340"/>
              <a:gd name="connsiteY0" fmla="*/ 0 h 476250"/>
              <a:gd name="connsiteX1" fmla="*/ 118110 w 1196340"/>
              <a:gd name="connsiteY1" fmla="*/ 121920 h 476250"/>
              <a:gd name="connsiteX2" fmla="*/ 209550 w 1196340"/>
              <a:gd name="connsiteY2" fmla="*/ 186690 h 476250"/>
              <a:gd name="connsiteX3" fmla="*/ 350520 w 1196340"/>
              <a:gd name="connsiteY3" fmla="*/ 270510 h 476250"/>
              <a:gd name="connsiteX4" fmla="*/ 495300 w 1196340"/>
              <a:gd name="connsiteY4" fmla="*/ 335280 h 476250"/>
              <a:gd name="connsiteX5" fmla="*/ 640080 w 1196340"/>
              <a:gd name="connsiteY5" fmla="*/ 365760 h 476250"/>
              <a:gd name="connsiteX6" fmla="*/ 815340 w 1196340"/>
              <a:gd name="connsiteY6" fmla="*/ 381000 h 476250"/>
              <a:gd name="connsiteX7" fmla="*/ 1032510 w 1196340"/>
              <a:gd name="connsiteY7" fmla="*/ 388620 h 476250"/>
              <a:gd name="connsiteX8" fmla="*/ 1196340 w 1196340"/>
              <a:gd name="connsiteY8" fmla="*/ 392430 h 476250"/>
              <a:gd name="connsiteX9" fmla="*/ 1192530 w 1196340"/>
              <a:gd name="connsiteY9" fmla="*/ 476250 h 476250"/>
              <a:gd name="connsiteX10" fmla="*/ 7620 w 1196340"/>
              <a:gd name="connsiteY10" fmla="*/ 472440 h 476250"/>
              <a:gd name="connsiteX11" fmla="*/ 0 w 1196340"/>
              <a:gd name="connsiteY1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340" h="476250">
                <a:moveTo>
                  <a:pt x="0" y="0"/>
                </a:moveTo>
                <a:lnTo>
                  <a:pt x="118110" y="121920"/>
                </a:lnTo>
                <a:lnTo>
                  <a:pt x="209550" y="186690"/>
                </a:lnTo>
                <a:lnTo>
                  <a:pt x="350520" y="270510"/>
                </a:lnTo>
                <a:lnTo>
                  <a:pt x="495300" y="335280"/>
                </a:lnTo>
                <a:cubicBezTo>
                  <a:pt x="543504" y="345702"/>
                  <a:pt x="590762" y="365760"/>
                  <a:pt x="640080" y="365760"/>
                </a:cubicBezTo>
                <a:lnTo>
                  <a:pt x="815340" y="381000"/>
                </a:lnTo>
                <a:lnTo>
                  <a:pt x="1032510" y="388620"/>
                </a:lnTo>
                <a:lnTo>
                  <a:pt x="1196340" y="392430"/>
                </a:lnTo>
                <a:lnTo>
                  <a:pt x="1192530" y="476250"/>
                </a:lnTo>
                <a:lnTo>
                  <a:pt x="7620" y="4724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862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72</a:t>
            </a:r>
            <a:endParaRPr lang="en-US"/>
          </a:p>
        </p:txBody>
      </p:sp>
      <p:cxnSp>
        <p:nvCxnSpPr>
          <p:cNvPr id="36" name="Straight Connector 35"/>
          <p:cNvCxnSpPr>
            <a:stCxn id="33" idx="0"/>
          </p:cNvCxnSpPr>
          <p:nvPr/>
        </p:nvCxnSpPr>
        <p:spPr>
          <a:xfrm>
            <a:off x="4107180" y="4035714"/>
            <a:ext cx="7620" cy="84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0" y="1524000"/>
          <a:ext cx="8331200" cy="3124200"/>
        </p:xfrm>
        <a:graphic>
          <a:graphicData uri="http://schemas.openxmlformats.org/presentationml/2006/ole">
            <p:oleObj spid="_x0000_s28674" name="Document" r:id="rId3" imgW="5046073" imgH="17351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467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33200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381000"/>
            <a:ext cx="73834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4864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latin typeface="Arial Black" pitchFamily="34" charset="0"/>
              </a:rPr>
              <a:t>DISTRIBISI t (Student)</a:t>
            </a:r>
            <a:endParaRPr lang="id-ID" sz="3600" dirty="0">
              <a:latin typeface="Arial Black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24384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smtClean="0"/>
              <a:t>Student </a:t>
            </a:r>
            <a:r>
              <a:rPr lang="en-US" dirty="0"/>
              <a:t>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area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sampling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ditribusi</a:t>
            </a:r>
            <a:r>
              <a:rPr lang="en-US" dirty="0"/>
              <a:t> t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t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datar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Z.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t </a:t>
            </a:r>
            <a:r>
              <a:rPr lang="en-US" dirty="0" err="1">
                <a:sym typeface="Wingdings" pitchFamily="2" charset="2"/>
              </a:rPr>
              <a:t>mendekati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Z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identik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&gt;120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(n) </a:t>
            </a:r>
            <a:r>
              <a:rPr lang="en-US" dirty="0" err="1"/>
              <a:t>meningkat</a:t>
            </a:r>
            <a:r>
              <a:rPr lang="en-US" dirty="0">
                <a:sym typeface="Wingdings" pitchFamily="2" charset="2"/>
              </a:rPr>
              <a:t> Standard </a:t>
            </a:r>
            <a:r>
              <a:rPr lang="en-US" dirty="0" err="1">
                <a:sym typeface="Wingdings" pitchFamily="2" charset="2"/>
              </a:rPr>
              <a:t>Deviasi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Sampel</a:t>
            </a:r>
            <a:r>
              <a:rPr lang="en-US" dirty="0">
                <a:sym typeface="Wingdings" pitchFamily="2" charset="2"/>
              </a:rPr>
              <a:t> (s) </a:t>
            </a:r>
            <a:r>
              <a:rPr lang="en-US" dirty="0" err="1">
                <a:sym typeface="Wingdings" pitchFamily="2" charset="2"/>
              </a:rPr>
              <a:t>semakin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memenuhi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sebagai</a:t>
            </a:r>
            <a:r>
              <a:rPr lang="en-US" dirty="0">
                <a:sym typeface="Wingdings" pitchFamily="2" charset="2"/>
              </a:rPr>
              <a:t> estimator Standard </a:t>
            </a:r>
            <a:r>
              <a:rPr lang="en-US" dirty="0" err="1">
                <a:sym typeface="Wingdings" pitchFamily="2" charset="2"/>
              </a:rPr>
              <a:t>Deviasi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Populasi</a:t>
            </a:r>
            <a:r>
              <a:rPr lang="en-US" dirty="0">
                <a:sym typeface="Wingdings" pitchFamily="2" charset="2"/>
              </a:rPr>
              <a:t> (   ) 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t </a:t>
            </a:r>
            <a:r>
              <a:rPr lang="en-US" dirty="0" err="1">
                <a:sym typeface="Wingdings" pitchFamily="2" charset="2"/>
              </a:rPr>
              <a:t>semakin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dekat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distribusi</a:t>
            </a:r>
            <a:r>
              <a:rPr lang="en-US" dirty="0">
                <a:sym typeface="Wingdings" pitchFamily="2" charset="2"/>
              </a:rPr>
              <a:t> 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B9F25"/>
              </a:buClr>
              <a:buFont typeface="Wingdings" pitchFamily="2" charset="2"/>
              <a:buChar char="q"/>
            </a:pPr>
            <a:r>
              <a:rPr lang="en-US" sz="2000" smtClean="0">
                <a:solidFill>
                  <a:prstClr val="black"/>
                </a:solidFill>
                <a:latin typeface="Comic Sans MS" pitchFamily="66" charset="0"/>
              </a:rPr>
              <a:t>Student t adalah suatu distribusi probabilitas yang mirip dengan distribusi normal, tetapi dengan  beberapa perbedaan penting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accent3"/>
                </a:solidFill>
              </a:rPr>
              <a:t>V</a:t>
            </a:r>
            <a:r>
              <a:rPr lang="es-ES" sz="2000" dirty="0" err="1" smtClean="0">
                <a:solidFill>
                  <a:schemeClr val="accent3"/>
                </a:solidFill>
              </a:rPr>
              <a:t>ariabel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random</a:t>
            </a:r>
            <a:r>
              <a:rPr lang="es-ES" sz="2000" dirty="0">
                <a:solidFill>
                  <a:schemeClr val="accent3"/>
                </a:solidFill>
              </a:rPr>
              <a:t> X yang </a:t>
            </a:r>
            <a:r>
              <a:rPr lang="es-ES" sz="2000" dirty="0" err="1">
                <a:solidFill>
                  <a:schemeClr val="accent3"/>
                </a:solidFill>
              </a:rPr>
              <a:t>didefinisikan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suatu</a:t>
            </a:r>
            <a:r>
              <a:rPr lang="es-ES" sz="2000" dirty="0">
                <a:solidFill>
                  <a:schemeClr val="accent3"/>
                </a:solidFill>
              </a:rPr>
              <a:t> cara </a:t>
            </a:r>
            <a:r>
              <a:rPr lang="es-ES" sz="2000" dirty="0" err="1">
                <a:solidFill>
                  <a:schemeClr val="accent3"/>
                </a:solidFill>
              </a:rPr>
              <a:t>memberi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harga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kepada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setiap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elemen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ruang</a:t>
            </a:r>
            <a:r>
              <a:rPr lang="es-ES" sz="2000" dirty="0">
                <a:solidFill>
                  <a:schemeClr val="accent3"/>
                </a:solidFill>
              </a:rPr>
              <a:t> </a:t>
            </a:r>
            <a:r>
              <a:rPr lang="es-ES" sz="2000" dirty="0" err="1">
                <a:solidFill>
                  <a:schemeClr val="accent3"/>
                </a:solidFill>
              </a:rPr>
              <a:t>sampel</a:t>
            </a:r>
            <a:r>
              <a:rPr lang="es-ES" sz="2000" dirty="0" smtClean="0">
                <a:solidFill>
                  <a:schemeClr val="accent3"/>
                </a:solidFill>
              </a:rPr>
              <a:t>.</a:t>
            </a:r>
            <a:endParaRPr lang="id-ID" sz="20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33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FF0000"/>
                </a:solidFill>
                <a:latin typeface="Cooper Black" pitchFamily="18" charset="0"/>
              </a:rPr>
              <a:t>Variabel Random</a:t>
            </a:r>
            <a:endParaRPr lang="id-ID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7696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Eksperimen</a:t>
            </a:r>
            <a:r>
              <a:rPr lang="es-ES" sz="2000" dirty="0"/>
              <a:t> </a:t>
            </a:r>
            <a:r>
              <a:rPr lang="es-ES" sz="2000" dirty="0" err="1"/>
              <a:t>pelemparan</a:t>
            </a:r>
            <a:r>
              <a:rPr lang="es-ES" sz="2000" dirty="0"/>
              <a:t> </a:t>
            </a:r>
            <a:r>
              <a:rPr lang="es-ES" sz="2000" dirty="0" err="1"/>
              <a:t>sebuah</a:t>
            </a:r>
            <a:r>
              <a:rPr lang="es-ES" sz="2000" dirty="0"/>
              <a:t> mata </a:t>
            </a:r>
            <a:r>
              <a:rPr lang="es-ES" sz="2000" dirty="0" err="1"/>
              <a:t>uang</a:t>
            </a:r>
            <a:r>
              <a:rPr lang="es-ES" sz="2000" dirty="0"/>
              <a:t> </a:t>
            </a:r>
            <a:r>
              <a:rPr lang="es-ES" sz="2000" dirty="0" err="1"/>
              <a:t>sebanyak</a:t>
            </a:r>
            <a:r>
              <a:rPr lang="es-ES" sz="2000" dirty="0"/>
              <a:t> </a:t>
            </a:r>
            <a:r>
              <a:rPr lang="es-ES" sz="2000" dirty="0" err="1"/>
              <a:t>tiga</a:t>
            </a:r>
            <a:r>
              <a:rPr lang="es-ES" sz="2000" dirty="0"/>
              <a:t> </a:t>
            </a:r>
            <a:r>
              <a:rPr lang="es-ES" sz="2000" dirty="0" err="1"/>
              <a:t>kali</a:t>
            </a:r>
            <a:r>
              <a:rPr lang="es-ES" sz="2000" dirty="0"/>
              <a:t>. </a:t>
            </a:r>
            <a:r>
              <a:rPr lang="es-ES" sz="2000" dirty="0" err="1"/>
              <a:t>Menghasilkan</a:t>
            </a:r>
            <a:r>
              <a:rPr lang="es-ES" sz="2000" dirty="0"/>
              <a:t> </a:t>
            </a:r>
            <a:r>
              <a:rPr lang="es-ES" sz="2000" dirty="0" err="1"/>
              <a:t>ruang</a:t>
            </a:r>
            <a:r>
              <a:rPr lang="es-ES" sz="2000" dirty="0"/>
              <a:t> </a:t>
            </a:r>
            <a:r>
              <a:rPr lang="es-ES" sz="2000" dirty="0" err="1"/>
              <a:t>sampel</a:t>
            </a:r>
            <a:r>
              <a:rPr lang="es-ES" sz="2000" dirty="0"/>
              <a:t> </a:t>
            </a:r>
            <a:r>
              <a:rPr lang="es-ES" sz="2000" dirty="0" err="1"/>
              <a:t>sebagai</a:t>
            </a:r>
            <a:r>
              <a:rPr lang="es-ES" sz="2000" dirty="0"/>
              <a:t> </a:t>
            </a:r>
            <a:r>
              <a:rPr lang="es-ES" sz="2000" dirty="0" err="1"/>
              <a:t>berikut</a:t>
            </a:r>
            <a:r>
              <a:rPr lang="es-ES" sz="2000" dirty="0"/>
              <a:t>.</a:t>
            </a:r>
            <a:endParaRPr lang="id-ID" sz="2000" dirty="0"/>
          </a:p>
          <a:p>
            <a:endParaRPr lang="id-ID" sz="2000" dirty="0" smtClean="0"/>
          </a:p>
          <a:p>
            <a:endParaRPr lang="es-ES" sz="2000" smtClean="0"/>
          </a:p>
          <a:p>
            <a:r>
              <a:rPr lang="es-ES" sz="2000" smtClean="0"/>
              <a:t>               S </a:t>
            </a:r>
            <a:r>
              <a:rPr lang="es-ES" sz="2000" dirty="0" smtClean="0"/>
              <a:t>=</a:t>
            </a:r>
            <a:r>
              <a:rPr lang="id-ID" sz="2000" dirty="0" smtClean="0"/>
              <a:t> </a:t>
            </a:r>
            <a:r>
              <a:rPr lang="en-US" sz="2000" dirty="0" smtClean="0"/>
              <a:t> </a:t>
            </a:r>
            <a:endParaRPr lang="id-ID" sz="2000" dirty="0"/>
          </a:p>
          <a:p>
            <a:endParaRPr lang="id-ID" sz="2000" dirty="0" smtClean="0"/>
          </a:p>
          <a:p>
            <a:endParaRPr lang="es-ES" smtClean="0">
              <a:solidFill>
                <a:schemeClr val="accent4"/>
              </a:solidFill>
            </a:endParaRPr>
          </a:p>
          <a:p>
            <a:endParaRPr lang="es-ES" smtClean="0">
              <a:solidFill>
                <a:schemeClr val="accent4"/>
              </a:solidFill>
            </a:endParaRPr>
          </a:p>
          <a:p>
            <a:r>
              <a:rPr lang="es-ES" smtClean="0">
                <a:solidFill>
                  <a:schemeClr val="accent4"/>
                </a:solidFill>
              </a:rPr>
              <a:t>Misal</a:t>
            </a:r>
            <a:r>
              <a:rPr lang="es-ES" dirty="0">
                <a:solidFill>
                  <a:schemeClr val="accent4"/>
                </a:solidFill>
              </a:rPr>
              <a:t>: </a:t>
            </a:r>
            <a:r>
              <a:rPr lang="es-ES" dirty="0" err="1">
                <a:solidFill>
                  <a:schemeClr val="accent4"/>
                </a:solidFill>
              </a:rPr>
              <a:t>variabel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random</a:t>
            </a:r>
            <a:r>
              <a:rPr lang="es-ES" dirty="0">
                <a:solidFill>
                  <a:schemeClr val="accent4"/>
                </a:solidFill>
              </a:rPr>
              <a:t> X </a:t>
            </a:r>
            <a:r>
              <a:rPr lang="es-ES" dirty="0" err="1">
                <a:solidFill>
                  <a:schemeClr val="accent4"/>
                </a:solidFill>
              </a:rPr>
              <a:t>didefinisikan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sebagai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banyaknya</a:t>
            </a:r>
            <a:r>
              <a:rPr lang="es-ES" dirty="0">
                <a:solidFill>
                  <a:schemeClr val="accent4"/>
                </a:solidFill>
              </a:rPr>
              <a:t> M </a:t>
            </a:r>
            <a:r>
              <a:rPr lang="es-ES" dirty="0" err="1">
                <a:solidFill>
                  <a:schemeClr val="accent4"/>
                </a:solidFill>
              </a:rPr>
              <a:t>dalam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tiap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elemen</a:t>
            </a:r>
            <a:r>
              <a:rPr lang="es-ES" dirty="0">
                <a:solidFill>
                  <a:schemeClr val="accent4"/>
                </a:solidFill>
              </a:rPr>
              <a:t>, </a:t>
            </a:r>
            <a:r>
              <a:rPr lang="es-ES" dirty="0" err="1">
                <a:solidFill>
                  <a:schemeClr val="accent4"/>
                </a:solidFill>
              </a:rPr>
              <a:t>maka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variabel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random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ini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dapat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menjalani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harga</a:t>
            </a:r>
            <a:r>
              <a:rPr lang="es-ES" dirty="0">
                <a:solidFill>
                  <a:schemeClr val="accent4"/>
                </a:solidFill>
              </a:rPr>
              <a:t> 0, 1, 2, 3 </a:t>
            </a:r>
            <a:r>
              <a:rPr lang="es-ES" dirty="0" err="1">
                <a:solidFill>
                  <a:schemeClr val="accent4"/>
                </a:solidFill>
              </a:rPr>
              <a:t>sehingga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harga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variabel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random</a:t>
            </a:r>
            <a:r>
              <a:rPr lang="es-ES" dirty="0">
                <a:solidFill>
                  <a:schemeClr val="accent4"/>
                </a:solidFill>
              </a:rPr>
              <a:t> X (MMM) = 3, X(MMB) = 2, X (MBB) = 1, X(BBB) = 0, X(MBM) = 2, X(BMB) = 1, X(BMM) = 2, X(BBM) = 1.</a:t>
            </a:r>
            <a:endParaRPr lang="id-ID" dirty="0">
              <a:solidFill>
                <a:schemeClr val="accent4"/>
              </a:solidFill>
            </a:endParaRPr>
          </a:p>
          <a:p>
            <a:endParaRPr lang="id-ID" sz="2000" dirty="0">
              <a:solidFill>
                <a:schemeClr val="accent4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670559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6586" r="10237"/>
          <a:stretch>
            <a:fillRect/>
          </a:stretch>
        </p:blipFill>
        <p:spPr>
          <a:xfrm>
            <a:off x="685800" y="1463675"/>
            <a:ext cx="7467600" cy="3565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181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Distribusi t (Student)</a:t>
            </a: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Arial Black" pitchFamily="34" charset="0"/>
              </a:rPr>
              <a:t>Ciri-ciri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Sampel yang diuji berukuran kecil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Penentuan nilai tabel dilihat dari besarnya tingkat significant alpha dan besarnya derajat bebas (v)</a:t>
            </a:r>
          </a:p>
          <a:p>
            <a:endParaRPr lang="id-ID" sz="2400" dirty="0" smtClean="0">
              <a:latin typeface="Arial Black" pitchFamily="34" charset="0"/>
            </a:endParaRPr>
          </a:p>
          <a:p>
            <a:r>
              <a:rPr lang="id-ID" sz="2400" dirty="0" smtClean="0">
                <a:latin typeface="Arial Black" pitchFamily="34" charset="0"/>
              </a:rPr>
              <a:t>Kegunaan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Untuk memperkirakan interval rata-rata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Untuk menguji hipotesis tentang rata-rata suatu sampel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Menunjukkan batas penerimaan suatu hipotesis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/>
              <a:t>Untuk menguji suatu pernyataan apakah sudah layak untuk dipercaya</a:t>
            </a:r>
            <a:endParaRPr lang="id-ID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N &lt; 30  nilai       berfluktuasi cukup besar dari contoh satu ke contoh lainnya</a:t>
            </a:r>
          </a:p>
          <a:p>
            <a:endParaRPr lang="id-ID" dirty="0" smtClean="0"/>
          </a:p>
          <a:p>
            <a:r>
              <a:rPr lang="id-ID" dirty="0" smtClean="0"/>
              <a:t>Dan sebaran nilai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en-US" smtClean="0"/>
          </a:p>
          <a:p>
            <a:endParaRPr lang="en-US" smtClean="0"/>
          </a:p>
          <a:p>
            <a:r>
              <a:rPr lang="id-ID" smtClean="0"/>
              <a:t>Tidak </a:t>
            </a:r>
            <a:r>
              <a:rPr lang="id-ID" dirty="0" smtClean="0"/>
              <a:t>lagi normal</a:t>
            </a:r>
          </a:p>
          <a:p>
            <a:endParaRPr lang="id-ID" dirty="0" smtClean="0"/>
          </a:p>
          <a:p>
            <a:r>
              <a:rPr lang="id-ID" dirty="0" smtClean="0"/>
              <a:t>Maka kita menggunakan sebaran statistik yang disebut t  yang nilainya adalah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447800"/>
            <a:ext cx="353291" cy="4572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590800"/>
            <a:ext cx="1600200" cy="853440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181600"/>
            <a:ext cx="1600200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324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Bila     </a:t>
            </a:r>
            <a:r>
              <a:rPr lang="id-ID" dirty="0" smtClean="0"/>
              <a:t>dan      masing-masing adalah nilai tengah dan ragam suatu contoh acak berukuran n yang diambil dari suatui populasi normal </a:t>
            </a:r>
            <a:r>
              <a:rPr lang="id-ID" smtClean="0"/>
              <a:t>dengan nilai</a:t>
            </a:r>
            <a:r>
              <a:rPr lang="en-US" smtClean="0"/>
              <a:t> </a:t>
            </a:r>
            <a:r>
              <a:rPr lang="en-US" sz="2000" b="1" i="1" smtClean="0">
                <a:sym typeface="Symbol"/>
              </a:rPr>
              <a:t></a:t>
            </a:r>
            <a:r>
              <a:rPr lang="id-ID" sz="2000" smtClean="0"/>
              <a:t>  </a:t>
            </a:r>
            <a:r>
              <a:rPr lang="id-ID" smtClean="0"/>
              <a:t>   dan </a:t>
            </a:r>
            <a:r>
              <a:rPr lang="id-ID" sz="2400" i="1" smtClean="0">
                <a:sym typeface="Symbol"/>
              </a:rPr>
              <a:t></a:t>
            </a:r>
            <a:r>
              <a:rPr lang="en-US" sz="2400" i="1" smtClean="0">
                <a:sym typeface="Symbol"/>
              </a:rPr>
              <a:t> </a:t>
            </a:r>
            <a:r>
              <a:rPr lang="en-US" sz="2400" baseline="30000" smtClean="0">
                <a:sym typeface="Symbol"/>
              </a:rPr>
              <a:t>2</a:t>
            </a:r>
            <a:r>
              <a:rPr lang="id-ID" smtClean="0"/>
              <a:t>  </a:t>
            </a:r>
            <a:r>
              <a:rPr lang="id-ID" dirty="0" smtClean="0"/>
              <a:t>maka 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Merupakan sebuah nilai peubah acak T yang mempunyai sebaran t dengan v= n-1 derajat bebas </a:t>
            </a:r>
          </a:p>
          <a:p>
            <a:endParaRPr lang="id-ID" dirty="0" smtClean="0"/>
          </a:p>
          <a:p>
            <a:r>
              <a:rPr lang="id-ID" dirty="0" smtClean="0"/>
              <a:t>Peluang bahwa suatu contyoh acak menghasilkan nilai t yang jatuh diantara dua nilai tertentu sama dengan luas daerah dibawah kurve sebaran t diantara dua ordinat kedua nilai tertentu itu.  </a:t>
            </a:r>
            <a:endParaRPr lang="id-ID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444" y="1260984"/>
            <a:ext cx="353291" cy="4572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219200"/>
            <a:ext cx="228600" cy="4572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667000"/>
            <a:ext cx="304800" cy="372533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686050"/>
            <a:ext cx="1600200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  <a:latin typeface="Comic Sans MS" pitchFamily="66" charset="0"/>
              </a:rPr>
              <a:t>Pengertian</a:t>
            </a:r>
            <a:endParaRPr lang="id-ID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es-ES" sz="2800" smtClean="0">
                <a:solidFill>
                  <a:srgbClr val="C00000"/>
                </a:solidFill>
                <a:latin typeface="Comic Sans MS" pitchFamily="66" charset="0"/>
              </a:rPr>
              <a:t>variabel random diskrit</a:t>
            </a:r>
          </a:p>
          <a:p>
            <a:pPr marL="530225" lvl="1" indent="-265113"/>
            <a:r>
              <a:rPr lang="es-ES" sz="2400" smtClean="0">
                <a:latin typeface="Comic Sans MS" pitchFamily="66" charset="0"/>
              </a:rPr>
              <a:t>~ Suatu </a:t>
            </a:r>
            <a:r>
              <a:rPr lang="es-ES" sz="2400" dirty="0" err="1">
                <a:latin typeface="Comic Sans MS" pitchFamily="66" charset="0"/>
              </a:rPr>
              <a:t>variabel</a:t>
            </a:r>
            <a:r>
              <a:rPr lang="es-ES" sz="2400" dirty="0">
                <a:latin typeface="Comic Sans MS" pitchFamily="66" charset="0"/>
              </a:rPr>
              <a:t> yang </a:t>
            </a:r>
            <a:r>
              <a:rPr lang="es-ES" sz="2400" dirty="0" err="1">
                <a:latin typeface="Comic Sans MS" pitchFamily="66" charset="0"/>
              </a:rPr>
              <a:t>hanya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dapat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menjalani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sebanyak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terhingga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err="1">
                <a:latin typeface="Comic Sans MS" pitchFamily="66" charset="0"/>
              </a:rPr>
              <a:t>harga-harga</a:t>
            </a:r>
            <a:r>
              <a:rPr lang="es-ES" sz="2400">
                <a:latin typeface="Comic Sans MS" pitchFamily="66" charset="0"/>
              </a:rPr>
              <a:t> </a:t>
            </a:r>
            <a:r>
              <a:rPr lang="es-ES" sz="2400" smtClean="0">
                <a:latin typeface="Comic Sans MS" pitchFamily="66" charset="0"/>
              </a:rPr>
              <a:t>berbeda</a:t>
            </a:r>
          </a:p>
          <a:p>
            <a:pPr>
              <a:buFont typeface="Arial" pitchFamily="34" charset="0"/>
              <a:buChar char="•"/>
            </a:pPr>
            <a:endParaRPr lang="es-ES" sz="2400" smtClean="0">
              <a:latin typeface="Comic Sans MS" pitchFamily="66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s-ES" sz="2800" smtClean="0">
                <a:solidFill>
                  <a:schemeClr val="accent2"/>
                </a:solidFill>
                <a:latin typeface="Comic Sans MS" pitchFamily="66" charset="0"/>
              </a:rPr>
              <a:t>variabel random kontinu</a:t>
            </a:r>
          </a:p>
          <a:p>
            <a:pPr marL="530225" lvl="1" indent="-265113"/>
            <a:r>
              <a:rPr lang="es-ES" sz="2400" smtClean="0">
                <a:latin typeface="Comic Sans MS" pitchFamily="66" charset="0"/>
              </a:rPr>
              <a:t>~ suatu </a:t>
            </a:r>
            <a:r>
              <a:rPr lang="es-ES" sz="2400" dirty="0" err="1" smtClean="0">
                <a:latin typeface="Comic Sans MS" pitchFamily="66" charset="0"/>
              </a:rPr>
              <a:t>variabel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random</a:t>
            </a:r>
            <a:r>
              <a:rPr lang="es-ES" sz="2400" dirty="0" smtClean="0">
                <a:latin typeface="Comic Sans MS" pitchFamily="66" charset="0"/>
              </a:rPr>
              <a:t> yang </a:t>
            </a:r>
            <a:r>
              <a:rPr lang="es-ES" sz="2400" dirty="0" err="1" smtClean="0">
                <a:latin typeface="Comic Sans MS" pitchFamily="66" charset="0"/>
              </a:rPr>
              <a:t>dapat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menjalani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setiap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harga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dalam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err="1" smtClean="0">
                <a:latin typeface="Comic Sans MS" pitchFamily="66" charset="0"/>
              </a:rPr>
              <a:t>suatu</a:t>
            </a:r>
            <a:r>
              <a:rPr lang="es-ES" sz="2400" smtClean="0">
                <a:latin typeface="Comic Sans MS" pitchFamily="66" charset="0"/>
              </a:rPr>
              <a:t> interval</a:t>
            </a:r>
            <a:endParaRPr lang="id-ID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</a:rPr>
              <a:t>Peubah acak Diskrit</a:t>
            </a:r>
          </a:p>
          <a:p>
            <a:r>
              <a:rPr lang="id-ID" sz="2000" dirty="0" smtClean="0"/>
              <a:t>Peubah Acak Suatu fungsi yang nilainya berupa nbilangan nyata yang ditentukan oleh setiap unsur dalam ruang contoh</a:t>
            </a:r>
          </a:p>
          <a:p>
            <a:endParaRPr lang="id-ID" sz="2000" dirty="0" smtClean="0"/>
          </a:p>
          <a:p>
            <a:r>
              <a:rPr lang="id-ID" sz="2000" dirty="0" smtClean="0">
                <a:solidFill>
                  <a:srgbClr val="FF0000"/>
                </a:solidFill>
              </a:rPr>
              <a:t>Ruang contoh Diskrit</a:t>
            </a:r>
          </a:p>
          <a:p>
            <a:r>
              <a:rPr lang="id-ID" sz="2000" dirty="0" smtClean="0"/>
              <a:t>Bila suatu ruangan contoh mengandung jumlah titik contoh yang terhingga atau suatu barisan unsur yang tidak pernah berakhir tetapi yang sama banyaknya dengan bilangan cacak.</a:t>
            </a:r>
          </a:p>
          <a:p>
            <a:endParaRPr lang="id-ID" sz="2000" dirty="0" smtClean="0"/>
          </a:p>
          <a:p>
            <a:r>
              <a:rPr lang="id-ID" sz="2000" dirty="0" smtClean="0">
                <a:solidFill>
                  <a:srgbClr val="FF0000"/>
                </a:solidFill>
              </a:rPr>
              <a:t>Ruang </a:t>
            </a:r>
            <a:r>
              <a:rPr lang="id-ID" sz="2000" smtClean="0">
                <a:solidFill>
                  <a:srgbClr val="FF0000"/>
                </a:solidFill>
              </a:rPr>
              <a:t>contoh kontinu</a:t>
            </a:r>
            <a:endParaRPr lang="id-ID" sz="2000" dirty="0" smtClean="0">
              <a:solidFill>
                <a:srgbClr val="FF0000"/>
              </a:solidFill>
            </a:endParaRPr>
          </a:p>
          <a:p>
            <a:r>
              <a:rPr lang="id-ID" sz="2000" dirty="0" smtClean="0"/>
              <a:t>Bila suatu ruangan contoh mengandung tak hingga bnyaknya titik contoh yang sama dengan banyaknya titik pada sebuah garis .</a:t>
            </a:r>
          </a:p>
          <a:p>
            <a:endParaRPr lang="id-ID" sz="2000" dirty="0" smtClean="0"/>
          </a:p>
          <a:p>
            <a:endParaRPr lang="id-ID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Peubah acak diskrit</a:t>
            </a:r>
          </a:p>
          <a:p>
            <a:r>
              <a:rPr lang="id-ID" dirty="0" smtClean="0"/>
              <a:t>Digunakan untuk data yang diukur, Tinggi, bobot, suhu, jarak dll.</a:t>
            </a:r>
          </a:p>
          <a:p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Peubah acak diskrit</a:t>
            </a:r>
          </a:p>
          <a:p>
            <a:r>
              <a:rPr lang="id-ID" smtClean="0"/>
              <a:t>Digunakan untuk data yang</a:t>
            </a:r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Cooper Black" pitchFamily="18" charset="0"/>
              </a:rPr>
              <a:t>Distribusi</a:t>
            </a:r>
            <a:r>
              <a:rPr lang="es-ES" sz="2800" b="1" dirty="0">
                <a:latin typeface="Cooper Black" pitchFamily="18" charset="0"/>
              </a:rPr>
              <a:t> </a:t>
            </a:r>
            <a:r>
              <a:rPr lang="es-ES" sz="2800" b="1" dirty="0" err="1">
                <a:latin typeface="Cooper Black" pitchFamily="18" charset="0"/>
              </a:rPr>
              <a:t>Probabilitas</a:t>
            </a:r>
            <a:endParaRPr lang="id-ID" sz="28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probabilitas</a:t>
            </a:r>
            <a:r>
              <a:rPr lang="es-ES" sz="2000" dirty="0"/>
              <a:t> </a:t>
            </a:r>
            <a:r>
              <a:rPr lang="es-ES" sz="2000" dirty="0" err="1"/>
              <a:t>didefinisikan</a:t>
            </a:r>
            <a:r>
              <a:rPr lang="es-ES" sz="2000" dirty="0"/>
              <a:t>  </a:t>
            </a:r>
            <a:r>
              <a:rPr lang="es-ES" sz="2000" dirty="0" err="1"/>
              <a:t>dengan</a:t>
            </a:r>
            <a:r>
              <a:rPr lang="es-ES" sz="2000" dirty="0"/>
              <a:t> </a:t>
            </a:r>
            <a:r>
              <a:rPr lang="es-ES" sz="2000" dirty="0" err="1"/>
              <a:t>semua</a:t>
            </a:r>
            <a:r>
              <a:rPr lang="es-ES" sz="2000" dirty="0"/>
              <a:t> </a:t>
            </a:r>
            <a:r>
              <a:rPr lang="es-ES" sz="2000" dirty="0" err="1"/>
              <a:t>harga</a:t>
            </a:r>
            <a:r>
              <a:rPr lang="es-ES" sz="2000" dirty="0"/>
              <a:t> yang </a:t>
            </a:r>
            <a:r>
              <a:rPr lang="es-ES" sz="2000" dirty="0" err="1"/>
              <a:t>berbeda</a:t>
            </a:r>
            <a:r>
              <a:rPr lang="es-ES" sz="2000" dirty="0"/>
              <a:t> </a:t>
            </a:r>
            <a:r>
              <a:rPr lang="es-ES" sz="2000" dirty="0" err="1"/>
              <a:t>dari</a:t>
            </a:r>
            <a:r>
              <a:rPr lang="es-ES" sz="2000" dirty="0"/>
              <a:t> </a:t>
            </a:r>
            <a:r>
              <a:rPr lang="es-ES" sz="2000" dirty="0" err="1"/>
              <a:t>variabel</a:t>
            </a:r>
            <a:r>
              <a:rPr lang="es-ES" sz="2000" dirty="0"/>
              <a:t> </a:t>
            </a:r>
            <a:r>
              <a:rPr lang="es-ES" sz="2000" dirty="0" err="1"/>
              <a:t>random</a:t>
            </a:r>
            <a:r>
              <a:rPr lang="es-ES" sz="2000" dirty="0"/>
              <a:t> </a:t>
            </a:r>
            <a:r>
              <a:rPr lang="es-ES" sz="2000" dirty="0" err="1"/>
              <a:t>bersama</a:t>
            </a:r>
            <a:r>
              <a:rPr lang="es-ES" sz="2000" dirty="0"/>
              <a:t> </a:t>
            </a:r>
            <a:r>
              <a:rPr lang="es-ES" sz="2000" dirty="0" err="1"/>
              <a:t>dengan</a:t>
            </a:r>
            <a:r>
              <a:rPr lang="es-ES" sz="2000" dirty="0"/>
              <a:t> </a:t>
            </a:r>
            <a:r>
              <a:rPr lang="es-ES" sz="2000" dirty="0" err="1"/>
              <a:t>probabilitasnya</a:t>
            </a:r>
            <a:r>
              <a:rPr lang="es-ES" sz="2000" dirty="0"/>
              <a:t> </a:t>
            </a:r>
            <a:r>
              <a:rPr lang="es-ES" sz="2000" dirty="0" err="1"/>
              <a:t>masing-masing</a:t>
            </a:r>
            <a:endParaRPr lang="id-ID" sz="2000" dirty="0"/>
          </a:p>
          <a:p>
            <a:r>
              <a:rPr lang="es-ES" sz="2000" err="1"/>
              <a:t>Contoh</a:t>
            </a:r>
            <a:r>
              <a:rPr lang="es-ES" sz="2000" smtClean="0"/>
              <a:t>:</a:t>
            </a:r>
          </a:p>
          <a:p>
            <a:endParaRPr lang="es-ES" sz="200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 smtClean="0"/>
          </a:p>
          <a:p>
            <a:r>
              <a:rPr lang="es-ES" sz="2000" dirty="0" err="1" smtClean="0"/>
              <a:t>Harga</a:t>
            </a:r>
            <a:r>
              <a:rPr lang="es-ES" sz="2000" dirty="0" smtClean="0"/>
              <a:t> </a:t>
            </a:r>
            <a:r>
              <a:rPr lang="es-ES" sz="2000" dirty="0"/>
              <a:t>0,1,2,3 </a:t>
            </a:r>
            <a:r>
              <a:rPr lang="es-ES" sz="2000" dirty="0" err="1"/>
              <a:t>merupakan</a:t>
            </a:r>
            <a:r>
              <a:rPr lang="es-ES" sz="2000" dirty="0"/>
              <a:t> </a:t>
            </a:r>
            <a:r>
              <a:rPr lang="es-ES" sz="2000" dirty="0" err="1"/>
              <a:t>variabel</a:t>
            </a:r>
            <a:r>
              <a:rPr lang="es-ES" sz="2000" dirty="0"/>
              <a:t> </a:t>
            </a:r>
            <a:r>
              <a:rPr lang="es-ES" sz="2000" dirty="0" err="1"/>
              <a:t>random</a:t>
            </a:r>
            <a:r>
              <a:rPr lang="es-ES" sz="2000" dirty="0"/>
              <a:t>, </a:t>
            </a:r>
            <a:r>
              <a:rPr lang="es-ES" sz="2000" dirty="0" err="1"/>
              <a:t>probabilitas</a:t>
            </a:r>
            <a:r>
              <a:rPr lang="es-ES" sz="2000" dirty="0"/>
              <a:t> </a:t>
            </a:r>
            <a:r>
              <a:rPr lang="es-ES" sz="2000" dirty="0" err="1"/>
              <a:t>mempunyai</a:t>
            </a:r>
            <a:r>
              <a:rPr lang="es-ES" sz="2000" dirty="0"/>
              <a:t> </a:t>
            </a:r>
            <a:r>
              <a:rPr lang="es-ES" sz="2000" dirty="0" err="1"/>
              <a:t>nilai</a:t>
            </a:r>
            <a:r>
              <a:rPr lang="es-ES" sz="2000" dirty="0"/>
              <a:t>  0 </a:t>
            </a:r>
            <a:r>
              <a:rPr lang="es-ES" sz="2000" dirty="0" err="1"/>
              <a:t>dengan</a:t>
            </a:r>
            <a:r>
              <a:rPr lang="es-ES" sz="2000" dirty="0"/>
              <a:t> </a:t>
            </a:r>
            <a:r>
              <a:rPr lang="es-ES" sz="2000" dirty="0" err="1"/>
              <a:t>jumlah</a:t>
            </a:r>
            <a:r>
              <a:rPr lang="es-ES" sz="2000" dirty="0"/>
              <a:t> = 1. Apabila </a:t>
            </a:r>
            <a:r>
              <a:rPr lang="es-ES" sz="2000" dirty="0" err="1"/>
              <a:t>serangkaian</a:t>
            </a:r>
            <a:r>
              <a:rPr lang="es-ES" sz="2000" dirty="0"/>
              <a:t> </a:t>
            </a:r>
            <a:r>
              <a:rPr lang="es-ES" sz="2000" dirty="0" err="1"/>
              <a:t>kejadian</a:t>
            </a:r>
            <a:r>
              <a:rPr lang="es-ES" sz="2000" dirty="0"/>
              <a:t> </a:t>
            </a:r>
            <a:r>
              <a:rPr lang="es-ES" sz="2000" dirty="0" err="1"/>
              <a:t>ditabelkan</a:t>
            </a:r>
            <a:r>
              <a:rPr lang="es-ES" sz="2000" dirty="0"/>
              <a:t> </a:t>
            </a:r>
            <a:r>
              <a:rPr lang="es-ES" sz="2000" dirty="0" err="1"/>
              <a:t>bersama</a:t>
            </a:r>
            <a:r>
              <a:rPr lang="es-ES" sz="2000" dirty="0"/>
              <a:t> </a:t>
            </a:r>
            <a:r>
              <a:rPr lang="es-ES" sz="2000" dirty="0" err="1"/>
              <a:t>dengan</a:t>
            </a:r>
            <a:r>
              <a:rPr lang="es-ES" sz="2000" dirty="0"/>
              <a:t> </a:t>
            </a:r>
            <a:r>
              <a:rPr lang="es-ES" sz="2000" dirty="0" err="1"/>
              <a:t>probabilitas</a:t>
            </a:r>
            <a:r>
              <a:rPr lang="es-ES" sz="2000" dirty="0"/>
              <a:t> </a:t>
            </a:r>
            <a:r>
              <a:rPr lang="es-ES" sz="2000" dirty="0" err="1"/>
              <a:t>maka</a:t>
            </a:r>
            <a:r>
              <a:rPr lang="es-ES" sz="2000" dirty="0"/>
              <a:t> </a:t>
            </a:r>
            <a:r>
              <a:rPr lang="es-ES" sz="2000" dirty="0" err="1"/>
              <a:t>terbentuklah</a:t>
            </a:r>
            <a:r>
              <a:rPr lang="es-ES" sz="2000" dirty="0"/>
              <a:t> </a:t>
            </a: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probabilitas</a:t>
            </a:r>
            <a:endParaRPr lang="id-ID" sz="2000" dirty="0"/>
          </a:p>
          <a:p>
            <a:endParaRPr lang="id-ID" sz="2000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457200" y="3043238"/>
          <a:ext cx="8199212" cy="1604962"/>
        </p:xfrm>
        <a:graphic>
          <a:graphicData uri="http://schemas.openxmlformats.org/presentationml/2006/ole">
            <p:oleObj spid="_x0000_s20493" name="Document" r:id="rId3" imgW="4483150" imgH="8110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716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M</a:t>
            </a:r>
            <a:r>
              <a:rPr lang="es-ES" sz="3200" b="1" dirty="0" err="1" smtClean="0">
                <a:solidFill>
                  <a:srgbClr val="FF0000"/>
                </a:solidFill>
              </a:rPr>
              <a:t>odel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s-ES" sz="3200" b="1" dirty="0" err="1">
                <a:solidFill>
                  <a:srgbClr val="FF0000"/>
                </a:solidFill>
              </a:rPr>
              <a:t>distribusi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</a:rPr>
              <a:t>probabilitas</a:t>
            </a:r>
            <a:endParaRPr lang="id-ID" sz="3200" b="1" dirty="0">
              <a:solidFill>
                <a:srgbClr val="FF0000"/>
              </a:solidFill>
            </a:endParaRPr>
          </a:p>
          <a:p>
            <a:endParaRPr lang="en-US" sz="2400" smtClean="0"/>
          </a:p>
          <a:p>
            <a:endParaRPr lang="id-ID" sz="2400" dirty="0" smtClean="0"/>
          </a:p>
          <a:p>
            <a:pPr>
              <a:buFont typeface="Wingdings" pitchFamily="2" charset="2"/>
              <a:buChar char="v"/>
            </a:pPr>
            <a:r>
              <a:rPr lang="id-ID" sz="2400" b="1" dirty="0" smtClean="0"/>
              <a:t>Distribusi Probabilitas Distkrit</a:t>
            </a:r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seragam</a:t>
            </a:r>
            <a:r>
              <a:rPr lang="es-ES" sz="2000" dirty="0"/>
              <a:t> </a:t>
            </a:r>
            <a:r>
              <a:rPr lang="es-ES" sz="2000" dirty="0" err="1"/>
              <a:t>diskret</a:t>
            </a:r>
            <a:r>
              <a:rPr lang="es-ES" sz="2000" dirty="0"/>
              <a:t> (</a:t>
            </a:r>
            <a:r>
              <a:rPr lang="es-ES" sz="2000" i="1" dirty="0" err="1"/>
              <a:t>discrete</a:t>
            </a:r>
            <a:r>
              <a:rPr lang="es-ES" sz="2000" i="1" dirty="0"/>
              <a:t> </a:t>
            </a:r>
            <a:r>
              <a:rPr lang="es-ES" sz="2000" i="1" dirty="0" err="1"/>
              <a:t>uniform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Hypergeometris</a:t>
            </a:r>
            <a:r>
              <a:rPr lang="es-ES" sz="2000" dirty="0"/>
              <a:t> (</a:t>
            </a:r>
            <a:r>
              <a:rPr lang="es-ES" sz="2000" i="1" dirty="0" err="1"/>
              <a:t>Hypergeometric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Bernoulii</a:t>
            </a:r>
            <a:r>
              <a:rPr lang="es-ES" sz="2000" dirty="0"/>
              <a:t> (</a:t>
            </a:r>
            <a:r>
              <a:rPr lang="es-ES" sz="2000" i="1" dirty="0" err="1"/>
              <a:t>Bernoulli</a:t>
            </a:r>
            <a:r>
              <a:rPr lang="es-ES" sz="2000" i="1" dirty="0"/>
              <a:t> </a:t>
            </a:r>
            <a:r>
              <a:rPr lang="es-ES" sz="2000" i="1" dirty="0" err="1"/>
              <a:t>ddistribution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Binomial</a:t>
            </a:r>
            <a:r>
              <a:rPr lang="es-ES" sz="2000" dirty="0"/>
              <a:t> (</a:t>
            </a:r>
            <a:r>
              <a:rPr lang="es-ES" sz="2000" i="1" dirty="0" err="1"/>
              <a:t>binomial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Binomial</a:t>
            </a:r>
            <a:r>
              <a:rPr lang="es-ES" sz="2000" dirty="0"/>
              <a:t> </a:t>
            </a:r>
            <a:r>
              <a:rPr lang="es-ES" sz="2000" dirty="0" err="1"/>
              <a:t>negatif</a:t>
            </a:r>
            <a:r>
              <a:rPr lang="es-ES" sz="2000" dirty="0"/>
              <a:t> </a:t>
            </a:r>
            <a:r>
              <a:rPr lang="es-ES" sz="2000" dirty="0" err="1"/>
              <a:t>atau</a:t>
            </a:r>
            <a:r>
              <a:rPr lang="es-ES" sz="2000" dirty="0"/>
              <a:t> Pascal (</a:t>
            </a:r>
            <a:r>
              <a:rPr lang="es-ES" sz="2000" i="1" dirty="0" err="1"/>
              <a:t>negative</a:t>
            </a:r>
            <a:r>
              <a:rPr lang="es-ES" sz="2000" i="1" dirty="0"/>
              <a:t> </a:t>
            </a:r>
            <a:r>
              <a:rPr lang="es-ES" sz="2000" i="1" dirty="0" err="1"/>
              <a:t>binomial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i="1" dirty="0"/>
              <a:t> </a:t>
            </a:r>
            <a:r>
              <a:rPr lang="es-ES" sz="2000" i="1" dirty="0" err="1"/>
              <a:t>or</a:t>
            </a:r>
            <a:r>
              <a:rPr lang="es-ES" sz="2000" i="1" dirty="0"/>
              <a:t> Pascal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lvl="0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Geometris</a:t>
            </a:r>
            <a:r>
              <a:rPr lang="es-ES" sz="2000" dirty="0"/>
              <a:t> (</a:t>
            </a:r>
            <a:r>
              <a:rPr lang="es-ES" sz="2000" i="1" dirty="0" err="1"/>
              <a:t>Geometric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  <a:p>
            <a:pPr marL="630238" indent="-346075">
              <a:buFont typeface="+mj-lt"/>
              <a:buAutoNum type="alphaLcPeriod"/>
            </a:pPr>
            <a:r>
              <a:rPr lang="es-ES" sz="2000" dirty="0" err="1"/>
              <a:t>Distribusi</a:t>
            </a:r>
            <a:r>
              <a:rPr lang="es-ES" sz="2000" dirty="0"/>
              <a:t> </a:t>
            </a:r>
            <a:r>
              <a:rPr lang="es-ES" sz="2000" dirty="0" err="1"/>
              <a:t>Poison</a:t>
            </a:r>
            <a:r>
              <a:rPr lang="es-ES" sz="2000" dirty="0"/>
              <a:t> (</a:t>
            </a:r>
            <a:r>
              <a:rPr lang="es-ES" sz="2000" i="1" dirty="0" err="1"/>
              <a:t>Poissin</a:t>
            </a:r>
            <a:r>
              <a:rPr lang="es-ES" sz="2000" i="1" dirty="0"/>
              <a:t> </a:t>
            </a:r>
            <a:r>
              <a:rPr lang="es-ES" sz="2000" i="1" dirty="0" err="1"/>
              <a:t>distribution</a:t>
            </a:r>
            <a:r>
              <a:rPr lang="es-ES" sz="2000" dirty="0"/>
              <a:t>)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64146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mtClean="0">
                <a:solidFill>
                  <a:srgbClr val="FF0000"/>
                </a:solidFill>
              </a:rPr>
              <a:t>M</a:t>
            </a:r>
            <a:r>
              <a:rPr lang="es-ES" sz="2800" b="1" smtClean="0">
                <a:solidFill>
                  <a:srgbClr val="FF0000"/>
                </a:solidFill>
              </a:rPr>
              <a:t>odel distribusi probabilitas</a:t>
            </a:r>
            <a:endParaRPr lang="id-ID" sz="2800" b="1" smtClean="0">
              <a:solidFill>
                <a:srgbClr val="FF0000"/>
              </a:solidFill>
            </a:endParaRPr>
          </a:p>
          <a:p>
            <a:endParaRPr lang="id-ID" sz="2400" smtClean="0"/>
          </a:p>
          <a:p>
            <a:pPr>
              <a:buFont typeface="Wingdings" pitchFamily="2" charset="2"/>
              <a:buChar char="v"/>
            </a:pPr>
            <a:r>
              <a:rPr lang="id-ID" sz="2400" b="1" smtClean="0"/>
              <a:t> </a:t>
            </a:r>
            <a:r>
              <a:rPr lang="id-ID" sz="2400" b="1" dirty="0" smtClean="0"/>
              <a:t>Distribusi Probabilitas kontinu</a:t>
            </a:r>
          </a:p>
          <a:p>
            <a:pPr marL="630238" lvl="0" indent="-285750">
              <a:buFont typeface="+mj-lt"/>
              <a:buAutoNum type="alphaLcPeriod"/>
            </a:pPr>
            <a:r>
              <a:rPr lang="es-ES" sz="2400" b="1" dirty="0"/>
              <a:t>Normal (</a:t>
            </a:r>
            <a:r>
              <a:rPr lang="es-ES" sz="2400" b="1" i="1" dirty="0"/>
              <a:t>Normal </a:t>
            </a:r>
            <a:r>
              <a:rPr lang="es-ES" sz="2400" b="1" i="1" dirty="0" err="1"/>
              <a:t>distribution</a:t>
            </a:r>
            <a:r>
              <a:rPr lang="es-ES" sz="2400" b="1" dirty="0"/>
              <a:t>)</a:t>
            </a:r>
            <a:endParaRPr lang="id-ID" sz="2400" b="1" dirty="0"/>
          </a:p>
          <a:p>
            <a:pPr marL="630238" lvl="0" indent="-285750">
              <a:buFont typeface="+mj-lt"/>
              <a:buAutoNum type="alphaLcPeriod"/>
            </a:pPr>
            <a:r>
              <a:rPr lang="es-ES" sz="2400" dirty="0" err="1"/>
              <a:t>Binomial</a:t>
            </a:r>
            <a:r>
              <a:rPr lang="es-ES" sz="2400" dirty="0"/>
              <a:t> (</a:t>
            </a:r>
            <a:r>
              <a:rPr lang="es-ES" sz="2400" i="1" dirty="0" err="1"/>
              <a:t>binomial</a:t>
            </a:r>
            <a:r>
              <a:rPr lang="es-ES" sz="2400" i="1" dirty="0"/>
              <a:t> </a:t>
            </a:r>
            <a:r>
              <a:rPr lang="es-ES" sz="2400" i="1" dirty="0" err="1"/>
              <a:t>distribution</a:t>
            </a:r>
            <a:r>
              <a:rPr lang="es-ES" sz="2400" dirty="0"/>
              <a:t>)</a:t>
            </a:r>
            <a:endParaRPr lang="id-ID" sz="2400" dirty="0"/>
          </a:p>
          <a:p>
            <a:pPr marL="630238" lvl="0" indent="-285750">
              <a:buFont typeface="+mj-lt"/>
              <a:buAutoNum type="alphaLcPeriod"/>
            </a:pPr>
            <a:r>
              <a:rPr lang="es-ES" sz="2400" dirty="0" err="1"/>
              <a:t>Uniform</a:t>
            </a:r>
            <a:r>
              <a:rPr lang="es-ES" sz="2400" dirty="0"/>
              <a:t> (</a:t>
            </a:r>
            <a:r>
              <a:rPr lang="es-ES" sz="2400" i="1" dirty="0" err="1"/>
              <a:t>Uniform</a:t>
            </a:r>
            <a:r>
              <a:rPr lang="es-ES" sz="2400" i="1" dirty="0"/>
              <a:t> </a:t>
            </a:r>
            <a:r>
              <a:rPr lang="es-ES" sz="2400" i="1" dirty="0" err="1"/>
              <a:t>distribution</a:t>
            </a:r>
            <a:r>
              <a:rPr lang="es-ES" sz="2400" dirty="0"/>
              <a:t>)</a:t>
            </a:r>
            <a:endParaRPr lang="id-ID" sz="2400" dirty="0"/>
          </a:p>
          <a:p>
            <a:pPr marL="630238" lvl="0" indent="-285750">
              <a:buFont typeface="+mj-lt"/>
              <a:buAutoNum type="alphaLcPeriod"/>
            </a:pPr>
            <a:r>
              <a:rPr lang="es-ES" sz="2400" dirty="0"/>
              <a:t>Log Normal (</a:t>
            </a:r>
            <a:r>
              <a:rPr lang="es-ES" sz="2400" i="1" dirty="0"/>
              <a:t>Log Normal </a:t>
            </a:r>
            <a:r>
              <a:rPr lang="es-ES" sz="2400" i="1" dirty="0" err="1"/>
              <a:t>distribution</a:t>
            </a:r>
            <a:r>
              <a:rPr lang="es-ES" sz="2400" dirty="0"/>
              <a:t>)</a:t>
            </a:r>
            <a:endParaRPr lang="id-ID" sz="2400" dirty="0"/>
          </a:p>
          <a:p>
            <a:pPr marL="630238" lvl="0" indent="-285750">
              <a:buFont typeface="+mj-lt"/>
              <a:buAutoNum type="alphaLcPeriod"/>
            </a:pPr>
            <a:r>
              <a:rPr lang="es-ES" sz="2400" dirty="0"/>
              <a:t>Gamma (</a:t>
            </a:r>
            <a:r>
              <a:rPr lang="es-ES" sz="2400" i="1" dirty="0"/>
              <a:t>Gamma </a:t>
            </a:r>
            <a:r>
              <a:rPr lang="es-ES" sz="2400" i="1" dirty="0" err="1"/>
              <a:t>distribution</a:t>
            </a:r>
            <a:r>
              <a:rPr lang="es-ES" sz="2400" dirty="0" smtClean="0"/>
              <a:t>)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880</TotalTime>
  <Words>1271</Words>
  <Application>Microsoft Office PowerPoint</Application>
  <PresentationFormat>On-screen Show (4:3)</PresentationFormat>
  <Paragraphs>189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Aspect</vt:lpstr>
      <vt:lpstr>Document</vt:lpstr>
      <vt:lpstr>Equation</vt:lpstr>
      <vt:lpstr>DISTRIBUSI  PROBABILITAS DAN  DISTRIBUSI SAMPLING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PROBABILITAS DAN  DISTRIBUSI SAMPLING</dc:title>
  <dc:creator>DESTA</dc:creator>
  <cp:lastModifiedBy>X200</cp:lastModifiedBy>
  <cp:revision>45</cp:revision>
  <cp:lastPrinted>2015-04-10T16:58:30Z</cp:lastPrinted>
  <dcterms:created xsi:type="dcterms:W3CDTF">2012-05-08T03:09:16Z</dcterms:created>
  <dcterms:modified xsi:type="dcterms:W3CDTF">2015-05-12T06:22:09Z</dcterms:modified>
</cp:coreProperties>
</file>